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1949" y="1459590"/>
            <a:ext cx="8420100" cy="2749550"/>
          </a:xfrm>
          <a:prstGeom prst="rect">
            <a:avLst/>
          </a:prstGeom>
        </p:spPr>
        <p:txBody>
          <a:bodyPr wrap="square" lIns="0" tIns="0" rIns="0" bIns="0">
            <a:spAutoFit/>
          </a:bodyPr>
          <a:lstStyle>
            <a:lvl1pPr>
              <a:defRPr sz="3150" b="1" i="1">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45200" y="1653921"/>
            <a:ext cx="2843529" cy="39116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35939" y="1252580"/>
            <a:ext cx="8072120" cy="4013200"/>
          </a:xfrm>
          <a:prstGeom prst="rect">
            <a:avLst/>
          </a:prstGeom>
        </p:spPr>
        <p:txBody>
          <a:bodyPr wrap="square" lIns="0" tIns="0" rIns="0" bIns="0">
            <a:spAutoFit/>
          </a:bodyPr>
          <a:lstStyle>
            <a:lvl1pPr>
              <a:defRPr sz="2200" b="1"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15.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image" Target="../media/image65.png"/><Relationship Id="rId21" Type="http://schemas.openxmlformats.org/officeDocument/2006/relationships/image" Target="../media/image83.png"/><Relationship Id="rId34" Type="http://schemas.openxmlformats.org/officeDocument/2006/relationships/image" Target="../media/image96.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2" Type="http://schemas.openxmlformats.org/officeDocument/2006/relationships/image" Target="../media/image64.png"/><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jpe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3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jpeg"/></Relationships>
</file>

<file path=ppt/slides/_rels/slide4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4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2194" y="124205"/>
            <a:ext cx="3061335" cy="574040"/>
          </a:xfrm>
          <a:prstGeom prst="rect">
            <a:avLst/>
          </a:prstGeom>
        </p:spPr>
        <p:txBody>
          <a:bodyPr vert="horz" wrap="square" lIns="0" tIns="12700" rIns="0" bIns="0" rtlCol="0">
            <a:spAutoFit/>
          </a:bodyPr>
          <a:lstStyle/>
          <a:p>
            <a:pPr marL="12700">
              <a:lnSpc>
                <a:spcPct val="100000"/>
              </a:lnSpc>
              <a:spcBef>
                <a:spcPts val="100"/>
              </a:spcBef>
            </a:pPr>
            <a:r>
              <a:rPr sz="3600" u="heavy" spc="-5" dirty="0">
                <a:solidFill>
                  <a:srgbClr val="006FC0"/>
                </a:solidFill>
                <a:uFill>
                  <a:solidFill>
                    <a:srgbClr val="006FC0"/>
                  </a:solidFill>
                </a:uFill>
              </a:rPr>
              <a:t>Size</a:t>
            </a:r>
            <a:r>
              <a:rPr sz="3600" u="heavy" spc="-70" dirty="0">
                <a:solidFill>
                  <a:srgbClr val="006FC0"/>
                </a:solidFill>
                <a:uFill>
                  <a:solidFill>
                    <a:srgbClr val="006FC0"/>
                  </a:solidFill>
                </a:uFill>
              </a:rPr>
              <a:t> </a:t>
            </a:r>
            <a:r>
              <a:rPr sz="3600" u="heavy" dirty="0">
                <a:solidFill>
                  <a:srgbClr val="006FC0"/>
                </a:solidFill>
                <a:uFill>
                  <a:solidFill>
                    <a:srgbClr val="006FC0"/>
                  </a:solidFill>
                </a:uFill>
              </a:rPr>
              <a:t>Separation</a:t>
            </a:r>
            <a:endParaRPr sz="3600"/>
          </a:p>
        </p:txBody>
      </p:sp>
      <p:sp>
        <p:nvSpPr>
          <p:cNvPr id="3" name="object 3"/>
          <p:cNvSpPr txBox="1"/>
          <p:nvPr/>
        </p:nvSpPr>
        <p:spPr>
          <a:xfrm>
            <a:off x="688340" y="875182"/>
            <a:ext cx="7998459" cy="5205095"/>
          </a:xfrm>
          <a:prstGeom prst="rect">
            <a:avLst/>
          </a:prstGeom>
        </p:spPr>
        <p:txBody>
          <a:bodyPr vert="horz" wrap="square" lIns="0" tIns="57785" rIns="0" bIns="0" rtlCol="0">
            <a:spAutoFit/>
          </a:bodyPr>
          <a:lstStyle/>
          <a:p>
            <a:pPr marL="354330" marR="5080" algn="just">
              <a:lnSpc>
                <a:spcPts val="2810"/>
              </a:lnSpc>
              <a:spcBef>
                <a:spcPts val="455"/>
              </a:spcBef>
            </a:pPr>
            <a:r>
              <a:rPr sz="2600" b="1" spc="-5" dirty="0">
                <a:latin typeface="Times New Roman"/>
                <a:cs typeface="Times New Roman"/>
              </a:rPr>
              <a:t>Large pieces </a:t>
            </a:r>
            <a:r>
              <a:rPr sz="2600" b="1" dirty="0">
                <a:latin typeface="Times New Roman"/>
                <a:cs typeface="Times New Roman"/>
              </a:rPr>
              <a:t>of </a:t>
            </a:r>
            <a:r>
              <a:rPr sz="2600" b="1" spc="-5" dirty="0">
                <a:latin typeface="Times New Roman"/>
                <a:cs typeface="Times New Roman"/>
              </a:rPr>
              <a:t>material </a:t>
            </a:r>
            <a:r>
              <a:rPr sz="2600" b="1" spc="-20" dirty="0">
                <a:latin typeface="Times New Roman"/>
                <a:cs typeface="Times New Roman"/>
              </a:rPr>
              <a:t>are </a:t>
            </a:r>
            <a:r>
              <a:rPr sz="2600" b="1" dirty="0">
                <a:latin typeface="Times New Roman"/>
                <a:cs typeface="Times New Roman"/>
              </a:rPr>
              <a:t>usually </a:t>
            </a:r>
            <a:r>
              <a:rPr sz="2600" b="1" spc="-5" dirty="0">
                <a:latin typeface="Times New Roman"/>
                <a:cs typeface="Times New Roman"/>
              </a:rPr>
              <a:t>estimated  </a:t>
            </a:r>
            <a:r>
              <a:rPr sz="2600" b="1" spc="-15" dirty="0">
                <a:latin typeface="Times New Roman"/>
                <a:cs typeface="Times New Roman"/>
              </a:rPr>
              <a:t>visually, </a:t>
            </a:r>
            <a:r>
              <a:rPr sz="2600" b="1" spc="-5" dirty="0">
                <a:latin typeface="Times New Roman"/>
                <a:cs typeface="Times New Roman"/>
              </a:rPr>
              <a:t>difficulties arising </a:t>
            </a:r>
            <a:r>
              <a:rPr sz="2600" b="1" dirty="0">
                <a:latin typeface="Times New Roman"/>
                <a:cs typeface="Times New Roman"/>
              </a:rPr>
              <a:t>only </a:t>
            </a:r>
            <a:r>
              <a:rPr sz="2600" b="1" spc="-5" dirty="0">
                <a:latin typeface="Times New Roman"/>
                <a:cs typeface="Times New Roman"/>
              </a:rPr>
              <a:t>in </a:t>
            </a:r>
            <a:r>
              <a:rPr sz="2600" b="1" dirty="0">
                <a:latin typeface="Times New Roman"/>
                <a:cs typeface="Times New Roman"/>
              </a:rPr>
              <a:t>the estimation </a:t>
            </a:r>
            <a:r>
              <a:rPr sz="2600" b="1" spc="5" dirty="0">
                <a:latin typeface="Times New Roman"/>
                <a:cs typeface="Times New Roman"/>
              </a:rPr>
              <a:t>of  </a:t>
            </a:r>
            <a:r>
              <a:rPr sz="2600" b="1" spc="-5" dirty="0">
                <a:latin typeface="Times New Roman"/>
                <a:cs typeface="Times New Roman"/>
              </a:rPr>
              <a:t>powders.</a:t>
            </a:r>
            <a:r>
              <a:rPr sz="2600" b="1" spc="-190" dirty="0">
                <a:latin typeface="Times New Roman"/>
                <a:cs typeface="Times New Roman"/>
              </a:rPr>
              <a:t> </a:t>
            </a:r>
            <a:r>
              <a:rPr sz="2750" b="1" i="1" spc="-25" dirty="0">
                <a:solidFill>
                  <a:srgbClr val="FF00FF"/>
                </a:solidFill>
                <a:latin typeface="Times New Roman"/>
                <a:cs typeface="Times New Roman"/>
              </a:rPr>
              <a:t>size</a:t>
            </a:r>
            <a:r>
              <a:rPr sz="2750" b="1" i="1" spc="-415" dirty="0">
                <a:solidFill>
                  <a:srgbClr val="FF00FF"/>
                </a:solidFill>
                <a:latin typeface="Times New Roman"/>
                <a:cs typeface="Times New Roman"/>
              </a:rPr>
              <a:t> </a:t>
            </a:r>
            <a:r>
              <a:rPr sz="2750" b="1" i="1" spc="-45" dirty="0">
                <a:solidFill>
                  <a:srgbClr val="FF00FF"/>
                </a:solidFill>
                <a:latin typeface="Times New Roman"/>
                <a:cs typeface="Times New Roman"/>
              </a:rPr>
              <a:t>separation</a:t>
            </a:r>
            <a:r>
              <a:rPr sz="2750" b="1" i="1" spc="-415" dirty="0">
                <a:solidFill>
                  <a:srgbClr val="FF00FF"/>
                </a:solidFill>
                <a:latin typeface="Times New Roman"/>
                <a:cs typeface="Times New Roman"/>
              </a:rPr>
              <a:t> </a:t>
            </a:r>
            <a:r>
              <a:rPr sz="2750" b="1" i="1" spc="-55" dirty="0">
                <a:solidFill>
                  <a:srgbClr val="FF00FF"/>
                </a:solidFill>
                <a:latin typeface="Times New Roman"/>
                <a:cs typeface="Times New Roman"/>
              </a:rPr>
              <a:t>is</a:t>
            </a:r>
            <a:r>
              <a:rPr sz="2750" b="1" i="1" spc="-409" dirty="0">
                <a:solidFill>
                  <a:srgbClr val="FF00FF"/>
                </a:solidFill>
                <a:latin typeface="Times New Roman"/>
                <a:cs typeface="Times New Roman"/>
              </a:rPr>
              <a:t> </a:t>
            </a:r>
            <a:r>
              <a:rPr sz="2750" b="1" i="1" spc="-75" dirty="0">
                <a:solidFill>
                  <a:srgbClr val="FF00FF"/>
                </a:solidFill>
                <a:latin typeface="Times New Roman"/>
                <a:cs typeface="Times New Roman"/>
              </a:rPr>
              <a:t>a</a:t>
            </a:r>
            <a:r>
              <a:rPr sz="2750" b="1" i="1" spc="-415" dirty="0">
                <a:solidFill>
                  <a:srgbClr val="FF00FF"/>
                </a:solidFill>
                <a:latin typeface="Times New Roman"/>
                <a:cs typeface="Times New Roman"/>
              </a:rPr>
              <a:t> </a:t>
            </a:r>
            <a:r>
              <a:rPr sz="2750" b="1" i="1" spc="-30" dirty="0">
                <a:solidFill>
                  <a:srgbClr val="FF00FF"/>
                </a:solidFill>
                <a:latin typeface="Times New Roman"/>
                <a:cs typeface="Times New Roman"/>
              </a:rPr>
              <a:t>unit</a:t>
            </a:r>
            <a:r>
              <a:rPr sz="2750" b="1" i="1" spc="-409" dirty="0">
                <a:solidFill>
                  <a:srgbClr val="FF00FF"/>
                </a:solidFill>
                <a:latin typeface="Times New Roman"/>
                <a:cs typeface="Times New Roman"/>
              </a:rPr>
              <a:t> </a:t>
            </a:r>
            <a:r>
              <a:rPr sz="2750" b="1" i="1" spc="-20" dirty="0">
                <a:solidFill>
                  <a:srgbClr val="FF00FF"/>
                </a:solidFill>
                <a:latin typeface="Times New Roman"/>
                <a:cs typeface="Times New Roman"/>
              </a:rPr>
              <a:t>operation</a:t>
            </a:r>
            <a:r>
              <a:rPr sz="2750" b="1" i="1" spc="-420" dirty="0">
                <a:solidFill>
                  <a:srgbClr val="FF00FF"/>
                </a:solidFill>
                <a:latin typeface="Times New Roman"/>
                <a:cs typeface="Times New Roman"/>
              </a:rPr>
              <a:t> </a:t>
            </a:r>
            <a:r>
              <a:rPr sz="2750" b="1" i="1" spc="-35" dirty="0">
                <a:solidFill>
                  <a:srgbClr val="FF00FF"/>
                </a:solidFill>
                <a:latin typeface="Times New Roman"/>
                <a:cs typeface="Times New Roman"/>
              </a:rPr>
              <a:t>that</a:t>
            </a:r>
            <a:r>
              <a:rPr sz="2750" b="1" i="1" spc="-415" dirty="0">
                <a:solidFill>
                  <a:srgbClr val="FF00FF"/>
                </a:solidFill>
                <a:latin typeface="Times New Roman"/>
                <a:cs typeface="Times New Roman"/>
              </a:rPr>
              <a:t> </a:t>
            </a:r>
            <a:r>
              <a:rPr sz="2750" b="1" i="1" spc="-30" dirty="0">
                <a:solidFill>
                  <a:srgbClr val="FF00FF"/>
                </a:solidFill>
                <a:latin typeface="Times New Roman"/>
                <a:cs typeface="Times New Roman"/>
              </a:rPr>
              <a:t>involves  </a:t>
            </a:r>
            <a:r>
              <a:rPr sz="2750" b="1" i="1" spc="-80" dirty="0">
                <a:solidFill>
                  <a:srgbClr val="FF00FF"/>
                </a:solidFill>
                <a:latin typeface="Times New Roman"/>
                <a:cs typeface="Times New Roman"/>
              </a:rPr>
              <a:t>the</a:t>
            </a:r>
            <a:r>
              <a:rPr sz="2750" b="1" i="1" spc="-280" dirty="0">
                <a:solidFill>
                  <a:srgbClr val="FF00FF"/>
                </a:solidFill>
                <a:latin typeface="Times New Roman"/>
                <a:cs typeface="Times New Roman"/>
              </a:rPr>
              <a:t> </a:t>
            </a:r>
            <a:r>
              <a:rPr sz="2750" b="1" i="1" spc="-45" dirty="0">
                <a:solidFill>
                  <a:srgbClr val="FF00FF"/>
                </a:solidFill>
                <a:latin typeface="Times New Roman"/>
                <a:cs typeface="Times New Roman"/>
              </a:rPr>
              <a:t>separation</a:t>
            </a:r>
            <a:r>
              <a:rPr sz="2750" b="1" i="1" spc="-275" dirty="0">
                <a:solidFill>
                  <a:srgbClr val="FF00FF"/>
                </a:solidFill>
                <a:latin typeface="Times New Roman"/>
                <a:cs typeface="Times New Roman"/>
              </a:rPr>
              <a:t> </a:t>
            </a:r>
            <a:r>
              <a:rPr sz="2750" b="1" i="1" spc="-65" dirty="0">
                <a:solidFill>
                  <a:srgbClr val="FF00FF"/>
                </a:solidFill>
                <a:latin typeface="Times New Roman"/>
                <a:cs typeface="Times New Roman"/>
              </a:rPr>
              <a:t>of</a:t>
            </a:r>
            <a:r>
              <a:rPr sz="2750" b="1" i="1" spc="-275" dirty="0">
                <a:solidFill>
                  <a:srgbClr val="FF00FF"/>
                </a:solidFill>
                <a:latin typeface="Times New Roman"/>
                <a:cs typeface="Times New Roman"/>
              </a:rPr>
              <a:t> </a:t>
            </a:r>
            <a:r>
              <a:rPr sz="2750" b="1" i="1" spc="-35" dirty="0">
                <a:solidFill>
                  <a:srgbClr val="FF00FF"/>
                </a:solidFill>
                <a:latin typeface="Times New Roman"/>
                <a:cs typeface="Times New Roman"/>
              </a:rPr>
              <a:t>mixture</a:t>
            </a:r>
            <a:r>
              <a:rPr sz="2750" b="1" i="1" spc="-285" dirty="0">
                <a:solidFill>
                  <a:srgbClr val="FF00FF"/>
                </a:solidFill>
                <a:latin typeface="Times New Roman"/>
                <a:cs typeface="Times New Roman"/>
              </a:rPr>
              <a:t> </a:t>
            </a:r>
            <a:r>
              <a:rPr sz="2750" b="1" i="1" spc="-65" dirty="0">
                <a:solidFill>
                  <a:srgbClr val="FF00FF"/>
                </a:solidFill>
                <a:latin typeface="Times New Roman"/>
                <a:cs typeface="Times New Roman"/>
              </a:rPr>
              <a:t>of</a:t>
            </a:r>
            <a:r>
              <a:rPr sz="2750" b="1" i="1" spc="-275" dirty="0">
                <a:solidFill>
                  <a:srgbClr val="FF00FF"/>
                </a:solidFill>
                <a:latin typeface="Times New Roman"/>
                <a:cs typeface="Times New Roman"/>
              </a:rPr>
              <a:t> </a:t>
            </a:r>
            <a:r>
              <a:rPr sz="2750" b="1" i="1" spc="-25" dirty="0">
                <a:solidFill>
                  <a:srgbClr val="FF00FF"/>
                </a:solidFill>
                <a:latin typeface="Times New Roman"/>
                <a:cs typeface="Times New Roman"/>
              </a:rPr>
              <a:t>verious</a:t>
            </a:r>
            <a:r>
              <a:rPr sz="2750" b="1" i="1" spc="-285" dirty="0">
                <a:solidFill>
                  <a:srgbClr val="FF00FF"/>
                </a:solidFill>
                <a:latin typeface="Times New Roman"/>
                <a:cs typeface="Times New Roman"/>
              </a:rPr>
              <a:t> </a:t>
            </a:r>
            <a:r>
              <a:rPr sz="2750" b="1" i="1" spc="-25" dirty="0">
                <a:solidFill>
                  <a:srgbClr val="FF00FF"/>
                </a:solidFill>
                <a:latin typeface="Times New Roman"/>
                <a:cs typeface="Times New Roman"/>
              </a:rPr>
              <a:t>size</a:t>
            </a:r>
            <a:r>
              <a:rPr sz="2750" b="1" i="1" spc="-280" dirty="0">
                <a:solidFill>
                  <a:srgbClr val="FF00FF"/>
                </a:solidFill>
                <a:latin typeface="Times New Roman"/>
                <a:cs typeface="Times New Roman"/>
              </a:rPr>
              <a:t> </a:t>
            </a:r>
            <a:r>
              <a:rPr sz="2750" b="1" i="1" spc="-65" dirty="0">
                <a:solidFill>
                  <a:srgbClr val="FF00FF"/>
                </a:solidFill>
                <a:latin typeface="Times New Roman"/>
                <a:cs typeface="Times New Roman"/>
              </a:rPr>
              <a:t>of</a:t>
            </a:r>
            <a:r>
              <a:rPr sz="2750" b="1" i="1" spc="-275" dirty="0">
                <a:solidFill>
                  <a:srgbClr val="FF00FF"/>
                </a:solidFill>
                <a:latin typeface="Times New Roman"/>
                <a:cs typeface="Times New Roman"/>
              </a:rPr>
              <a:t> </a:t>
            </a:r>
            <a:r>
              <a:rPr sz="2750" b="1" i="1" spc="-55" dirty="0">
                <a:solidFill>
                  <a:srgbClr val="FF00FF"/>
                </a:solidFill>
                <a:latin typeface="Times New Roman"/>
                <a:cs typeface="Times New Roman"/>
              </a:rPr>
              <a:t>particles</a:t>
            </a:r>
            <a:r>
              <a:rPr sz="2750" b="1" i="1" spc="-275" dirty="0">
                <a:solidFill>
                  <a:srgbClr val="FF00FF"/>
                </a:solidFill>
                <a:latin typeface="Times New Roman"/>
                <a:cs typeface="Times New Roman"/>
              </a:rPr>
              <a:t> </a:t>
            </a:r>
            <a:r>
              <a:rPr sz="2750" b="1" i="1" spc="-30" dirty="0">
                <a:solidFill>
                  <a:srgbClr val="FF00FF"/>
                </a:solidFill>
                <a:latin typeface="Times New Roman"/>
                <a:cs typeface="Times New Roman"/>
              </a:rPr>
              <a:t>into  </a:t>
            </a:r>
            <a:r>
              <a:rPr sz="2750" b="1" i="1" spc="-40" dirty="0">
                <a:solidFill>
                  <a:srgbClr val="FF00FF"/>
                </a:solidFill>
                <a:latin typeface="Times New Roman"/>
                <a:cs typeface="Times New Roman"/>
              </a:rPr>
              <a:t>two</a:t>
            </a:r>
            <a:r>
              <a:rPr sz="2750" b="1" i="1" spc="-415" dirty="0">
                <a:solidFill>
                  <a:srgbClr val="FF00FF"/>
                </a:solidFill>
                <a:latin typeface="Times New Roman"/>
                <a:cs typeface="Times New Roman"/>
              </a:rPr>
              <a:t> </a:t>
            </a:r>
            <a:r>
              <a:rPr sz="2750" b="1" i="1" spc="5" dirty="0">
                <a:solidFill>
                  <a:srgbClr val="FF00FF"/>
                </a:solidFill>
                <a:latin typeface="Times New Roman"/>
                <a:cs typeface="Times New Roman"/>
              </a:rPr>
              <a:t>or</a:t>
            </a:r>
            <a:r>
              <a:rPr sz="2750" b="1" i="1" spc="-415" dirty="0">
                <a:solidFill>
                  <a:srgbClr val="FF00FF"/>
                </a:solidFill>
                <a:latin typeface="Times New Roman"/>
                <a:cs typeface="Times New Roman"/>
              </a:rPr>
              <a:t> </a:t>
            </a:r>
            <a:r>
              <a:rPr sz="2750" b="1" i="1" spc="-55" dirty="0">
                <a:solidFill>
                  <a:srgbClr val="FF00FF"/>
                </a:solidFill>
                <a:latin typeface="Times New Roman"/>
                <a:cs typeface="Times New Roman"/>
              </a:rPr>
              <a:t>more</a:t>
            </a:r>
            <a:r>
              <a:rPr sz="2750" b="1" i="1" spc="-415" dirty="0">
                <a:solidFill>
                  <a:srgbClr val="FF00FF"/>
                </a:solidFill>
                <a:latin typeface="Times New Roman"/>
                <a:cs typeface="Times New Roman"/>
              </a:rPr>
              <a:t> </a:t>
            </a:r>
            <a:r>
              <a:rPr sz="2750" b="1" i="1" spc="-10" dirty="0">
                <a:solidFill>
                  <a:srgbClr val="FF00FF"/>
                </a:solidFill>
                <a:latin typeface="Times New Roman"/>
                <a:cs typeface="Times New Roman"/>
              </a:rPr>
              <a:t>portion</a:t>
            </a:r>
            <a:r>
              <a:rPr sz="2750" b="1" i="1" spc="-415" dirty="0">
                <a:solidFill>
                  <a:srgbClr val="FF00FF"/>
                </a:solidFill>
                <a:latin typeface="Times New Roman"/>
                <a:cs typeface="Times New Roman"/>
              </a:rPr>
              <a:t> </a:t>
            </a:r>
            <a:r>
              <a:rPr sz="2750" b="1" i="1" spc="70" dirty="0">
                <a:solidFill>
                  <a:srgbClr val="FF00FF"/>
                </a:solidFill>
                <a:latin typeface="Times New Roman"/>
                <a:cs typeface="Times New Roman"/>
              </a:rPr>
              <a:t>by</a:t>
            </a:r>
            <a:r>
              <a:rPr sz="2750" b="1" i="1" spc="-415" dirty="0">
                <a:solidFill>
                  <a:srgbClr val="FF00FF"/>
                </a:solidFill>
                <a:latin typeface="Times New Roman"/>
                <a:cs typeface="Times New Roman"/>
              </a:rPr>
              <a:t> </a:t>
            </a:r>
            <a:r>
              <a:rPr sz="2750" b="1" i="1" spc="-50" dirty="0">
                <a:solidFill>
                  <a:srgbClr val="FF00FF"/>
                </a:solidFill>
                <a:latin typeface="Times New Roman"/>
                <a:cs typeface="Times New Roman"/>
              </a:rPr>
              <a:t>means</a:t>
            </a:r>
            <a:r>
              <a:rPr sz="2750" b="1" i="1" spc="-415" dirty="0">
                <a:solidFill>
                  <a:srgbClr val="FF00FF"/>
                </a:solidFill>
                <a:latin typeface="Times New Roman"/>
                <a:cs typeface="Times New Roman"/>
              </a:rPr>
              <a:t> </a:t>
            </a:r>
            <a:r>
              <a:rPr sz="2750" b="1" i="1" spc="-65" dirty="0">
                <a:solidFill>
                  <a:srgbClr val="FF00FF"/>
                </a:solidFill>
                <a:latin typeface="Times New Roman"/>
                <a:cs typeface="Times New Roman"/>
              </a:rPr>
              <a:t>of</a:t>
            </a:r>
            <a:r>
              <a:rPr sz="2750" b="1" i="1" spc="-415" dirty="0">
                <a:solidFill>
                  <a:srgbClr val="FF00FF"/>
                </a:solidFill>
                <a:latin typeface="Times New Roman"/>
                <a:cs typeface="Times New Roman"/>
              </a:rPr>
              <a:t> </a:t>
            </a:r>
            <a:r>
              <a:rPr sz="2750" b="1" i="1" spc="-55" dirty="0">
                <a:solidFill>
                  <a:srgbClr val="FF00FF"/>
                </a:solidFill>
                <a:latin typeface="Times New Roman"/>
                <a:cs typeface="Times New Roman"/>
              </a:rPr>
              <a:t>screening</a:t>
            </a:r>
            <a:r>
              <a:rPr sz="2750" b="1" i="1" spc="-425" dirty="0">
                <a:solidFill>
                  <a:srgbClr val="FF00FF"/>
                </a:solidFill>
                <a:latin typeface="Times New Roman"/>
                <a:cs typeface="Times New Roman"/>
              </a:rPr>
              <a:t> </a:t>
            </a:r>
            <a:r>
              <a:rPr sz="2750" b="1" i="1" spc="-50" dirty="0">
                <a:solidFill>
                  <a:srgbClr val="FF00FF"/>
                </a:solidFill>
                <a:latin typeface="Times New Roman"/>
                <a:cs typeface="Times New Roman"/>
              </a:rPr>
              <a:t>surface.</a:t>
            </a:r>
            <a:endParaRPr sz="2750">
              <a:latin typeface="Times New Roman"/>
              <a:cs typeface="Times New Roman"/>
            </a:endParaRPr>
          </a:p>
          <a:p>
            <a:pPr marL="354330" algn="just">
              <a:lnSpc>
                <a:spcPts val="2790"/>
              </a:lnSpc>
            </a:pPr>
            <a:r>
              <a:rPr sz="2750" b="1" i="1" spc="-114" dirty="0">
                <a:latin typeface="Times New Roman"/>
                <a:cs typeface="Times New Roman"/>
              </a:rPr>
              <a:t>also</a:t>
            </a:r>
            <a:r>
              <a:rPr sz="2750" b="1" i="1" spc="-415" dirty="0">
                <a:latin typeface="Times New Roman"/>
                <a:cs typeface="Times New Roman"/>
              </a:rPr>
              <a:t> </a:t>
            </a:r>
            <a:r>
              <a:rPr sz="2750" b="1" i="1" spc="-30" dirty="0">
                <a:latin typeface="Times New Roman"/>
                <a:cs typeface="Times New Roman"/>
              </a:rPr>
              <a:t>known</a:t>
            </a:r>
            <a:r>
              <a:rPr sz="2750" b="1" i="1" spc="-415" dirty="0">
                <a:latin typeface="Times New Roman"/>
                <a:cs typeface="Times New Roman"/>
              </a:rPr>
              <a:t> </a:t>
            </a:r>
            <a:r>
              <a:rPr sz="2750" b="1" i="1" spc="-65" dirty="0">
                <a:latin typeface="Times New Roman"/>
                <a:cs typeface="Times New Roman"/>
              </a:rPr>
              <a:t>as</a:t>
            </a:r>
            <a:r>
              <a:rPr sz="2750" b="1" i="1" spc="-415" dirty="0">
                <a:latin typeface="Times New Roman"/>
                <a:cs typeface="Times New Roman"/>
              </a:rPr>
              <a:t> </a:t>
            </a:r>
            <a:r>
              <a:rPr sz="2750" b="1" i="1" spc="-45" dirty="0">
                <a:latin typeface="Times New Roman"/>
                <a:cs typeface="Times New Roman"/>
              </a:rPr>
              <a:t>sieving,</a:t>
            </a:r>
            <a:r>
              <a:rPr sz="2750" b="1" i="1" spc="-420" dirty="0">
                <a:latin typeface="Times New Roman"/>
                <a:cs typeface="Times New Roman"/>
              </a:rPr>
              <a:t> </a:t>
            </a:r>
            <a:r>
              <a:rPr sz="2750" b="1" i="1" spc="-40" dirty="0">
                <a:latin typeface="Times New Roman"/>
                <a:cs typeface="Times New Roman"/>
              </a:rPr>
              <a:t>sifting,</a:t>
            </a:r>
            <a:r>
              <a:rPr sz="2750" b="1" i="1" spc="-415" dirty="0">
                <a:latin typeface="Times New Roman"/>
                <a:cs typeface="Times New Roman"/>
              </a:rPr>
              <a:t> </a:t>
            </a:r>
            <a:r>
              <a:rPr sz="2750" b="1" i="1" spc="-50" dirty="0">
                <a:latin typeface="Times New Roman"/>
                <a:cs typeface="Times New Roman"/>
              </a:rPr>
              <a:t>classifying</a:t>
            </a:r>
            <a:r>
              <a:rPr sz="2750" b="1" i="1" spc="-400" dirty="0">
                <a:latin typeface="Times New Roman"/>
                <a:cs typeface="Times New Roman"/>
              </a:rPr>
              <a:t> </a:t>
            </a:r>
            <a:r>
              <a:rPr sz="2750" b="1" i="1" spc="5" dirty="0">
                <a:latin typeface="Times New Roman"/>
                <a:cs typeface="Times New Roman"/>
              </a:rPr>
              <a:t>or</a:t>
            </a:r>
            <a:r>
              <a:rPr sz="2750" b="1" i="1" spc="-420" dirty="0">
                <a:latin typeface="Times New Roman"/>
                <a:cs typeface="Times New Roman"/>
              </a:rPr>
              <a:t> </a:t>
            </a:r>
            <a:r>
              <a:rPr sz="2750" b="1" i="1" spc="-55" dirty="0">
                <a:latin typeface="Times New Roman"/>
                <a:cs typeface="Times New Roman"/>
              </a:rPr>
              <a:t>screening.</a:t>
            </a:r>
            <a:endParaRPr sz="2750">
              <a:latin typeface="Times New Roman"/>
              <a:cs typeface="Times New Roman"/>
            </a:endParaRPr>
          </a:p>
          <a:p>
            <a:pPr marL="12700">
              <a:lnSpc>
                <a:spcPct val="100000"/>
              </a:lnSpc>
              <a:spcBef>
                <a:spcPts val="2045"/>
              </a:spcBef>
            </a:pPr>
            <a:r>
              <a:rPr sz="2400" spc="-5" dirty="0">
                <a:solidFill>
                  <a:srgbClr val="FF0000"/>
                </a:solidFill>
                <a:latin typeface="Impact"/>
                <a:cs typeface="Impact"/>
              </a:rPr>
              <a:t>Standards for</a:t>
            </a:r>
            <a:r>
              <a:rPr sz="2400" spc="-10" dirty="0">
                <a:solidFill>
                  <a:srgbClr val="FF0000"/>
                </a:solidFill>
                <a:latin typeface="Impact"/>
                <a:cs typeface="Impact"/>
              </a:rPr>
              <a:t> </a:t>
            </a:r>
            <a:r>
              <a:rPr sz="2400" spc="-5" dirty="0">
                <a:solidFill>
                  <a:srgbClr val="FF0000"/>
                </a:solidFill>
                <a:latin typeface="Impact"/>
                <a:cs typeface="Impact"/>
              </a:rPr>
              <a:t>Powders</a:t>
            </a:r>
            <a:endParaRPr sz="2400">
              <a:latin typeface="Impact"/>
              <a:cs typeface="Impact"/>
            </a:endParaRPr>
          </a:p>
          <a:p>
            <a:pPr marL="239395" marR="220345" algn="just">
              <a:lnSpc>
                <a:spcPct val="100000"/>
              </a:lnSpc>
              <a:spcBef>
                <a:spcPts val="1380"/>
              </a:spcBef>
            </a:pPr>
            <a:r>
              <a:rPr sz="2400" b="1" spc="-5" dirty="0">
                <a:solidFill>
                  <a:srgbClr val="00AF50"/>
                </a:solidFill>
                <a:latin typeface="Times New Roman"/>
                <a:cs typeface="Times New Roman"/>
              </a:rPr>
              <a:t>Standards </a:t>
            </a:r>
            <a:r>
              <a:rPr sz="2400" b="1" dirty="0">
                <a:solidFill>
                  <a:srgbClr val="00AF50"/>
                </a:solidFill>
                <a:latin typeface="Times New Roman"/>
                <a:cs typeface="Times New Roman"/>
              </a:rPr>
              <a:t>for </a:t>
            </a:r>
            <a:r>
              <a:rPr sz="2400" b="1" spc="-5" dirty="0">
                <a:solidFill>
                  <a:srgbClr val="00AF50"/>
                </a:solidFill>
                <a:latin typeface="Times New Roman"/>
                <a:cs typeface="Times New Roman"/>
              </a:rPr>
              <a:t>powders </a:t>
            </a:r>
            <a:r>
              <a:rPr sz="2400" b="1" dirty="0">
                <a:solidFill>
                  <a:srgbClr val="00AF50"/>
                </a:solidFill>
                <a:latin typeface="Times New Roman"/>
                <a:cs typeface="Times New Roman"/>
              </a:rPr>
              <a:t>for </a:t>
            </a:r>
            <a:r>
              <a:rPr sz="2400" b="1" spc="-5" dirty="0">
                <a:solidFill>
                  <a:srgbClr val="00AF50"/>
                </a:solidFill>
                <a:latin typeface="Times New Roman"/>
                <a:cs typeface="Times New Roman"/>
              </a:rPr>
              <a:t>pharmaceutical purposes </a:t>
            </a:r>
            <a:r>
              <a:rPr sz="2400" b="1" spc="-20" dirty="0">
                <a:solidFill>
                  <a:srgbClr val="00AF50"/>
                </a:solidFill>
                <a:latin typeface="Times New Roman"/>
                <a:cs typeface="Times New Roman"/>
              </a:rPr>
              <a:t>are  </a:t>
            </a:r>
            <a:r>
              <a:rPr sz="2400" b="1" spc="-5" dirty="0">
                <a:solidFill>
                  <a:srgbClr val="00AF50"/>
                </a:solidFill>
                <a:latin typeface="Times New Roman"/>
                <a:cs typeface="Times New Roman"/>
              </a:rPr>
              <a:t>laid </a:t>
            </a:r>
            <a:r>
              <a:rPr sz="2400" b="1" dirty="0">
                <a:solidFill>
                  <a:srgbClr val="00AF50"/>
                </a:solidFill>
                <a:latin typeface="Times New Roman"/>
                <a:cs typeface="Times New Roman"/>
              </a:rPr>
              <a:t>down </a:t>
            </a:r>
            <a:r>
              <a:rPr sz="2400" b="1" spc="-5" dirty="0">
                <a:solidFill>
                  <a:srgbClr val="00AF50"/>
                </a:solidFill>
                <a:latin typeface="Times New Roman"/>
                <a:cs typeface="Times New Roman"/>
              </a:rPr>
              <a:t>principally </a:t>
            </a:r>
            <a:r>
              <a:rPr sz="2400" b="1" spc="-10" dirty="0">
                <a:solidFill>
                  <a:srgbClr val="00AF50"/>
                </a:solidFill>
                <a:latin typeface="Times New Roman"/>
                <a:cs typeface="Times New Roman"/>
              </a:rPr>
              <a:t>in </a:t>
            </a:r>
            <a:r>
              <a:rPr sz="2400" b="1" spc="-5" dirty="0">
                <a:solidFill>
                  <a:srgbClr val="00AF50"/>
                </a:solidFill>
                <a:latin typeface="Times New Roman"/>
                <a:cs typeface="Times New Roman"/>
              </a:rPr>
              <a:t>the </a:t>
            </a:r>
            <a:r>
              <a:rPr sz="2400" b="1" spc="-5" dirty="0">
                <a:solidFill>
                  <a:srgbClr val="FF0066"/>
                </a:solidFill>
                <a:latin typeface="Times New Roman"/>
                <a:cs typeface="Times New Roman"/>
              </a:rPr>
              <a:t>Indian </a:t>
            </a:r>
            <a:r>
              <a:rPr sz="2400" b="1" dirty="0">
                <a:solidFill>
                  <a:srgbClr val="FF0066"/>
                </a:solidFill>
                <a:latin typeface="Times New Roman"/>
                <a:cs typeface="Times New Roman"/>
              </a:rPr>
              <a:t>Pharmacopoeia </a:t>
            </a:r>
            <a:r>
              <a:rPr sz="2400" b="1" spc="-5" dirty="0">
                <a:solidFill>
                  <a:srgbClr val="00AF50"/>
                </a:solidFill>
                <a:latin typeface="Times New Roman"/>
                <a:cs typeface="Times New Roman"/>
              </a:rPr>
              <a:t>which  </a:t>
            </a:r>
            <a:r>
              <a:rPr sz="2400" b="1" dirty="0">
                <a:solidFill>
                  <a:srgbClr val="00AF50"/>
                </a:solidFill>
                <a:latin typeface="Times New Roman"/>
                <a:cs typeface="Times New Roman"/>
              </a:rPr>
              <a:t>states, </a:t>
            </a:r>
            <a:r>
              <a:rPr sz="2400" b="1" spc="-5" dirty="0">
                <a:solidFill>
                  <a:srgbClr val="00AF50"/>
                </a:solidFill>
                <a:latin typeface="Times New Roman"/>
                <a:cs typeface="Times New Roman"/>
              </a:rPr>
              <a:t>that the </a:t>
            </a:r>
            <a:r>
              <a:rPr sz="2400" b="1" spc="-10" dirty="0">
                <a:solidFill>
                  <a:srgbClr val="00AF50"/>
                </a:solidFill>
                <a:latin typeface="Times New Roman"/>
                <a:cs typeface="Times New Roman"/>
              </a:rPr>
              <a:t>degree </a:t>
            </a:r>
            <a:r>
              <a:rPr sz="2400" b="1" dirty="0">
                <a:solidFill>
                  <a:srgbClr val="00AF50"/>
                </a:solidFill>
                <a:latin typeface="Times New Roman"/>
                <a:cs typeface="Times New Roman"/>
              </a:rPr>
              <a:t>of </a:t>
            </a:r>
            <a:r>
              <a:rPr sz="2400" b="1" spc="-5" dirty="0">
                <a:solidFill>
                  <a:srgbClr val="00AF50"/>
                </a:solidFill>
                <a:latin typeface="Times New Roman"/>
                <a:cs typeface="Times New Roman"/>
              </a:rPr>
              <a:t>coarseness </a:t>
            </a:r>
            <a:r>
              <a:rPr sz="2400" b="1" dirty="0">
                <a:solidFill>
                  <a:srgbClr val="00AF50"/>
                </a:solidFill>
                <a:latin typeface="Times New Roman"/>
                <a:cs typeface="Times New Roman"/>
              </a:rPr>
              <a:t>or </a:t>
            </a:r>
            <a:r>
              <a:rPr sz="2400" b="1" spc="-5" dirty="0">
                <a:solidFill>
                  <a:srgbClr val="00AF50"/>
                </a:solidFill>
                <a:latin typeface="Times New Roman"/>
                <a:cs typeface="Times New Roman"/>
              </a:rPr>
              <a:t>fineness </a:t>
            </a:r>
            <a:r>
              <a:rPr sz="2400" b="1" dirty="0">
                <a:solidFill>
                  <a:srgbClr val="00AF50"/>
                </a:solidFill>
                <a:latin typeface="Times New Roman"/>
                <a:cs typeface="Times New Roman"/>
              </a:rPr>
              <a:t>of a  powder is </a:t>
            </a:r>
            <a:r>
              <a:rPr sz="2400" b="1" spc="-5" dirty="0">
                <a:solidFill>
                  <a:srgbClr val="00AF50"/>
                </a:solidFill>
                <a:latin typeface="Times New Roman"/>
                <a:cs typeface="Times New Roman"/>
              </a:rPr>
              <a:t>differentiated </a:t>
            </a:r>
            <a:r>
              <a:rPr sz="2400" b="1" dirty="0">
                <a:solidFill>
                  <a:srgbClr val="00AF50"/>
                </a:solidFill>
                <a:latin typeface="Times New Roman"/>
                <a:cs typeface="Times New Roman"/>
              </a:rPr>
              <a:t>and </a:t>
            </a:r>
            <a:r>
              <a:rPr sz="2400" b="1" spc="-5" dirty="0">
                <a:solidFill>
                  <a:srgbClr val="00AF50"/>
                </a:solidFill>
                <a:latin typeface="Times New Roman"/>
                <a:cs typeface="Times New Roman"/>
              </a:rPr>
              <a:t>expressed by the size of the  </a:t>
            </a:r>
            <a:r>
              <a:rPr sz="2400" b="1" dirty="0">
                <a:solidFill>
                  <a:srgbClr val="00AF50"/>
                </a:solidFill>
                <a:latin typeface="Times New Roman"/>
                <a:cs typeface="Times New Roman"/>
              </a:rPr>
              <a:t>mesh of </a:t>
            </a:r>
            <a:r>
              <a:rPr sz="2400" b="1" spc="-5" dirty="0">
                <a:solidFill>
                  <a:srgbClr val="00AF50"/>
                </a:solidFill>
                <a:latin typeface="Times New Roman"/>
                <a:cs typeface="Times New Roman"/>
              </a:rPr>
              <a:t>the sieve </a:t>
            </a:r>
            <a:r>
              <a:rPr sz="2400" b="1" spc="-10" dirty="0">
                <a:solidFill>
                  <a:srgbClr val="00AF50"/>
                </a:solidFill>
                <a:latin typeface="Times New Roman"/>
                <a:cs typeface="Times New Roman"/>
              </a:rPr>
              <a:t>through </a:t>
            </a:r>
            <a:r>
              <a:rPr sz="2400" b="1" spc="-5" dirty="0">
                <a:solidFill>
                  <a:srgbClr val="00AF50"/>
                </a:solidFill>
                <a:latin typeface="Times New Roman"/>
                <a:cs typeface="Times New Roman"/>
              </a:rPr>
              <a:t>which the powder </a:t>
            </a:r>
            <a:r>
              <a:rPr sz="2400" b="1" dirty="0">
                <a:solidFill>
                  <a:srgbClr val="00AF50"/>
                </a:solidFill>
                <a:latin typeface="Times New Roman"/>
                <a:cs typeface="Times New Roman"/>
              </a:rPr>
              <a:t>is </a:t>
            </a:r>
            <a:r>
              <a:rPr sz="2400" b="1" spc="-5" dirty="0">
                <a:solidFill>
                  <a:srgbClr val="00AF50"/>
                </a:solidFill>
                <a:latin typeface="Times New Roman"/>
                <a:cs typeface="Times New Roman"/>
              </a:rPr>
              <a:t>able </a:t>
            </a:r>
            <a:r>
              <a:rPr sz="2400" b="1" dirty="0">
                <a:solidFill>
                  <a:srgbClr val="00AF50"/>
                </a:solidFill>
                <a:latin typeface="Times New Roman"/>
                <a:cs typeface="Times New Roman"/>
              </a:rPr>
              <a:t>to  </a:t>
            </a:r>
            <a:r>
              <a:rPr sz="2400" b="1" spc="-5" dirty="0">
                <a:solidFill>
                  <a:srgbClr val="00AF50"/>
                </a:solidFill>
                <a:latin typeface="Times New Roman"/>
                <a:cs typeface="Times New Roman"/>
              </a:rPr>
              <a:t>pass.</a:t>
            </a:r>
            <a:endParaRPr sz="24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28342" y="5859881"/>
            <a:ext cx="64033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AF50"/>
                </a:solidFill>
                <a:latin typeface="Times New Roman"/>
                <a:cs typeface="Times New Roman"/>
              </a:rPr>
              <a:t>Effect of </a:t>
            </a:r>
            <a:r>
              <a:rPr sz="2800" b="1" spc="-25" dirty="0">
                <a:solidFill>
                  <a:srgbClr val="00AF50"/>
                </a:solidFill>
                <a:latin typeface="Times New Roman"/>
                <a:cs typeface="Times New Roman"/>
              </a:rPr>
              <a:t>wire </a:t>
            </a:r>
            <a:r>
              <a:rPr sz="2800" b="1" spc="-5" dirty="0">
                <a:solidFill>
                  <a:srgbClr val="00AF50"/>
                </a:solidFill>
                <a:latin typeface="Times New Roman"/>
                <a:cs typeface="Times New Roman"/>
              </a:rPr>
              <a:t>diameter on sieve mesh</a:t>
            </a:r>
            <a:r>
              <a:rPr sz="2800" b="1" spc="35" dirty="0">
                <a:solidFill>
                  <a:srgbClr val="00AF50"/>
                </a:solidFill>
                <a:latin typeface="Times New Roman"/>
                <a:cs typeface="Times New Roman"/>
              </a:rPr>
              <a:t> </a:t>
            </a:r>
            <a:r>
              <a:rPr sz="2800" b="1" spc="-10" dirty="0">
                <a:solidFill>
                  <a:srgbClr val="00AF50"/>
                </a:solidFill>
                <a:latin typeface="Times New Roman"/>
                <a:cs typeface="Times New Roman"/>
              </a:rPr>
              <a:t>size.</a:t>
            </a:r>
            <a:endParaRPr sz="2800">
              <a:latin typeface="Times New Roman"/>
              <a:cs typeface="Times New Roman"/>
            </a:endParaRPr>
          </a:p>
        </p:txBody>
      </p:sp>
      <p:sp>
        <p:nvSpPr>
          <p:cNvPr id="3" name="object 3"/>
          <p:cNvSpPr/>
          <p:nvPr/>
        </p:nvSpPr>
        <p:spPr>
          <a:xfrm>
            <a:off x="533400" y="804926"/>
            <a:ext cx="8229600" cy="47576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910" y="563321"/>
            <a:ext cx="513651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0000"/>
                </a:solidFill>
                <a:latin typeface="Tahoma"/>
                <a:cs typeface="Tahoma"/>
              </a:rPr>
              <a:t>STANDARDS FOR</a:t>
            </a:r>
            <a:r>
              <a:rPr sz="3200" spc="-135" dirty="0">
                <a:solidFill>
                  <a:srgbClr val="FF0000"/>
                </a:solidFill>
                <a:latin typeface="Tahoma"/>
                <a:cs typeface="Tahoma"/>
              </a:rPr>
              <a:t> </a:t>
            </a:r>
            <a:r>
              <a:rPr sz="3200" spc="-5" dirty="0">
                <a:solidFill>
                  <a:srgbClr val="FF0000"/>
                </a:solidFill>
                <a:latin typeface="Tahoma"/>
                <a:cs typeface="Tahoma"/>
              </a:rPr>
              <a:t>SIEVES</a:t>
            </a:r>
            <a:endParaRPr sz="3200">
              <a:latin typeface="Tahoma"/>
              <a:cs typeface="Tahoma"/>
            </a:endParaRPr>
          </a:p>
        </p:txBody>
      </p:sp>
      <p:sp>
        <p:nvSpPr>
          <p:cNvPr id="3" name="object 3"/>
          <p:cNvSpPr txBox="1"/>
          <p:nvPr/>
        </p:nvSpPr>
        <p:spPr>
          <a:xfrm>
            <a:off x="535940" y="956583"/>
            <a:ext cx="8071484" cy="2081530"/>
          </a:xfrm>
          <a:prstGeom prst="rect">
            <a:avLst/>
          </a:prstGeom>
        </p:spPr>
        <p:txBody>
          <a:bodyPr vert="horz" wrap="square" lIns="0" tIns="107950" rIns="0" bIns="0" rtlCol="0">
            <a:spAutoFit/>
          </a:bodyPr>
          <a:lstStyle/>
          <a:p>
            <a:pPr marL="9525" algn="ctr">
              <a:lnSpc>
                <a:spcPct val="100000"/>
              </a:lnSpc>
              <a:spcBef>
                <a:spcPts val="850"/>
              </a:spcBef>
            </a:pPr>
            <a:r>
              <a:rPr sz="3200" b="1" dirty="0">
                <a:solidFill>
                  <a:srgbClr val="FF0000"/>
                </a:solidFill>
                <a:latin typeface="Tahoma"/>
                <a:cs typeface="Tahoma"/>
              </a:rPr>
              <a:t>according to</a:t>
            </a:r>
            <a:r>
              <a:rPr sz="3200" b="1" spc="-65" dirty="0">
                <a:solidFill>
                  <a:srgbClr val="FF0000"/>
                </a:solidFill>
                <a:latin typeface="Tahoma"/>
                <a:cs typeface="Tahoma"/>
              </a:rPr>
              <a:t> </a:t>
            </a:r>
            <a:r>
              <a:rPr sz="3200" b="1" spc="-5" dirty="0">
                <a:solidFill>
                  <a:srgbClr val="FF0000"/>
                </a:solidFill>
                <a:latin typeface="Tahoma"/>
                <a:cs typeface="Tahoma"/>
              </a:rPr>
              <a:t>B.P.</a:t>
            </a:r>
            <a:endParaRPr sz="3200">
              <a:latin typeface="Tahoma"/>
              <a:cs typeface="Tahoma"/>
            </a:endParaRPr>
          </a:p>
          <a:p>
            <a:pPr marL="355600" indent="-342900">
              <a:lnSpc>
                <a:spcPct val="100000"/>
              </a:lnSpc>
              <a:spcBef>
                <a:spcPts val="505"/>
              </a:spcBef>
              <a:buClr>
                <a:srgbClr val="CCCCFF"/>
              </a:buClr>
              <a:buSzPct val="63636"/>
              <a:buFont typeface="Wingdings"/>
              <a:buChar char=""/>
              <a:tabLst>
                <a:tab pos="354965" algn="l"/>
                <a:tab pos="355600" algn="l"/>
                <a:tab pos="768350" algn="l"/>
                <a:tab pos="1161415" algn="l"/>
                <a:tab pos="2517140" algn="l"/>
                <a:tab pos="3258820" algn="l"/>
                <a:tab pos="4920615" algn="l"/>
                <a:tab pos="5952490" algn="l"/>
                <a:tab pos="6775450" algn="l"/>
                <a:tab pos="7281545" algn="l"/>
              </a:tabLst>
            </a:pPr>
            <a:r>
              <a:rPr sz="2200" b="1" spc="-15" dirty="0">
                <a:latin typeface="Tahoma"/>
                <a:cs typeface="Tahoma"/>
              </a:rPr>
              <a:t>I</a:t>
            </a:r>
            <a:r>
              <a:rPr sz="2200" b="1" spc="-5" dirty="0">
                <a:latin typeface="Tahoma"/>
                <a:cs typeface="Tahoma"/>
              </a:rPr>
              <a:t>t</a:t>
            </a:r>
            <a:r>
              <a:rPr sz="2200" b="1" dirty="0">
                <a:latin typeface="Tahoma"/>
                <a:cs typeface="Tahoma"/>
              </a:rPr>
              <a:t>	i</a:t>
            </a:r>
            <a:r>
              <a:rPr sz="2200" b="1" spc="-5" dirty="0">
                <a:latin typeface="Tahoma"/>
                <a:cs typeface="Tahoma"/>
              </a:rPr>
              <a:t>s</a:t>
            </a:r>
            <a:r>
              <a:rPr sz="2200" b="1" dirty="0">
                <a:latin typeface="Tahoma"/>
                <a:cs typeface="Tahoma"/>
              </a:rPr>
              <a:t>	</a:t>
            </a:r>
            <a:r>
              <a:rPr sz="2200" b="1" spc="-5" dirty="0">
                <a:latin typeface="Tahoma"/>
                <a:cs typeface="Tahoma"/>
              </a:rPr>
              <a:t>r</a:t>
            </a:r>
            <a:r>
              <a:rPr sz="2200" b="1" dirty="0">
                <a:latin typeface="Tahoma"/>
                <a:cs typeface="Tahoma"/>
              </a:rPr>
              <a:t>e</a:t>
            </a:r>
            <a:r>
              <a:rPr sz="2200" b="1" spc="-10" dirty="0">
                <a:latin typeface="Tahoma"/>
                <a:cs typeface="Tahoma"/>
              </a:rPr>
              <a:t>q</a:t>
            </a:r>
            <a:r>
              <a:rPr sz="2200" b="1" dirty="0">
                <a:latin typeface="Tahoma"/>
                <a:cs typeface="Tahoma"/>
              </a:rPr>
              <a:t>ui</a:t>
            </a:r>
            <a:r>
              <a:rPr sz="2200" b="1" spc="-5" dirty="0">
                <a:latin typeface="Tahoma"/>
                <a:cs typeface="Tahoma"/>
              </a:rPr>
              <a:t>red</a:t>
            </a:r>
            <a:r>
              <a:rPr sz="2200" b="1" dirty="0">
                <a:latin typeface="Tahoma"/>
                <a:cs typeface="Tahoma"/>
              </a:rPr>
              <a:t>	</a:t>
            </a:r>
            <a:r>
              <a:rPr sz="2200" b="1" spc="-5" dirty="0">
                <a:latin typeface="Tahoma"/>
                <a:cs typeface="Tahoma"/>
              </a:rPr>
              <a:t>that</a:t>
            </a:r>
            <a:r>
              <a:rPr sz="2200" b="1" dirty="0">
                <a:latin typeface="Tahoma"/>
                <a:cs typeface="Tahoma"/>
              </a:rPr>
              <a:t>	</a:t>
            </a:r>
            <a:r>
              <a:rPr sz="2200" b="1" spc="-5" dirty="0">
                <a:latin typeface="Tahoma"/>
                <a:cs typeface="Tahoma"/>
              </a:rPr>
              <a:t>wi</a:t>
            </a:r>
            <a:r>
              <a:rPr sz="2200" b="1" spc="-15" dirty="0">
                <a:latin typeface="Tahoma"/>
                <a:cs typeface="Tahoma"/>
              </a:rPr>
              <a:t>r</a:t>
            </a:r>
            <a:r>
              <a:rPr sz="2200" b="1" spc="-5" dirty="0">
                <a:latin typeface="Tahoma"/>
                <a:cs typeface="Tahoma"/>
              </a:rPr>
              <a:t>e-</a:t>
            </a:r>
            <a:r>
              <a:rPr sz="2200" b="1" spc="10" dirty="0">
                <a:latin typeface="Tahoma"/>
                <a:cs typeface="Tahoma"/>
              </a:rPr>
              <a:t>m</a:t>
            </a:r>
            <a:r>
              <a:rPr sz="2200" b="1" spc="5" dirty="0">
                <a:latin typeface="Tahoma"/>
                <a:cs typeface="Tahoma"/>
              </a:rPr>
              <a:t>e</a:t>
            </a:r>
            <a:r>
              <a:rPr sz="2200" b="1" spc="-5" dirty="0">
                <a:latin typeface="Tahoma"/>
                <a:cs typeface="Tahoma"/>
              </a:rPr>
              <a:t>sh</a:t>
            </a:r>
            <a:r>
              <a:rPr sz="2200" b="1" dirty="0">
                <a:latin typeface="Tahoma"/>
                <a:cs typeface="Tahoma"/>
              </a:rPr>
              <a:t>	</a:t>
            </a:r>
            <a:r>
              <a:rPr sz="2200" b="1" spc="-5" dirty="0">
                <a:latin typeface="Tahoma"/>
                <a:cs typeface="Tahoma"/>
              </a:rPr>
              <a:t>si</a:t>
            </a:r>
            <a:r>
              <a:rPr sz="2200" b="1" dirty="0">
                <a:latin typeface="Tahoma"/>
                <a:cs typeface="Tahoma"/>
              </a:rPr>
              <a:t>e</a:t>
            </a:r>
            <a:r>
              <a:rPr sz="2200" b="1" spc="-5" dirty="0">
                <a:latin typeface="Tahoma"/>
                <a:cs typeface="Tahoma"/>
              </a:rPr>
              <a:t>v</a:t>
            </a:r>
            <a:r>
              <a:rPr sz="2200" b="1" spc="5" dirty="0">
                <a:latin typeface="Tahoma"/>
                <a:cs typeface="Tahoma"/>
              </a:rPr>
              <a:t>e</a:t>
            </a:r>
            <a:r>
              <a:rPr sz="2200" b="1" spc="-5" dirty="0">
                <a:latin typeface="Tahoma"/>
                <a:cs typeface="Tahoma"/>
              </a:rPr>
              <a:t>s</a:t>
            </a:r>
            <a:r>
              <a:rPr sz="2200" b="1" dirty="0">
                <a:latin typeface="Tahoma"/>
                <a:cs typeface="Tahoma"/>
              </a:rPr>
              <a:t>	sh</a:t>
            </a:r>
            <a:r>
              <a:rPr sz="2200" b="1" spc="-5" dirty="0">
                <a:latin typeface="Tahoma"/>
                <a:cs typeface="Tahoma"/>
              </a:rPr>
              <a:t>all</a:t>
            </a:r>
            <a:r>
              <a:rPr sz="2200" b="1" dirty="0">
                <a:latin typeface="Tahoma"/>
                <a:cs typeface="Tahoma"/>
              </a:rPr>
              <a:t>	</a:t>
            </a:r>
            <a:r>
              <a:rPr sz="2200" b="1" spc="-5" dirty="0">
                <a:latin typeface="Tahoma"/>
                <a:cs typeface="Tahoma"/>
              </a:rPr>
              <a:t>be</a:t>
            </a:r>
            <a:r>
              <a:rPr sz="2200" b="1" dirty="0">
                <a:latin typeface="Tahoma"/>
                <a:cs typeface="Tahoma"/>
              </a:rPr>
              <a:t>	</a:t>
            </a:r>
            <a:r>
              <a:rPr sz="2200" b="1" spc="-5" dirty="0">
                <a:latin typeface="Tahoma"/>
                <a:cs typeface="Tahoma"/>
              </a:rPr>
              <a:t>m</a:t>
            </a:r>
            <a:r>
              <a:rPr sz="2200" b="1" dirty="0">
                <a:latin typeface="Tahoma"/>
                <a:cs typeface="Tahoma"/>
              </a:rPr>
              <a:t>a</a:t>
            </a:r>
            <a:r>
              <a:rPr sz="2200" b="1" spc="-10" dirty="0">
                <a:latin typeface="Tahoma"/>
                <a:cs typeface="Tahoma"/>
              </a:rPr>
              <a:t>de</a:t>
            </a:r>
            <a:endParaRPr sz="2200">
              <a:latin typeface="Tahoma"/>
              <a:cs typeface="Tahoma"/>
            </a:endParaRPr>
          </a:p>
          <a:p>
            <a:pPr marL="355600">
              <a:lnSpc>
                <a:spcPct val="100000"/>
              </a:lnSpc>
              <a:spcBef>
                <a:spcPts val="1590"/>
              </a:spcBef>
              <a:tabLst>
                <a:tab pos="1178560" algn="l"/>
                <a:tab pos="1957070" algn="l"/>
                <a:tab pos="2395220" algn="l"/>
                <a:tab pos="3748404" algn="l"/>
                <a:tab pos="4956810" algn="l"/>
                <a:tab pos="6976745" algn="l"/>
                <a:tab pos="7658100" algn="l"/>
              </a:tabLst>
            </a:pPr>
            <a:r>
              <a:rPr sz="2200" b="1" spc="-10" dirty="0">
                <a:latin typeface="Tahoma"/>
                <a:cs typeface="Tahoma"/>
              </a:rPr>
              <a:t>fro</a:t>
            </a:r>
            <a:r>
              <a:rPr sz="2200" b="1" spc="-5" dirty="0">
                <a:latin typeface="Tahoma"/>
                <a:cs typeface="Tahoma"/>
              </a:rPr>
              <a:t>m</a:t>
            </a:r>
            <a:r>
              <a:rPr sz="2200" b="1" dirty="0">
                <a:latin typeface="Tahoma"/>
                <a:cs typeface="Tahoma"/>
              </a:rPr>
              <a:t>	w</a:t>
            </a:r>
            <a:r>
              <a:rPr sz="2200" b="1" spc="-5" dirty="0">
                <a:latin typeface="Tahoma"/>
                <a:cs typeface="Tahoma"/>
              </a:rPr>
              <a:t>i</a:t>
            </a:r>
            <a:r>
              <a:rPr sz="2200" b="1" spc="-20" dirty="0">
                <a:latin typeface="Tahoma"/>
                <a:cs typeface="Tahoma"/>
              </a:rPr>
              <a:t>r</a:t>
            </a:r>
            <a:r>
              <a:rPr sz="2200" b="1" spc="-5" dirty="0">
                <a:latin typeface="Tahoma"/>
                <a:cs typeface="Tahoma"/>
              </a:rPr>
              <a:t>e</a:t>
            </a:r>
            <a:r>
              <a:rPr sz="2200" b="1" dirty="0">
                <a:latin typeface="Tahoma"/>
                <a:cs typeface="Tahoma"/>
              </a:rPr>
              <a:t>	</a:t>
            </a:r>
            <a:r>
              <a:rPr sz="2200" b="1" spc="-10" dirty="0">
                <a:latin typeface="Tahoma"/>
                <a:cs typeface="Tahoma"/>
              </a:rPr>
              <a:t>o</a:t>
            </a:r>
            <a:r>
              <a:rPr sz="2200" b="1" spc="-5" dirty="0">
                <a:latin typeface="Tahoma"/>
                <a:cs typeface="Tahoma"/>
              </a:rPr>
              <a:t>f</a:t>
            </a:r>
            <a:r>
              <a:rPr sz="2200" b="1" dirty="0">
                <a:latin typeface="Tahoma"/>
                <a:cs typeface="Tahoma"/>
              </a:rPr>
              <a:t>	u</a:t>
            </a:r>
            <a:r>
              <a:rPr sz="2200" b="1" spc="-10" dirty="0">
                <a:latin typeface="Tahoma"/>
                <a:cs typeface="Tahoma"/>
              </a:rPr>
              <a:t>n</a:t>
            </a:r>
            <a:r>
              <a:rPr sz="2200" b="1" spc="-15" dirty="0">
                <a:latin typeface="Tahoma"/>
                <a:cs typeface="Tahoma"/>
              </a:rPr>
              <a:t>i</a:t>
            </a:r>
            <a:r>
              <a:rPr sz="2200" b="1" spc="-10" dirty="0">
                <a:latin typeface="Tahoma"/>
                <a:cs typeface="Tahoma"/>
              </a:rPr>
              <a:t>for</a:t>
            </a:r>
            <a:r>
              <a:rPr sz="2200" b="1" dirty="0">
                <a:latin typeface="Tahoma"/>
                <a:cs typeface="Tahoma"/>
              </a:rPr>
              <a:t>m</a:t>
            </a:r>
            <a:r>
              <a:rPr sz="2200" b="1" spc="-5" dirty="0">
                <a:latin typeface="Tahoma"/>
                <a:cs typeface="Tahoma"/>
              </a:rPr>
              <a:t>,</a:t>
            </a:r>
            <a:r>
              <a:rPr sz="2200" b="1" dirty="0">
                <a:latin typeface="Tahoma"/>
                <a:cs typeface="Tahoma"/>
              </a:rPr>
              <a:t>	</a:t>
            </a:r>
            <a:r>
              <a:rPr sz="2200" b="1" spc="-10" dirty="0">
                <a:latin typeface="Tahoma"/>
                <a:cs typeface="Tahoma"/>
              </a:rPr>
              <a:t>cir</a:t>
            </a:r>
            <a:r>
              <a:rPr sz="2200" b="1" spc="5" dirty="0">
                <a:latin typeface="Tahoma"/>
                <a:cs typeface="Tahoma"/>
              </a:rPr>
              <a:t>c</a:t>
            </a:r>
            <a:r>
              <a:rPr sz="2200" b="1" spc="-10" dirty="0">
                <a:latin typeface="Tahoma"/>
                <a:cs typeface="Tahoma"/>
              </a:rPr>
              <a:t>u</a:t>
            </a:r>
            <a:r>
              <a:rPr sz="2200" b="1" spc="-15" dirty="0">
                <a:latin typeface="Tahoma"/>
                <a:cs typeface="Tahoma"/>
              </a:rPr>
              <a:t>l</a:t>
            </a:r>
            <a:r>
              <a:rPr sz="2200" b="1" spc="-5" dirty="0">
                <a:latin typeface="Tahoma"/>
                <a:cs typeface="Tahoma"/>
              </a:rPr>
              <a:t>ar</a:t>
            </a:r>
            <a:r>
              <a:rPr sz="2200" b="1" dirty="0">
                <a:latin typeface="Tahoma"/>
                <a:cs typeface="Tahoma"/>
              </a:rPr>
              <a:t>	</a:t>
            </a:r>
            <a:r>
              <a:rPr sz="2200" b="1" spc="-10" dirty="0">
                <a:latin typeface="Tahoma"/>
                <a:cs typeface="Tahoma"/>
              </a:rPr>
              <a:t>cr</a:t>
            </a:r>
            <a:r>
              <a:rPr sz="2200" b="1" dirty="0">
                <a:latin typeface="Tahoma"/>
                <a:cs typeface="Tahoma"/>
              </a:rPr>
              <a:t>os</a:t>
            </a:r>
            <a:r>
              <a:rPr sz="2200" b="1" spc="-5" dirty="0">
                <a:latin typeface="Tahoma"/>
                <a:cs typeface="Tahoma"/>
              </a:rPr>
              <a:t>s</a:t>
            </a:r>
            <a:r>
              <a:rPr sz="2200" b="1" spc="5" dirty="0">
                <a:latin typeface="Tahoma"/>
                <a:cs typeface="Tahoma"/>
              </a:rPr>
              <a:t>-</a:t>
            </a:r>
            <a:r>
              <a:rPr sz="2200" b="1" spc="-5" dirty="0">
                <a:latin typeface="Tahoma"/>
                <a:cs typeface="Tahoma"/>
              </a:rPr>
              <a:t>s</a:t>
            </a:r>
            <a:r>
              <a:rPr sz="2200" b="1" dirty="0">
                <a:latin typeface="Tahoma"/>
                <a:cs typeface="Tahoma"/>
              </a:rPr>
              <a:t>e</a:t>
            </a:r>
            <a:r>
              <a:rPr sz="2200" b="1" spc="-10" dirty="0">
                <a:latin typeface="Tahoma"/>
                <a:cs typeface="Tahoma"/>
              </a:rPr>
              <a:t>ctio</a:t>
            </a:r>
            <a:r>
              <a:rPr sz="2200" b="1" spc="-5" dirty="0">
                <a:latin typeface="Tahoma"/>
                <a:cs typeface="Tahoma"/>
              </a:rPr>
              <a:t>n</a:t>
            </a:r>
            <a:r>
              <a:rPr sz="2200" b="1" dirty="0">
                <a:latin typeface="Tahoma"/>
                <a:cs typeface="Tahoma"/>
              </a:rPr>
              <a:t>	</a:t>
            </a:r>
            <a:r>
              <a:rPr sz="2200" b="1" spc="-5" dirty="0">
                <a:latin typeface="Tahoma"/>
                <a:cs typeface="Tahoma"/>
              </a:rPr>
              <a:t>and</a:t>
            </a:r>
            <a:r>
              <a:rPr sz="2200" b="1" dirty="0">
                <a:latin typeface="Tahoma"/>
                <a:cs typeface="Tahoma"/>
              </a:rPr>
              <a:t>	</a:t>
            </a:r>
            <a:r>
              <a:rPr sz="2200" b="1" spc="-10" dirty="0">
                <a:latin typeface="Tahoma"/>
                <a:cs typeface="Tahoma"/>
              </a:rPr>
              <a:t>for</a:t>
            </a:r>
            <a:endParaRPr sz="2200">
              <a:latin typeface="Tahoma"/>
              <a:cs typeface="Tahoma"/>
            </a:endParaRPr>
          </a:p>
          <a:p>
            <a:pPr marL="355600">
              <a:lnSpc>
                <a:spcPct val="100000"/>
              </a:lnSpc>
              <a:spcBef>
                <a:spcPts val="1580"/>
              </a:spcBef>
            </a:pPr>
            <a:r>
              <a:rPr sz="2200" b="1" spc="-5" dirty="0">
                <a:latin typeface="Tahoma"/>
                <a:cs typeface="Tahoma"/>
              </a:rPr>
              <a:t>each sieve </a:t>
            </a:r>
            <a:r>
              <a:rPr sz="2200" b="1" spc="-10" dirty="0">
                <a:latin typeface="Tahoma"/>
                <a:cs typeface="Tahoma"/>
              </a:rPr>
              <a:t>the following particulars </a:t>
            </a:r>
            <a:r>
              <a:rPr sz="2200" b="1" spc="-5" dirty="0">
                <a:latin typeface="Tahoma"/>
                <a:cs typeface="Tahoma"/>
              </a:rPr>
              <a:t>are</a:t>
            </a:r>
            <a:r>
              <a:rPr sz="2200" b="1" spc="175" dirty="0">
                <a:latin typeface="Tahoma"/>
                <a:cs typeface="Tahoma"/>
              </a:rPr>
              <a:t> </a:t>
            </a:r>
            <a:r>
              <a:rPr sz="2200" b="1" spc="-5" dirty="0">
                <a:latin typeface="Tahoma"/>
                <a:cs typeface="Tahoma"/>
              </a:rPr>
              <a:t>stated:</a:t>
            </a:r>
            <a:endParaRPr sz="2200">
              <a:latin typeface="Tahoma"/>
              <a:cs typeface="Tahoma"/>
            </a:endParaRPr>
          </a:p>
        </p:txBody>
      </p:sp>
      <p:sp>
        <p:nvSpPr>
          <p:cNvPr id="4" name="object 4"/>
          <p:cNvSpPr/>
          <p:nvPr/>
        </p:nvSpPr>
        <p:spPr>
          <a:xfrm>
            <a:off x="5638800" y="3200400"/>
            <a:ext cx="2971800" cy="3124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5940" y="3938382"/>
            <a:ext cx="5144135" cy="2611755"/>
          </a:xfrm>
          <a:prstGeom prst="rect">
            <a:avLst/>
          </a:prstGeom>
        </p:spPr>
        <p:txBody>
          <a:bodyPr vert="horz" wrap="square" lIns="0" tIns="13970" rIns="0" bIns="0" rtlCol="0">
            <a:spAutoFit/>
          </a:bodyPr>
          <a:lstStyle/>
          <a:p>
            <a:pPr marL="12700">
              <a:lnSpc>
                <a:spcPct val="100000"/>
              </a:lnSpc>
              <a:spcBef>
                <a:spcPts val="110"/>
              </a:spcBef>
            </a:pPr>
            <a:r>
              <a:rPr sz="4200" b="1" i="1" spc="-795" dirty="0">
                <a:solidFill>
                  <a:srgbClr val="00AF50"/>
                </a:solidFill>
                <a:latin typeface="Times New Roman"/>
                <a:cs typeface="Times New Roman"/>
              </a:rPr>
              <a:t>Number </a:t>
            </a:r>
            <a:r>
              <a:rPr sz="4200" b="1" i="1" spc="-645" dirty="0">
                <a:solidFill>
                  <a:srgbClr val="00AF50"/>
                </a:solidFill>
                <a:latin typeface="Times New Roman"/>
                <a:cs typeface="Times New Roman"/>
              </a:rPr>
              <a:t>of</a:t>
            </a:r>
            <a:r>
              <a:rPr sz="4200" b="1" i="1" spc="-590" dirty="0">
                <a:solidFill>
                  <a:srgbClr val="00AF50"/>
                </a:solidFill>
                <a:latin typeface="Times New Roman"/>
                <a:cs typeface="Times New Roman"/>
              </a:rPr>
              <a:t> </a:t>
            </a:r>
            <a:r>
              <a:rPr sz="4200" b="1" i="1" spc="-670" dirty="0">
                <a:solidFill>
                  <a:srgbClr val="00AF50"/>
                </a:solidFill>
                <a:latin typeface="Times New Roman"/>
                <a:cs typeface="Times New Roman"/>
              </a:rPr>
              <a:t>Sieve</a:t>
            </a:r>
            <a:endParaRPr sz="4200">
              <a:latin typeface="Times New Roman"/>
              <a:cs typeface="Times New Roman"/>
            </a:endParaRPr>
          </a:p>
          <a:p>
            <a:pPr marL="355600" marR="5080" indent="-355600" algn="just">
              <a:lnSpc>
                <a:spcPct val="180000"/>
              </a:lnSpc>
              <a:spcBef>
                <a:spcPts val="1055"/>
              </a:spcBef>
              <a:buClr>
                <a:srgbClr val="CCCCFF"/>
              </a:buClr>
              <a:buSzPct val="63636"/>
              <a:buFont typeface="Wingdings"/>
              <a:buChar char=""/>
              <a:tabLst>
                <a:tab pos="355600" algn="l"/>
              </a:tabLst>
            </a:pPr>
            <a:r>
              <a:rPr sz="2200" b="1" spc="-10" dirty="0">
                <a:latin typeface="Tahoma"/>
                <a:cs typeface="Tahoma"/>
              </a:rPr>
              <a:t>This </a:t>
            </a:r>
            <a:r>
              <a:rPr sz="2200" b="1" spc="-5" dirty="0">
                <a:latin typeface="Tahoma"/>
                <a:cs typeface="Tahoma"/>
              </a:rPr>
              <a:t>is the </a:t>
            </a:r>
            <a:r>
              <a:rPr sz="2200" b="1" spc="-10" dirty="0">
                <a:latin typeface="Tahoma"/>
                <a:cs typeface="Tahoma"/>
              </a:rPr>
              <a:t>number </a:t>
            </a:r>
            <a:r>
              <a:rPr sz="2200" b="1" spc="-5" dirty="0">
                <a:latin typeface="Tahoma"/>
                <a:cs typeface="Tahoma"/>
              </a:rPr>
              <a:t>of meshes in a  length of 25.4 mm (1 </a:t>
            </a:r>
            <a:r>
              <a:rPr sz="2200" b="1" spc="-10" dirty="0">
                <a:latin typeface="Tahoma"/>
                <a:cs typeface="Tahoma"/>
              </a:rPr>
              <a:t>in.), </a:t>
            </a:r>
            <a:r>
              <a:rPr sz="2200" b="1" spc="-5" dirty="0">
                <a:latin typeface="Tahoma"/>
                <a:cs typeface="Tahoma"/>
              </a:rPr>
              <a:t>in each  direction, </a:t>
            </a:r>
            <a:r>
              <a:rPr sz="2200" b="1" spc="-10" dirty="0">
                <a:latin typeface="Tahoma"/>
                <a:cs typeface="Tahoma"/>
              </a:rPr>
              <a:t>parallel </a:t>
            </a:r>
            <a:r>
              <a:rPr sz="2200" b="1" spc="-5" dirty="0">
                <a:latin typeface="Tahoma"/>
                <a:cs typeface="Tahoma"/>
              </a:rPr>
              <a:t>to </a:t>
            </a:r>
            <a:r>
              <a:rPr sz="2200" b="1" spc="-10" dirty="0">
                <a:latin typeface="Tahoma"/>
                <a:cs typeface="Tahoma"/>
              </a:rPr>
              <a:t>the</a:t>
            </a:r>
            <a:r>
              <a:rPr sz="2200" b="1" spc="90" dirty="0">
                <a:latin typeface="Tahoma"/>
                <a:cs typeface="Tahoma"/>
              </a:rPr>
              <a:t> </a:t>
            </a:r>
            <a:r>
              <a:rPr sz="2200" b="1" spc="-5" dirty="0">
                <a:latin typeface="Tahoma"/>
                <a:cs typeface="Tahoma"/>
              </a:rPr>
              <a:t>wires.</a:t>
            </a:r>
            <a:endParaRPr sz="2200">
              <a:latin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600" y="447675"/>
            <a:ext cx="2895600" cy="343852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7340" y="188453"/>
            <a:ext cx="4775835" cy="667385"/>
          </a:xfrm>
          <a:prstGeom prst="rect">
            <a:avLst/>
          </a:prstGeom>
        </p:spPr>
        <p:txBody>
          <a:bodyPr vert="horz" wrap="square" lIns="0" tIns="13970" rIns="0" bIns="0" rtlCol="0">
            <a:spAutoFit/>
          </a:bodyPr>
          <a:lstStyle/>
          <a:p>
            <a:pPr marL="12700">
              <a:lnSpc>
                <a:spcPct val="100000"/>
              </a:lnSpc>
              <a:spcBef>
                <a:spcPts val="110"/>
              </a:spcBef>
            </a:pPr>
            <a:r>
              <a:rPr sz="4200" i="1" spc="-745" dirty="0">
                <a:solidFill>
                  <a:srgbClr val="00AF50"/>
                </a:solidFill>
                <a:latin typeface="Times New Roman"/>
                <a:cs typeface="Times New Roman"/>
              </a:rPr>
              <a:t>Nominal</a:t>
            </a:r>
            <a:r>
              <a:rPr sz="4200" i="1" spc="-440" dirty="0">
                <a:solidFill>
                  <a:srgbClr val="00AF50"/>
                </a:solidFill>
                <a:latin typeface="Times New Roman"/>
                <a:cs typeface="Times New Roman"/>
              </a:rPr>
              <a:t> </a:t>
            </a:r>
            <a:r>
              <a:rPr sz="4200" i="1" spc="-635" dirty="0">
                <a:solidFill>
                  <a:srgbClr val="00AF50"/>
                </a:solidFill>
                <a:latin typeface="Times New Roman"/>
                <a:cs typeface="Times New Roman"/>
              </a:rPr>
              <a:t>Size </a:t>
            </a:r>
            <a:r>
              <a:rPr sz="4200" i="1" spc="-645" dirty="0">
                <a:solidFill>
                  <a:srgbClr val="00AF50"/>
                </a:solidFill>
                <a:latin typeface="Times New Roman"/>
                <a:cs typeface="Times New Roman"/>
              </a:rPr>
              <a:t>of </a:t>
            </a:r>
            <a:r>
              <a:rPr sz="4200" i="1" spc="-670" dirty="0">
                <a:solidFill>
                  <a:srgbClr val="00AF50"/>
                </a:solidFill>
                <a:latin typeface="Times New Roman"/>
                <a:cs typeface="Times New Roman"/>
              </a:rPr>
              <a:t>Aperture</a:t>
            </a:r>
            <a:r>
              <a:rPr sz="4200" i="1" spc="-595" dirty="0">
                <a:solidFill>
                  <a:srgbClr val="00AF50"/>
                </a:solidFill>
                <a:latin typeface="Times New Roman"/>
                <a:cs typeface="Times New Roman"/>
              </a:rPr>
              <a:t> </a:t>
            </a:r>
            <a:r>
              <a:rPr sz="4200" i="1" spc="-580" dirty="0">
                <a:solidFill>
                  <a:srgbClr val="00AF50"/>
                </a:solidFill>
                <a:latin typeface="Times New Roman"/>
                <a:cs typeface="Times New Roman"/>
              </a:rPr>
              <a:t>(hole)</a:t>
            </a:r>
            <a:endParaRPr sz="4200">
              <a:latin typeface="Times New Roman"/>
              <a:cs typeface="Times New Roman"/>
            </a:endParaRPr>
          </a:p>
        </p:txBody>
      </p:sp>
      <p:sp>
        <p:nvSpPr>
          <p:cNvPr id="4" name="object 4"/>
          <p:cNvSpPr txBox="1"/>
          <p:nvPr/>
        </p:nvSpPr>
        <p:spPr>
          <a:xfrm>
            <a:off x="307340" y="1020825"/>
            <a:ext cx="8454390" cy="5580380"/>
          </a:xfrm>
          <a:prstGeom prst="rect">
            <a:avLst/>
          </a:prstGeom>
        </p:spPr>
        <p:txBody>
          <a:bodyPr vert="horz" wrap="square" lIns="0" tIns="12700" rIns="0" bIns="0" rtlCol="0">
            <a:spAutoFit/>
          </a:bodyPr>
          <a:lstStyle/>
          <a:p>
            <a:pPr marL="355600" marR="3053715" indent="-342900" algn="just">
              <a:lnSpc>
                <a:spcPct val="150000"/>
              </a:lnSpc>
              <a:spcBef>
                <a:spcPts val="100"/>
              </a:spcBef>
              <a:buClr>
                <a:srgbClr val="CCCCFF"/>
              </a:buClr>
              <a:buSzPct val="64583"/>
              <a:buFont typeface="Wingdings"/>
              <a:buChar char=""/>
              <a:tabLst>
                <a:tab pos="355600" algn="l"/>
              </a:tabLst>
            </a:pPr>
            <a:r>
              <a:rPr sz="2400" b="1" spc="-5" dirty="0">
                <a:latin typeface="Tahoma"/>
                <a:cs typeface="Tahoma"/>
              </a:rPr>
              <a:t>This is </a:t>
            </a:r>
            <a:r>
              <a:rPr sz="2400" b="1" dirty="0">
                <a:latin typeface="Tahoma"/>
                <a:cs typeface="Tahoma"/>
              </a:rPr>
              <a:t>the </a:t>
            </a:r>
            <a:r>
              <a:rPr sz="2400" b="1" spc="-5" dirty="0">
                <a:latin typeface="Tahoma"/>
                <a:cs typeface="Tahoma"/>
              </a:rPr>
              <a:t>distance between </a:t>
            </a:r>
            <a:r>
              <a:rPr sz="2400" b="1" dirty="0">
                <a:latin typeface="Tahoma"/>
                <a:cs typeface="Tahoma"/>
              </a:rPr>
              <a:t>the  wires, so that </a:t>
            </a:r>
            <a:r>
              <a:rPr sz="2400" b="1" spc="-5" dirty="0">
                <a:latin typeface="Tahoma"/>
                <a:cs typeface="Tahoma"/>
              </a:rPr>
              <a:t>it represents </a:t>
            </a:r>
            <a:r>
              <a:rPr sz="2400" b="1" dirty="0">
                <a:latin typeface="Tahoma"/>
                <a:cs typeface="Tahoma"/>
              </a:rPr>
              <a:t>the  length </a:t>
            </a:r>
            <a:r>
              <a:rPr sz="2400" b="1" spc="-5" dirty="0">
                <a:latin typeface="Tahoma"/>
                <a:cs typeface="Tahoma"/>
              </a:rPr>
              <a:t>of </a:t>
            </a:r>
            <a:r>
              <a:rPr sz="2400" b="1" dirty="0">
                <a:latin typeface="Tahoma"/>
                <a:cs typeface="Tahoma"/>
              </a:rPr>
              <a:t>the side </a:t>
            </a:r>
            <a:r>
              <a:rPr sz="2400" b="1" spc="-5" dirty="0">
                <a:latin typeface="Tahoma"/>
                <a:cs typeface="Tahoma"/>
              </a:rPr>
              <a:t>of </a:t>
            </a:r>
            <a:r>
              <a:rPr sz="2400" b="1" dirty="0">
                <a:latin typeface="Tahoma"/>
                <a:cs typeface="Tahoma"/>
              </a:rPr>
              <a:t>the </a:t>
            </a:r>
            <a:r>
              <a:rPr sz="2400" b="1" spc="-5" dirty="0">
                <a:latin typeface="Tahoma"/>
                <a:cs typeface="Tahoma"/>
              </a:rPr>
              <a:t>square  </a:t>
            </a:r>
            <a:r>
              <a:rPr sz="2400" b="1" dirty="0">
                <a:latin typeface="Tahoma"/>
                <a:cs typeface="Tahoma"/>
              </a:rPr>
              <a:t>aperture.</a:t>
            </a:r>
            <a:endParaRPr sz="2400">
              <a:latin typeface="Tahoma"/>
              <a:cs typeface="Tahoma"/>
            </a:endParaRPr>
          </a:p>
          <a:p>
            <a:pPr marL="13970">
              <a:lnSpc>
                <a:spcPct val="100000"/>
              </a:lnSpc>
              <a:spcBef>
                <a:spcPts val="640"/>
              </a:spcBef>
            </a:pPr>
            <a:r>
              <a:rPr sz="2950" b="1" i="1" spc="-95" dirty="0">
                <a:solidFill>
                  <a:srgbClr val="00AF50"/>
                </a:solidFill>
                <a:latin typeface="Tahoma"/>
                <a:cs typeface="Tahoma"/>
              </a:rPr>
              <a:t>Nominal Diameter </a:t>
            </a:r>
            <a:r>
              <a:rPr sz="2950" b="1" i="1" spc="-80" dirty="0">
                <a:solidFill>
                  <a:srgbClr val="00AF50"/>
                </a:solidFill>
                <a:latin typeface="Tahoma"/>
                <a:cs typeface="Tahoma"/>
              </a:rPr>
              <a:t>of </a:t>
            </a:r>
            <a:r>
              <a:rPr sz="2950" b="1" i="1" spc="-85" dirty="0">
                <a:solidFill>
                  <a:srgbClr val="00AF50"/>
                </a:solidFill>
                <a:latin typeface="Tahoma"/>
                <a:cs typeface="Tahoma"/>
              </a:rPr>
              <a:t>the</a:t>
            </a:r>
            <a:r>
              <a:rPr sz="2950" b="1" i="1" spc="140" dirty="0">
                <a:solidFill>
                  <a:srgbClr val="00AF50"/>
                </a:solidFill>
                <a:latin typeface="Tahoma"/>
                <a:cs typeface="Tahoma"/>
              </a:rPr>
              <a:t> </a:t>
            </a:r>
            <a:r>
              <a:rPr sz="2950" b="1" i="1" spc="-90" dirty="0">
                <a:solidFill>
                  <a:srgbClr val="00AF50"/>
                </a:solidFill>
                <a:latin typeface="Tahoma"/>
                <a:cs typeface="Tahoma"/>
              </a:rPr>
              <a:t>Wire</a:t>
            </a:r>
            <a:endParaRPr sz="2950">
              <a:latin typeface="Tahoma"/>
              <a:cs typeface="Tahoma"/>
            </a:endParaRPr>
          </a:p>
          <a:p>
            <a:pPr marL="355600" marR="5715" indent="-342900" algn="just">
              <a:lnSpc>
                <a:spcPct val="120000"/>
              </a:lnSpc>
              <a:spcBef>
                <a:spcPts val="380"/>
              </a:spcBef>
              <a:buClr>
                <a:srgbClr val="CCCCFF"/>
              </a:buClr>
              <a:buSzPct val="64583"/>
              <a:buFont typeface="Wingdings"/>
              <a:buChar char=""/>
              <a:tabLst>
                <a:tab pos="355600" algn="l"/>
              </a:tabLst>
            </a:pPr>
            <a:r>
              <a:rPr sz="2400" b="1" spc="-5" dirty="0">
                <a:latin typeface="Tahoma"/>
                <a:cs typeface="Tahoma"/>
              </a:rPr>
              <a:t>This dimension </a:t>
            </a:r>
            <a:r>
              <a:rPr sz="2400" b="1" dirty="0">
                <a:latin typeface="Tahoma"/>
                <a:cs typeface="Tahoma"/>
              </a:rPr>
              <a:t>and the </a:t>
            </a:r>
            <a:r>
              <a:rPr sz="2400" b="1" spc="-5" dirty="0">
                <a:latin typeface="Tahoma"/>
                <a:cs typeface="Tahoma"/>
              </a:rPr>
              <a:t>number of meshes form </a:t>
            </a:r>
            <a:r>
              <a:rPr sz="2400" b="1" dirty="0">
                <a:latin typeface="Tahoma"/>
                <a:cs typeface="Tahoma"/>
              </a:rPr>
              <a:t>the  basic standards </a:t>
            </a:r>
            <a:r>
              <a:rPr sz="2400" b="1" spc="-10" dirty="0">
                <a:latin typeface="Tahoma"/>
                <a:cs typeface="Tahoma"/>
              </a:rPr>
              <a:t>for </a:t>
            </a:r>
            <a:r>
              <a:rPr sz="2400" b="1" dirty="0">
                <a:latin typeface="Tahoma"/>
                <a:cs typeface="Tahoma"/>
              </a:rPr>
              <a:t>the</a:t>
            </a:r>
            <a:r>
              <a:rPr sz="2400" b="1" spc="-30" dirty="0">
                <a:latin typeface="Tahoma"/>
                <a:cs typeface="Tahoma"/>
              </a:rPr>
              <a:t> </a:t>
            </a:r>
            <a:r>
              <a:rPr sz="2400" b="1" dirty="0">
                <a:latin typeface="Tahoma"/>
                <a:cs typeface="Tahoma"/>
              </a:rPr>
              <a:t>sieve.</a:t>
            </a:r>
            <a:endParaRPr sz="2400">
              <a:latin typeface="Tahoma"/>
              <a:cs typeface="Tahoma"/>
            </a:endParaRPr>
          </a:p>
          <a:p>
            <a:pPr>
              <a:lnSpc>
                <a:spcPct val="100000"/>
              </a:lnSpc>
              <a:spcBef>
                <a:spcPts val="25"/>
              </a:spcBef>
              <a:buClr>
                <a:srgbClr val="CCCCFF"/>
              </a:buClr>
              <a:buFont typeface="Wingdings"/>
              <a:buChar char=""/>
            </a:pPr>
            <a:endParaRPr sz="3800">
              <a:latin typeface="Tahoma"/>
              <a:cs typeface="Tahoma"/>
            </a:endParaRPr>
          </a:p>
          <a:p>
            <a:pPr marL="355600" marR="5080" indent="-342900" algn="just">
              <a:lnSpc>
                <a:spcPct val="120000"/>
              </a:lnSpc>
              <a:buClr>
                <a:srgbClr val="CCCCFF"/>
              </a:buClr>
              <a:buSzPct val="64583"/>
              <a:buFont typeface="Wingdings"/>
              <a:buChar char=""/>
              <a:tabLst>
                <a:tab pos="355600" algn="l"/>
              </a:tabLst>
            </a:pPr>
            <a:r>
              <a:rPr sz="2400" b="1" spc="-5" dirty="0">
                <a:latin typeface="Tahoma"/>
                <a:cs typeface="Tahoma"/>
              </a:rPr>
              <a:t>The </a:t>
            </a:r>
            <a:r>
              <a:rPr sz="2400" b="1" dirty="0">
                <a:latin typeface="Tahoma"/>
                <a:cs typeface="Tahoma"/>
              </a:rPr>
              <a:t>wire </a:t>
            </a:r>
            <a:r>
              <a:rPr sz="2400" b="1" spc="-5" dirty="0">
                <a:latin typeface="Tahoma"/>
                <a:cs typeface="Tahoma"/>
              </a:rPr>
              <a:t>diameter has been selected to give </a:t>
            </a:r>
            <a:r>
              <a:rPr sz="2400" b="1" dirty="0">
                <a:latin typeface="Tahoma"/>
                <a:cs typeface="Tahoma"/>
              </a:rPr>
              <a:t>a  </a:t>
            </a:r>
            <a:r>
              <a:rPr sz="2400" b="1" spc="-5" dirty="0">
                <a:latin typeface="Tahoma"/>
                <a:cs typeface="Tahoma"/>
              </a:rPr>
              <a:t>suitable </a:t>
            </a:r>
            <a:r>
              <a:rPr sz="2400" b="1" dirty="0">
                <a:latin typeface="Tahoma"/>
                <a:cs typeface="Tahoma"/>
              </a:rPr>
              <a:t>aperture </a:t>
            </a:r>
            <a:r>
              <a:rPr sz="2400" b="1" spc="10" dirty="0">
                <a:latin typeface="Tahoma"/>
                <a:cs typeface="Tahoma"/>
              </a:rPr>
              <a:t>size, </a:t>
            </a:r>
            <a:r>
              <a:rPr sz="2400" b="1" dirty="0">
                <a:latin typeface="Tahoma"/>
                <a:cs typeface="Tahoma"/>
              </a:rPr>
              <a:t>but also </a:t>
            </a:r>
            <a:r>
              <a:rPr sz="2400" b="1" spc="5" dirty="0">
                <a:latin typeface="Tahoma"/>
                <a:cs typeface="Tahoma"/>
              </a:rPr>
              <a:t>to </a:t>
            </a:r>
            <a:r>
              <a:rPr sz="2400" b="1" spc="-5" dirty="0">
                <a:latin typeface="Tahoma"/>
                <a:cs typeface="Tahoma"/>
              </a:rPr>
              <a:t>have sufficient  </a:t>
            </a:r>
            <a:r>
              <a:rPr sz="2400" b="1" dirty="0">
                <a:latin typeface="Tahoma"/>
                <a:cs typeface="Tahoma"/>
              </a:rPr>
              <a:t>strength </a:t>
            </a:r>
            <a:r>
              <a:rPr sz="2400" b="1" spc="-5" dirty="0">
                <a:latin typeface="Tahoma"/>
                <a:cs typeface="Tahoma"/>
              </a:rPr>
              <a:t>to </a:t>
            </a:r>
            <a:r>
              <a:rPr sz="2400" b="1" dirty="0">
                <a:latin typeface="Tahoma"/>
                <a:cs typeface="Tahoma"/>
              </a:rPr>
              <a:t>avoid</a:t>
            </a:r>
            <a:r>
              <a:rPr sz="2400" b="1" spc="-20" dirty="0">
                <a:latin typeface="Tahoma"/>
                <a:cs typeface="Tahoma"/>
              </a:rPr>
              <a:t> </a:t>
            </a:r>
            <a:r>
              <a:rPr sz="2400" b="1" spc="-5" dirty="0">
                <a:latin typeface="Tahoma"/>
                <a:cs typeface="Tahoma"/>
              </a:rPr>
              <a:t>distortion.</a:t>
            </a:r>
            <a:endParaRPr sz="240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600" y="1600200"/>
            <a:ext cx="2819400" cy="3505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 y="531908"/>
            <a:ext cx="8377555" cy="6200775"/>
          </a:xfrm>
          <a:prstGeom prst="rect">
            <a:avLst/>
          </a:prstGeom>
        </p:spPr>
        <p:txBody>
          <a:bodyPr vert="horz" wrap="square" lIns="0" tIns="12700" rIns="0" bIns="0" rtlCol="0">
            <a:spAutoFit/>
          </a:bodyPr>
          <a:lstStyle/>
          <a:p>
            <a:pPr marL="241300" indent="-228600">
              <a:lnSpc>
                <a:spcPct val="100000"/>
              </a:lnSpc>
              <a:spcBef>
                <a:spcPts val="100"/>
              </a:spcBef>
              <a:buClr>
                <a:srgbClr val="CCCCFF"/>
              </a:buClr>
              <a:buSzPct val="61016"/>
              <a:buFont typeface="Wingdings"/>
              <a:buChar char=""/>
              <a:tabLst>
                <a:tab pos="241300" algn="l"/>
              </a:tabLst>
            </a:pPr>
            <a:r>
              <a:rPr sz="2950" b="1" i="1" spc="-90" dirty="0">
                <a:solidFill>
                  <a:srgbClr val="00AF50"/>
                </a:solidFill>
                <a:latin typeface="Tahoma"/>
                <a:cs typeface="Tahoma"/>
              </a:rPr>
              <a:t>Approximate </a:t>
            </a:r>
            <a:r>
              <a:rPr sz="2950" b="1" i="1" spc="-95" dirty="0">
                <a:solidFill>
                  <a:srgbClr val="00AF50"/>
                </a:solidFill>
                <a:latin typeface="Tahoma"/>
                <a:cs typeface="Tahoma"/>
              </a:rPr>
              <a:t>Screening</a:t>
            </a:r>
            <a:r>
              <a:rPr sz="2950" b="1" i="1" spc="15" dirty="0">
                <a:solidFill>
                  <a:srgbClr val="00AF50"/>
                </a:solidFill>
                <a:latin typeface="Tahoma"/>
                <a:cs typeface="Tahoma"/>
              </a:rPr>
              <a:t> </a:t>
            </a:r>
            <a:r>
              <a:rPr sz="2950" b="1" i="1" spc="-85" dirty="0">
                <a:solidFill>
                  <a:srgbClr val="00AF50"/>
                </a:solidFill>
                <a:latin typeface="Tahoma"/>
                <a:cs typeface="Tahoma"/>
              </a:rPr>
              <a:t>Area.</a:t>
            </a:r>
            <a:endParaRPr sz="2950">
              <a:latin typeface="Tahoma"/>
              <a:cs typeface="Tahoma"/>
            </a:endParaRPr>
          </a:p>
          <a:p>
            <a:pPr>
              <a:lnSpc>
                <a:spcPct val="100000"/>
              </a:lnSpc>
              <a:spcBef>
                <a:spcPts val="45"/>
              </a:spcBef>
            </a:pPr>
            <a:endParaRPr sz="2700">
              <a:latin typeface="Tahoma"/>
              <a:cs typeface="Tahoma"/>
            </a:endParaRPr>
          </a:p>
          <a:p>
            <a:pPr marL="241300" marR="2823210" indent="127635" algn="just">
              <a:lnSpc>
                <a:spcPct val="130100"/>
              </a:lnSpc>
            </a:pPr>
            <a:r>
              <a:rPr sz="2400" b="1" spc="-10" dirty="0">
                <a:latin typeface="Tahoma"/>
                <a:cs typeface="Tahoma"/>
              </a:rPr>
              <a:t>This </a:t>
            </a:r>
            <a:r>
              <a:rPr sz="2400" b="1" dirty="0">
                <a:latin typeface="Tahoma"/>
                <a:cs typeface="Tahoma"/>
              </a:rPr>
              <a:t>standard </a:t>
            </a:r>
            <a:r>
              <a:rPr sz="2400" b="1" spc="-5" dirty="0">
                <a:latin typeface="Tahoma"/>
                <a:cs typeface="Tahoma"/>
              </a:rPr>
              <a:t>expresses </a:t>
            </a:r>
            <a:r>
              <a:rPr sz="2400" b="1" dirty="0">
                <a:latin typeface="Tahoma"/>
                <a:cs typeface="Tahoma"/>
              </a:rPr>
              <a:t>the area  </a:t>
            </a:r>
            <a:r>
              <a:rPr sz="2400" b="1" spc="-5" dirty="0">
                <a:latin typeface="Tahoma"/>
                <a:cs typeface="Tahoma"/>
              </a:rPr>
              <a:t>of </a:t>
            </a:r>
            <a:r>
              <a:rPr sz="2400" b="1" dirty="0">
                <a:latin typeface="Tahoma"/>
                <a:cs typeface="Tahoma"/>
              </a:rPr>
              <a:t>the </a:t>
            </a:r>
            <a:r>
              <a:rPr sz="2400" b="1" spc="-5" dirty="0">
                <a:latin typeface="Tahoma"/>
                <a:cs typeface="Tahoma"/>
              </a:rPr>
              <a:t>meshes </a:t>
            </a:r>
            <a:r>
              <a:rPr sz="2400" b="1" dirty="0">
                <a:latin typeface="Tahoma"/>
                <a:cs typeface="Tahoma"/>
              </a:rPr>
              <a:t>as a </a:t>
            </a:r>
            <a:r>
              <a:rPr sz="2400" b="1" spc="-5" dirty="0">
                <a:latin typeface="Tahoma"/>
                <a:cs typeface="Tahoma"/>
              </a:rPr>
              <a:t>percentage </a:t>
            </a:r>
            <a:r>
              <a:rPr sz="2400" b="1" spc="-10" dirty="0">
                <a:latin typeface="Tahoma"/>
                <a:cs typeface="Tahoma"/>
              </a:rPr>
              <a:t>of  </a:t>
            </a:r>
            <a:r>
              <a:rPr sz="2400" b="1" dirty="0">
                <a:latin typeface="Tahoma"/>
                <a:cs typeface="Tahoma"/>
              </a:rPr>
              <a:t>the </a:t>
            </a:r>
            <a:r>
              <a:rPr sz="2400" b="1" spc="-5" dirty="0">
                <a:latin typeface="Tahoma"/>
                <a:cs typeface="Tahoma"/>
              </a:rPr>
              <a:t>total </a:t>
            </a:r>
            <a:r>
              <a:rPr sz="2400" b="1" dirty="0">
                <a:latin typeface="Tahoma"/>
                <a:cs typeface="Tahoma"/>
              </a:rPr>
              <a:t>area </a:t>
            </a:r>
            <a:r>
              <a:rPr sz="2400" b="1" spc="-5" dirty="0">
                <a:latin typeface="Tahoma"/>
                <a:cs typeface="Tahoma"/>
              </a:rPr>
              <a:t>of </a:t>
            </a:r>
            <a:r>
              <a:rPr sz="2400" b="1" dirty="0">
                <a:latin typeface="Tahoma"/>
                <a:cs typeface="Tahoma"/>
              </a:rPr>
              <a:t>the</a:t>
            </a:r>
            <a:r>
              <a:rPr sz="2400" b="1" spc="-35" dirty="0">
                <a:latin typeface="Tahoma"/>
                <a:cs typeface="Tahoma"/>
              </a:rPr>
              <a:t> </a:t>
            </a:r>
            <a:r>
              <a:rPr sz="2400" b="1" dirty="0">
                <a:latin typeface="Tahoma"/>
                <a:cs typeface="Tahoma"/>
              </a:rPr>
              <a:t>sieve.</a:t>
            </a:r>
            <a:endParaRPr sz="2400">
              <a:latin typeface="Tahoma"/>
              <a:cs typeface="Tahoma"/>
            </a:endParaRPr>
          </a:p>
          <a:p>
            <a:pPr marL="215265" marR="2823845" indent="65405">
              <a:lnSpc>
                <a:spcPct val="130000"/>
              </a:lnSpc>
              <a:spcBef>
                <a:spcPts val="2305"/>
              </a:spcBef>
              <a:tabLst>
                <a:tab pos="1270000" algn="l"/>
                <a:tab pos="2035175" algn="l"/>
                <a:tab pos="2917825" algn="l"/>
                <a:tab pos="4733290" algn="l"/>
              </a:tabLst>
            </a:pPr>
            <a:r>
              <a:rPr sz="2400" b="1" dirty="0">
                <a:latin typeface="Tahoma"/>
                <a:cs typeface="Tahoma"/>
              </a:rPr>
              <a:t>It </a:t>
            </a:r>
            <a:r>
              <a:rPr sz="2400" b="1" spc="-5" dirty="0">
                <a:latin typeface="Tahoma"/>
                <a:cs typeface="Tahoma"/>
              </a:rPr>
              <a:t>is governed by </a:t>
            </a:r>
            <a:r>
              <a:rPr sz="2400" b="1" dirty="0">
                <a:latin typeface="Tahoma"/>
                <a:cs typeface="Tahoma"/>
              </a:rPr>
              <a:t>the </a:t>
            </a:r>
            <a:r>
              <a:rPr sz="2400" b="1" spc="10" dirty="0">
                <a:latin typeface="Tahoma"/>
                <a:cs typeface="Tahoma"/>
              </a:rPr>
              <a:t>size </a:t>
            </a:r>
            <a:r>
              <a:rPr sz="2400" b="1" spc="-5" dirty="0">
                <a:latin typeface="Tahoma"/>
                <a:cs typeface="Tahoma"/>
              </a:rPr>
              <a:t>of </a:t>
            </a:r>
            <a:r>
              <a:rPr sz="2400" b="1" dirty="0">
                <a:latin typeface="Tahoma"/>
                <a:cs typeface="Tahoma"/>
              </a:rPr>
              <a:t>wire  </a:t>
            </a:r>
            <a:r>
              <a:rPr sz="2400" b="1" spc="-5" dirty="0">
                <a:latin typeface="Tahoma"/>
                <a:cs typeface="Tahoma"/>
              </a:rPr>
              <a:t>used	</a:t>
            </a:r>
            <a:r>
              <a:rPr sz="2400" b="1" spc="-10" dirty="0">
                <a:latin typeface="Tahoma"/>
                <a:cs typeface="Tahoma"/>
              </a:rPr>
              <a:t>for	</a:t>
            </a:r>
            <a:r>
              <a:rPr sz="2400" b="1" dirty="0">
                <a:latin typeface="Tahoma"/>
                <a:cs typeface="Tahoma"/>
              </a:rPr>
              <a:t>any	</a:t>
            </a:r>
            <a:r>
              <a:rPr sz="2400" b="1" spc="-5" dirty="0">
                <a:latin typeface="Tahoma"/>
                <a:cs typeface="Tahoma"/>
              </a:rPr>
              <a:t>particular	sieve  number </a:t>
            </a:r>
            <a:r>
              <a:rPr sz="2400" b="1" dirty="0">
                <a:latin typeface="Tahoma"/>
                <a:cs typeface="Tahoma"/>
              </a:rPr>
              <a:t>and </a:t>
            </a:r>
            <a:r>
              <a:rPr sz="2400" b="1" spc="-5" dirty="0">
                <a:latin typeface="Tahoma"/>
                <a:cs typeface="Tahoma"/>
              </a:rPr>
              <a:t>is </a:t>
            </a:r>
            <a:r>
              <a:rPr sz="2400" b="1" dirty="0">
                <a:latin typeface="Tahoma"/>
                <a:cs typeface="Tahoma"/>
              </a:rPr>
              <a:t>kept </a:t>
            </a:r>
            <a:r>
              <a:rPr sz="2400" b="1" spc="-5" dirty="0">
                <a:latin typeface="Tahoma"/>
                <a:cs typeface="Tahoma"/>
              </a:rPr>
              <a:t>within </a:t>
            </a:r>
            <a:r>
              <a:rPr sz="2400" b="1" dirty="0">
                <a:latin typeface="Tahoma"/>
                <a:cs typeface="Tahoma"/>
              </a:rPr>
              <a:t>the  range </a:t>
            </a:r>
            <a:r>
              <a:rPr sz="2400" b="1" spc="-5" dirty="0">
                <a:latin typeface="Tahoma"/>
                <a:cs typeface="Tahoma"/>
              </a:rPr>
              <a:t>35 to 40 </a:t>
            </a:r>
            <a:r>
              <a:rPr sz="2400" b="1" dirty="0">
                <a:latin typeface="Tahoma"/>
                <a:cs typeface="Tahoma"/>
              </a:rPr>
              <a:t>per</a:t>
            </a:r>
            <a:r>
              <a:rPr sz="2400" b="1" spc="-40" dirty="0">
                <a:latin typeface="Tahoma"/>
                <a:cs typeface="Tahoma"/>
              </a:rPr>
              <a:t> </a:t>
            </a:r>
            <a:r>
              <a:rPr sz="2400" b="1" spc="-5" dirty="0">
                <a:latin typeface="Tahoma"/>
                <a:cs typeface="Tahoma"/>
              </a:rPr>
              <a:t>cent.</a:t>
            </a:r>
            <a:endParaRPr sz="2400">
              <a:latin typeface="Tahoma"/>
              <a:cs typeface="Tahoma"/>
            </a:endParaRPr>
          </a:p>
          <a:p>
            <a:pPr marL="203200" marR="5080" indent="-74930" algn="just">
              <a:lnSpc>
                <a:spcPct val="130000"/>
              </a:lnSpc>
              <a:spcBef>
                <a:spcPts val="2020"/>
              </a:spcBef>
            </a:pPr>
            <a:r>
              <a:rPr sz="2400" b="1" spc="-10" dirty="0">
                <a:latin typeface="Tahoma"/>
                <a:cs typeface="Tahoma"/>
              </a:rPr>
              <a:t>This </a:t>
            </a:r>
            <a:r>
              <a:rPr sz="2400" b="1" spc="-5" dirty="0">
                <a:latin typeface="Tahoma"/>
                <a:cs typeface="Tahoma"/>
              </a:rPr>
              <a:t>gives suitable </a:t>
            </a:r>
            <a:r>
              <a:rPr sz="2400" b="1" dirty="0">
                <a:latin typeface="Tahoma"/>
                <a:cs typeface="Tahoma"/>
              </a:rPr>
              <a:t>strength </a:t>
            </a:r>
            <a:r>
              <a:rPr sz="2400" b="1" spc="-5" dirty="0">
                <a:latin typeface="Tahoma"/>
                <a:cs typeface="Tahoma"/>
              </a:rPr>
              <a:t>to </a:t>
            </a:r>
            <a:r>
              <a:rPr sz="2400" b="1" dirty="0">
                <a:latin typeface="Tahoma"/>
                <a:cs typeface="Tahoma"/>
              </a:rPr>
              <a:t>the sieve, but leaves  </a:t>
            </a:r>
            <a:r>
              <a:rPr sz="2400" b="1" spc="-5" dirty="0">
                <a:latin typeface="Tahoma"/>
                <a:cs typeface="Tahoma"/>
              </a:rPr>
              <a:t>adequate </a:t>
            </a:r>
            <a:r>
              <a:rPr sz="2400" b="1" dirty="0">
                <a:latin typeface="Tahoma"/>
                <a:cs typeface="Tahoma"/>
              </a:rPr>
              <a:t>area </a:t>
            </a:r>
            <a:r>
              <a:rPr sz="2400" b="1" spc="-5" dirty="0">
                <a:latin typeface="Tahoma"/>
                <a:cs typeface="Tahoma"/>
              </a:rPr>
              <a:t>of </a:t>
            </a:r>
            <a:r>
              <a:rPr sz="2400" b="1" dirty="0">
                <a:latin typeface="Tahoma"/>
                <a:cs typeface="Tahoma"/>
              </a:rPr>
              <a:t>meshes </a:t>
            </a:r>
            <a:r>
              <a:rPr sz="2400" b="1" spc="-5" dirty="0">
                <a:latin typeface="Tahoma"/>
                <a:cs typeface="Tahoma"/>
              </a:rPr>
              <a:t>since </a:t>
            </a:r>
            <a:r>
              <a:rPr sz="2400" b="1" dirty="0">
                <a:latin typeface="Tahoma"/>
                <a:cs typeface="Tahoma"/>
              </a:rPr>
              <a:t>these are </a:t>
            </a:r>
            <a:r>
              <a:rPr sz="2400" b="1" spc="-5" dirty="0">
                <a:latin typeface="Tahoma"/>
                <a:cs typeface="Tahoma"/>
              </a:rPr>
              <a:t>obviously  </a:t>
            </a:r>
            <a:r>
              <a:rPr sz="2400" b="1" dirty="0">
                <a:latin typeface="Tahoma"/>
                <a:cs typeface="Tahoma"/>
              </a:rPr>
              <a:t>the </a:t>
            </a:r>
            <a:r>
              <a:rPr sz="2400" b="1" spc="-5" dirty="0">
                <a:latin typeface="Tahoma"/>
                <a:cs typeface="Tahoma"/>
              </a:rPr>
              <a:t>useful </a:t>
            </a:r>
            <a:r>
              <a:rPr sz="2400" b="1" dirty="0">
                <a:latin typeface="Tahoma"/>
                <a:cs typeface="Tahoma"/>
              </a:rPr>
              <a:t>area </a:t>
            </a:r>
            <a:r>
              <a:rPr sz="2400" b="1" spc="-5" dirty="0">
                <a:latin typeface="Tahoma"/>
                <a:cs typeface="Tahoma"/>
              </a:rPr>
              <a:t>of </a:t>
            </a:r>
            <a:r>
              <a:rPr sz="2400" b="1" dirty="0">
                <a:latin typeface="Tahoma"/>
                <a:cs typeface="Tahoma"/>
              </a:rPr>
              <a:t>the</a:t>
            </a:r>
            <a:r>
              <a:rPr sz="2400" b="1" spc="-50" dirty="0">
                <a:latin typeface="Tahoma"/>
                <a:cs typeface="Tahoma"/>
              </a:rPr>
              <a:t> </a:t>
            </a:r>
            <a:r>
              <a:rPr sz="2400" b="1" dirty="0">
                <a:latin typeface="Tahoma"/>
                <a:cs typeface="Tahoma"/>
              </a:rPr>
              <a:t>sieve.</a:t>
            </a:r>
            <a:endParaRPr sz="240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545" y="767732"/>
            <a:ext cx="4587054" cy="4746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470893"/>
            <a:ext cx="4512310" cy="733425"/>
          </a:xfrm>
          <a:prstGeom prst="rect">
            <a:avLst/>
          </a:prstGeom>
        </p:spPr>
        <p:txBody>
          <a:bodyPr vert="horz" wrap="square" lIns="0" tIns="11430" rIns="0" bIns="0" rtlCol="0">
            <a:spAutoFit/>
          </a:bodyPr>
          <a:lstStyle/>
          <a:p>
            <a:pPr marL="12700">
              <a:lnSpc>
                <a:spcPct val="100000"/>
              </a:lnSpc>
              <a:spcBef>
                <a:spcPts val="90"/>
              </a:spcBef>
            </a:pPr>
            <a:r>
              <a:rPr sz="4650" i="1" spc="-755" dirty="0">
                <a:solidFill>
                  <a:srgbClr val="00AF50"/>
                </a:solidFill>
                <a:latin typeface="Times New Roman"/>
                <a:cs typeface="Times New Roman"/>
              </a:rPr>
              <a:t>Aperture </a:t>
            </a:r>
            <a:r>
              <a:rPr sz="4650" i="1" spc="-800" dirty="0">
                <a:solidFill>
                  <a:srgbClr val="00AF50"/>
                </a:solidFill>
                <a:latin typeface="Times New Roman"/>
                <a:cs typeface="Times New Roman"/>
              </a:rPr>
              <a:t>Tolerance</a:t>
            </a:r>
            <a:r>
              <a:rPr sz="4650" i="1" spc="-680" dirty="0">
                <a:solidFill>
                  <a:srgbClr val="00AF50"/>
                </a:solidFill>
                <a:latin typeface="Times New Roman"/>
                <a:cs typeface="Times New Roman"/>
              </a:rPr>
              <a:t> </a:t>
            </a:r>
            <a:r>
              <a:rPr sz="4650" i="1" spc="-830" dirty="0">
                <a:solidFill>
                  <a:srgbClr val="00AF50"/>
                </a:solidFill>
                <a:latin typeface="Times New Roman"/>
                <a:cs typeface="Times New Roman"/>
              </a:rPr>
              <a:t>Average</a:t>
            </a:r>
            <a:endParaRPr sz="4650">
              <a:latin typeface="Times New Roman"/>
              <a:cs typeface="Times New Roman"/>
            </a:endParaRPr>
          </a:p>
        </p:txBody>
      </p:sp>
      <p:sp>
        <p:nvSpPr>
          <p:cNvPr id="4" name="object 4"/>
          <p:cNvSpPr txBox="1"/>
          <p:nvPr/>
        </p:nvSpPr>
        <p:spPr>
          <a:xfrm>
            <a:off x="535940" y="1566036"/>
            <a:ext cx="8073390" cy="4196715"/>
          </a:xfrm>
          <a:prstGeom prst="rect">
            <a:avLst/>
          </a:prstGeom>
        </p:spPr>
        <p:txBody>
          <a:bodyPr vert="horz" wrap="square" lIns="0" tIns="12700" rIns="0" bIns="0" rtlCol="0">
            <a:spAutoFit/>
          </a:bodyPr>
          <a:lstStyle/>
          <a:p>
            <a:pPr marL="355600" marR="5080" indent="-342900" algn="just">
              <a:lnSpc>
                <a:spcPct val="140100"/>
              </a:lnSpc>
              <a:spcBef>
                <a:spcPts val="100"/>
              </a:spcBef>
              <a:buClr>
                <a:srgbClr val="CCCCFF"/>
              </a:buClr>
              <a:buSzPct val="64583"/>
              <a:buFont typeface="Wingdings"/>
              <a:buChar char=""/>
              <a:tabLst>
                <a:tab pos="355600" algn="l"/>
              </a:tabLst>
            </a:pPr>
            <a:r>
              <a:rPr sz="2400" b="1" spc="-5" dirty="0">
                <a:latin typeface="Tahoma"/>
                <a:cs typeface="Tahoma"/>
              </a:rPr>
              <a:t>Some variation in </a:t>
            </a:r>
            <a:r>
              <a:rPr sz="2400" b="1" dirty="0">
                <a:latin typeface="Tahoma"/>
                <a:cs typeface="Tahoma"/>
              </a:rPr>
              <a:t>the </a:t>
            </a:r>
            <a:r>
              <a:rPr sz="2400" b="1" spc="-5" dirty="0">
                <a:latin typeface="Tahoma"/>
                <a:cs typeface="Tahoma"/>
              </a:rPr>
              <a:t>aperture </a:t>
            </a:r>
            <a:r>
              <a:rPr sz="2400" b="1" spc="10" dirty="0">
                <a:latin typeface="Tahoma"/>
                <a:cs typeface="Tahoma"/>
              </a:rPr>
              <a:t>size </a:t>
            </a:r>
            <a:r>
              <a:rPr sz="2400" b="1" spc="-5" dirty="0">
                <a:latin typeface="Tahoma"/>
                <a:cs typeface="Tahoma"/>
              </a:rPr>
              <a:t>is unavoidable  </a:t>
            </a:r>
            <a:r>
              <a:rPr sz="2400" b="1" dirty="0">
                <a:latin typeface="Tahoma"/>
                <a:cs typeface="Tahoma"/>
              </a:rPr>
              <a:t>and </a:t>
            </a:r>
            <a:r>
              <a:rPr sz="2400" b="1" spc="-5" dirty="0">
                <a:latin typeface="Tahoma"/>
                <a:cs typeface="Tahoma"/>
              </a:rPr>
              <a:t>this variation, expressed </a:t>
            </a:r>
            <a:r>
              <a:rPr sz="2400" b="1" dirty="0">
                <a:latin typeface="Tahoma"/>
                <a:cs typeface="Tahoma"/>
              </a:rPr>
              <a:t>as a </a:t>
            </a:r>
            <a:r>
              <a:rPr sz="2400" b="1" spc="-5" dirty="0">
                <a:latin typeface="Tahoma"/>
                <a:cs typeface="Tahoma"/>
              </a:rPr>
              <a:t>percentage, is  </a:t>
            </a:r>
            <a:r>
              <a:rPr sz="2400" b="1" dirty="0">
                <a:latin typeface="Tahoma"/>
                <a:cs typeface="Tahoma"/>
              </a:rPr>
              <a:t>known as the aperture </a:t>
            </a:r>
            <a:r>
              <a:rPr sz="2400" b="1" spc="-5" dirty="0">
                <a:latin typeface="Tahoma"/>
                <a:cs typeface="Tahoma"/>
              </a:rPr>
              <a:t>tolerance</a:t>
            </a:r>
            <a:r>
              <a:rPr sz="2400" b="1" spc="-45" dirty="0">
                <a:latin typeface="Tahoma"/>
                <a:cs typeface="Tahoma"/>
              </a:rPr>
              <a:t> </a:t>
            </a:r>
            <a:r>
              <a:rPr sz="2400" b="1" dirty="0">
                <a:latin typeface="Tahoma"/>
                <a:cs typeface="Tahoma"/>
              </a:rPr>
              <a:t>average.</a:t>
            </a:r>
            <a:endParaRPr sz="2400">
              <a:latin typeface="Tahoma"/>
              <a:cs typeface="Tahoma"/>
            </a:endParaRPr>
          </a:p>
          <a:p>
            <a:pPr marL="355600" marR="5080" indent="-342900" algn="just">
              <a:lnSpc>
                <a:spcPct val="140000"/>
              </a:lnSpc>
              <a:spcBef>
                <a:spcPts val="575"/>
              </a:spcBef>
              <a:buClr>
                <a:srgbClr val="CCCCFF"/>
              </a:buClr>
              <a:buSzPct val="64583"/>
              <a:buFont typeface="Wingdings"/>
              <a:buChar char=""/>
              <a:tabLst>
                <a:tab pos="355600" algn="l"/>
              </a:tabLst>
            </a:pPr>
            <a:r>
              <a:rPr sz="2400" b="1" spc="-5" dirty="0">
                <a:latin typeface="Tahoma"/>
                <a:cs typeface="Tahoma"/>
              </a:rPr>
              <a:t>The </a:t>
            </a:r>
            <a:r>
              <a:rPr sz="2400" b="1" dirty="0">
                <a:latin typeface="Tahoma"/>
                <a:cs typeface="Tahoma"/>
              </a:rPr>
              <a:t>term </a:t>
            </a:r>
            <a:r>
              <a:rPr sz="2400" b="1" spc="-5" dirty="0">
                <a:latin typeface="Tahoma"/>
                <a:cs typeface="Tahoma"/>
              </a:rPr>
              <a:t>tolerance is used in </a:t>
            </a:r>
            <a:r>
              <a:rPr sz="2400" b="1" dirty="0">
                <a:latin typeface="Tahoma"/>
                <a:cs typeface="Tahoma"/>
              </a:rPr>
              <a:t>engineering </a:t>
            </a:r>
            <a:r>
              <a:rPr sz="2400" b="1" spc="-5" dirty="0">
                <a:latin typeface="Tahoma"/>
                <a:cs typeface="Tahoma"/>
              </a:rPr>
              <a:t>practice  to </a:t>
            </a:r>
            <a:r>
              <a:rPr sz="2400" b="1" dirty="0">
                <a:latin typeface="Tahoma"/>
                <a:cs typeface="Tahoma"/>
              </a:rPr>
              <a:t>mean the </a:t>
            </a:r>
            <a:r>
              <a:rPr sz="2400" b="1" spc="-5" dirty="0">
                <a:latin typeface="Tahoma"/>
                <a:cs typeface="Tahoma"/>
              </a:rPr>
              <a:t>limits within which </a:t>
            </a:r>
            <a:r>
              <a:rPr sz="2400" b="1" dirty="0">
                <a:latin typeface="Tahoma"/>
                <a:cs typeface="Tahoma"/>
              </a:rPr>
              <a:t>a </a:t>
            </a:r>
            <a:r>
              <a:rPr sz="2400" b="1" spc="-5" dirty="0">
                <a:latin typeface="Tahoma"/>
                <a:cs typeface="Tahoma"/>
              </a:rPr>
              <a:t>particular  quantity or dimension can be allowed to </a:t>
            </a:r>
            <a:r>
              <a:rPr sz="2400" b="1" dirty="0">
                <a:latin typeface="Tahoma"/>
                <a:cs typeface="Tahoma"/>
              </a:rPr>
              <a:t>vary </a:t>
            </a:r>
            <a:r>
              <a:rPr sz="2400" b="1" spc="-10" dirty="0">
                <a:latin typeface="Tahoma"/>
                <a:cs typeface="Tahoma"/>
              </a:rPr>
              <a:t>and  </a:t>
            </a:r>
            <a:r>
              <a:rPr sz="2400" b="1" spc="-5" dirty="0">
                <a:latin typeface="Tahoma"/>
                <a:cs typeface="Tahoma"/>
              </a:rPr>
              <a:t>still be acceptable </a:t>
            </a:r>
            <a:r>
              <a:rPr sz="2400" b="1" spc="-10" dirty="0">
                <a:latin typeface="Tahoma"/>
                <a:cs typeface="Tahoma"/>
              </a:rPr>
              <a:t>for </a:t>
            </a:r>
            <a:r>
              <a:rPr sz="2400" b="1" dirty="0">
                <a:latin typeface="Tahoma"/>
                <a:cs typeface="Tahoma"/>
              </a:rPr>
              <a:t>the </a:t>
            </a:r>
            <a:r>
              <a:rPr sz="2400" b="1" spc="-5" dirty="0">
                <a:latin typeface="Tahoma"/>
                <a:cs typeface="Tahoma"/>
              </a:rPr>
              <a:t>purpose </a:t>
            </a:r>
            <a:r>
              <a:rPr sz="2400" b="1" spc="-10" dirty="0">
                <a:latin typeface="Tahoma"/>
                <a:cs typeface="Tahoma"/>
              </a:rPr>
              <a:t>for </a:t>
            </a:r>
            <a:r>
              <a:rPr sz="2400" b="1" spc="-5" dirty="0">
                <a:latin typeface="Tahoma"/>
                <a:cs typeface="Tahoma"/>
              </a:rPr>
              <a:t>which it </a:t>
            </a:r>
            <a:r>
              <a:rPr sz="2400" b="1" spc="5" dirty="0">
                <a:latin typeface="Tahoma"/>
                <a:cs typeface="Tahoma"/>
              </a:rPr>
              <a:t>is  </a:t>
            </a:r>
            <a:r>
              <a:rPr sz="2400" b="1" dirty="0">
                <a:latin typeface="Tahoma"/>
                <a:cs typeface="Tahoma"/>
              </a:rPr>
              <a:t>required.</a:t>
            </a:r>
            <a:endParaRPr sz="24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965962"/>
            <a:ext cx="8072120" cy="3500754"/>
          </a:xfrm>
          <a:prstGeom prst="rect">
            <a:avLst/>
          </a:prstGeom>
        </p:spPr>
        <p:txBody>
          <a:bodyPr vert="horz" wrap="square" lIns="0" tIns="12700" rIns="0" bIns="0" rtlCol="0">
            <a:spAutoFit/>
          </a:bodyPr>
          <a:lstStyle/>
          <a:p>
            <a:pPr marL="355600" marR="5080" indent="-342900" algn="just">
              <a:lnSpc>
                <a:spcPct val="130000"/>
              </a:lnSpc>
              <a:spcBef>
                <a:spcPts val="100"/>
              </a:spcBef>
              <a:buClr>
                <a:srgbClr val="CCCCFF"/>
              </a:buClr>
              <a:buSzPct val="64583"/>
              <a:buFont typeface="Wingdings"/>
              <a:buChar char=""/>
              <a:tabLst>
                <a:tab pos="355600" algn="l"/>
              </a:tabLst>
            </a:pPr>
            <a:r>
              <a:rPr sz="2400" b="1" spc="-5" dirty="0">
                <a:latin typeface="Tahoma"/>
                <a:cs typeface="Tahoma"/>
              </a:rPr>
              <a:t>Finer </a:t>
            </a:r>
            <a:r>
              <a:rPr sz="2400" b="1" dirty="0">
                <a:latin typeface="Tahoma"/>
                <a:cs typeface="Tahoma"/>
              </a:rPr>
              <a:t>wires are </a:t>
            </a:r>
            <a:r>
              <a:rPr sz="2400" b="1" spc="-5" dirty="0">
                <a:latin typeface="Tahoma"/>
                <a:cs typeface="Tahoma"/>
              </a:rPr>
              <a:t>likely </a:t>
            </a:r>
            <a:r>
              <a:rPr sz="2400" b="1" spc="5" dirty="0">
                <a:latin typeface="Tahoma"/>
                <a:cs typeface="Tahoma"/>
              </a:rPr>
              <a:t>to </a:t>
            </a:r>
            <a:r>
              <a:rPr sz="2400" b="1" spc="-5" dirty="0">
                <a:latin typeface="Tahoma"/>
                <a:cs typeface="Tahoma"/>
              </a:rPr>
              <a:t>be </a:t>
            </a:r>
            <a:r>
              <a:rPr sz="2400" b="1" dirty="0">
                <a:latin typeface="Tahoma"/>
                <a:cs typeface="Tahoma"/>
              </a:rPr>
              <a:t>subject </a:t>
            </a:r>
            <a:r>
              <a:rPr sz="2400" b="1" spc="-5" dirty="0">
                <a:latin typeface="Tahoma"/>
                <a:cs typeface="Tahoma"/>
              </a:rPr>
              <a:t>to </a:t>
            </a:r>
            <a:r>
              <a:rPr sz="2400" b="1" dirty="0">
                <a:latin typeface="Tahoma"/>
                <a:cs typeface="Tahoma"/>
              </a:rPr>
              <a:t>a </a:t>
            </a:r>
            <a:r>
              <a:rPr sz="2400" b="1" spc="-5" dirty="0">
                <a:latin typeface="Tahoma"/>
                <a:cs typeface="Tahoma"/>
              </a:rPr>
              <a:t>greater  proportional variation in diameter </a:t>
            </a:r>
            <a:r>
              <a:rPr sz="2400" b="1" dirty="0">
                <a:latin typeface="Tahoma"/>
                <a:cs typeface="Tahoma"/>
              </a:rPr>
              <a:t>than</a:t>
            </a:r>
            <a:r>
              <a:rPr sz="2400" b="1" spc="40" dirty="0">
                <a:latin typeface="Tahoma"/>
                <a:cs typeface="Tahoma"/>
              </a:rPr>
              <a:t> </a:t>
            </a:r>
            <a:r>
              <a:rPr sz="2400" b="1" spc="-5" dirty="0">
                <a:latin typeface="Tahoma"/>
                <a:cs typeface="Tahoma"/>
              </a:rPr>
              <a:t>coarse.</a:t>
            </a:r>
            <a:endParaRPr sz="2400">
              <a:latin typeface="Tahoma"/>
              <a:cs typeface="Tahoma"/>
            </a:endParaRPr>
          </a:p>
          <a:p>
            <a:pPr>
              <a:lnSpc>
                <a:spcPct val="100000"/>
              </a:lnSpc>
              <a:spcBef>
                <a:spcPts val="10"/>
              </a:spcBef>
              <a:buClr>
                <a:srgbClr val="CCCCFF"/>
              </a:buClr>
              <a:buFont typeface="Wingdings"/>
              <a:buChar char=""/>
            </a:pPr>
            <a:endParaRPr sz="4050">
              <a:latin typeface="Tahoma"/>
              <a:cs typeface="Tahoma"/>
            </a:endParaRPr>
          </a:p>
          <a:p>
            <a:pPr marL="355600" marR="5080" indent="-342900" algn="just">
              <a:lnSpc>
                <a:spcPct val="130000"/>
              </a:lnSpc>
              <a:buClr>
                <a:srgbClr val="CCCCFF"/>
              </a:buClr>
              <a:buSzPct val="64583"/>
              <a:buFont typeface="Wingdings"/>
              <a:buChar char=""/>
              <a:tabLst>
                <a:tab pos="355600" algn="l"/>
              </a:tabLst>
            </a:pPr>
            <a:r>
              <a:rPr sz="2400" b="1" spc="-10" dirty="0">
                <a:latin typeface="Tahoma"/>
                <a:cs typeface="Tahoma"/>
              </a:rPr>
              <a:t>fine </a:t>
            </a:r>
            <a:r>
              <a:rPr sz="2400" b="1" spc="-5" dirty="0">
                <a:latin typeface="Tahoma"/>
                <a:cs typeface="Tahoma"/>
              </a:rPr>
              <a:t>meshes cannot be </a:t>
            </a:r>
            <a:r>
              <a:rPr sz="2400" b="1" dirty="0">
                <a:latin typeface="Tahoma"/>
                <a:cs typeface="Tahoma"/>
              </a:rPr>
              <a:t>woven with the </a:t>
            </a:r>
            <a:r>
              <a:rPr sz="2400" b="1" spc="-5" dirty="0">
                <a:latin typeface="Tahoma"/>
                <a:cs typeface="Tahoma"/>
              </a:rPr>
              <a:t>same  </a:t>
            </a:r>
            <a:r>
              <a:rPr sz="2400" b="1" dirty="0">
                <a:latin typeface="Tahoma"/>
                <a:cs typeface="Tahoma"/>
              </a:rPr>
              <a:t>accuracy as </a:t>
            </a:r>
            <a:r>
              <a:rPr sz="2400" b="1" spc="-5" dirty="0">
                <a:latin typeface="Tahoma"/>
                <a:cs typeface="Tahoma"/>
              </a:rPr>
              <a:t>coarse </a:t>
            </a:r>
            <a:r>
              <a:rPr sz="2400" b="1" dirty="0">
                <a:latin typeface="Tahoma"/>
                <a:cs typeface="Tahoma"/>
              </a:rPr>
              <a:t>meshes. </a:t>
            </a:r>
            <a:r>
              <a:rPr sz="2400" b="1" spc="-5" dirty="0">
                <a:latin typeface="Tahoma"/>
                <a:cs typeface="Tahoma"/>
              </a:rPr>
              <a:t>Hence, the aperture  </a:t>
            </a:r>
            <a:r>
              <a:rPr sz="2400" b="1" dirty="0">
                <a:latin typeface="Tahoma"/>
                <a:cs typeface="Tahoma"/>
              </a:rPr>
              <a:t>tolerance average </a:t>
            </a:r>
            <a:r>
              <a:rPr sz="2400" b="1" spc="-5" dirty="0">
                <a:latin typeface="Tahoma"/>
                <a:cs typeface="Tahoma"/>
              </a:rPr>
              <a:t>is smaller </a:t>
            </a:r>
            <a:r>
              <a:rPr sz="2400" b="1" spc="-10" dirty="0">
                <a:latin typeface="Tahoma"/>
                <a:cs typeface="Tahoma"/>
              </a:rPr>
              <a:t>for </a:t>
            </a:r>
            <a:r>
              <a:rPr sz="2400" b="1" dirty="0">
                <a:latin typeface="Tahoma"/>
                <a:cs typeface="Tahoma"/>
              </a:rPr>
              <a:t>sieves </a:t>
            </a:r>
            <a:r>
              <a:rPr sz="2400" b="1" spc="-5" dirty="0">
                <a:latin typeface="Tahoma"/>
                <a:cs typeface="Tahoma"/>
              </a:rPr>
              <a:t>of </a:t>
            </a:r>
            <a:r>
              <a:rPr sz="2400" b="1" dirty="0">
                <a:latin typeface="Tahoma"/>
                <a:cs typeface="Tahoma"/>
              </a:rPr>
              <a:t>5 </a:t>
            </a:r>
            <a:r>
              <a:rPr sz="2400" b="1" spc="-5" dirty="0">
                <a:latin typeface="Tahoma"/>
                <a:cs typeface="Tahoma"/>
              </a:rPr>
              <a:t>or </a:t>
            </a:r>
            <a:r>
              <a:rPr sz="2400" b="1" spc="-20" dirty="0">
                <a:latin typeface="Tahoma"/>
                <a:cs typeface="Tahoma"/>
              </a:rPr>
              <a:t>10  </a:t>
            </a:r>
            <a:r>
              <a:rPr sz="2400" b="1" dirty="0">
                <a:latin typeface="Tahoma"/>
                <a:cs typeface="Tahoma"/>
              </a:rPr>
              <a:t>mesh than </a:t>
            </a:r>
            <a:r>
              <a:rPr sz="2400" b="1" spc="-5" dirty="0">
                <a:latin typeface="Tahoma"/>
                <a:cs typeface="Tahoma"/>
              </a:rPr>
              <a:t>is </a:t>
            </a:r>
            <a:r>
              <a:rPr sz="2400" b="1" dirty="0">
                <a:latin typeface="Tahoma"/>
                <a:cs typeface="Tahoma"/>
              </a:rPr>
              <a:t>the </a:t>
            </a:r>
            <a:r>
              <a:rPr sz="2400" b="1" spc="-5" dirty="0">
                <a:latin typeface="Tahoma"/>
                <a:cs typeface="Tahoma"/>
              </a:rPr>
              <a:t>case </a:t>
            </a:r>
            <a:r>
              <a:rPr sz="2400" b="1" spc="-10" dirty="0">
                <a:latin typeface="Tahoma"/>
                <a:cs typeface="Tahoma"/>
              </a:rPr>
              <a:t>for </a:t>
            </a:r>
            <a:r>
              <a:rPr sz="2400" b="1" spc="-5" dirty="0">
                <a:latin typeface="Tahoma"/>
                <a:cs typeface="Tahoma"/>
              </a:rPr>
              <a:t>300</a:t>
            </a:r>
            <a:r>
              <a:rPr sz="2400" b="1" spc="-15" dirty="0">
                <a:latin typeface="Tahoma"/>
                <a:cs typeface="Tahoma"/>
              </a:rPr>
              <a:t> </a:t>
            </a:r>
            <a:r>
              <a:rPr sz="2400" b="1" dirty="0">
                <a:latin typeface="Tahoma"/>
                <a:cs typeface="Tahoma"/>
              </a:rPr>
              <a:t>mesh.</a:t>
            </a:r>
            <a:endParaRPr sz="240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006" y="563321"/>
            <a:ext cx="7926705" cy="697230"/>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FF0000"/>
                </a:solidFill>
                <a:latin typeface="Tahoma"/>
                <a:cs typeface="Tahoma"/>
              </a:rPr>
              <a:t>PERFORATED PLATE</a:t>
            </a:r>
            <a:r>
              <a:rPr sz="4400" spc="-15" dirty="0">
                <a:solidFill>
                  <a:srgbClr val="FF0000"/>
                </a:solidFill>
                <a:latin typeface="Tahoma"/>
                <a:cs typeface="Tahoma"/>
              </a:rPr>
              <a:t> </a:t>
            </a:r>
            <a:r>
              <a:rPr sz="4400" spc="-5" dirty="0">
                <a:solidFill>
                  <a:srgbClr val="FF0000"/>
                </a:solidFill>
                <a:latin typeface="Tahoma"/>
                <a:cs typeface="Tahoma"/>
              </a:rPr>
              <a:t>SIEVES</a:t>
            </a:r>
            <a:endParaRPr sz="4400">
              <a:latin typeface="Tahoma"/>
              <a:cs typeface="Tahoma"/>
            </a:endParaRPr>
          </a:p>
        </p:txBody>
      </p:sp>
      <p:sp>
        <p:nvSpPr>
          <p:cNvPr id="3" name="object 3"/>
          <p:cNvSpPr txBox="1"/>
          <p:nvPr/>
        </p:nvSpPr>
        <p:spPr>
          <a:xfrm>
            <a:off x="535940" y="1604094"/>
            <a:ext cx="8073390" cy="3225800"/>
          </a:xfrm>
          <a:prstGeom prst="rect">
            <a:avLst/>
          </a:prstGeom>
        </p:spPr>
        <p:txBody>
          <a:bodyPr vert="horz" wrap="square" lIns="0" tIns="5080" rIns="0" bIns="0" rtlCol="0">
            <a:spAutoFit/>
          </a:bodyPr>
          <a:lstStyle/>
          <a:p>
            <a:pPr marL="355600" marR="5080" indent="-342900" algn="just">
              <a:lnSpc>
                <a:spcPct val="116799"/>
              </a:lnSpc>
              <a:spcBef>
                <a:spcPts val="40"/>
              </a:spcBef>
              <a:buClr>
                <a:srgbClr val="CCCCFF"/>
              </a:buClr>
              <a:buSzPct val="64583"/>
              <a:buFont typeface="Wingdings"/>
              <a:buChar char=""/>
              <a:tabLst>
                <a:tab pos="355600" algn="l"/>
              </a:tabLst>
            </a:pPr>
            <a:r>
              <a:rPr sz="2400" b="1" spc="-5" dirty="0">
                <a:latin typeface="Tahoma"/>
                <a:cs typeface="Tahoma"/>
              </a:rPr>
              <a:t>Sieves may </a:t>
            </a:r>
            <a:r>
              <a:rPr sz="2400" b="1" dirty="0">
                <a:latin typeface="Tahoma"/>
                <a:cs typeface="Tahoma"/>
              </a:rPr>
              <a:t>also </a:t>
            </a:r>
            <a:r>
              <a:rPr sz="2400" b="1" spc="-5" dirty="0">
                <a:latin typeface="Tahoma"/>
                <a:cs typeface="Tahoma"/>
              </a:rPr>
              <a:t>be </a:t>
            </a:r>
            <a:r>
              <a:rPr sz="2400" b="1" dirty="0">
                <a:latin typeface="Tahoma"/>
                <a:cs typeface="Tahoma"/>
              </a:rPr>
              <a:t>made </a:t>
            </a:r>
            <a:r>
              <a:rPr sz="2400" b="1" spc="-5" dirty="0">
                <a:latin typeface="Tahoma"/>
                <a:cs typeface="Tahoma"/>
              </a:rPr>
              <a:t>by drilling holes in metal  plate, so </a:t>
            </a:r>
            <a:r>
              <a:rPr sz="2400" b="1" dirty="0">
                <a:latin typeface="Tahoma"/>
                <a:cs typeface="Tahoma"/>
              </a:rPr>
              <a:t>that </a:t>
            </a:r>
            <a:r>
              <a:rPr sz="2400" b="1" spc="-10" dirty="0">
                <a:latin typeface="Tahoma"/>
                <a:cs typeface="Tahoma"/>
              </a:rPr>
              <a:t>this </a:t>
            </a:r>
            <a:r>
              <a:rPr sz="2400" b="1" dirty="0">
                <a:latin typeface="Tahoma"/>
                <a:cs typeface="Tahoma"/>
              </a:rPr>
              <a:t>type </a:t>
            </a:r>
            <a:r>
              <a:rPr sz="2400" b="1" spc="-5" dirty="0">
                <a:latin typeface="Tahoma"/>
                <a:cs typeface="Tahoma"/>
              </a:rPr>
              <a:t>will have </a:t>
            </a:r>
            <a:r>
              <a:rPr sz="2500" b="1" i="1" spc="-55" dirty="0">
                <a:solidFill>
                  <a:srgbClr val="00AF50"/>
                </a:solidFill>
                <a:latin typeface="Tahoma"/>
                <a:cs typeface="Tahoma"/>
              </a:rPr>
              <a:t>circular </a:t>
            </a:r>
            <a:r>
              <a:rPr sz="2500" b="1" i="1" spc="-55" dirty="0">
                <a:latin typeface="Tahoma"/>
                <a:cs typeface="Tahoma"/>
              </a:rPr>
              <a:t> </a:t>
            </a:r>
            <a:r>
              <a:rPr sz="2400" b="1" dirty="0">
                <a:latin typeface="Tahoma"/>
                <a:cs typeface="Tahoma"/>
              </a:rPr>
              <a:t>apertures as </a:t>
            </a:r>
            <a:r>
              <a:rPr sz="2400" b="1" spc="-5" dirty="0">
                <a:latin typeface="Tahoma"/>
                <a:cs typeface="Tahoma"/>
              </a:rPr>
              <a:t>against </a:t>
            </a:r>
            <a:r>
              <a:rPr sz="2400" b="1" dirty="0">
                <a:latin typeface="Tahoma"/>
                <a:cs typeface="Tahoma"/>
              </a:rPr>
              <a:t>the </a:t>
            </a:r>
            <a:r>
              <a:rPr sz="2500" b="1" i="1" spc="-60" dirty="0">
                <a:solidFill>
                  <a:srgbClr val="00AF50"/>
                </a:solidFill>
                <a:latin typeface="Tahoma"/>
                <a:cs typeface="Tahoma"/>
              </a:rPr>
              <a:t>square </a:t>
            </a:r>
            <a:r>
              <a:rPr sz="2400" b="1" spc="-5" dirty="0">
                <a:latin typeface="Tahoma"/>
                <a:cs typeface="Tahoma"/>
              </a:rPr>
              <a:t>apertures of </a:t>
            </a:r>
            <a:r>
              <a:rPr sz="2400" b="1" dirty="0">
                <a:latin typeface="Tahoma"/>
                <a:cs typeface="Tahoma"/>
              </a:rPr>
              <a:t>the  wire mesh</a:t>
            </a:r>
            <a:r>
              <a:rPr sz="2400" b="1" spc="-30" dirty="0">
                <a:latin typeface="Tahoma"/>
                <a:cs typeface="Tahoma"/>
              </a:rPr>
              <a:t> </a:t>
            </a:r>
            <a:r>
              <a:rPr sz="2400" b="1" dirty="0">
                <a:latin typeface="Tahoma"/>
                <a:cs typeface="Tahoma"/>
              </a:rPr>
              <a:t>sieve.</a:t>
            </a:r>
            <a:endParaRPr sz="2400">
              <a:latin typeface="Tahoma"/>
              <a:cs typeface="Tahoma"/>
            </a:endParaRPr>
          </a:p>
          <a:p>
            <a:pPr>
              <a:lnSpc>
                <a:spcPct val="100000"/>
              </a:lnSpc>
              <a:spcBef>
                <a:spcPts val="20"/>
              </a:spcBef>
              <a:buClr>
                <a:srgbClr val="CCCCFF"/>
              </a:buClr>
              <a:buFont typeface="Wingdings"/>
              <a:buChar char=""/>
            </a:pPr>
            <a:endParaRPr sz="3800">
              <a:latin typeface="Tahoma"/>
              <a:cs typeface="Tahoma"/>
            </a:endParaRPr>
          </a:p>
          <a:p>
            <a:pPr marL="355600" marR="5715" indent="-342900" algn="just">
              <a:lnSpc>
                <a:spcPct val="120000"/>
              </a:lnSpc>
              <a:buClr>
                <a:srgbClr val="CCCCFF"/>
              </a:buClr>
              <a:buSzPct val="64583"/>
              <a:buFont typeface="Wingdings"/>
              <a:buChar char=""/>
              <a:tabLst>
                <a:tab pos="355600" algn="l"/>
              </a:tabLst>
            </a:pPr>
            <a:r>
              <a:rPr sz="2400" b="1" dirty="0">
                <a:latin typeface="Tahoma"/>
                <a:cs typeface="Tahoma"/>
              </a:rPr>
              <a:t>In </a:t>
            </a:r>
            <a:r>
              <a:rPr sz="2400" b="1" spc="-5" dirty="0">
                <a:latin typeface="Tahoma"/>
                <a:cs typeface="Tahoma"/>
              </a:rPr>
              <a:t>general, </a:t>
            </a:r>
            <a:r>
              <a:rPr sz="2400" b="1" dirty="0">
                <a:latin typeface="Tahoma"/>
                <a:cs typeface="Tahoma"/>
              </a:rPr>
              <a:t>these sieves </a:t>
            </a:r>
            <a:r>
              <a:rPr sz="2400" b="1" spc="-5" dirty="0">
                <a:latin typeface="Tahoma"/>
                <a:cs typeface="Tahoma"/>
              </a:rPr>
              <a:t>are used </a:t>
            </a:r>
            <a:r>
              <a:rPr sz="2400" b="1" spc="-10" dirty="0">
                <a:latin typeface="Tahoma"/>
                <a:cs typeface="Tahoma"/>
              </a:rPr>
              <a:t>in </a:t>
            </a:r>
            <a:r>
              <a:rPr sz="2400" b="1" dirty="0">
                <a:latin typeface="Tahoma"/>
                <a:cs typeface="Tahoma"/>
              </a:rPr>
              <a:t>the larger  </a:t>
            </a:r>
            <a:r>
              <a:rPr sz="2400" b="1" spc="10" dirty="0">
                <a:latin typeface="Tahoma"/>
                <a:cs typeface="Tahoma"/>
              </a:rPr>
              <a:t>sizes </a:t>
            </a:r>
            <a:r>
              <a:rPr sz="2400" b="1" dirty="0">
                <a:latin typeface="Tahoma"/>
                <a:cs typeface="Tahoma"/>
              </a:rPr>
              <a:t>and </a:t>
            </a:r>
            <a:r>
              <a:rPr sz="2400" b="1" spc="-5" dirty="0">
                <a:latin typeface="Tahoma"/>
                <a:cs typeface="Tahoma"/>
              </a:rPr>
              <a:t>can be made </a:t>
            </a:r>
            <a:r>
              <a:rPr sz="2400" b="1" dirty="0">
                <a:latin typeface="Tahoma"/>
                <a:cs typeface="Tahoma"/>
              </a:rPr>
              <a:t>with </a:t>
            </a:r>
            <a:r>
              <a:rPr sz="2400" b="1" spc="-5" dirty="0">
                <a:latin typeface="Tahoma"/>
                <a:cs typeface="Tahoma"/>
              </a:rPr>
              <a:t>greater </a:t>
            </a:r>
            <a:r>
              <a:rPr sz="2400" b="1" spc="-10" dirty="0">
                <a:latin typeface="Tahoma"/>
                <a:cs typeface="Tahoma"/>
              </a:rPr>
              <a:t>accuracy</a:t>
            </a:r>
            <a:r>
              <a:rPr sz="2400" b="1" spc="409" dirty="0">
                <a:latin typeface="Tahoma"/>
                <a:cs typeface="Tahoma"/>
              </a:rPr>
              <a:t> </a:t>
            </a:r>
            <a:r>
              <a:rPr sz="2400" b="1" spc="-5" dirty="0">
                <a:latin typeface="Tahoma"/>
                <a:cs typeface="Tahoma"/>
              </a:rPr>
              <a:t>than</a:t>
            </a:r>
            <a:endParaRPr sz="2400">
              <a:latin typeface="Tahoma"/>
              <a:cs typeface="Tahoma"/>
            </a:endParaRPr>
          </a:p>
        </p:txBody>
      </p:sp>
      <p:sp>
        <p:nvSpPr>
          <p:cNvPr id="4" name="object 4"/>
          <p:cNvSpPr txBox="1"/>
          <p:nvPr/>
        </p:nvSpPr>
        <p:spPr>
          <a:xfrm>
            <a:off x="878839" y="4804143"/>
            <a:ext cx="4043679" cy="903605"/>
          </a:xfrm>
          <a:prstGeom prst="rect">
            <a:avLst/>
          </a:prstGeom>
        </p:spPr>
        <p:txBody>
          <a:bodyPr vert="horz" wrap="square" lIns="0" tIns="85725" rIns="0" bIns="0" rtlCol="0">
            <a:spAutoFit/>
          </a:bodyPr>
          <a:lstStyle/>
          <a:p>
            <a:pPr marL="12700">
              <a:lnSpc>
                <a:spcPct val="100000"/>
              </a:lnSpc>
              <a:spcBef>
                <a:spcPts val="675"/>
              </a:spcBef>
              <a:tabLst>
                <a:tab pos="2024380" algn="l"/>
                <a:tab pos="3444875" algn="l"/>
              </a:tabLst>
            </a:pPr>
            <a:r>
              <a:rPr sz="2400" b="1" spc="-5" dirty="0">
                <a:latin typeface="Tahoma"/>
                <a:cs typeface="Tahoma"/>
              </a:rPr>
              <a:t>wire-mesh	</a:t>
            </a:r>
            <a:r>
              <a:rPr sz="2400" b="1" dirty="0">
                <a:latin typeface="Tahoma"/>
                <a:cs typeface="Tahoma"/>
              </a:rPr>
              <a:t>sieves,	as</a:t>
            </a:r>
            <a:endParaRPr sz="2400">
              <a:latin typeface="Tahoma"/>
              <a:cs typeface="Tahoma"/>
            </a:endParaRPr>
          </a:p>
          <a:p>
            <a:pPr marL="12700">
              <a:lnSpc>
                <a:spcPct val="100000"/>
              </a:lnSpc>
              <a:spcBef>
                <a:spcPts val="575"/>
              </a:spcBef>
              <a:tabLst>
                <a:tab pos="1983739" algn="l"/>
                <a:tab pos="2540000" algn="l"/>
              </a:tabLst>
            </a:pPr>
            <a:r>
              <a:rPr sz="2400" b="1" dirty="0">
                <a:latin typeface="Tahoma"/>
                <a:cs typeface="Tahoma"/>
              </a:rPr>
              <a:t>susceptible	</a:t>
            </a:r>
            <a:r>
              <a:rPr sz="2400" b="1" spc="-5" dirty="0">
                <a:latin typeface="Tahoma"/>
                <a:cs typeface="Tahoma"/>
              </a:rPr>
              <a:t>to	distortion</a:t>
            </a:r>
            <a:endParaRPr sz="2400">
              <a:latin typeface="Tahoma"/>
              <a:cs typeface="Tahoma"/>
            </a:endParaRPr>
          </a:p>
        </p:txBody>
      </p:sp>
      <p:sp>
        <p:nvSpPr>
          <p:cNvPr id="5" name="object 5"/>
          <p:cNvSpPr txBox="1"/>
          <p:nvPr/>
        </p:nvSpPr>
        <p:spPr>
          <a:xfrm>
            <a:off x="5031104" y="4804143"/>
            <a:ext cx="3579495" cy="903605"/>
          </a:xfrm>
          <a:prstGeom prst="rect">
            <a:avLst/>
          </a:prstGeom>
        </p:spPr>
        <p:txBody>
          <a:bodyPr vert="horz" wrap="square" lIns="0" tIns="85725" rIns="0" bIns="0" rtlCol="0">
            <a:spAutoFit/>
          </a:bodyPr>
          <a:lstStyle/>
          <a:p>
            <a:pPr marL="12700">
              <a:lnSpc>
                <a:spcPct val="100000"/>
              </a:lnSpc>
              <a:spcBef>
                <a:spcPts val="675"/>
              </a:spcBef>
              <a:tabLst>
                <a:tab pos="1025525" algn="l"/>
                <a:tab pos="1745614" algn="l"/>
                <a:tab pos="2976880" algn="l"/>
              </a:tabLst>
            </a:pPr>
            <a:r>
              <a:rPr sz="2400" b="1" spc="-15" dirty="0">
                <a:latin typeface="Tahoma"/>
                <a:cs typeface="Tahoma"/>
              </a:rPr>
              <a:t>w</a:t>
            </a:r>
            <a:r>
              <a:rPr sz="2400" b="1" dirty="0">
                <a:latin typeface="Tahoma"/>
                <a:cs typeface="Tahoma"/>
              </a:rPr>
              <a:t>ell	as	be</a:t>
            </a:r>
            <a:r>
              <a:rPr sz="2400" b="1" spc="-15" dirty="0">
                <a:latin typeface="Tahoma"/>
                <a:cs typeface="Tahoma"/>
              </a:rPr>
              <a:t>i</a:t>
            </a:r>
            <a:r>
              <a:rPr sz="2400" b="1" spc="-5" dirty="0">
                <a:latin typeface="Tahoma"/>
                <a:cs typeface="Tahoma"/>
              </a:rPr>
              <a:t>n</a:t>
            </a:r>
            <a:r>
              <a:rPr sz="2400" b="1" dirty="0">
                <a:latin typeface="Tahoma"/>
                <a:cs typeface="Tahoma"/>
              </a:rPr>
              <a:t>g	less</a:t>
            </a:r>
            <a:endParaRPr sz="2400">
              <a:latin typeface="Tahoma"/>
              <a:cs typeface="Tahoma"/>
            </a:endParaRPr>
          </a:p>
          <a:p>
            <a:pPr marL="121920">
              <a:lnSpc>
                <a:spcPct val="100000"/>
              </a:lnSpc>
              <a:spcBef>
                <a:spcPts val="575"/>
              </a:spcBef>
              <a:tabLst>
                <a:tab pos="654050" algn="l"/>
                <a:tab pos="1525905" algn="l"/>
                <a:tab pos="2397760" algn="l"/>
                <a:tab pos="3315335" algn="l"/>
              </a:tabLst>
            </a:pPr>
            <a:r>
              <a:rPr sz="2400" b="1" spc="5" dirty="0">
                <a:latin typeface="Tahoma"/>
                <a:cs typeface="Tahoma"/>
              </a:rPr>
              <a:t>i</a:t>
            </a:r>
            <a:r>
              <a:rPr sz="2400" b="1" dirty="0">
                <a:latin typeface="Tahoma"/>
                <a:cs typeface="Tahoma"/>
              </a:rPr>
              <a:t>n	</a:t>
            </a:r>
            <a:r>
              <a:rPr sz="2400" b="1" spc="-5" dirty="0">
                <a:latin typeface="Tahoma"/>
                <a:cs typeface="Tahoma"/>
              </a:rPr>
              <a:t>us</a:t>
            </a:r>
            <a:r>
              <a:rPr sz="2400" b="1" dirty="0">
                <a:latin typeface="Tahoma"/>
                <a:cs typeface="Tahoma"/>
              </a:rPr>
              <a:t>e.	</a:t>
            </a:r>
            <a:r>
              <a:rPr sz="2400" b="1" spc="-5" dirty="0">
                <a:latin typeface="Tahoma"/>
                <a:cs typeface="Tahoma"/>
              </a:rPr>
              <a:t>Th</a:t>
            </a:r>
            <a:r>
              <a:rPr sz="2400" b="1" spc="-15" dirty="0">
                <a:latin typeface="Tahoma"/>
                <a:cs typeface="Tahoma"/>
              </a:rPr>
              <a:t>i</a:t>
            </a:r>
            <a:r>
              <a:rPr sz="2400" b="1" dirty="0">
                <a:latin typeface="Tahoma"/>
                <a:cs typeface="Tahoma"/>
              </a:rPr>
              <a:t>s	type	</a:t>
            </a:r>
            <a:r>
              <a:rPr sz="2400" b="1" spc="5" dirty="0">
                <a:latin typeface="Tahoma"/>
                <a:cs typeface="Tahoma"/>
              </a:rPr>
              <a:t>is</a:t>
            </a:r>
            <a:endParaRPr sz="2400">
              <a:latin typeface="Tahoma"/>
              <a:cs typeface="Tahoma"/>
            </a:endParaRPr>
          </a:p>
        </p:txBody>
      </p:sp>
      <p:sp>
        <p:nvSpPr>
          <p:cNvPr id="6" name="object 6"/>
          <p:cNvSpPr txBox="1"/>
          <p:nvPr/>
        </p:nvSpPr>
        <p:spPr>
          <a:xfrm>
            <a:off x="878839" y="5755335"/>
            <a:ext cx="7230109"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ahoma"/>
                <a:cs typeface="Tahoma"/>
              </a:rPr>
              <a:t>commonly used </a:t>
            </a:r>
            <a:r>
              <a:rPr sz="2400" b="1" dirty="0">
                <a:latin typeface="Tahoma"/>
                <a:cs typeface="Tahoma"/>
              </a:rPr>
              <a:t>also as screens </a:t>
            </a:r>
            <a:r>
              <a:rPr sz="2400" b="1" spc="-5" dirty="0">
                <a:latin typeface="Tahoma"/>
                <a:cs typeface="Tahoma"/>
              </a:rPr>
              <a:t>in </a:t>
            </a:r>
            <a:r>
              <a:rPr sz="2400" b="1" dirty="0">
                <a:latin typeface="Tahoma"/>
                <a:cs typeface="Tahoma"/>
              </a:rPr>
              <a:t>impact</a:t>
            </a:r>
            <a:r>
              <a:rPr sz="2400" b="1" spc="-50" dirty="0">
                <a:latin typeface="Tahoma"/>
                <a:cs typeface="Tahoma"/>
              </a:rPr>
              <a:t> </a:t>
            </a:r>
            <a:r>
              <a:rPr sz="2400" b="1" spc="-5" dirty="0">
                <a:latin typeface="Tahoma"/>
                <a:cs typeface="Tahoma"/>
              </a:rPr>
              <a:t>mills.</a:t>
            </a:r>
            <a:endParaRPr sz="240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306069"/>
            <a:ext cx="7650480" cy="1562100"/>
          </a:xfrm>
          <a:prstGeom prst="rect">
            <a:avLst/>
          </a:prstGeom>
        </p:spPr>
        <p:txBody>
          <a:bodyPr vert="horz" wrap="square" lIns="0" tIns="12700" rIns="0" bIns="0" rtlCol="0">
            <a:spAutoFit/>
          </a:bodyPr>
          <a:lstStyle/>
          <a:p>
            <a:pPr marL="12700" marR="5080">
              <a:lnSpc>
                <a:spcPct val="140000"/>
              </a:lnSpc>
              <a:spcBef>
                <a:spcPts val="100"/>
              </a:spcBef>
              <a:tabLst>
                <a:tab pos="4014470" algn="l"/>
                <a:tab pos="4640580" algn="l"/>
                <a:tab pos="5504180" algn="l"/>
                <a:tab pos="6410960" algn="l"/>
              </a:tabLst>
            </a:pPr>
            <a:r>
              <a:rPr sz="2400" b="1" spc="-5" dirty="0">
                <a:latin typeface="Tahoma"/>
                <a:cs typeface="Tahoma"/>
              </a:rPr>
              <a:t>Usually, </a:t>
            </a:r>
            <a:r>
              <a:rPr sz="2400" b="1" dirty="0">
                <a:latin typeface="Tahoma"/>
                <a:cs typeface="Tahoma"/>
              </a:rPr>
              <a:t>the </a:t>
            </a:r>
            <a:r>
              <a:rPr sz="2400" b="1" spc="-5" dirty="0">
                <a:latin typeface="Tahoma"/>
                <a:cs typeface="Tahoma"/>
              </a:rPr>
              <a:t>holes</a:t>
            </a:r>
            <a:r>
              <a:rPr sz="2400" b="1" spc="35" dirty="0">
                <a:latin typeface="Tahoma"/>
                <a:cs typeface="Tahoma"/>
              </a:rPr>
              <a:t> </a:t>
            </a:r>
            <a:r>
              <a:rPr sz="2400" b="1" dirty="0">
                <a:latin typeface="Tahoma"/>
                <a:cs typeface="Tahoma"/>
              </a:rPr>
              <a:t>are</a:t>
            </a:r>
            <a:r>
              <a:rPr sz="2400" b="1" spc="-10" dirty="0">
                <a:latin typeface="Tahoma"/>
                <a:cs typeface="Tahoma"/>
              </a:rPr>
              <a:t> </a:t>
            </a:r>
            <a:r>
              <a:rPr sz="2400" b="1" dirty="0">
                <a:latin typeface="Tahoma"/>
                <a:cs typeface="Tahoma"/>
              </a:rPr>
              <a:t>spaced	with	their	</a:t>
            </a:r>
            <a:r>
              <a:rPr sz="2400" b="1" spc="-5" dirty="0">
                <a:latin typeface="Tahoma"/>
                <a:cs typeface="Tahoma"/>
              </a:rPr>
              <a:t>centers  arranged </a:t>
            </a:r>
            <a:r>
              <a:rPr sz="2400" b="1" dirty="0">
                <a:latin typeface="Tahoma"/>
                <a:cs typeface="Tahoma"/>
              </a:rPr>
              <a:t>at the</a:t>
            </a:r>
            <a:r>
              <a:rPr sz="2400" b="1" spc="-10" dirty="0">
                <a:latin typeface="Tahoma"/>
                <a:cs typeface="Tahoma"/>
              </a:rPr>
              <a:t> </a:t>
            </a:r>
            <a:r>
              <a:rPr sz="2400" b="1" spc="-5" dirty="0">
                <a:latin typeface="Tahoma"/>
                <a:cs typeface="Tahoma"/>
              </a:rPr>
              <a:t>apices of	</a:t>
            </a:r>
            <a:r>
              <a:rPr sz="2400" b="1" dirty="0">
                <a:latin typeface="Tahoma"/>
                <a:cs typeface="Tahoma"/>
              </a:rPr>
              <a:t>equilateral triangles,</a:t>
            </a:r>
            <a:r>
              <a:rPr sz="2400" b="1" spc="-95" dirty="0">
                <a:latin typeface="Tahoma"/>
                <a:cs typeface="Tahoma"/>
              </a:rPr>
              <a:t> </a:t>
            </a:r>
            <a:r>
              <a:rPr sz="2400" b="1" dirty="0">
                <a:latin typeface="Tahoma"/>
                <a:cs typeface="Tahoma"/>
              </a:rPr>
              <a:t>so  that all the apertures are</a:t>
            </a:r>
            <a:r>
              <a:rPr sz="2400" b="1" spc="-60" dirty="0">
                <a:latin typeface="Tahoma"/>
                <a:cs typeface="Tahoma"/>
              </a:rPr>
              <a:t> </a:t>
            </a:r>
            <a:r>
              <a:rPr sz="2400" b="1" dirty="0">
                <a:latin typeface="Tahoma"/>
                <a:cs typeface="Tahoma"/>
              </a:rPr>
              <a:t>equidistant</a:t>
            </a:r>
            <a:endParaRPr sz="2400">
              <a:latin typeface="Tahoma"/>
              <a:cs typeface="Tahoma"/>
            </a:endParaRPr>
          </a:p>
        </p:txBody>
      </p:sp>
      <p:grpSp>
        <p:nvGrpSpPr>
          <p:cNvPr id="3" name="object 3"/>
          <p:cNvGrpSpPr/>
          <p:nvPr/>
        </p:nvGrpSpPr>
        <p:grpSpPr>
          <a:xfrm>
            <a:off x="251459" y="1981200"/>
            <a:ext cx="8130540" cy="4083050"/>
            <a:chOff x="251459" y="1981200"/>
            <a:chExt cx="8130540" cy="4083050"/>
          </a:xfrm>
        </p:grpSpPr>
        <p:sp>
          <p:nvSpPr>
            <p:cNvPr id="4" name="object 4"/>
            <p:cNvSpPr/>
            <p:nvPr/>
          </p:nvSpPr>
          <p:spPr>
            <a:xfrm>
              <a:off x="457200" y="1981200"/>
              <a:ext cx="7924800" cy="40830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38501" y="3728592"/>
              <a:ext cx="614680" cy="153670"/>
            </a:xfrm>
            <a:custGeom>
              <a:avLst/>
              <a:gdLst/>
              <a:ahLst/>
              <a:cxnLst/>
              <a:rect l="l" t="t" r="r" b="b"/>
              <a:pathLst>
                <a:path w="614679" h="153670">
                  <a:moveTo>
                    <a:pt x="124968" y="0"/>
                  </a:moveTo>
                  <a:lnTo>
                    <a:pt x="0" y="67817"/>
                  </a:lnTo>
                  <a:lnTo>
                    <a:pt x="120776" y="142747"/>
                  </a:lnTo>
                  <a:lnTo>
                    <a:pt x="121919" y="107060"/>
                  </a:lnTo>
                  <a:lnTo>
                    <a:pt x="490347" y="117601"/>
                  </a:lnTo>
                  <a:lnTo>
                    <a:pt x="489331" y="153288"/>
                  </a:lnTo>
                  <a:lnTo>
                    <a:pt x="614172" y="85470"/>
                  </a:lnTo>
                  <a:lnTo>
                    <a:pt x="493394" y="10540"/>
                  </a:lnTo>
                  <a:lnTo>
                    <a:pt x="492379" y="46227"/>
                  </a:lnTo>
                  <a:lnTo>
                    <a:pt x="123951" y="35686"/>
                  </a:lnTo>
                  <a:lnTo>
                    <a:pt x="124968" y="0"/>
                  </a:lnTo>
                  <a:close/>
                </a:path>
              </a:pathLst>
            </a:custGeom>
            <a:solidFill>
              <a:srgbClr val="FF0000"/>
            </a:solidFill>
          </p:spPr>
          <p:txBody>
            <a:bodyPr wrap="square" lIns="0" tIns="0" rIns="0" bIns="0" rtlCol="0"/>
            <a:lstStyle/>
            <a:p>
              <a:endParaRPr/>
            </a:p>
          </p:txBody>
        </p:sp>
        <p:sp>
          <p:nvSpPr>
            <p:cNvPr id="6" name="object 6"/>
            <p:cNvSpPr/>
            <p:nvPr/>
          </p:nvSpPr>
          <p:spPr>
            <a:xfrm>
              <a:off x="2738501" y="3728592"/>
              <a:ext cx="614680" cy="153670"/>
            </a:xfrm>
            <a:custGeom>
              <a:avLst/>
              <a:gdLst/>
              <a:ahLst/>
              <a:cxnLst/>
              <a:rect l="l" t="t" r="r" b="b"/>
              <a:pathLst>
                <a:path w="614679" h="153670">
                  <a:moveTo>
                    <a:pt x="0" y="67817"/>
                  </a:moveTo>
                  <a:lnTo>
                    <a:pt x="120776" y="142747"/>
                  </a:lnTo>
                  <a:lnTo>
                    <a:pt x="121919" y="107060"/>
                  </a:lnTo>
                  <a:lnTo>
                    <a:pt x="490347" y="117601"/>
                  </a:lnTo>
                  <a:lnTo>
                    <a:pt x="489331" y="153288"/>
                  </a:lnTo>
                  <a:lnTo>
                    <a:pt x="614172" y="85470"/>
                  </a:lnTo>
                  <a:lnTo>
                    <a:pt x="493394" y="10540"/>
                  </a:lnTo>
                  <a:lnTo>
                    <a:pt x="492379" y="46227"/>
                  </a:lnTo>
                  <a:lnTo>
                    <a:pt x="123951" y="35686"/>
                  </a:lnTo>
                  <a:lnTo>
                    <a:pt x="124968" y="0"/>
                  </a:lnTo>
                  <a:lnTo>
                    <a:pt x="0" y="67817"/>
                  </a:lnTo>
                  <a:close/>
                </a:path>
              </a:pathLst>
            </a:custGeom>
            <a:ln w="9525">
              <a:solidFill>
                <a:srgbClr val="000000"/>
              </a:solidFill>
            </a:ln>
          </p:spPr>
          <p:txBody>
            <a:bodyPr wrap="square" lIns="0" tIns="0" rIns="0" bIns="0" rtlCol="0"/>
            <a:lstStyle/>
            <a:p>
              <a:endParaRPr/>
            </a:p>
          </p:txBody>
        </p:sp>
        <p:sp>
          <p:nvSpPr>
            <p:cNvPr id="7" name="object 7"/>
            <p:cNvSpPr/>
            <p:nvPr/>
          </p:nvSpPr>
          <p:spPr>
            <a:xfrm>
              <a:off x="3141980" y="3596132"/>
              <a:ext cx="259715" cy="173990"/>
            </a:xfrm>
            <a:custGeom>
              <a:avLst/>
              <a:gdLst/>
              <a:ahLst/>
              <a:cxnLst/>
              <a:rect l="l" t="t" r="r" b="b"/>
              <a:pathLst>
                <a:path w="259714" h="173989">
                  <a:moveTo>
                    <a:pt x="76200" y="0"/>
                  </a:moveTo>
                  <a:lnTo>
                    <a:pt x="0" y="16636"/>
                  </a:lnTo>
                  <a:lnTo>
                    <a:pt x="27812" y="89407"/>
                  </a:lnTo>
                  <a:lnTo>
                    <a:pt x="39877" y="67055"/>
                  </a:lnTo>
                  <a:lnTo>
                    <a:pt x="195706" y="151383"/>
                  </a:lnTo>
                  <a:lnTo>
                    <a:pt x="183515" y="173735"/>
                  </a:lnTo>
                  <a:lnTo>
                    <a:pt x="259715" y="157098"/>
                  </a:lnTo>
                  <a:lnTo>
                    <a:pt x="231902" y="84327"/>
                  </a:lnTo>
                  <a:lnTo>
                    <a:pt x="219836" y="106679"/>
                  </a:lnTo>
                  <a:lnTo>
                    <a:pt x="64007" y="22351"/>
                  </a:lnTo>
                  <a:lnTo>
                    <a:pt x="76200" y="0"/>
                  </a:lnTo>
                  <a:close/>
                </a:path>
              </a:pathLst>
            </a:custGeom>
            <a:solidFill>
              <a:srgbClr val="FF0000"/>
            </a:solidFill>
          </p:spPr>
          <p:txBody>
            <a:bodyPr wrap="square" lIns="0" tIns="0" rIns="0" bIns="0" rtlCol="0"/>
            <a:lstStyle/>
            <a:p>
              <a:endParaRPr/>
            </a:p>
          </p:txBody>
        </p:sp>
        <p:sp>
          <p:nvSpPr>
            <p:cNvPr id="8" name="object 8"/>
            <p:cNvSpPr/>
            <p:nvPr/>
          </p:nvSpPr>
          <p:spPr>
            <a:xfrm>
              <a:off x="3141980" y="3596132"/>
              <a:ext cx="259715" cy="173990"/>
            </a:xfrm>
            <a:custGeom>
              <a:avLst/>
              <a:gdLst/>
              <a:ahLst/>
              <a:cxnLst/>
              <a:rect l="l" t="t" r="r" b="b"/>
              <a:pathLst>
                <a:path w="259714" h="173989">
                  <a:moveTo>
                    <a:pt x="0" y="16636"/>
                  </a:moveTo>
                  <a:lnTo>
                    <a:pt x="27812" y="89407"/>
                  </a:lnTo>
                  <a:lnTo>
                    <a:pt x="39877" y="67055"/>
                  </a:lnTo>
                  <a:lnTo>
                    <a:pt x="195706" y="151383"/>
                  </a:lnTo>
                  <a:lnTo>
                    <a:pt x="183515" y="173735"/>
                  </a:lnTo>
                  <a:lnTo>
                    <a:pt x="259715" y="157098"/>
                  </a:lnTo>
                  <a:lnTo>
                    <a:pt x="231902" y="84327"/>
                  </a:lnTo>
                  <a:lnTo>
                    <a:pt x="219836" y="106679"/>
                  </a:lnTo>
                  <a:lnTo>
                    <a:pt x="64007" y="22351"/>
                  </a:lnTo>
                  <a:lnTo>
                    <a:pt x="76200" y="0"/>
                  </a:lnTo>
                  <a:lnTo>
                    <a:pt x="0" y="16636"/>
                  </a:lnTo>
                  <a:close/>
                </a:path>
              </a:pathLst>
            </a:custGeom>
            <a:ln w="9525">
              <a:solidFill>
                <a:srgbClr val="000000"/>
              </a:solidFill>
            </a:ln>
          </p:spPr>
          <p:txBody>
            <a:bodyPr wrap="square" lIns="0" tIns="0" rIns="0" bIns="0" rtlCol="0"/>
            <a:lstStyle/>
            <a:p>
              <a:endParaRPr/>
            </a:p>
          </p:txBody>
        </p:sp>
        <p:sp>
          <p:nvSpPr>
            <p:cNvPr id="9" name="object 9"/>
            <p:cNvSpPr/>
            <p:nvPr/>
          </p:nvSpPr>
          <p:spPr>
            <a:xfrm>
              <a:off x="2717164" y="3594608"/>
              <a:ext cx="255270" cy="177165"/>
            </a:xfrm>
            <a:custGeom>
              <a:avLst/>
              <a:gdLst/>
              <a:ahLst/>
              <a:cxnLst/>
              <a:rect l="l" t="t" r="r" b="b"/>
              <a:pathLst>
                <a:path w="255269" h="177164">
                  <a:moveTo>
                    <a:pt x="178689" y="0"/>
                  </a:moveTo>
                  <a:lnTo>
                    <a:pt x="191516" y="21970"/>
                  </a:lnTo>
                  <a:lnTo>
                    <a:pt x="38227" y="110870"/>
                  </a:lnTo>
                  <a:lnTo>
                    <a:pt x="25527" y="88899"/>
                  </a:lnTo>
                  <a:lnTo>
                    <a:pt x="0" y="162559"/>
                  </a:lnTo>
                  <a:lnTo>
                    <a:pt x="76581" y="176783"/>
                  </a:lnTo>
                  <a:lnTo>
                    <a:pt x="63754" y="154812"/>
                  </a:lnTo>
                  <a:lnTo>
                    <a:pt x="217043" y="65912"/>
                  </a:lnTo>
                  <a:lnTo>
                    <a:pt x="229743" y="87883"/>
                  </a:lnTo>
                  <a:lnTo>
                    <a:pt x="255270" y="14223"/>
                  </a:lnTo>
                  <a:lnTo>
                    <a:pt x="178689" y="0"/>
                  </a:lnTo>
                  <a:close/>
                </a:path>
              </a:pathLst>
            </a:custGeom>
            <a:solidFill>
              <a:srgbClr val="FF0000"/>
            </a:solidFill>
          </p:spPr>
          <p:txBody>
            <a:bodyPr wrap="square" lIns="0" tIns="0" rIns="0" bIns="0" rtlCol="0"/>
            <a:lstStyle/>
            <a:p>
              <a:endParaRPr/>
            </a:p>
          </p:txBody>
        </p:sp>
        <p:sp>
          <p:nvSpPr>
            <p:cNvPr id="10" name="object 10"/>
            <p:cNvSpPr/>
            <p:nvPr/>
          </p:nvSpPr>
          <p:spPr>
            <a:xfrm>
              <a:off x="2717164" y="3594608"/>
              <a:ext cx="255270" cy="177165"/>
            </a:xfrm>
            <a:custGeom>
              <a:avLst/>
              <a:gdLst/>
              <a:ahLst/>
              <a:cxnLst/>
              <a:rect l="l" t="t" r="r" b="b"/>
              <a:pathLst>
                <a:path w="255269" h="177164">
                  <a:moveTo>
                    <a:pt x="255270" y="14223"/>
                  </a:moveTo>
                  <a:lnTo>
                    <a:pt x="178689" y="0"/>
                  </a:lnTo>
                  <a:lnTo>
                    <a:pt x="191516" y="21970"/>
                  </a:lnTo>
                  <a:lnTo>
                    <a:pt x="38227" y="110870"/>
                  </a:lnTo>
                  <a:lnTo>
                    <a:pt x="25527" y="88899"/>
                  </a:lnTo>
                  <a:lnTo>
                    <a:pt x="0" y="162559"/>
                  </a:lnTo>
                  <a:lnTo>
                    <a:pt x="76581" y="176783"/>
                  </a:lnTo>
                  <a:lnTo>
                    <a:pt x="63754" y="154812"/>
                  </a:lnTo>
                  <a:lnTo>
                    <a:pt x="217043" y="65912"/>
                  </a:lnTo>
                  <a:lnTo>
                    <a:pt x="229743" y="87883"/>
                  </a:lnTo>
                  <a:lnTo>
                    <a:pt x="255270" y="14223"/>
                  </a:lnTo>
                  <a:close/>
                </a:path>
              </a:pathLst>
            </a:custGeom>
            <a:ln w="9525">
              <a:solidFill>
                <a:srgbClr val="000000"/>
              </a:solidFill>
            </a:ln>
          </p:spPr>
          <p:txBody>
            <a:bodyPr wrap="square" lIns="0" tIns="0" rIns="0" bIns="0" rtlCol="0"/>
            <a:lstStyle/>
            <a:p>
              <a:endParaRPr/>
            </a:p>
          </p:txBody>
        </p:sp>
        <p:sp>
          <p:nvSpPr>
            <p:cNvPr id="11" name="object 11"/>
            <p:cNvSpPr/>
            <p:nvPr/>
          </p:nvSpPr>
          <p:spPr>
            <a:xfrm>
              <a:off x="762000" y="3706876"/>
              <a:ext cx="1906270" cy="177800"/>
            </a:xfrm>
            <a:custGeom>
              <a:avLst/>
              <a:gdLst/>
              <a:ahLst/>
              <a:cxnLst/>
              <a:rect l="l" t="t" r="r" b="b"/>
              <a:pathLst>
                <a:path w="1906270" h="177800">
                  <a:moveTo>
                    <a:pt x="158559" y="15748"/>
                  </a:moveTo>
                  <a:lnTo>
                    <a:pt x="0" y="103124"/>
                  </a:lnTo>
                  <a:lnTo>
                    <a:pt x="165036" y="177546"/>
                  </a:lnTo>
                  <a:lnTo>
                    <a:pt x="162921" y="124713"/>
                  </a:lnTo>
                  <a:lnTo>
                    <a:pt x="135902" y="124713"/>
                  </a:lnTo>
                  <a:lnTo>
                    <a:pt x="133756" y="70738"/>
                  </a:lnTo>
                  <a:lnTo>
                    <a:pt x="160717" y="69661"/>
                  </a:lnTo>
                  <a:lnTo>
                    <a:pt x="158559" y="15748"/>
                  </a:lnTo>
                  <a:close/>
                </a:path>
                <a:path w="1906270" h="177800">
                  <a:moveTo>
                    <a:pt x="160717" y="69661"/>
                  </a:moveTo>
                  <a:lnTo>
                    <a:pt x="133756" y="70738"/>
                  </a:lnTo>
                  <a:lnTo>
                    <a:pt x="135902" y="124713"/>
                  </a:lnTo>
                  <a:lnTo>
                    <a:pt x="162878" y="123634"/>
                  </a:lnTo>
                  <a:lnTo>
                    <a:pt x="160717" y="69661"/>
                  </a:lnTo>
                  <a:close/>
                </a:path>
                <a:path w="1906270" h="177800">
                  <a:moveTo>
                    <a:pt x="162878" y="123634"/>
                  </a:moveTo>
                  <a:lnTo>
                    <a:pt x="135902" y="124713"/>
                  </a:lnTo>
                  <a:lnTo>
                    <a:pt x="162921" y="124713"/>
                  </a:lnTo>
                  <a:lnTo>
                    <a:pt x="162878" y="123634"/>
                  </a:lnTo>
                  <a:close/>
                </a:path>
                <a:path w="1906270" h="177800">
                  <a:moveTo>
                    <a:pt x="1903857" y="0"/>
                  </a:moveTo>
                  <a:lnTo>
                    <a:pt x="160717" y="69661"/>
                  </a:lnTo>
                  <a:lnTo>
                    <a:pt x="162878" y="123634"/>
                  </a:lnTo>
                  <a:lnTo>
                    <a:pt x="1906016" y="53848"/>
                  </a:lnTo>
                  <a:lnTo>
                    <a:pt x="1903857" y="0"/>
                  </a:lnTo>
                  <a:close/>
                </a:path>
              </a:pathLst>
            </a:custGeom>
            <a:solidFill>
              <a:srgbClr val="FFFF00"/>
            </a:solidFill>
          </p:spPr>
          <p:txBody>
            <a:bodyPr wrap="square" lIns="0" tIns="0" rIns="0" bIns="0" rtlCol="0"/>
            <a:lstStyle/>
            <a:p>
              <a:endParaRPr/>
            </a:p>
          </p:txBody>
        </p:sp>
        <p:sp>
          <p:nvSpPr>
            <p:cNvPr id="12" name="object 12"/>
            <p:cNvSpPr/>
            <p:nvPr/>
          </p:nvSpPr>
          <p:spPr>
            <a:xfrm>
              <a:off x="251459" y="3525011"/>
              <a:ext cx="731520" cy="583692"/>
            </a:xfrm>
            <a:prstGeom prst="rect">
              <a:avLst/>
            </a:prstGeom>
            <a:blipFill>
              <a:blip r:embed="rId3" cstate="print"/>
              <a:stretch>
                <a:fillRect/>
              </a:stretch>
            </a:blipFill>
          </p:spPr>
          <p:txBody>
            <a:bodyPr wrap="square" lIns="0" tIns="0" rIns="0" bIns="0" rtlCol="0"/>
            <a:lstStyle/>
            <a:p>
              <a:endParaRPr/>
            </a:p>
          </p:txBody>
        </p:sp>
      </p:grpSp>
      <p:sp>
        <p:nvSpPr>
          <p:cNvPr id="13" name="object 13"/>
          <p:cNvSpPr txBox="1"/>
          <p:nvPr/>
        </p:nvSpPr>
        <p:spPr>
          <a:xfrm>
            <a:off x="459740" y="3617163"/>
            <a:ext cx="28257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00"/>
                </a:solidFill>
                <a:latin typeface="Times New Roman"/>
                <a:cs typeface="Times New Roman"/>
              </a:rPr>
              <a:t>A</a:t>
            </a:r>
            <a:endParaRPr sz="2800">
              <a:latin typeface="Times New Roman"/>
              <a:cs typeface="Times New Roman"/>
            </a:endParaRPr>
          </a:p>
        </p:txBody>
      </p:sp>
      <p:sp>
        <p:nvSpPr>
          <p:cNvPr id="14" name="object 14"/>
          <p:cNvSpPr/>
          <p:nvPr/>
        </p:nvSpPr>
        <p:spPr>
          <a:xfrm>
            <a:off x="2753788" y="6360155"/>
            <a:ext cx="3464243" cy="330190"/>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2725673" y="6281115"/>
            <a:ext cx="348996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AF50"/>
                </a:solidFill>
                <a:latin typeface="Tahoma"/>
                <a:cs typeface="Tahoma"/>
              </a:rPr>
              <a:t>Perforated plate</a:t>
            </a:r>
            <a:r>
              <a:rPr sz="2400" b="1" spc="-70" dirty="0">
                <a:solidFill>
                  <a:srgbClr val="00AF50"/>
                </a:solidFill>
                <a:latin typeface="Tahoma"/>
                <a:cs typeface="Tahoma"/>
              </a:rPr>
              <a:t> </a:t>
            </a:r>
            <a:r>
              <a:rPr sz="2400" b="1" spc="-5" dirty="0">
                <a:solidFill>
                  <a:srgbClr val="00AF50"/>
                </a:solidFill>
                <a:latin typeface="Tahoma"/>
                <a:cs typeface="Tahoma"/>
              </a:rPr>
              <a:t>sieve.</a:t>
            </a:r>
            <a:endParaRPr sz="240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09800" y="4343400"/>
            <a:ext cx="4876800" cy="15849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 y="527050"/>
            <a:ext cx="8530590" cy="3025140"/>
          </a:xfrm>
          <a:prstGeom prst="rect">
            <a:avLst/>
          </a:prstGeom>
        </p:spPr>
        <p:txBody>
          <a:bodyPr vert="horz" wrap="square" lIns="0" tIns="12700" rIns="0" bIns="0" rtlCol="0">
            <a:spAutoFit/>
          </a:bodyPr>
          <a:lstStyle/>
          <a:p>
            <a:pPr marL="355600" indent="-342900">
              <a:lnSpc>
                <a:spcPct val="100000"/>
              </a:lnSpc>
              <a:spcBef>
                <a:spcPts val="100"/>
              </a:spcBef>
              <a:buClr>
                <a:srgbClr val="CCCCFF"/>
              </a:buClr>
              <a:buSzPct val="64583"/>
              <a:buFont typeface="Wingdings"/>
              <a:buChar char=""/>
              <a:tabLst>
                <a:tab pos="354965" algn="l"/>
                <a:tab pos="355600" algn="l"/>
              </a:tabLst>
            </a:pPr>
            <a:r>
              <a:rPr sz="2400" b="1" spc="-5" dirty="0">
                <a:latin typeface="Tahoma"/>
                <a:cs typeface="Tahoma"/>
              </a:rPr>
              <a:t>Similar </a:t>
            </a:r>
            <a:r>
              <a:rPr sz="2400" b="1" dirty="0">
                <a:latin typeface="Tahoma"/>
                <a:cs typeface="Tahoma"/>
              </a:rPr>
              <a:t>standards </a:t>
            </a:r>
            <a:r>
              <a:rPr sz="2400" b="1" spc="-5" dirty="0">
                <a:latin typeface="Tahoma"/>
                <a:cs typeface="Tahoma"/>
              </a:rPr>
              <a:t>are laid down </a:t>
            </a:r>
            <a:r>
              <a:rPr sz="2400" b="1" dirty="0">
                <a:latin typeface="Tahoma"/>
                <a:cs typeface="Tahoma"/>
              </a:rPr>
              <a:t>with the</a:t>
            </a:r>
            <a:r>
              <a:rPr sz="2400" b="1" spc="480" dirty="0">
                <a:latin typeface="Tahoma"/>
                <a:cs typeface="Tahoma"/>
              </a:rPr>
              <a:t> </a:t>
            </a:r>
            <a:r>
              <a:rPr sz="2400" b="1" spc="-5" dirty="0">
                <a:latin typeface="Tahoma"/>
                <a:cs typeface="Tahoma"/>
              </a:rPr>
              <a:t>appropriate</a:t>
            </a:r>
            <a:endParaRPr sz="2400">
              <a:latin typeface="Tahoma"/>
              <a:cs typeface="Tahoma"/>
            </a:endParaRPr>
          </a:p>
          <a:p>
            <a:pPr marL="355600">
              <a:lnSpc>
                <a:spcPct val="100000"/>
              </a:lnSpc>
              <a:spcBef>
                <a:spcPts val="2200"/>
              </a:spcBef>
              <a:tabLst>
                <a:tab pos="2214880" algn="l"/>
                <a:tab pos="4552950" algn="l"/>
                <a:tab pos="5236210" algn="l"/>
                <a:tab pos="6254115" algn="l"/>
                <a:tab pos="7948930" algn="l"/>
              </a:tabLst>
            </a:pPr>
            <a:r>
              <a:rPr sz="2400" b="1" dirty="0">
                <a:latin typeface="Tahoma"/>
                <a:cs typeface="Tahoma"/>
              </a:rPr>
              <a:t>equivalent	speci</a:t>
            </a:r>
            <a:r>
              <a:rPr sz="2400" b="1" spc="-10" dirty="0">
                <a:latin typeface="Tahoma"/>
                <a:cs typeface="Tahoma"/>
              </a:rPr>
              <a:t>f</a:t>
            </a:r>
            <a:r>
              <a:rPr sz="2400" b="1" dirty="0">
                <a:latin typeface="Tahoma"/>
                <a:cs typeface="Tahoma"/>
              </a:rPr>
              <a:t>ications	</a:t>
            </a:r>
            <a:r>
              <a:rPr sz="2400" b="1" spc="-5" dirty="0">
                <a:latin typeface="Tahoma"/>
                <a:cs typeface="Tahoma"/>
              </a:rPr>
              <a:t>fo</a:t>
            </a:r>
            <a:r>
              <a:rPr sz="2400" b="1" dirty="0">
                <a:latin typeface="Tahoma"/>
                <a:cs typeface="Tahoma"/>
              </a:rPr>
              <a:t>r	</a:t>
            </a:r>
            <a:r>
              <a:rPr sz="2500" b="1" i="1" spc="-55" dirty="0">
                <a:solidFill>
                  <a:srgbClr val="00AF50"/>
                </a:solidFill>
                <a:latin typeface="Tahoma"/>
                <a:cs typeface="Tahoma"/>
              </a:rPr>
              <a:t>plat</a:t>
            </a:r>
            <a:r>
              <a:rPr sz="2500" b="1" i="1" spc="-60" dirty="0">
                <a:solidFill>
                  <a:srgbClr val="00AF50"/>
                </a:solidFill>
                <a:latin typeface="Tahoma"/>
                <a:cs typeface="Tahoma"/>
              </a:rPr>
              <a:t>e</a:t>
            </a:r>
            <a:r>
              <a:rPr sz="2500" b="1" i="1" dirty="0">
                <a:solidFill>
                  <a:srgbClr val="00AF50"/>
                </a:solidFill>
                <a:latin typeface="Tahoma"/>
                <a:cs typeface="Tahoma"/>
              </a:rPr>
              <a:t>	</a:t>
            </a:r>
            <a:r>
              <a:rPr sz="2500" b="1" i="1" spc="-55" dirty="0">
                <a:solidFill>
                  <a:srgbClr val="00AF50"/>
                </a:solidFill>
                <a:latin typeface="Tahoma"/>
                <a:cs typeface="Tahoma"/>
              </a:rPr>
              <a:t>th</a:t>
            </a:r>
            <a:r>
              <a:rPr sz="2500" b="1" i="1" spc="-45" dirty="0">
                <a:solidFill>
                  <a:srgbClr val="00AF50"/>
                </a:solidFill>
                <a:latin typeface="Tahoma"/>
                <a:cs typeface="Tahoma"/>
              </a:rPr>
              <a:t>i</a:t>
            </a:r>
            <a:r>
              <a:rPr sz="2500" b="1" i="1" spc="-65" dirty="0">
                <a:solidFill>
                  <a:srgbClr val="00AF50"/>
                </a:solidFill>
                <a:latin typeface="Tahoma"/>
                <a:cs typeface="Tahoma"/>
              </a:rPr>
              <a:t>cknes</a:t>
            </a:r>
            <a:r>
              <a:rPr sz="2500" b="1" i="1" spc="-55" dirty="0">
                <a:solidFill>
                  <a:srgbClr val="00AF50"/>
                </a:solidFill>
                <a:latin typeface="Tahoma"/>
                <a:cs typeface="Tahoma"/>
              </a:rPr>
              <a:t>s</a:t>
            </a:r>
            <a:r>
              <a:rPr sz="2500" b="1" i="1" dirty="0">
                <a:solidFill>
                  <a:srgbClr val="00AF50"/>
                </a:solidFill>
                <a:latin typeface="Tahoma"/>
                <a:cs typeface="Tahoma"/>
              </a:rPr>
              <a:t>	</a:t>
            </a:r>
            <a:r>
              <a:rPr sz="2400" b="1" dirty="0">
                <a:solidFill>
                  <a:srgbClr val="00AF50"/>
                </a:solidFill>
                <a:latin typeface="Tahoma"/>
                <a:cs typeface="Tahoma"/>
              </a:rPr>
              <a:t>a</a:t>
            </a:r>
            <a:r>
              <a:rPr sz="2400" b="1" spc="-10" dirty="0">
                <a:solidFill>
                  <a:srgbClr val="00AF50"/>
                </a:solidFill>
                <a:latin typeface="Tahoma"/>
                <a:cs typeface="Tahoma"/>
              </a:rPr>
              <a:t>n</a:t>
            </a:r>
            <a:r>
              <a:rPr sz="2400" b="1" dirty="0">
                <a:solidFill>
                  <a:srgbClr val="00AF50"/>
                </a:solidFill>
                <a:latin typeface="Tahoma"/>
                <a:cs typeface="Tahoma"/>
              </a:rPr>
              <a:t>d</a:t>
            </a:r>
            <a:endParaRPr sz="2400">
              <a:latin typeface="Tahoma"/>
              <a:cs typeface="Tahoma"/>
            </a:endParaRPr>
          </a:p>
          <a:p>
            <a:pPr marL="355600">
              <a:lnSpc>
                <a:spcPct val="100000"/>
              </a:lnSpc>
              <a:spcBef>
                <a:spcPts val="2185"/>
              </a:spcBef>
              <a:tabLst>
                <a:tab pos="1783714" algn="l"/>
                <a:tab pos="2853690" algn="l"/>
                <a:tab pos="3352165" algn="l"/>
                <a:tab pos="4046854" algn="l"/>
                <a:tab pos="5219065" algn="l"/>
                <a:tab pos="7133590" algn="l"/>
                <a:tab pos="7534275" algn="l"/>
                <a:tab pos="8013065" algn="l"/>
              </a:tabLst>
            </a:pPr>
            <a:r>
              <a:rPr sz="2500" b="1" i="1" spc="-80" dirty="0">
                <a:solidFill>
                  <a:srgbClr val="00AF50"/>
                </a:solidFill>
                <a:latin typeface="Tahoma"/>
                <a:cs typeface="Tahoma"/>
              </a:rPr>
              <a:t>nom</a:t>
            </a:r>
            <a:r>
              <a:rPr sz="2500" b="1" i="1" spc="-45" dirty="0">
                <a:solidFill>
                  <a:srgbClr val="00AF50"/>
                </a:solidFill>
                <a:latin typeface="Tahoma"/>
                <a:cs typeface="Tahoma"/>
              </a:rPr>
              <a:t>i</a:t>
            </a:r>
            <a:r>
              <a:rPr sz="2500" b="1" i="1" spc="-70" dirty="0">
                <a:solidFill>
                  <a:srgbClr val="00AF50"/>
                </a:solidFill>
                <a:latin typeface="Tahoma"/>
                <a:cs typeface="Tahoma"/>
              </a:rPr>
              <a:t>na</a:t>
            </a:r>
            <a:r>
              <a:rPr sz="2500" b="1" i="1" spc="-35" dirty="0">
                <a:solidFill>
                  <a:srgbClr val="00AF50"/>
                </a:solidFill>
                <a:latin typeface="Tahoma"/>
                <a:cs typeface="Tahoma"/>
              </a:rPr>
              <a:t>l</a:t>
            </a:r>
            <a:r>
              <a:rPr sz="2500" b="1" i="1" dirty="0">
                <a:solidFill>
                  <a:srgbClr val="00AF50"/>
                </a:solidFill>
                <a:latin typeface="Tahoma"/>
                <a:cs typeface="Tahoma"/>
              </a:rPr>
              <a:t>	</a:t>
            </a:r>
            <a:r>
              <a:rPr sz="2500" b="1" i="1" spc="-60" dirty="0">
                <a:solidFill>
                  <a:srgbClr val="00AF50"/>
                </a:solidFill>
                <a:latin typeface="Tahoma"/>
                <a:cs typeface="Tahoma"/>
              </a:rPr>
              <a:t>width</a:t>
            </a:r>
            <a:r>
              <a:rPr sz="2500" b="1" i="1" dirty="0">
                <a:solidFill>
                  <a:srgbClr val="00AF50"/>
                </a:solidFill>
                <a:latin typeface="Tahoma"/>
                <a:cs typeface="Tahoma"/>
              </a:rPr>
              <a:t>	</a:t>
            </a:r>
            <a:r>
              <a:rPr sz="2500" b="1" i="1" spc="-75" dirty="0">
                <a:solidFill>
                  <a:srgbClr val="00AF50"/>
                </a:solidFill>
                <a:latin typeface="Tahoma"/>
                <a:cs typeface="Tahoma"/>
              </a:rPr>
              <a:t>o</a:t>
            </a:r>
            <a:r>
              <a:rPr sz="2500" b="1" i="1" spc="-40" dirty="0">
                <a:solidFill>
                  <a:srgbClr val="00AF50"/>
                </a:solidFill>
                <a:latin typeface="Tahoma"/>
                <a:cs typeface="Tahoma"/>
              </a:rPr>
              <a:t>f</a:t>
            </a:r>
            <a:r>
              <a:rPr sz="2500" b="1" i="1" dirty="0">
                <a:solidFill>
                  <a:srgbClr val="00AF50"/>
                </a:solidFill>
                <a:latin typeface="Tahoma"/>
                <a:cs typeface="Tahoma"/>
              </a:rPr>
              <a:t>	</a:t>
            </a:r>
            <a:r>
              <a:rPr sz="2500" b="1" i="1" spc="-55" dirty="0">
                <a:solidFill>
                  <a:srgbClr val="00AF50"/>
                </a:solidFill>
                <a:latin typeface="Tahoma"/>
                <a:cs typeface="Tahoma"/>
              </a:rPr>
              <a:t>the</a:t>
            </a:r>
            <a:r>
              <a:rPr sz="2500" b="1" i="1" dirty="0">
                <a:solidFill>
                  <a:srgbClr val="00AF50"/>
                </a:solidFill>
                <a:latin typeface="Tahoma"/>
                <a:cs typeface="Tahoma"/>
              </a:rPr>
              <a:t>	</a:t>
            </a:r>
            <a:r>
              <a:rPr sz="2500" b="1" i="1" spc="-55" dirty="0">
                <a:solidFill>
                  <a:srgbClr val="00AF50"/>
                </a:solidFill>
                <a:latin typeface="Tahoma"/>
                <a:cs typeface="Tahoma"/>
              </a:rPr>
              <a:t>br</a:t>
            </a:r>
            <a:r>
              <a:rPr sz="2500" b="1" i="1" spc="-45" dirty="0">
                <a:solidFill>
                  <a:srgbClr val="00AF50"/>
                </a:solidFill>
                <a:latin typeface="Tahoma"/>
                <a:cs typeface="Tahoma"/>
              </a:rPr>
              <a:t>i</a:t>
            </a:r>
            <a:r>
              <a:rPr sz="2500" b="1" i="1" spc="-80" dirty="0">
                <a:solidFill>
                  <a:srgbClr val="00AF50"/>
                </a:solidFill>
                <a:latin typeface="Tahoma"/>
                <a:cs typeface="Tahoma"/>
              </a:rPr>
              <a:t>d</a:t>
            </a:r>
            <a:r>
              <a:rPr sz="2500" b="1" i="1" spc="-70" dirty="0">
                <a:solidFill>
                  <a:srgbClr val="00AF50"/>
                </a:solidFill>
                <a:latin typeface="Tahoma"/>
                <a:cs typeface="Tahoma"/>
              </a:rPr>
              <a:t>g</a:t>
            </a:r>
            <a:r>
              <a:rPr sz="2500" b="1" i="1" spc="-60" dirty="0">
                <a:solidFill>
                  <a:srgbClr val="00AF50"/>
                </a:solidFill>
                <a:latin typeface="Tahoma"/>
                <a:cs typeface="Tahoma"/>
              </a:rPr>
              <a:t>e</a:t>
            </a:r>
            <a:r>
              <a:rPr sz="2500" b="1" i="1" dirty="0">
                <a:solidFill>
                  <a:srgbClr val="00AF50"/>
                </a:solidFill>
                <a:latin typeface="Tahoma"/>
                <a:cs typeface="Tahoma"/>
              </a:rPr>
              <a:t>	</a:t>
            </a:r>
            <a:r>
              <a:rPr sz="2400" b="1" spc="-5" dirty="0">
                <a:latin typeface="Tahoma"/>
                <a:cs typeface="Tahoma"/>
              </a:rPr>
              <a:t>(dim</a:t>
            </a:r>
            <a:r>
              <a:rPr sz="2400" b="1" spc="-10" dirty="0">
                <a:latin typeface="Tahoma"/>
                <a:cs typeface="Tahoma"/>
              </a:rPr>
              <a:t>e</a:t>
            </a:r>
            <a:r>
              <a:rPr sz="2400" b="1" spc="-5" dirty="0">
                <a:latin typeface="Tahoma"/>
                <a:cs typeface="Tahoma"/>
              </a:rPr>
              <a:t>ns</a:t>
            </a:r>
            <a:r>
              <a:rPr sz="2400" b="1" dirty="0">
                <a:latin typeface="Tahoma"/>
                <a:cs typeface="Tahoma"/>
              </a:rPr>
              <a:t>i</a:t>
            </a:r>
            <a:r>
              <a:rPr sz="2400" b="1" spc="-5" dirty="0">
                <a:latin typeface="Tahoma"/>
                <a:cs typeface="Tahoma"/>
              </a:rPr>
              <a:t>o</a:t>
            </a:r>
            <a:r>
              <a:rPr sz="2400" b="1" dirty="0">
                <a:latin typeface="Tahoma"/>
                <a:cs typeface="Tahoma"/>
              </a:rPr>
              <a:t>n	</a:t>
            </a:r>
            <a:r>
              <a:rPr sz="2500" b="1" i="1" spc="-70" dirty="0">
                <a:latin typeface="Tahoma"/>
                <a:cs typeface="Tahoma"/>
              </a:rPr>
              <a:t>A</a:t>
            </a:r>
            <a:r>
              <a:rPr sz="2500" b="1" i="1" dirty="0">
                <a:latin typeface="Tahoma"/>
                <a:cs typeface="Tahoma"/>
              </a:rPr>
              <a:t>	</a:t>
            </a:r>
            <a:r>
              <a:rPr sz="2400" b="1" spc="-20" dirty="0">
                <a:latin typeface="Tahoma"/>
                <a:cs typeface="Tahoma"/>
              </a:rPr>
              <a:t>i</a:t>
            </a:r>
            <a:r>
              <a:rPr sz="2400" b="1" dirty="0">
                <a:latin typeface="Tahoma"/>
                <a:cs typeface="Tahoma"/>
              </a:rPr>
              <a:t>n	the</a:t>
            </a:r>
            <a:endParaRPr sz="2400">
              <a:latin typeface="Tahoma"/>
              <a:cs typeface="Tahoma"/>
            </a:endParaRPr>
          </a:p>
          <a:p>
            <a:pPr marL="355600" marR="5715">
              <a:lnSpc>
                <a:spcPts val="5180"/>
              </a:lnSpc>
              <a:spcBef>
                <a:spcPts val="545"/>
              </a:spcBef>
            </a:pPr>
            <a:r>
              <a:rPr sz="2400" b="1" spc="-5" dirty="0">
                <a:latin typeface="Tahoma"/>
                <a:cs typeface="Tahoma"/>
              </a:rPr>
              <a:t>Figure) which control </a:t>
            </a:r>
            <a:r>
              <a:rPr sz="2400" b="1" dirty="0">
                <a:latin typeface="Tahoma"/>
                <a:cs typeface="Tahoma"/>
              </a:rPr>
              <a:t>the strength </a:t>
            </a:r>
            <a:r>
              <a:rPr sz="2400" b="1" spc="-5" dirty="0">
                <a:latin typeface="Tahoma"/>
                <a:cs typeface="Tahoma"/>
              </a:rPr>
              <a:t>of </a:t>
            </a:r>
            <a:r>
              <a:rPr sz="2400" b="1" dirty="0">
                <a:latin typeface="Tahoma"/>
                <a:cs typeface="Tahoma"/>
              </a:rPr>
              <a:t>the sieve </a:t>
            </a:r>
            <a:r>
              <a:rPr sz="2400" b="1" spc="-10" dirty="0">
                <a:latin typeface="Tahoma"/>
                <a:cs typeface="Tahoma"/>
              </a:rPr>
              <a:t>in </a:t>
            </a:r>
            <a:r>
              <a:rPr sz="2400" b="1" dirty="0">
                <a:latin typeface="Tahoma"/>
                <a:cs typeface="Tahoma"/>
              </a:rPr>
              <a:t>the  same way as wire </a:t>
            </a:r>
            <a:r>
              <a:rPr sz="2400" b="1" spc="-5" dirty="0">
                <a:latin typeface="Tahoma"/>
                <a:cs typeface="Tahoma"/>
              </a:rPr>
              <a:t>diameter in </a:t>
            </a:r>
            <a:r>
              <a:rPr sz="2400" b="1" dirty="0">
                <a:latin typeface="Tahoma"/>
                <a:cs typeface="Tahoma"/>
              </a:rPr>
              <a:t>wire mesh</a:t>
            </a:r>
            <a:r>
              <a:rPr sz="2400" b="1" spc="-65" dirty="0">
                <a:latin typeface="Tahoma"/>
                <a:cs typeface="Tahoma"/>
              </a:rPr>
              <a:t> </a:t>
            </a:r>
            <a:r>
              <a:rPr sz="2400" b="1" dirty="0">
                <a:latin typeface="Tahoma"/>
                <a:cs typeface="Tahoma"/>
              </a:rPr>
              <a:t>sieves.</a:t>
            </a:r>
            <a:endParaRPr sz="24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9060" y="381000"/>
            <a:ext cx="9044940" cy="3352800"/>
            <a:chOff x="99060" y="381000"/>
            <a:chExt cx="9044940" cy="3352800"/>
          </a:xfrm>
        </p:grpSpPr>
        <p:sp>
          <p:nvSpPr>
            <p:cNvPr id="3" name="object 3"/>
            <p:cNvSpPr/>
            <p:nvPr/>
          </p:nvSpPr>
          <p:spPr>
            <a:xfrm>
              <a:off x="5257800" y="381000"/>
              <a:ext cx="3886200" cy="335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9060" y="477011"/>
              <a:ext cx="5358384" cy="582168"/>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07340" y="564896"/>
            <a:ext cx="4903470" cy="452120"/>
          </a:xfrm>
          <a:prstGeom prst="rect">
            <a:avLst/>
          </a:prstGeom>
        </p:spPr>
        <p:txBody>
          <a:bodyPr vert="horz" wrap="square" lIns="0" tIns="12065" rIns="0" bIns="0" rtlCol="0">
            <a:spAutoFit/>
          </a:bodyPr>
          <a:lstStyle/>
          <a:p>
            <a:pPr marL="12700">
              <a:lnSpc>
                <a:spcPct val="100000"/>
              </a:lnSpc>
              <a:spcBef>
                <a:spcPts val="95"/>
              </a:spcBef>
            </a:pPr>
            <a:r>
              <a:rPr sz="2800" spc="360" dirty="0">
                <a:solidFill>
                  <a:srgbClr val="0000FF"/>
                </a:solidFill>
                <a:latin typeface="Arial"/>
                <a:cs typeface="Arial"/>
              </a:rPr>
              <a:t>Materials</a:t>
            </a:r>
            <a:r>
              <a:rPr sz="2800" spc="-140" dirty="0">
                <a:solidFill>
                  <a:srgbClr val="0000FF"/>
                </a:solidFill>
                <a:latin typeface="Arial"/>
                <a:cs typeface="Arial"/>
              </a:rPr>
              <a:t> </a:t>
            </a:r>
            <a:r>
              <a:rPr sz="2800" spc="-35" dirty="0">
                <a:solidFill>
                  <a:srgbClr val="0000FF"/>
                </a:solidFill>
                <a:latin typeface="Arial"/>
                <a:cs typeface="Arial"/>
              </a:rPr>
              <a:t>Used</a:t>
            </a:r>
            <a:r>
              <a:rPr sz="2800" spc="-150" dirty="0">
                <a:solidFill>
                  <a:srgbClr val="0000FF"/>
                </a:solidFill>
                <a:latin typeface="Arial"/>
                <a:cs typeface="Arial"/>
              </a:rPr>
              <a:t> </a:t>
            </a:r>
            <a:r>
              <a:rPr sz="2800" spc="445" dirty="0">
                <a:solidFill>
                  <a:srgbClr val="0000FF"/>
                </a:solidFill>
                <a:latin typeface="Arial"/>
                <a:cs typeface="Arial"/>
              </a:rPr>
              <a:t>for</a:t>
            </a:r>
            <a:r>
              <a:rPr sz="2800" spc="-110" dirty="0">
                <a:solidFill>
                  <a:srgbClr val="0000FF"/>
                </a:solidFill>
                <a:latin typeface="Arial"/>
                <a:cs typeface="Arial"/>
              </a:rPr>
              <a:t> </a:t>
            </a:r>
            <a:r>
              <a:rPr sz="2800" spc="50" dirty="0">
                <a:solidFill>
                  <a:srgbClr val="0000FF"/>
                </a:solidFill>
                <a:latin typeface="Arial"/>
                <a:cs typeface="Arial"/>
              </a:rPr>
              <a:t>Sieves</a:t>
            </a:r>
            <a:endParaRPr sz="2800">
              <a:latin typeface="Arial"/>
              <a:cs typeface="Arial"/>
            </a:endParaRPr>
          </a:p>
        </p:txBody>
      </p:sp>
      <p:sp>
        <p:nvSpPr>
          <p:cNvPr id="6" name="object 6"/>
          <p:cNvSpPr txBox="1"/>
          <p:nvPr/>
        </p:nvSpPr>
        <p:spPr>
          <a:xfrm>
            <a:off x="231140" y="1920366"/>
            <a:ext cx="8257540" cy="4196080"/>
          </a:xfrm>
          <a:prstGeom prst="rect">
            <a:avLst/>
          </a:prstGeom>
        </p:spPr>
        <p:txBody>
          <a:bodyPr vert="horz" wrap="square" lIns="0" tIns="12700" rIns="0" bIns="0" rtlCol="0">
            <a:spAutoFit/>
          </a:bodyPr>
          <a:lstStyle/>
          <a:p>
            <a:pPr marL="498475" indent="-486409">
              <a:lnSpc>
                <a:spcPct val="100000"/>
              </a:lnSpc>
              <a:spcBef>
                <a:spcPts val="100"/>
              </a:spcBef>
              <a:buClr>
                <a:srgbClr val="FF0000"/>
              </a:buClr>
              <a:buAutoNum type="arabicParenR"/>
              <a:tabLst>
                <a:tab pos="499109" algn="l"/>
              </a:tabLst>
            </a:pPr>
            <a:r>
              <a:rPr sz="2400" b="1" spc="-5" dirty="0">
                <a:latin typeface="Verdana"/>
                <a:cs typeface="Verdana"/>
              </a:rPr>
              <a:t>The wire should </a:t>
            </a:r>
            <a:r>
              <a:rPr sz="2400" b="1" dirty="0">
                <a:latin typeface="Verdana"/>
                <a:cs typeface="Verdana"/>
              </a:rPr>
              <a:t>be</a:t>
            </a:r>
            <a:r>
              <a:rPr sz="2400" b="1" spc="65" dirty="0">
                <a:latin typeface="Verdana"/>
                <a:cs typeface="Verdana"/>
              </a:rPr>
              <a:t> </a:t>
            </a:r>
            <a:r>
              <a:rPr sz="2400" b="1" spc="-5" dirty="0">
                <a:latin typeface="Verdana"/>
                <a:cs typeface="Verdana"/>
              </a:rPr>
              <a:t>of</a:t>
            </a:r>
            <a:endParaRPr sz="2400">
              <a:latin typeface="Verdana"/>
              <a:cs typeface="Verdana"/>
            </a:endParaRPr>
          </a:p>
          <a:p>
            <a:pPr marL="638810" marR="4754245">
              <a:lnSpc>
                <a:spcPct val="180000"/>
              </a:lnSpc>
            </a:pPr>
            <a:r>
              <a:rPr sz="2400" b="1" spc="-10" dirty="0">
                <a:latin typeface="Verdana"/>
                <a:cs typeface="Verdana"/>
              </a:rPr>
              <a:t>uniform, </a:t>
            </a:r>
            <a:r>
              <a:rPr sz="2400" b="1" spc="-5" dirty="0">
                <a:latin typeface="Verdana"/>
                <a:cs typeface="Verdana"/>
              </a:rPr>
              <a:t>circular  cross-section.</a:t>
            </a:r>
            <a:endParaRPr sz="2400">
              <a:latin typeface="Verdana"/>
              <a:cs typeface="Verdana"/>
            </a:endParaRPr>
          </a:p>
          <a:p>
            <a:pPr marL="560705" marR="5080" indent="-560705">
              <a:lnSpc>
                <a:spcPct val="160000"/>
              </a:lnSpc>
              <a:spcBef>
                <a:spcPts val="575"/>
              </a:spcBef>
              <a:buClr>
                <a:srgbClr val="FF0000"/>
              </a:buClr>
              <a:buAutoNum type="arabicParenR" startAt="2"/>
              <a:tabLst>
                <a:tab pos="560705" algn="l"/>
                <a:tab pos="561340" algn="l"/>
                <a:tab pos="1356995" algn="l"/>
                <a:tab pos="2954020" algn="l"/>
                <a:tab pos="4264660" algn="l"/>
                <a:tab pos="5252720" algn="l"/>
                <a:tab pos="6786245" algn="l"/>
              </a:tabLst>
            </a:pPr>
            <a:r>
              <a:rPr sz="2400" b="1" spc="5" dirty="0">
                <a:latin typeface="Verdana"/>
                <a:cs typeface="Verdana"/>
              </a:rPr>
              <a:t>T</a:t>
            </a:r>
            <a:r>
              <a:rPr sz="2400" b="1" spc="-5" dirty="0">
                <a:latin typeface="Verdana"/>
                <a:cs typeface="Verdana"/>
              </a:rPr>
              <a:t>h</a:t>
            </a:r>
            <a:r>
              <a:rPr sz="2400" b="1" dirty="0">
                <a:latin typeface="Verdana"/>
                <a:cs typeface="Verdana"/>
              </a:rPr>
              <a:t>e	</a:t>
            </a:r>
            <a:r>
              <a:rPr sz="2400" b="1" spc="-5" dirty="0">
                <a:latin typeface="Verdana"/>
                <a:cs typeface="Verdana"/>
              </a:rPr>
              <a:t>mater</a:t>
            </a:r>
            <a:r>
              <a:rPr sz="2400" b="1" spc="-15" dirty="0">
                <a:latin typeface="Verdana"/>
                <a:cs typeface="Verdana"/>
              </a:rPr>
              <a:t>i</a:t>
            </a:r>
            <a:r>
              <a:rPr sz="2400" b="1" dirty="0">
                <a:latin typeface="Verdana"/>
                <a:cs typeface="Verdana"/>
              </a:rPr>
              <a:t>al	</a:t>
            </a:r>
            <a:r>
              <a:rPr sz="2400" b="1" spc="-5" dirty="0">
                <a:latin typeface="Verdana"/>
                <a:cs typeface="Verdana"/>
              </a:rPr>
              <a:t>sho</a:t>
            </a:r>
            <a:r>
              <a:rPr sz="2400" b="1" spc="10" dirty="0">
                <a:latin typeface="Verdana"/>
                <a:cs typeface="Verdana"/>
              </a:rPr>
              <a:t>u</a:t>
            </a:r>
            <a:r>
              <a:rPr sz="2400" b="1" dirty="0">
                <a:latin typeface="Verdana"/>
                <a:cs typeface="Verdana"/>
              </a:rPr>
              <a:t>ld	</a:t>
            </a:r>
            <a:r>
              <a:rPr sz="2400" b="1" spc="-5" dirty="0">
                <a:latin typeface="Verdana"/>
                <a:cs typeface="Verdana"/>
              </a:rPr>
              <a:t>hav</a:t>
            </a:r>
            <a:r>
              <a:rPr sz="2400" b="1" dirty="0">
                <a:latin typeface="Verdana"/>
                <a:cs typeface="Verdana"/>
              </a:rPr>
              <a:t>e	</a:t>
            </a:r>
            <a:r>
              <a:rPr sz="2400" b="1" spc="-5" dirty="0">
                <a:latin typeface="Verdana"/>
                <a:cs typeface="Verdana"/>
              </a:rPr>
              <a:t>s</a:t>
            </a:r>
            <a:r>
              <a:rPr sz="2400" b="1" spc="5" dirty="0">
                <a:latin typeface="Verdana"/>
                <a:cs typeface="Verdana"/>
              </a:rPr>
              <a:t>u</a:t>
            </a:r>
            <a:r>
              <a:rPr sz="2400" b="1" dirty="0">
                <a:latin typeface="Verdana"/>
                <a:cs typeface="Verdana"/>
              </a:rPr>
              <a:t>it</a:t>
            </a:r>
            <a:r>
              <a:rPr sz="2400" b="1" spc="5" dirty="0">
                <a:latin typeface="Verdana"/>
                <a:cs typeface="Verdana"/>
              </a:rPr>
              <a:t>a</a:t>
            </a:r>
            <a:r>
              <a:rPr sz="2400" b="1" spc="-5" dirty="0">
                <a:latin typeface="Verdana"/>
                <a:cs typeface="Verdana"/>
              </a:rPr>
              <a:t>bl</a:t>
            </a:r>
            <a:r>
              <a:rPr sz="2400" b="1" dirty="0">
                <a:latin typeface="Verdana"/>
                <a:cs typeface="Verdana"/>
              </a:rPr>
              <a:t>e	</a:t>
            </a:r>
            <a:r>
              <a:rPr sz="2400" b="1" spc="-5" dirty="0">
                <a:latin typeface="Verdana"/>
                <a:cs typeface="Verdana"/>
              </a:rPr>
              <a:t>st</a:t>
            </a:r>
            <a:r>
              <a:rPr sz="2400" b="1" spc="-15" dirty="0">
                <a:latin typeface="Verdana"/>
                <a:cs typeface="Verdana"/>
              </a:rPr>
              <a:t>r</a:t>
            </a:r>
            <a:r>
              <a:rPr sz="2400" b="1" spc="-5" dirty="0">
                <a:latin typeface="Verdana"/>
                <a:cs typeface="Verdana"/>
              </a:rPr>
              <a:t>ength  to </a:t>
            </a:r>
            <a:r>
              <a:rPr sz="2400" b="1" dirty="0">
                <a:latin typeface="Verdana"/>
                <a:cs typeface="Verdana"/>
              </a:rPr>
              <a:t>avoid</a:t>
            </a:r>
            <a:r>
              <a:rPr sz="2400" b="1" spc="-5" dirty="0">
                <a:latin typeface="Verdana"/>
                <a:cs typeface="Verdana"/>
              </a:rPr>
              <a:t> </a:t>
            </a:r>
            <a:r>
              <a:rPr sz="2400" b="1" spc="-10" dirty="0">
                <a:latin typeface="Verdana"/>
                <a:cs typeface="Verdana"/>
              </a:rPr>
              <a:t>distortion</a:t>
            </a:r>
            <a:endParaRPr sz="2400">
              <a:latin typeface="Verdana"/>
              <a:cs typeface="Verdana"/>
            </a:endParaRPr>
          </a:p>
          <a:p>
            <a:pPr marL="535305" indent="-523240">
              <a:lnSpc>
                <a:spcPct val="100000"/>
              </a:lnSpc>
              <a:spcBef>
                <a:spcPts val="2310"/>
              </a:spcBef>
              <a:buClr>
                <a:srgbClr val="FF0000"/>
              </a:buClr>
              <a:buAutoNum type="arabicParenR" startAt="2"/>
              <a:tabLst>
                <a:tab pos="535940" algn="l"/>
              </a:tabLst>
            </a:pPr>
            <a:r>
              <a:rPr sz="2400" b="1" spc="-5" dirty="0">
                <a:latin typeface="Verdana"/>
                <a:cs typeface="Verdana"/>
              </a:rPr>
              <a:t>Be</a:t>
            </a:r>
            <a:r>
              <a:rPr sz="2400" b="1" spc="295" dirty="0">
                <a:latin typeface="Verdana"/>
                <a:cs typeface="Verdana"/>
              </a:rPr>
              <a:t> </a:t>
            </a:r>
            <a:r>
              <a:rPr sz="2400" b="1" spc="-5" dirty="0">
                <a:latin typeface="Verdana"/>
                <a:cs typeface="Verdana"/>
              </a:rPr>
              <a:t>resistant</a:t>
            </a:r>
            <a:r>
              <a:rPr sz="2400" b="1" spc="280" dirty="0">
                <a:latin typeface="Verdana"/>
                <a:cs typeface="Verdana"/>
              </a:rPr>
              <a:t> </a:t>
            </a:r>
            <a:r>
              <a:rPr sz="2400" b="1" spc="-5" dirty="0">
                <a:latin typeface="Verdana"/>
                <a:cs typeface="Verdana"/>
              </a:rPr>
              <a:t>to</a:t>
            </a:r>
            <a:r>
              <a:rPr sz="2400" b="1" spc="280" dirty="0">
                <a:latin typeface="Verdana"/>
                <a:cs typeface="Verdana"/>
              </a:rPr>
              <a:t> </a:t>
            </a:r>
            <a:r>
              <a:rPr sz="2400" b="1" spc="-5" dirty="0">
                <a:latin typeface="Verdana"/>
                <a:cs typeface="Verdana"/>
              </a:rPr>
              <a:t>corrosion</a:t>
            </a:r>
            <a:r>
              <a:rPr sz="2400" b="1" spc="285" dirty="0">
                <a:latin typeface="Verdana"/>
                <a:cs typeface="Verdana"/>
              </a:rPr>
              <a:t> </a:t>
            </a:r>
            <a:r>
              <a:rPr sz="2400" b="1" dirty="0">
                <a:latin typeface="Verdana"/>
                <a:cs typeface="Verdana"/>
              </a:rPr>
              <a:t>by</a:t>
            </a:r>
            <a:r>
              <a:rPr sz="2400" b="1" spc="295" dirty="0">
                <a:latin typeface="Verdana"/>
                <a:cs typeface="Verdana"/>
              </a:rPr>
              <a:t> </a:t>
            </a:r>
            <a:r>
              <a:rPr sz="2400" b="1" dirty="0">
                <a:latin typeface="Verdana"/>
                <a:cs typeface="Verdana"/>
              </a:rPr>
              <a:t>any</a:t>
            </a:r>
            <a:r>
              <a:rPr sz="2400" b="1" spc="280" dirty="0">
                <a:latin typeface="Verdana"/>
                <a:cs typeface="Verdana"/>
              </a:rPr>
              <a:t> </a:t>
            </a:r>
            <a:r>
              <a:rPr sz="2400" b="1" spc="-5" dirty="0">
                <a:latin typeface="Verdana"/>
                <a:cs typeface="Verdana"/>
              </a:rPr>
              <a:t>substances</a:t>
            </a:r>
            <a:endParaRPr sz="2400">
              <a:latin typeface="Verdana"/>
              <a:cs typeface="Verdana"/>
            </a:endParaRPr>
          </a:p>
          <a:p>
            <a:pPr marL="584200">
              <a:lnSpc>
                <a:spcPct val="100000"/>
              </a:lnSpc>
              <a:spcBef>
                <a:spcPts val="1725"/>
              </a:spcBef>
            </a:pPr>
            <a:r>
              <a:rPr sz="2400" b="1" dirty="0">
                <a:latin typeface="Verdana"/>
                <a:cs typeface="Verdana"/>
              </a:rPr>
              <a:t>that may be</a:t>
            </a:r>
            <a:r>
              <a:rPr sz="2400" b="1" spc="-45" dirty="0">
                <a:latin typeface="Verdana"/>
                <a:cs typeface="Verdana"/>
              </a:rPr>
              <a:t> </a:t>
            </a:r>
            <a:r>
              <a:rPr sz="2400" b="1" spc="-5" dirty="0">
                <a:latin typeface="Verdana"/>
                <a:cs typeface="Verdana"/>
              </a:rPr>
              <a:t>sifted.</a:t>
            </a:r>
            <a:endParaRPr sz="24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2194" y="0"/>
            <a:ext cx="2727325" cy="513715"/>
          </a:xfrm>
          <a:prstGeom prst="rect">
            <a:avLst/>
          </a:prstGeom>
        </p:spPr>
        <p:txBody>
          <a:bodyPr vert="horz" wrap="square" lIns="0" tIns="12700" rIns="0" bIns="0" rtlCol="0">
            <a:spAutoFit/>
          </a:bodyPr>
          <a:lstStyle/>
          <a:p>
            <a:pPr marL="12700">
              <a:lnSpc>
                <a:spcPct val="100000"/>
              </a:lnSpc>
              <a:spcBef>
                <a:spcPts val="100"/>
              </a:spcBef>
            </a:pPr>
            <a:r>
              <a:rPr sz="3200" u="heavy" dirty="0">
                <a:solidFill>
                  <a:srgbClr val="006FC0"/>
                </a:solidFill>
                <a:uFill>
                  <a:solidFill>
                    <a:srgbClr val="006FC0"/>
                  </a:solidFill>
                </a:uFill>
              </a:rPr>
              <a:t>Size</a:t>
            </a:r>
            <a:r>
              <a:rPr sz="3200" u="heavy" spc="-70" dirty="0">
                <a:solidFill>
                  <a:srgbClr val="006FC0"/>
                </a:solidFill>
                <a:uFill>
                  <a:solidFill>
                    <a:srgbClr val="006FC0"/>
                  </a:solidFill>
                </a:uFill>
              </a:rPr>
              <a:t> </a:t>
            </a:r>
            <a:r>
              <a:rPr sz="3200" u="heavy" dirty="0">
                <a:solidFill>
                  <a:srgbClr val="006FC0"/>
                </a:solidFill>
                <a:uFill>
                  <a:solidFill>
                    <a:srgbClr val="006FC0"/>
                  </a:solidFill>
                </a:uFill>
              </a:rPr>
              <a:t>Separation</a:t>
            </a:r>
            <a:endParaRPr sz="3200"/>
          </a:p>
        </p:txBody>
      </p:sp>
      <p:graphicFrame>
        <p:nvGraphicFramePr>
          <p:cNvPr id="3" name="object 3"/>
          <p:cNvGraphicFramePr>
            <a:graphicFrameLocks noGrp="1"/>
          </p:cNvGraphicFramePr>
          <p:nvPr/>
        </p:nvGraphicFramePr>
        <p:xfrm>
          <a:off x="1509712" y="2500312"/>
          <a:ext cx="6096000" cy="3855720"/>
        </p:xfrm>
        <a:graphic>
          <a:graphicData uri="http://schemas.openxmlformats.org/drawingml/2006/table">
            <a:tbl>
              <a:tblPr firstRow="1" bandRow="1">
                <a:tableStyleId>{2D5ABB26-0587-4C30-8999-92F81FD0307C}</a:tableStyleId>
              </a:tblPr>
              <a:tblGrid>
                <a:gridCol w="3048000"/>
                <a:gridCol w="3048000"/>
              </a:tblGrid>
              <a:tr h="1188720">
                <a:tc>
                  <a:txBody>
                    <a:bodyPr/>
                    <a:lstStyle/>
                    <a:p>
                      <a:pPr marL="91440">
                        <a:lnSpc>
                          <a:spcPct val="100000"/>
                        </a:lnSpc>
                        <a:spcBef>
                          <a:spcPts val="180"/>
                        </a:spcBef>
                      </a:pPr>
                      <a:r>
                        <a:rPr sz="2500" b="1" i="1" spc="25" dirty="0">
                          <a:solidFill>
                            <a:srgbClr val="FF0000"/>
                          </a:solidFill>
                          <a:latin typeface="Times New Roman"/>
                          <a:cs typeface="Times New Roman"/>
                        </a:rPr>
                        <a:t>Grade </a:t>
                      </a:r>
                      <a:r>
                        <a:rPr sz="2500" b="1" i="1" spc="-45" dirty="0">
                          <a:solidFill>
                            <a:srgbClr val="FF0000"/>
                          </a:solidFill>
                          <a:latin typeface="Times New Roman"/>
                          <a:cs typeface="Times New Roman"/>
                        </a:rPr>
                        <a:t>of</a:t>
                      </a:r>
                      <a:r>
                        <a:rPr sz="2500" b="1" i="1" spc="-125" dirty="0">
                          <a:solidFill>
                            <a:srgbClr val="FF0000"/>
                          </a:solidFill>
                          <a:latin typeface="Times New Roman"/>
                          <a:cs typeface="Times New Roman"/>
                        </a:rPr>
                        <a:t> </a:t>
                      </a:r>
                      <a:r>
                        <a:rPr sz="2500" b="1" i="1" spc="35" dirty="0">
                          <a:solidFill>
                            <a:srgbClr val="FF0000"/>
                          </a:solidFill>
                          <a:latin typeface="Times New Roman"/>
                          <a:cs typeface="Times New Roman"/>
                        </a:rPr>
                        <a:t>powder</a:t>
                      </a:r>
                      <a:endParaRPr sz="2500">
                        <a:latin typeface="Times New Roman"/>
                        <a:cs typeface="Times New Roman"/>
                      </a:endParaRPr>
                    </a:p>
                  </a:txBody>
                  <a:tcPr marL="0" marR="0" marT="2286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99390" marR="190500" algn="ctr">
                        <a:lnSpc>
                          <a:spcPts val="2880"/>
                        </a:lnSpc>
                        <a:spcBef>
                          <a:spcPts val="375"/>
                        </a:spcBef>
                      </a:pPr>
                      <a:r>
                        <a:rPr sz="2500" b="1" i="1" spc="-20" dirty="0">
                          <a:solidFill>
                            <a:srgbClr val="FF0000"/>
                          </a:solidFill>
                          <a:latin typeface="Times New Roman"/>
                          <a:cs typeface="Times New Roman"/>
                        </a:rPr>
                        <a:t>Sieve through</a:t>
                      </a:r>
                      <a:r>
                        <a:rPr sz="2500" b="1" i="1" spc="-90" dirty="0">
                          <a:solidFill>
                            <a:srgbClr val="FF0000"/>
                          </a:solidFill>
                          <a:latin typeface="Times New Roman"/>
                          <a:cs typeface="Times New Roman"/>
                        </a:rPr>
                        <a:t> </a:t>
                      </a:r>
                      <a:r>
                        <a:rPr sz="2500" b="1" i="1" spc="-30" dirty="0">
                          <a:solidFill>
                            <a:srgbClr val="FF0000"/>
                          </a:solidFill>
                          <a:latin typeface="Times New Roman"/>
                          <a:cs typeface="Times New Roman"/>
                        </a:rPr>
                        <a:t>which  </a:t>
                      </a:r>
                      <a:r>
                        <a:rPr sz="2500" b="1" i="1" spc="-40" dirty="0">
                          <a:solidFill>
                            <a:srgbClr val="FF0000"/>
                          </a:solidFill>
                          <a:latin typeface="Times New Roman"/>
                          <a:cs typeface="Times New Roman"/>
                        </a:rPr>
                        <a:t>all </a:t>
                      </a:r>
                      <a:r>
                        <a:rPr sz="2500" b="1" i="1" spc="5" dirty="0">
                          <a:solidFill>
                            <a:srgbClr val="FF0000"/>
                          </a:solidFill>
                          <a:latin typeface="Times New Roman"/>
                          <a:cs typeface="Times New Roman"/>
                        </a:rPr>
                        <a:t>particles </a:t>
                      </a:r>
                      <a:r>
                        <a:rPr sz="2500" b="1" i="1" spc="15" dirty="0">
                          <a:solidFill>
                            <a:srgbClr val="FF0000"/>
                          </a:solidFill>
                          <a:latin typeface="Times New Roman"/>
                          <a:cs typeface="Times New Roman"/>
                        </a:rPr>
                        <a:t>must  </a:t>
                      </a:r>
                      <a:r>
                        <a:rPr sz="2500" b="1" i="1" spc="-15" dirty="0">
                          <a:solidFill>
                            <a:srgbClr val="FF0000"/>
                          </a:solidFill>
                          <a:latin typeface="Times New Roman"/>
                          <a:cs typeface="Times New Roman"/>
                        </a:rPr>
                        <a:t>pass</a:t>
                      </a:r>
                      <a:endParaRPr sz="2500">
                        <a:latin typeface="Times New Roman"/>
                        <a:cs typeface="Times New Roman"/>
                      </a:endParaRPr>
                    </a:p>
                  </a:txBody>
                  <a:tcPr marL="0" marR="0" marT="4762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533400">
                <a:tc>
                  <a:txBody>
                    <a:bodyPr/>
                    <a:lstStyle/>
                    <a:p>
                      <a:pPr marL="91440">
                        <a:lnSpc>
                          <a:spcPct val="100000"/>
                        </a:lnSpc>
                        <a:spcBef>
                          <a:spcPts val="280"/>
                        </a:spcBef>
                      </a:pPr>
                      <a:r>
                        <a:rPr sz="2400" spc="-5" dirty="0">
                          <a:solidFill>
                            <a:srgbClr val="00AF50"/>
                          </a:solidFill>
                          <a:latin typeface="Times New Roman"/>
                          <a:cs typeface="Times New Roman"/>
                        </a:rPr>
                        <a:t>Coarse</a:t>
                      </a:r>
                      <a:endParaRPr sz="2400">
                        <a:latin typeface="Times New Roman"/>
                        <a:cs typeface="Times New Roman"/>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dirty="0">
                          <a:solidFill>
                            <a:srgbClr val="00AF50"/>
                          </a:solidFill>
                          <a:latin typeface="Times New Roman"/>
                          <a:cs typeface="Times New Roman"/>
                        </a:rPr>
                        <a:t>10</a:t>
                      </a:r>
                      <a:endParaRPr sz="2400">
                        <a:latin typeface="Times New Roman"/>
                        <a:cs typeface="Times New Roman"/>
                      </a:endParaRPr>
                    </a:p>
                  </a:txBody>
                  <a:tcPr marL="0" marR="0" marT="3556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33400">
                <a:tc>
                  <a:txBody>
                    <a:bodyPr/>
                    <a:lstStyle/>
                    <a:p>
                      <a:pPr marL="91440">
                        <a:lnSpc>
                          <a:spcPct val="100000"/>
                        </a:lnSpc>
                        <a:spcBef>
                          <a:spcPts val="280"/>
                        </a:spcBef>
                      </a:pPr>
                      <a:r>
                        <a:rPr sz="2400" dirty="0">
                          <a:solidFill>
                            <a:srgbClr val="00AF50"/>
                          </a:solidFill>
                          <a:latin typeface="Times New Roman"/>
                          <a:cs typeface="Times New Roman"/>
                        </a:rPr>
                        <a:t>Moderately</a:t>
                      </a:r>
                      <a:r>
                        <a:rPr sz="2400" spc="-60" dirty="0">
                          <a:solidFill>
                            <a:srgbClr val="00AF50"/>
                          </a:solidFill>
                          <a:latin typeface="Times New Roman"/>
                          <a:cs typeface="Times New Roman"/>
                        </a:rPr>
                        <a:t> </a:t>
                      </a:r>
                      <a:r>
                        <a:rPr sz="2400" dirty="0">
                          <a:solidFill>
                            <a:srgbClr val="00AF50"/>
                          </a:solidFill>
                          <a:latin typeface="Times New Roman"/>
                          <a:cs typeface="Times New Roman"/>
                        </a:rPr>
                        <a:t>coarse</a:t>
                      </a:r>
                      <a:endParaRPr sz="2400">
                        <a:latin typeface="Times New Roman"/>
                        <a:cs typeface="Times New Roman"/>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dirty="0">
                          <a:solidFill>
                            <a:srgbClr val="00AF50"/>
                          </a:solidFill>
                          <a:latin typeface="Times New Roman"/>
                          <a:cs typeface="Times New Roman"/>
                        </a:rPr>
                        <a:t>22</a:t>
                      </a:r>
                      <a:endParaRPr sz="2400">
                        <a:latin typeface="Times New Roman"/>
                        <a:cs typeface="Times New Roman"/>
                      </a:endParaRPr>
                    </a:p>
                  </a:txBody>
                  <a:tcPr marL="0" marR="0" marT="3556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33400">
                <a:tc>
                  <a:txBody>
                    <a:bodyPr/>
                    <a:lstStyle/>
                    <a:p>
                      <a:pPr marL="91440">
                        <a:lnSpc>
                          <a:spcPct val="100000"/>
                        </a:lnSpc>
                        <a:spcBef>
                          <a:spcPts val="285"/>
                        </a:spcBef>
                      </a:pPr>
                      <a:r>
                        <a:rPr sz="2400" dirty="0">
                          <a:solidFill>
                            <a:srgbClr val="00AF50"/>
                          </a:solidFill>
                          <a:latin typeface="Times New Roman"/>
                          <a:cs typeface="Times New Roman"/>
                        </a:rPr>
                        <a:t>Moderately</a:t>
                      </a:r>
                      <a:r>
                        <a:rPr sz="2400" spc="-50" dirty="0">
                          <a:solidFill>
                            <a:srgbClr val="00AF50"/>
                          </a:solidFill>
                          <a:latin typeface="Times New Roman"/>
                          <a:cs typeface="Times New Roman"/>
                        </a:rPr>
                        <a:t> </a:t>
                      </a:r>
                      <a:r>
                        <a:rPr sz="2400" spc="-5" dirty="0">
                          <a:solidFill>
                            <a:srgbClr val="00AF50"/>
                          </a:solidFill>
                          <a:latin typeface="Times New Roman"/>
                          <a:cs typeface="Times New Roman"/>
                        </a:rPr>
                        <a:t>fine</a:t>
                      </a:r>
                      <a:endParaRPr sz="2400">
                        <a:latin typeface="Times New Roman"/>
                        <a:cs typeface="Times New Roman"/>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2400" spc="-5" dirty="0">
                          <a:solidFill>
                            <a:srgbClr val="00AF50"/>
                          </a:solidFill>
                          <a:latin typeface="Times New Roman"/>
                          <a:cs typeface="Times New Roman"/>
                        </a:rPr>
                        <a:t>44</a:t>
                      </a:r>
                      <a:endParaRPr sz="2400">
                        <a:latin typeface="Times New Roman"/>
                        <a:cs typeface="Times New Roman"/>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33400">
                <a:tc>
                  <a:txBody>
                    <a:bodyPr/>
                    <a:lstStyle/>
                    <a:p>
                      <a:pPr marL="91440">
                        <a:lnSpc>
                          <a:spcPct val="100000"/>
                        </a:lnSpc>
                        <a:spcBef>
                          <a:spcPts val="285"/>
                        </a:spcBef>
                      </a:pPr>
                      <a:r>
                        <a:rPr sz="2400" spc="-5" dirty="0">
                          <a:solidFill>
                            <a:srgbClr val="00AF50"/>
                          </a:solidFill>
                          <a:latin typeface="Times New Roman"/>
                          <a:cs typeface="Times New Roman"/>
                        </a:rPr>
                        <a:t>Fine</a:t>
                      </a:r>
                      <a:endParaRPr sz="2400">
                        <a:latin typeface="Times New Roman"/>
                        <a:cs typeface="Times New Roman"/>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2400" dirty="0">
                          <a:solidFill>
                            <a:srgbClr val="00AF50"/>
                          </a:solidFill>
                          <a:latin typeface="Times New Roman"/>
                          <a:cs typeface="Times New Roman"/>
                        </a:rPr>
                        <a:t>85</a:t>
                      </a:r>
                      <a:endParaRPr sz="2400">
                        <a:latin typeface="Times New Roman"/>
                        <a:cs typeface="Times New Roman"/>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33400">
                <a:tc>
                  <a:txBody>
                    <a:bodyPr/>
                    <a:lstStyle/>
                    <a:p>
                      <a:pPr marL="91440">
                        <a:lnSpc>
                          <a:spcPct val="100000"/>
                        </a:lnSpc>
                        <a:spcBef>
                          <a:spcPts val="285"/>
                        </a:spcBef>
                      </a:pPr>
                      <a:r>
                        <a:rPr sz="2400" spc="-70" dirty="0">
                          <a:solidFill>
                            <a:srgbClr val="00AF50"/>
                          </a:solidFill>
                          <a:latin typeface="Times New Roman"/>
                          <a:cs typeface="Times New Roman"/>
                        </a:rPr>
                        <a:t>Very</a:t>
                      </a:r>
                      <a:r>
                        <a:rPr sz="2400" spc="-20" dirty="0">
                          <a:solidFill>
                            <a:srgbClr val="00AF50"/>
                          </a:solidFill>
                          <a:latin typeface="Times New Roman"/>
                          <a:cs typeface="Times New Roman"/>
                        </a:rPr>
                        <a:t> </a:t>
                      </a:r>
                      <a:r>
                        <a:rPr sz="2400" dirty="0">
                          <a:solidFill>
                            <a:srgbClr val="00AF50"/>
                          </a:solidFill>
                          <a:latin typeface="Times New Roman"/>
                          <a:cs typeface="Times New Roman"/>
                        </a:rPr>
                        <a:t>fine</a:t>
                      </a:r>
                      <a:endParaRPr sz="2400">
                        <a:latin typeface="Times New Roman"/>
                        <a:cs typeface="Times New Roman"/>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285"/>
                        </a:spcBef>
                      </a:pPr>
                      <a:r>
                        <a:rPr sz="2400" dirty="0">
                          <a:solidFill>
                            <a:srgbClr val="00AF50"/>
                          </a:solidFill>
                          <a:latin typeface="Times New Roman"/>
                          <a:cs typeface="Times New Roman"/>
                        </a:rPr>
                        <a:t>120</a:t>
                      </a:r>
                      <a:endParaRPr sz="2400">
                        <a:latin typeface="Times New Roman"/>
                        <a:cs typeface="Times New Roman"/>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4" name="object 4"/>
          <p:cNvSpPr txBox="1"/>
          <p:nvPr/>
        </p:nvSpPr>
        <p:spPr>
          <a:xfrm>
            <a:off x="304800" y="609600"/>
            <a:ext cx="8534400" cy="831850"/>
          </a:xfrm>
          <a:prstGeom prst="rect">
            <a:avLst/>
          </a:prstGeom>
          <a:ln w="9525">
            <a:solidFill>
              <a:srgbClr val="FFFF00"/>
            </a:solidFill>
          </a:ln>
        </p:spPr>
        <p:txBody>
          <a:bodyPr vert="horz" wrap="square" lIns="0" tIns="34925" rIns="0" bIns="0" rtlCol="0">
            <a:spAutoFit/>
          </a:bodyPr>
          <a:lstStyle/>
          <a:p>
            <a:pPr marL="205740">
              <a:lnSpc>
                <a:spcPct val="100000"/>
              </a:lnSpc>
              <a:spcBef>
                <a:spcPts val="275"/>
              </a:spcBef>
            </a:pPr>
            <a:r>
              <a:rPr sz="2400" b="1" spc="-5" dirty="0">
                <a:solidFill>
                  <a:srgbClr val="C00000"/>
                </a:solidFill>
                <a:latin typeface="Times New Roman"/>
                <a:cs typeface="Times New Roman"/>
              </a:rPr>
              <a:t>The</a:t>
            </a:r>
            <a:r>
              <a:rPr sz="2400" b="1" spc="265" dirty="0">
                <a:solidFill>
                  <a:srgbClr val="C00000"/>
                </a:solidFill>
                <a:latin typeface="Times New Roman"/>
                <a:cs typeface="Times New Roman"/>
              </a:rPr>
              <a:t> </a:t>
            </a:r>
            <a:r>
              <a:rPr sz="2400" b="1" spc="-5" dirty="0">
                <a:solidFill>
                  <a:srgbClr val="C00000"/>
                </a:solidFill>
                <a:latin typeface="Times New Roman"/>
                <a:cs typeface="Times New Roman"/>
              </a:rPr>
              <a:t>IP</a:t>
            </a:r>
            <a:r>
              <a:rPr sz="2400" b="1" spc="130" dirty="0">
                <a:solidFill>
                  <a:srgbClr val="C00000"/>
                </a:solidFill>
                <a:latin typeface="Times New Roman"/>
                <a:cs typeface="Times New Roman"/>
              </a:rPr>
              <a:t> </a:t>
            </a:r>
            <a:r>
              <a:rPr sz="2400" b="1" spc="-5" dirty="0">
                <a:solidFill>
                  <a:srgbClr val="C00000"/>
                </a:solidFill>
                <a:latin typeface="Times New Roman"/>
                <a:cs typeface="Times New Roman"/>
              </a:rPr>
              <a:t>specifies</a:t>
            </a:r>
            <a:r>
              <a:rPr sz="2400" b="1" spc="265" dirty="0">
                <a:solidFill>
                  <a:srgbClr val="C00000"/>
                </a:solidFill>
                <a:latin typeface="Times New Roman"/>
                <a:cs typeface="Times New Roman"/>
              </a:rPr>
              <a:t> </a:t>
            </a:r>
            <a:r>
              <a:rPr sz="2400" b="1" spc="-5" dirty="0">
                <a:solidFill>
                  <a:srgbClr val="C00000"/>
                </a:solidFill>
                <a:latin typeface="Times New Roman"/>
                <a:cs typeface="Times New Roman"/>
              </a:rPr>
              <a:t>five</a:t>
            </a:r>
            <a:r>
              <a:rPr sz="2400" b="1" spc="265" dirty="0">
                <a:solidFill>
                  <a:srgbClr val="C00000"/>
                </a:solidFill>
                <a:latin typeface="Times New Roman"/>
                <a:cs typeface="Times New Roman"/>
              </a:rPr>
              <a:t> </a:t>
            </a:r>
            <a:r>
              <a:rPr sz="2400" b="1" spc="-5" dirty="0">
                <a:solidFill>
                  <a:srgbClr val="C00000"/>
                </a:solidFill>
                <a:latin typeface="Times New Roman"/>
                <a:cs typeface="Times New Roman"/>
              </a:rPr>
              <a:t>grades</a:t>
            </a:r>
            <a:r>
              <a:rPr sz="2400" b="1" spc="265" dirty="0">
                <a:solidFill>
                  <a:srgbClr val="C00000"/>
                </a:solidFill>
                <a:latin typeface="Times New Roman"/>
                <a:cs typeface="Times New Roman"/>
              </a:rPr>
              <a:t> </a:t>
            </a:r>
            <a:r>
              <a:rPr sz="2400" b="1" spc="-5" dirty="0">
                <a:solidFill>
                  <a:srgbClr val="C00000"/>
                </a:solidFill>
                <a:latin typeface="Times New Roman"/>
                <a:cs typeface="Times New Roman"/>
              </a:rPr>
              <a:t>of</a:t>
            </a:r>
            <a:r>
              <a:rPr sz="2400" b="1" spc="270" dirty="0">
                <a:solidFill>
                  <a:srgbClr val="C00000"/>
                </a:solidFill>
                <a:latin typeface="Times New Roman"/>
                <a:cs typeface="Times New Roman"/>
              </a:rPr>
              <a:t> </a:t>
            </a:r>
            <a:r>
              <a:rPr sz="2400" b="1" spc="-5" dirty="0">
                <a:solidFill>
                  <a:srgbClr val="C00000"/>
                </a:solidFill>
                <a:latin typeface="Times New Roman"/>
                <a:cs typeface="Times New Roman"/>
              </a:rPr>
              <a:t>powder</a:t>
            </a:r>
            <a:r>
              <a:rPr sz="2400" b="1" spc="225" dirty="0">
                <a:solidFill>
                  <a:srgbClr val="C00000"/>
                </a:solidFill>
                <a:latin typeface="Times New Roman"/>
                <a:cs typeface="Times New Roman"/>
              </a:rPr>
              <a:t> </a:t>
            </a:r>
            <a:r>
              <a:rPr sz="2400" b="1" dirty="0">
                <a:solidFill>
                  <a:srgbClr val="C00000"/>
                </a:solidFill>
                <a:latin typeface="Times New Roman"/>
                <a:cs typeface="Times New Roman"/>
              </a:rPr>
              <a:t>and</a:t>
            </a:r>
            <a:r>
              <a:rPr sz="2400" b="1" spc="254" dirty="0">
                <a:solidFill>
                  <a:srgbClr val="C00000"/>
                </a:solidFill>
                <a:latin typeface="Times New Roman"/>
                <a:cs typeface="Times New Roman"/>
              </a:rPr>
              <a:t> </a:t>
            </a:r>
            <a:r>
              <a:rPr sz="2400" b="1" dirty="0">
                <a:solidFill>
                  <a:srgbClr val="C00000"/>
                </a:solidFill>
                <a:latin typeface="Times New Roman"/>
                <a:cs typeface="Times New Roman"/>
              </a:rPr>
              <a:t>the</a:t>
            </a:r>
            <a:r>
              <a:rPr sz="2400" b="1" spc="270" dirty="0">
                <a:solidFill>
                  <a:srgbClr val="C00000"/>
                </a:solidFill>
                <a:latin typeface="Times New Roman"/>
                <a:cs typeface="Times New Roman"/>
              </a:rPr>
              <a:t> </a:t>
            </a:r>
            <a:r>
              <a:rPr sz="2400" b="1" spc="-5" dirty="0">
                <a:solidFill>
                  <a:srgbClr val="C00000"/>
                </a:solidFill>
                <a:latin typeface="Times New Roman"/>
                <a:cs typeface="Times New Roman"/>
              </a:rPr>
              <a:t>number</a:t>
            </a:r>
            <a:r>
              <a:rPr sz="2400" b="1" spc="220" dirty="0">
                <a:solidFill>
                  <a:srgbClr val="C00000"/>
                </a:solidFill>
                <a:latin typeface="Times New Roman"/>
                <a:cs typeface="Times New Roman"/>
              </a:rPr>
              <a:t> </a:t>
            </a:r>
            <a:r>
              <a:rPr sz="2400" b="1" spc="-5" dirty="0">
                <a:solidFill>
                  <a:srgbClr val="C00000"/>
                </a:solidFill>
                <a:latin typeface="Times New Roman"/>
                <a:cs typeface="Times New Roman"/>
              </a:rPr>
              <a:t>of</a:t>
            </a:r>
            <a:r>
              <a:rPr sz="2400" b="1" spc="270" dirty="0">
                <a:solidFill>
                  <a:srgbClr val="C00000"/>
                </a:solidFill>
                <a:latin typeface="Times New Roman"/>
                <a:cs typeface="Times New Roman"/>
              </a:rPr>
              <a:t> </a:t>
            </a:r>
            <a:r>
              <a:rPr sz="2400" b="1" dirty="0">
                <a:solidFill>
                  <a:srgbClr val="C00000"/>
                </a:solidFill>
                <a:latin typeface="Times New Roman"/>
                <a:cs typeface="Times New Roman"/>
              </a:rPr>
              <a:t>the</a:t>
            </a:r>
            <a:endParaRPr sz="2400">
              <a:latin typeface="Times New Roman"/>
              <a:cs typeface="Times New Roman"/>
            </a:endParaRPr>
          </a:p>
          <a:p>
            <a:pPr marL="205740">
              <a:lnSpc>
                <a:spcPct val="100000"/>
              </a:lnSpc>
            </a:pPr>
            <a:r>
              <a:rPr sz="2400" b="1" dirty="0">
                <a:solidFill>
                  <a:srgbClr val="C00000"/>
                </a:solidFill>
                <a:latin typeface="Times New Roman"/>
                <a:cs typeface="Times New Roman"/>
              </a:rPr>
              <a:t>sieve </a:t>
            </a:r>
            <a:r>
              <a:rPr sz="2400" b="1" spc="-10" dirty="0">
                <a:solidFill>
                  <a:srgbClr val="C00000"/>
                </a:solidFill>
                <a:latin typeface="Times New Roman"/>
                <a:cs typeface="Times New Roman"/>
              </a:rPr>
              <a:t>through </a:t>
            </a:r>
            <a:r>
              <a:rPr sz="2400" b="1" spc="-5" dirty="0">
                <a:solidFill>
                  <a:srgbClr val="C00000"/>
                </a:solidFill>
                <a:latin typeface="Times New Roman"/>
                <a:cs typeface="Times New Roman"/>
              </a:rPr>
              <a:t>which </a:t>
            </a:r>
            <a:r>
              <a:rPr sz="2400" b="1" dirty="0">
                <a:solidFill>
                  <a:srgbClr val="C00000"/>
                </a:solidFill>
                <a:latin typeface="Times New Roman"/>
                <a:cs typeface="Times New Roman"/>
              </a:rPr>
              <a:t>all </a:t>
            </a:r>
            <a:r>
              <a:rPr sz="2400" b="1" spc="-5" dirty="0">
                <a:solidFill>
                  <a:srgbClr val="C00000"/>
                </a:solidFill>
                <a:latin typeface="Times New Roman"/>
                <a:cs typeface="Times New Roman"/>
              </a:rPr>
              <a:t>the </a:t>
            </a:r>
            <a:r>
              <a:rPr sz="2400" b="1" dirty="0">
                <a:solidFill>
                  <a:srgbClr val="C00000"/>
                </a:solidFill>
                <a:latin typeface="Times New Roman"/>
                <a:cs typeface="Times New Roman"/>
              </a:rPr>
              <a:t>particles </a:t>
            </a:r>
            <a:r>
              <a:rPr sz="2400" b="1" spc="-5" dirty="0">
                <a:solidFill>
                  <a:srgbClr val="C00000"/>
                </a:solidFill>
                <a:latin typeface="Times New Roman"/>
                <a:cs typeface="Times New Roman"/>
              </a:rPr>
              <a:t>must</a:t>
            </a:r>
            <a:r>
              <a:rPr sz="2400" b="1" spc="-20" dirty="0">
                <a:solidFill>
                  <a:srgbClr val="C00000"/>
                </a:solidFill>
                <a:latin typeface="Times New Roman"/>
                <a:cs typeface="Times New Roman"/>
              </a:rPr>
              <a:t> </a:t>
            </a:r>
            <a:r>
              <a:rPr sz="2400" b="1" spc="-5" dirty="0">
                <a:solidFill>
                  <a:srgbClr val="C00000"/>
                </a:solidFill>
                <a:latin typeface="Times New Roman"/>
                <a:cs typeface="Times New Roman"/>
              </a:rPr>
              <a:t>pass.</a:t>
            </a:r>
            <a:endParaRPr sz="24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592" y="941273"/>
            <a:ext cx="1940560"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FF0000"/>
                </a:solidFill>
                <a:latin typeface="Verdana"/>
                <a:cs typeface="Verdana"/>
              </a:rPr>
              <a:t>M</a:t>
            </a:r>
            <a:r>
              <a:rPr sz="3400" spc="-15" dirty="0">
                <a:solidFill>
                  <a:srgbClr val="FF0000"/>
                </a:solidFill>
                <a:latin typeface="Verdana"/>
                <a:cs typeface="Verdana"/>
              </a:rPr>
              <a:t>E</a:t>
            </a:r>
            <a:r>
              <a:rPr sz="3400" spc="-5" dirty="0">
                <a:solidFill>
                  <a:srgbClr val="FF0000"/>
                </a:solidFill>
                <a:latin typeface="Verdana"/>
                <a:cs typeface="Verdana"/>
              </a:rPr>
              <a:t>TALS</a:t>
            </a:r>
            <a:endParaRPr sz="3400">
              <a:latin typeface="Verdana"/>
              <a:cs typeface="Verdana"/>
            </a:endParaRPr>
          </a:p>
        </p:txBody>
      </p:sp>
      <p:sp>
        <p:nvSpPr>
          <p:cNvPr id="3" name="object 3"/>
          <p:cNvSpPr/>
          <p:nvPr/>
        </p:nvSpPr>
        <p:spPr>
          <a:xfrm>
            <a:off x="1063752" y="2405926"/>
            <a:ext cx="1860804" cy="32826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45668" y="1663573"/>
            <a:ext cx="6250305" cy="3159760"/>
          </a:xfrm>
          <a:prstGeom prst="rect">
            <a:avLst/>
          </a:prstGeom>
        </p:spPr>
        <p:txBody>
          <a:bodyPr vert="horz" wrap="square" lIns="0" tIns="12700" rIns="0" bIns="0" rtlCol="0">
            <a:spAutoFit/>
          </a:bodyPr>
          <a:lstStyle/>
          <a:p>
            <a:pPr marL="429895" marR="3480435" indent="-417830">
              <a:lnSpc>
                <a:spcPct val="140100"/>
              </a:lnSpc>
              <a:spcBef>
                <a:spcPts val="100"/>
              </a:spcBef>
              <a:buClr>
                <a:srgbClr val="3333CC"/>
              </a:buClr>
              <a:buSzPct val="135416"/>
              <a:buFont typeface="Wingdings"/>
              <a:buChar char=""/>
              <a:tabLst>
                <a:tab pos="483870" algn="l"/>
                <a:tab pos="1437005" algn="l"/>
              </a:tabLst>
            </a:pPr>
            <a:r>
              <a:rPr dirty="0"/>
              <a:t>	</a:t>
            </a:r>
            <a:r>
              <a:rPr sz="2400" b="1" i="1" spc="-5" dirty="0">
                <a:solidFill>
                  <a:srgbClr val="0000FF"/>
                </a:solidFill>
                <a:latin typeface="Verdana"/>
                <a:cs typeface="Verdana"/>
              </a:rPr>
              <a:t>Iron	wire </a:t>
            </a:r>
            <a:r>
              <a:rPr sz="2400" b="1" i="1" spc="-5" dirty="0">
                <a:solidFill>
                  <a:srgbClr val="008000"/>
                </a:solidFill>
                <a:latin typeface="Verdana"/>
                <a:cs typeface="Verdana"/>
              </a:rPr>
              <a:t> Advantage </a:t>
            </a:r>
            <a:r>
              <a:rPr sz="2400" b="1" i="1" spc="-5" dirty="0">
                <a:latin typeface="Verdana"/>
                <a:cs typeface="Verdana"/>
              </a:rPr>
              <a:t> </a:t>
            </a:r>
            <a:r>
              <a:rPr sz="2400" b="1" spc="-5" dirty="0">
                <a:latin typeface="Verdana"/>
                <a:cs typeface="Verdana"/>
              </a:rPr>
              <a:t>cheap, </a:t>
            </a:r>
            <a:r>
              <a:rPr sz="2400" b="1" spc="-5" dirty="0">
                <a:solidFill>
                  <a:srgbClr val="008000"/>
                </a:solidFill>
                <a:latin typeface="Verdana"/>
                <a:cs typeface="Verdana"/>
              </a:rPr>
              <a:t> </a:t>
            </a:r>
            <a:r>
              <a:rPr sz="2400" b="1" i="1" spc="-5" dirty="0">
                <a:solidFill>
                  <a:srgbClr val="008000"/>
                </a:solidFill>
                <a:latin typeface="Verdana"/>
                <a:cs typeface="Verdana"/>
              </a:rPr>
              <a:t>Disa</a:t>
            </a:r>
            <a:r>
              <a:rPr sz="2400" b="1" i="1" dirty="0">
                <a:solidFill>
                  <a:srgbClr val="008000"/>
                </a:solidFill>
                <a:latin typeface="Verdana"/>
                <a:cs typeface="Verdana"/>
              </a:rPr>
              <a:t>dv</a:t>
            </a:r>
            <a:r>
              <a:rPr sz="2400" b="1" i="1" spc="5" dirty="0">
                <a:solidFill>
                  <a:srgbClr val="008000"/>
                </a:solidFill>
                <a:latin typeface="Verdana"/>
                <a:cs typeface="Verdana"/>
              </a:rPr>
              <a:t>a</a:t>
            </a:r>
            <a:r>
              <a:rPr sz="2400" b="1" i="1" spc="-5" dirty="0">
                <a:solidFill>
                  <a:srgbClr val="008000"/>
                </a:solidFill>
                <a:latin typeface="Verdana"/>
                <a:cs typeface="Verdana"/>
              </a:rPr>
              <a:t>ntage</a:t>
            </a:r>
            <a:endParaRPr sz="2400">
              <a:latin typeface="Verdana"/>
              <a:cs typeface="Verdana"/>
            </a:endParaRPr>
          </a:p>
          <a:p>
            <a:pPr marL="875030" lvl="1" indent="-405765">
              <a:lnSpc>
                <a:spcPts val="3650"/>
              </a:lnSpc>
              <a:buClr>
                <a:srgbClr val="008000"/>
              </a:buClr>
              <a:buSzPct val="200000"/>
              <a:buFont typeface="Verdana"/>
              <a:buChar char="•"/>
              <a:tabLst>
                <a:tab pos="875665" algn="l"/>
              </a:tabLst>
            </a:pPr>
            <a:r>
              <a:rPr sz="2400" b="1" spc="-10" dirty="0">
                <a:latin typeface="Verdana"/>
                <a:cs typeface="Verdana"/>
              </a:rPr>
              <a:t>Rusting</a:t>
            </a:r>
            <a:endParaRPr sz="2400">
              <a:latin typeface="Verdana"/>
              <a:cs typeface="Verdana"/>
            </a:endParaRPr>
          </a:p>
          <a:p>
            <a:pPr marL="875030" lvl="1" indent="-405765">
              <a:lnSpc>
                <a:spcPts val="4895"/>
              </a:lnSpc>
              <a:buClr>
                <a:srgbClr val="008000"/>
              </a:buClr>
              <a:buSzPct val="200000"/>
              <a:buFont typeface="Verdana"/>
              <a:buChar char="•"/>
              <a:tabLst>
                <a:tab pos="875665" algn="l"/>
              </a:tabLst>
            </a:pPr>
            <a:r>
              <a:rPr sz="2400" b="1" spc="-5" dirty="0">
                <a:latin typeface="Verdana"/>
                <a:cs typeface="Verdana"/>
              </a:rPr>
              <a:t>Iron contamination of</a:t>
            </a:r>
            <a:r>
              <a:rPr sz="2400" b="1" spc="10" dirty="0">
                <a:latin typeface="Verdana"/>
                <a:cs typeface="Verdana"/>
              </a:rPr>
              <a:t> </a:t>
            </a:r>
            <a:r>
              <a:rPr sz="2400" b="1" spc="-10" dirty="0">
                <a:latin typeface="Verdana"/>
                <a:cs typeface="Verdana"/>
              </a:rPr>
              <a:t>products</a:t>
            </a:r>
            <a:endParaRPr sz="240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592" y="941273"/>
            <a:ext cx="1939925" cy="543560"/>
          </a:xfrm>
          <a:prstGeom prst="rect">
            <a:avLst/>
          </a:prstGeom>
        </p:spPr>
        <p:txBody>
          <a:bodyPr vert="horz" wrap="square" lIns="0" tIns="12065" rIns="0" bIns="0" rtlCol="0">
            <a:spAutoFit/>
          </a:bodyPr>
          <a:lstStyle/>
          <a:p>
            <a:pPr marL="12700">
              <a:lnSpc>
                <a:spcPct val="100000"/>
              </a:lnSpc>
              <a:spcBef>
                <a:spcPts val="95"/>
              </a:spcBef>
            </a:pPr>
            <a:r>
              <a:rPr sz="3400" spc="-5" dirty="0">
                <a:solidFill>
                  <a:srgbClr val="FF0000"/>
                </a:solidFill>
                <a:latin typeface="Verdana"/>
                <a:cs typeface="Verdana"/>
              </a:rPr>
              <a:t>M</a:t>
            </a:r>
            <a:r>
              <a:rPr sz="3400" spc="-15" dirty="0">
                <a:solidFill>
                  <a:srgbClr val="FF0000"/>
                </a:solidFill>
                <a:latin typeface="Verdana"/>
                <a:cs typeface="Verdana"/>
              </a:rPr>
              <a:t>E</a:t>
            </a:r>
            <a:r>
              <a:rPr sz="3400" spc="-5" dirty="0">
                <a:solidFill>
                  <a:srgbClr val="FF0000"/>
                </a:solidFill>
                <a:latin typeface="Verdana"/>
                <a:cs typeface="Verdana"/>
              </a:rPr>
              <a:t>TALS</a:t>
            </a:r>
            <a:endParaRPr sz="3400">
              <a:latin typeface="Verdana"/>
              <a:cs typeface="Verdana"/>
            </a:endParaRPr>
          </a:p>
        </p:txBody>
      </p:sp>
      <p:sp>
        <p:nvSpPr>
          <p:cNvPr id="3" name="object 3"/>
          <p:cNvSpPr txBox="1"/>
          <p:nvPr/>
        </p:nvSpPr>
        <p:spPr>
          <a:xfrm>
            <a:off x="502716" y="1784349"/>
            <a:ext cx="8407400" cy="3993515"/>
          </a:xfrm>
          <a:prstGeom prst="rect">
            <a:avLst/>
          </a:prstGeom>
        </p:spPr>
        <p:txBody>
          <a:bodyPr vert="horz" wrap="square" lIns="0" tIns="0" rIns="0" bIns="0" rtlCol="0">
            <a:spAutoFit/>
          </a:bodyPr>
          <a:lstStyle/>
          <a:p>
            <a:pPr marL="481965" indent="-469900">
              <a:lnSpc>
                <a:spcPts val="3645"/>
              </a:lnSpc>
              <a:buClr>
                <a:srgbClr val="3333CC"/>
              </a:buClr>
              <a:buSzPct val="133928"/>
              <a:buFont typeface="Wingdings"/>
              <a:buChar char=""/>
              <a:tabLst>
                <a:tab pos="482600" algn="l"/>
              </a:tabLst>
            </a:pPr>
            <a:r>
              <a:rPr sz="2800" b="1" i="1" spc="-5" dirty="0">
                <a:solidFill>
                  <a:srgbClr val="0000FF"/>
                </a:solidFill>
                <a:latin typeface="Verdana"/>
                <a:cs typeface="Verdana"/>
              </a:rPr>
              <a:t>Coated Iron </a:t>
            </a:r>
            <a:r>
              <a:rPr sz="2200" b="1" i="1" spc="-10" dirty="0">
                <a:latin typeface="Verdana"/>
                <a:cs typeface="Verdana"/>
              </a:rPr>
              <a:t>(</a:t>
            </a:r>
            <a:r>
              <a:rPr sz="2200" b="1" spc="-10" dirty="0">
                <a:latin typeface="Tahoma"/>
                <a:cs typeface="Tahoma"/>
              </a:rPr>
              <a:t>coating </a:t>
            </a:r>
            <a:r>
              <a:rPr sz="2200" b="1" spc="-5" dirty="0">
                <a:latin typeface="Tahoma"/>
                <a:cs typeface="Tahoma"/>
              </a:rPr>
              <a:t>with galvanizing or</a:t>
            </a:r>
            <a:r>
              <a:rPr sz="2200" b="1" spc="170" dirty="0">
                <a:latin typeface="Tahoma"/>
                <a:cs typeface="Tahoma"/>
              </a:rPr>
              <a:t> </a:t>
            </a:r>
            <a:r>
              <a:rPr sz="2200" b="1" spc="-5" dirty="0">
                <a:latin typeface="Tahoma"/>
                <a:cs typeface="Tahoma"/>
              </a:rPr>
              <a:t>tinning).</a:t>
            </a:r>
            <a:endParaRPr sz="2200">
              <a:latin typeface="Tahoma"/>
              <a:cs typeface="Tahoma"/>
            </a:endParaRPr>
          </a:p>
          <a:p>
            <a:pPr marL="585470">
              <a:lnSpc>
                <a:spcPct val="100000"/>
              </a:lnSpc>
              <a:spcBef>
                <a:spcPts val="2350"/>
              </a:spcBef>
            </a:pPr>
            <a:r>
              <a:rPr sz="2400" b="1" i="1" spc="-5" dirty="0">
                <a:solidFill>
                  <a:srgbClr val="008000"/>
                </a:solidFill>
                <a:latin typeface="Verdana"/>
                <a:cs typeface="Verdana"/>
              </a:rPr>
              <a:t>Advantage</a:t>
            </a:r>
            <a:endParaRPr sz="2400">
              <a:latin typeface="Verdana"/>
              <a:cs typeface="Verdana"/>
            </a:endParaRPr>
          </a:p>
          <a:p>
            <a:pPr marL="920750" lvl="1" indent="-438150">
              <a:lnSpc>
                <a:spcPct val="100000"/>
              </a:lnSpc>
              <a:spcBef>
                <a:spcPts val="1725"/>
              </a:spcBef>
              <a:buClr>
                <a:srgbClr val="008000"/>
              </a:buClr>
              <a:buSzPct val="200000"/>
              <a:buFont typeface="Verdana"/>
              <a:buChar char="•"/>
              <a:tabLst>
                <a:tab pos="921385" algn="l"/>
              </a:tabLst>
            </a:pPr>
            <a:r>
              <a:rPr sz="2400" b="1" dirty="0">
                <a:latin typeface="Verdana"/>
                <a:cs typeface="Verdana"/>
              </a:rPr>
              <a:t>Increases the </a:t>
            </a:r>
            <a:r>
              <a:rPr sz="2400" b="1" spc="-5" dirty="0">
                <a:latin typeface="Verdana"/>
                <a:cs typeface="Verdana"/>
              </a:rPr>
              <a:t>protection </a:t>
            </a:r>
            <a:r>
              <a:rPr sz="2400" b="1" dirty="0">
                <a:latin typeface="Verdana"/>
                <a:cs typeface="Verdana"/>
              </a:rPr>
              <a:t>against</a:t>
            </a:r>
            <a:r>
              <a:rPr sz="2400" b="1" spc="-45" dirty="0">
                <a:latin typeface="Verdana"/>
                <a:cs typeface="Verdana"/>
              </a:rPr>
              <a:t> </a:t>
            </a:r>
            <a:r>
              <a:rPr sz="2400" b="1" spc="-5" dirty="0">
                <a:latin typeface="Verdana"/>
                <a:cs typeface="Verdana"/>
              </a:rPr>
              <a:t>corrosion</a:t>
            </a:r>
            <a:endParaRPr sz="2400">
              <a:latin typeface="Verdana"/>
              <a:cs typeface="Verdana"/>
            </a:endParaRPr>
          </a:p>
          <a:p>
            <a:pPr marL="920750" lvl="1" indent="-438150">
              <a:lnSpc>
                <a:spcPct val="100000"/>
              </a:lnSpc>
              <a:spcBef>
                <a:spcPts val="1730"/>
              </a:spcBef>
              <a:buClr>
                <a:srgbClr val="008000"/>
              </a:buClr>
              <a:buSzPct val="200000"/>
              <a:buFont typeface="Verdana"/>
              <a:buChar char="•"/>
              <a:tabLst>
                <a:tab pos="921385" algn="l"/>
              </a:tabLst>
            </a:pPr>
            <a:r>
              <a:rPr sz="2400" b="1" spc="-5" dirty="0">
                <a:latin typeface="Verdana"/>
                <a:cs typeface="Verdana"/>
              </a:rPr>
              <a:t>Increases the</a:t>
            </a:r>
            <a:r>
              <a:rPr sz="2400" b="1" spc="10" dirty="0">
                <a:latin typeface="Verdana"/>
                <a:cs typeface="Verdana"/>
              </a:rPr>
              <a:t> </a:t>
            </a:r>
            <a:r>
              <a:rPr sz="2400" b="1" spc="-5" dirty="0">
                <a:latin typeface="Verdana"/>
                <a:cs typeface="Verdana"/>
              </a:rPr>
              <a:t>strength</a:t>
            </a:r>
            <a:endParaRPr sz="2400">
              <a:latin typeface="Verdana"/>
              <a:cs typeface="Verdana"/>
            </a:endParaRPr>
          </a:p>
          <a:p>
            <a:pPr marL="483234">
              <a:lnSpc>
                <a:spcPct val="100000"/>
              </a:lnSpc>
              <a:spcBef>
                <a:spcPts val="1730"/>
              </a:spcBef>
            </a:pPr>
            <a:r>
              <a:rPr sz="2400" b="1" i="1" spc="-5" dirty="0">
                <a:solidFill>
                  <a:srgbClr val="008000"/>
                </a:solidFill>
                <a:latin typeface="Verdana"/>
                <a:cs typeface="Verdana"/>
              </a:rPr>
              <a:t>Disadvantage</a:t>
            </a:r>
            <a:endParaRPr sz="2400">
              <a:latin typeface="Verdana"/>
              <a:cs typeface="Verdana"/>
            </a:endParaRPr>
          </a:p>
          <a:p>
            <a:pPr marL="481965" marR="5080" indent="53340">
              <a:lnSpc>
                <a:spcPct val="140000"/>
              </a:lnSpc>
              <a:spcBef>
                <a:spcPts val="580"/>
              </a:spcBef>
              <a:tabLst>
                <a:tab pos="2153920" algn="l"/>
                <a:tab pos="3291204" algn="l"/>
                <a:tab pos="5784850" algn="l"/>
                <a:tab pos="6821170" algn="l"/>
                <a:tab pos="7479665" algn="l"/>
              </a:tabLst>
            </a:pPr>
            <a:r>
              <a:rPr sz="2400" b="1" dirty="0">
                <a:latin typeface="Verdana"/>
                <a:cs typeface="Verdana"/>
              </a:rPr>
              <a:t>Coating	aft</a:t>
            </a:r>
            <a:r>
              <a:rPr sz="2400" b="1" spc="5" dirty="0">
                <a:latin typeface="Verdana"/>
                <a:cs typeface="Verdana"/>
              </a:rPr>
              <a:t>e</a:t>
            </a:r>
            <a:r>
              <a:rPr sz="2400" b="1" dirty="0">
                <a:latin typeface="Verdana"/>
                <a:cs typeface="Verdana"/>
              </a:rPr>
              <a:t>r	</a:t>
            </a:r>
            <a:r>
              <a:rPr sz="2400" b="1" spc="-5" dirty="0">
                <a:latin typeface="Verdana"/>
                <a:cs typeface="Verdana"/>
              </a:rPr>
              <a:t>m</a:t>
            </a:r>
            <a:r>
              <a:rPr sz="2400" b="1" spc="5" dirty="0">
                <a:latin typeface="Verdana"/>
                <a:cs typeface="Verdana"/>
              </a:rPr>
              <a:t>a</a:t>
            </a:r>
            <a:r>
              <a:rPr sz="2400" b="1" spc="-5" dirty="0">
                <a:latin typeface="Verdana"/>
                <a:cs typeface="Verdana"/>
              </a:rPr>
              <a:t>n</a:t>
            </a:r>
            <a:r>
              <a:rPr sz="2400" b="1" spc="-15" dirty="0">
                <a:latin typeface="Verdana"/>
                <a:cs typeface="Verdana"/>
              </a:rPr>
              <a:t>u</a:t>
            </a:r>
            <a:r>
              <a:rPr sz="2400" b="1" spc="-5" dirty="0">
                <a:latin typeface="Verdana"/>
                <a:cs typeface="Verdana"/>
              </a:rPr>
              <a:t>f</a:t>
            </a:r>
            <a:r>
              <a:rPr sz="2400" b="1" spc="5" dirty="0">
                <a:latin typeface="Verdana"/>
                <a:cs typeface="Verdana"/>
              </a:rPr>
              <a:t>a</a:t>
            </a:r>
            <a:r>
              <a:rPr sz="2400" b="1" spc="-5" dirty="0">
                <a:latin typeface="Verdana"/>
                <a:cs typeface="Verdana"/>
              </a:rPr>
              <a:t>ctu</a:t>
            </a:r>
            <a:r>
              <a:rPr sz="2400" b="1" spc="-10" dirty="0">
                <a:latin typeface="Verdana"/>
                <a:cs typeface="Verdana"/>
              </a:rPr>
              <a:t>r</a:t>
            </a:r>
            <a:r>
              <a:rPr sz="2400" b="1" dirty="0">
                <a:latin typeface="Verdana"/>
                <a:cs typeface="Verdana"/>
              </a:rPr>
              <a:t>e	l</a:t>
            </a:r>
            <a:r>
              <a:rPr sz="2400" b="1" spc="5" dirty="0">
                <a:latin typeface="Verdana"/>
                <a:cs typeface="Verdana"/>
              </a:rPr>
              <a:t>e</a:t>
            </a:r>
            <a:r>
              <a:rPr sz="2400" b="1" dirty="0">
                <a:latin typeface="Verdana"/>
                <a:cs typeface="Verdana"/>
              </a:rPr>
              <a:t>ad	</a:t>
            </a:r>
            <a:r>
              <a:rPr sz="2400" b="1" spc="-5" dirty="0">
                <a:latin typeface="Verdana"/>
                <a:cs typeface="Verdana"/>
              </a:rPr>
              <a:t>t</a:t>
            </a:r>
            <a:r>
              <a:rPr sz="2400" b="1" dirty="0">
                <a:latin typeface="Verdana"/>
                <a:cs typeface="Verdana"/>
              </a:rPr>
              <a:t>o	</a:t>
            </a:r>
            <a:r>
              <a:rPr sz="2400" b="1" spc="-5" dirty="0">
                <a:latin typeface="Verdana"/>
                <a:cs typeface="Verdana"/>
              </a:rPr>
              <a:t>some  variation in </a:t>
            </a:r>
            <a:r>
              <a:rPr sz="2400" b="1" dirty="0">
                <a:latin typeface="Verdana"/>
                <a:cs typeface="Verdana"/>
              </a:rPr>
              <a:t>the </a:t>
            </a:r>
            <a:r>
              <a:rPr sz="2400" b="1" spc="-5" dirty="0">
                <a:latin typeface="Verdana"/>
                <a:cs typeface="Verdana"/>
              </a:rPr>
              <a:t>mesh</a:t>
            </a:r>
            <a:r>
              <a:rPr sz="2400" b="1" spc="30" dirty="0">
                <a:latin typeface="Verdana"/>
                <a:cs typeface="Verdana"/>
              </a:rPr>
              <a:t> </a:t>
            </a:r>
            <a:r>
              <a:rPr sz="2400" b="1" spc="-5" dirty="0">
                <a:latin typeface="Verdana"/>
                <a:cs typeface="Verdana"/>
              </a:rPr>
              <a:t>size.</a:t>
            </a:r>
            <a:endParaRPr sz="240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592" y="971752"/>
            <a:ext cx="183197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0000"/>
                </a:solidFill>
                <a:latin typeface="Verdana"/>
                <a:cs typeface="Verdana"/>
              </a:rPr>
              <a:t>M</a:t>
            </a:r>
            <a:r>
              <a:rPr sz="3200" spc="-10" dirty="0">
                <a:solidFill>
                  <a:srgbClr val="FF0000"/>
                </a:solidFill>
                <a:latin typeface="Verdana"/>
                <a:cs typeface="Verdana"/>
              </a:rPr>
              <a:t>E</a:t>
            </a:r>
            <a:r>
              <a:rPr sz="3200" dirty="0">
                <a:solidFill>
                  <a:srgbClr val="FF0000"/>
                </a:solidFill>
                <a:latin typeface="Verdana"/>
                <a:cs typeface="Verdana"/>
              </a:rPr>
              <a:t>TALS</a:t>
            </a:r>
            <a:endParaRPr sz="3200">
              <a:latin typeface="Verdana"/>
              <a:cs typeface="Verdana"/>
            </a:endParaRPr>
          </a:p>
        </p:txBody>
      </p:sp>
      <p:sp>
        <p:nvSpPr>
          <p:cNvPr id="3" name="object 3"/>
          <p:cNvSpPr txBox="1"/>
          <p:nvPr/>
        </p:nvSpPr>
        <p:spPr>
          <a:xfrm>
            <a:off x="645668" y="1847214"/>
            <a:ext cx="7842250" cy="3221990"/>
          </a:xfrm>
          <a:prstGeom prst="rect">
            <a:avLst/>
          </a:prstGeom>
        </p:spPr>
        <p:txBody>
          <a:bodyPr vert="horz" wrap="square" lIns="0" tIns="0" rIns="0" bIns="0" rtlCol="0">
            <a:spAutoFit/>
          </a:bodyPr>
          <a:lstStyle/>
          <a:p>
            <a:pPr marL="481965" indent="-469900">
              <a:lnSpc>
                <a:spcPts val="3645"/>
              </a:lnSpc>
              <a:buClr>
                <a:srgbClr val="3333CC"/>
              </a:buClr>
              <a:buSzPct val="133928"/>
              <a:buFont typeface="Wingdings"/>
              <a:buChar char=""/>
              <a:tabLst>
                <a:tab pos="482600" algn="l"/>
              </a:tabLst>
            </a:pPr>
            <a:r>
              <a:rPr sz="2800" b="1" i="1" spc="-5" dirty="0">
                <a:solidFill>
                  <a:srgbClr val="0000FF"/>
                </a:solidFill>
                <a:latin typeface="Verdana"/>
                <a:cs typeface="Verdana"/>
              </a:rPr>
              <a:t>Copper</a:t>
            </a:r>
            <a:endParaRPr sz="2800">
              <a:latin typeface="Verdana"/>
              <a:cs typeface="Verdana"/>
            </a:endParaRPr>
          </a:p>
          <a:p>
            <a:pPr marL="481965">
              <a:lnSpc>
                <a:spcPct val="100000"/>
              </a:lnSpc>
              <a:spcBef>
                <a:spcPts val="2030"/>
              </a:spcBef>
            </a:pPr>
            <a:r>
              <a:rPr sz="2400" b="1" i="1" spc="-5" dirty="0">
                <a:solidFill>
                  <a:srgbClr val="008000"/>
                </a:solidFill>
                <a:latin typeface="Verdana"/>
                <a:cs typeface="Verdana"/>
              </a:rPr>
              <a:t>Advantage</a:t>
            </a:r>
            <a:endParaRPr sz="2400">
              <a:latin typeface="Verdana"/>
              <a:cs typeface="Verdana"/>
            </a:endParaRPr>
          </a:p>
          <a:p>
            <a:pPr marL="429895">
              <a:lnSpc>
                <a:spcPct val="100000"/>
              </a:lnSpc>
              <a:spcBef>
                <a:spcPts val="1445"/>
              </a:spcBef>
            </a:pPr>
            <a:r>
              <a:rPr sz="2400" b="1" spc="-10" dirty="0">
                <a:latin typeface="Verdana"/>
                <a:cs typeface="Verdana"/>
              </a:rPr>
              <a:t>Avoiding </a:t>
            </a:r>
            <a:r>
              <a:rPr sz="2400" b="1" dirty="0">
                <a:latin typeface="Verdana"/>
                <a:cs typeface="Verdana"/>
              </a:rPr>
              <a:t>the </a:t>
            </a:r>
            <a:r>
              <a:rPr sz="2400" b="1" spc="-5" dirty="0">
                <a:latin typeface="Verdana"/>
                <a:cs typeface="Verdana"/>
              </a:rPr>
              <a:t>risk of iron</a:t>
            </a:r>
            <a:r>
              <a:rPr sz="2400" b="1" spc="90" dirty="0">
                <a:latin typeface="Verdana"/>
                <a:cs typeface="Verdana"/>
              </a:rPr>
              <a:t> </a:t>
            </a:r>
            <a:r>
              <a:rPr sz="2400" b="1" spc="-5" dirty="0">
                <a:latin typeface="Verdana"/>
                <a:cs typeface="Verdana"/>
              </a:rPr>
              <a:t>contamination</a:t>
            </a:r>
            <a:endParaRPr sz="2400">
              <a:latin typeface="Verdana"/>
              <a:cs typeface="Verdana"/>
            </a:endParaRPr>
          </a:p>
          <a:p>
            <a:pPr marL="429895">
              <a:lnSpc>
                <a:spcPct val="100000"/>
              </a:lnSpc>
              <a:spcBef>
                <a:spcPts val="1440"/>
              </a:spcBef>
            </a:pPr>
            <a:r>
              <a:rPr sz="2400" b="1" i="1" spc="-5" dirty="0">
                <a:solidFill>
                  <a:srgbClr val="008000"/>
                </a:solidFill>
                <a:latin typeface="Verdana"/>
                <a:cs typeface="Verdana"/>
              </a:rPr>
              <a:t>Disadvantage</a:t>
            </a:r>
            <a:endParaRPr sz="2400">
              <a:latin typeface="Verdana"/>
              <a:cs typeface="Verdana"/>
            </a:endParaRPr>
          </a:p>
          <a:p>
            <a:pPr marL="481965" marR="5080" indent="-52069">
              <a:lnSpc>
                <a:spcPct val="130000"/>
              </a:lnSpc>
              <a:spcBef>
                <a:spcPts val="575"/>
              </a:spcBef>
              <a:tabLst>
                <a:tab pos="1013460" algn="l"/>
                <a:tab pos="1382395" algn="l"/>
                <a:tab pos="2207260" algn="l"/>
                <a:tab pos="3453765" algn="l"/>
                <a:tab pos="4927600" algn="l"/>
                <a:tab pos="5694680" algn="l"/>
                <a:tab pos="6276975" algn="l"/>
              </a:tabLst>
            </a:pPr>
            <a:r>
              <a:rPr sz="2400" b="1" spc="-5" dirty="0">
                <a:latin typeface="Verdana"/>
                <a:cs typeface="Verdana"/>
              </a:rPr>
              <a:t>A</a:t>
            </a:r>
            <a:r>
              <a:rPr sz="2400" b="1" dirty="0">
                <a:latin typeface="Verdana"/>
                <a:cs typeface="Verdana"/>
              </a:rPr>
              <a:t>s	a	</a:t>
            </a:r>
            <a:r>
              <a:rPr sz="2400" b="1" spc="10" dirty="0">
                <a:latin typeface="Verdana"/>
                <a:cs typeface="Verdana"/>
              </a:rPr>
              <a:t>s</a:t>
            </a:r>
            <a:r>
              <a:rPr sz="2400" b="1" dirty="0">
                <a:latin typeface="Verdana"/>
                <a:cs typeface="Verdana"/>
              </a:rPr>
              <a:t>o</a:t>
            </a:r>
            <a:r>
              <a:rPr sz="2400" b="1" spc="-10" dirty="0">
                <a:latin typeface="Verdana"/>
                <a:cs typeface="Verdana"/>
              </a:rPr>
              <a:t>f</a:t>
            </a:r>
            <a:r>
              <a:rPr sz="2400" b="1" dirty="0">
                <a:latin typeface="Verdana"/>
                <a:cs typeface="Verdana"/>
              </a:rPr>
              <a:t>t	</a:t>
            </a:r>
            <a:r>
              <a:rPr sz="2400" b="1" spc="-5" dirty="0">
                <a:latin typeface="Verdana"/>
                <a:cs typeface="Verdana"/>
              </a:rPr>
              <a:t>m</a:t>
            </a:r>
            <a:r>
              <a:rPr sz="2400" b="1" dirty="0">
                <a:latin typeface="Verdana"/>
                <a:cs typeface="Verdana"/>
              </a:rPr>
              <a:t>et</a:t>
            </a:r>
            <a:r>
              <a:rPr sz="2400" b="1" spc="-10" dirty="0">
                <a:latin typeface="Verdana"/>
                <a:cs typeface="Verdana"/>
              </a:rPr>
              <a:t>a</a:t>
            </a:r>
            <a:r>
              <a:rPr sz="2400" b="1" dirty="0">
                <a:latin typeface="Verdana"/>
                <a:cs typeface="Verdana"/>
              </a:rPr>
              <a:t>l,	</a:t>
            </a:r>
            <a:r>
              <a:rPr sz="2400" b="1" spc="-5" dirty="0">
                <a:latin typeface="Verdana"/>
                <a:cs typeface="Verdana"/>
              </a:rPr>
              <a:t>m</a:t>
            </a:r>
            <a:r>
              <a:rPr sz="2400" b="1" dirty="0">
                <a:latin typeface="Verdana"/>
                <a:cs typeface="Verdana"/>
              </a:rPr>
              <a:t>e</a:t>
            </a:r>
            <a:r>
              <a:rPr sz="2400" b="1" spc="-5" dirty="0">
                <a:latin typeface="Verdana"/>
                <a:cs typeface="Verdana"/>
              </a:rPr>
              <a:t>sh</a:t>
            </a:r>
            <a:r>
              <a:rPr sz="2400" b="1" spc="10" dirty="0">
                <a:latin typeface="Verdana"/>
                <a:cs typeface="Verdana"/>
              </a:rPr>
              <a:t>e</a:t>
            </a:r>
            <a:r>
              <a:rPr sz="2400" b="1" dirty="0">
                <a:latin typeface="Verdana"/>
                <a:cs typeface="Verdana"/>
              </a:rPr>
              <a:t>s	can	be	</a:t>
            </a:r>
            <a:r>
              <a:rPr sz="2400" b="1" spc="-5" dirty="0">
                <a:latin typeface="Verdana"/>
                <a:cs typeface="Verdana"/>
              </a:rPr>
              <a:t>disto</a:t>
            </a:r>
            <a:r>
              <a:rPr sz="2400" b="1" spc="-15" dirty="0">
                <a:latin typeface="Verdana"/>
                <a:cs typeface="Verdana"/>
              </a:rPr>
              <a:t>r</a:t>
            </a:r>
            <a:r>
              <a:rPr sz="2400" b="1" dirty="0">
                <a:latin typeface="Verdana"/>
                <a:cs typeface="Verdana"/>
              </a:rPr>
              <a:t>t</a:t>
            </a:r>
            <a:r>
              <a:rPr sz="2400" b="1" spc="10" dirty="0">
                <a:latin typeface="Verdana"/>
                <a:cs typeface="Verdana"/>
              </a:rPr>
              <a:t>e</a:t>
            </a:r>
            <a:r>
              <a:rPr sz="2400" b="1" dirty="0">
                <a:latin typeface="Verdana"/>
                <a:cs typeface="Verdana"/>
              </a:rPr>
              <a:t>d  </a:t>
            </a:r>
            <a:r>
              <a:rPr sz="2400" b="1" spc="-5" dirty="0">
                <a:latin typeface="Verdana"/>
                <a:cs typeface="Verdana"/>
              </a:rPr>
              <a:t>easily.</a:t>
            </a:r>
            <a:endParaRPr sz="2400">
              <a:latin typeface="Verdana"/>
              <a:cs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852" y="1089123"/>
            <a:ext cx="1791059" cy="3421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3592" y="971752"/>
            <a:ext cx="183197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0000"/>
                </a:solidFill>
                <a:latin typeface="Verdana"/>
                <a:cs typeface="Verdana"/>
              </a:rPr>
              <a:t>M</a:t>
            </a:r>
            <a:r>
              <a:rPr sz="3200" spc="-10" dirty="0">
                <a:solidFill>
                  <a:srgbClr val="FF0000"/>
                </a:solidFill>
                <a:latin typeface="Verdana"/>
                <a:cs typeface="Verdana"/>
              </a:rPr>
              <a:t>E</a:t>
            </a:r>
            <a:r>
              <a:rPr sz="3200" dirty="0">
                <a:solidFill>
                  <a:srgbClr val="FF0000"/>
                </a:solidFill>
                <a:latin typeface="Verdana"/>
                <a:cs typeface="Verdana"/>
              </a:rPr>
              <a:t>TALS</a:t>
            </a:r>
            <a:endParaRPr sz="3200">
              <a:latin typeface="Verdana"/>
              <a:cs typeface="Verdana"/>
            </a:endParaRPr>
          </a:p>
        </p:txBody>
      </p:sp>
      <p:grpSp>
        <p:nvGrpSpPr>
          <p:cNvPr id="4" name="object 4"/>
          <p:cNvGrpSpPr/>
          <p:nvPr/>
        </p:nvGrpSpPr>
        <p:grpSpPr>
          <a:xfrm>
            <a:off x="615227" y="2301239"/>
            <a:ext cx="8085455" cy="556260"/>
            <a:chOff x="615227" y="2301239"/>
            <a:chExt cx="8085455" cy="556260"/>
          </a:xfrm>
        </p:grpSpPr>
        <p:sp>
          <p:nvSpPr>
            <p:cNvPr id="5" name="object 5"/>
            <p:cNvSpPr/>
            <p:nvPr/>
          </p:nvSpPr>
          <p:spPr>
            <a:xfrm>
              <a:off x="615227" y="2483692"/>
              <a:ext cx="250873" cy="2507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07720" y="2301239"/>
              <a:ext cx="1618488" cy="55626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119883" y="2301239"/>
              <a:ext cx="1440180" cy="5562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59836" y="2301239"/>
              <a:ext cx="574548" cy="5562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25952" y="2301239"/>
              <a:ext cx="1339596" cy="5562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459223" y="2301239"/>
              <a:ext cx="1042415" cy="5562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196840" y="2301239"/>
              <a:ext cx="2017775" cy="55626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806184" y="2301239"/>
              <a:ext cx="554735" cy="55626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6952487" y="2301239"/>
              <a:ext cx="1748027" cy="556260"/>
            </a:xfrm>
            <a:prstGeom prst="rect">
              <a:avLst/>
            </a:prstGeom>
            <a:blipFill>
              <a:blip r:embed="rId11" cstate="print"/>
              <a:stretch>
                <a:fillRect/>
              </a:stretch>
            </a:blipFill>
          </p:spPr>
          <p:txBody>
            <a:bodyPr wrap="square" lIns="0" tIns="0" rIns="0" bIns="0" rtlCol="0"/>
            <a:lstStyle/>
            <a:p>
              <a:endParaRPr/>
            </a:p>
          </p:txBody>
        </p:sp>
      </p:grpSp>
      <p:grpSp>
        <p:nvGrpSpPr>
          <p:cNvPr id="14" name="object 14"/>
          <p:cNvGrpSpPr/>
          <p:nvPr/>
        </p:nvGrpSpPr>
        <p:grpSpPr>
          <a:xfrm>
            <a:off x="781812" y="3541776"/>
            <a:ext cx="8182609" cy="2461260"/>
            <a:chOff x="781812" y="3541776"/>
            <a:chExt cx="8182609" cy="2461260"/>
          </a:xfrm>
        </p:grpSpPr>
        <p:sp>
          <p:nvSpPr>
            <p:cNvPr id="15" name="object 15"/>
            <p:cNvSpPr/>
            <p:nvPr/>
          </p:nvSpPr>
          <p:spPr>
            <a:xfrm>
              <a:off x="996583" y="3567221"/>
              <a:ext cx="2046965" cy="32828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81812" y="3541776"/>
              <a:ext cx="1136903" cy="979932"/>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1409700" y="3947160"/>
              <a:ext cx="2075688" cy="55625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3390900" y="3947160"/>
              <a:ext cx="1578864" cy="556259"/>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4875276" y="3947160"/>
              <a:ext cx="729996" cy="556259"/>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5510783" y="3947160"/>
              <a:ext cx="2293619" cy="556259"/>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7709916" y="3947160"/>
              <a:ext cx="1254252" cy="556259"/>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1409700" y="4422648"/>
              <a:ext cx="2170176" cy="556259"/>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3275076" y="4422648"/>
              <a:ext cx="755903" cy="556259"/>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3727704" y="4422648"/>
              <a:ext cx="2017776" cy="556259"/>
            </a:xfrm>
            <a:prstGeom prst="rect">
              <a:avLst/>
            </a:prstGeom>
            <a:blipFill>
              <a:blip r:embed="rId21" cstate="print"/>
              <a:stretch>
                <a:fillRect/>
              </a:stretch>
            </a:blipFill>
          </p:spPr>
          <p:txBody>
            <a:bodyPr wrap="square" lIns="0" tIns="0" rIns="0" bIns="0" rtlCol="0"/>
            <a:lstStyle/>
            <a:p>
              <a:endParaRPr/>
            </a:p>
          </p:txBody>
        </p:sp>
        <p:sp>
          <p:nvSpPr>
            <p:cNvPr id="25" name="object 25"/>
            <p:cNvSpPr/>
            <p:nvPr/>
          </p:nvSpPr>
          <p:spPr>
            <a:xfrm>
              <a:off x="781812" y="4565904"/>
              <a:ext cx="1136903" cy="979932"/>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1409700" y="4971288"/>
              <a:ext cx="1292352" cy="556260"/>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2415540" y="4971288"/>
              <a:ext cx="1866900" cy="556260"/>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3997451" y="4971288"/>
              <a:ext cx="693420" cy="556260"/>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4405883" y="4971288"/>
              <a:ext cx="1671827" cy="556260"/>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5789676" y="4971288"/>
              <a:ext cx="798576" cy="556260"/>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6301740" y="4971288"/>
              <a:ext cx="1106423" cy="556260"/>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7121652" y="4971288"/>
              <a:ext cx="1078992" cy="556260"/>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7914131" y="4971288"/>
              <a:ext cx="1050035" cy="556260"/>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1409700" y="5446776"/>
              <a:ext cx="745236" cy="556260"/>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1851659" y="5446776"/>
              <a:ext cx="966215" cy="556260"/>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2514600" y="5446776"/>
              <a:ext cx="1716024" cy="556260"/>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3927347" y="5446776"/>
              <a:ext cx="2072639" cy="556260"/>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5591556" y="5446776"/>
              <a:ext cx="518160" cy="556260"/>
            </a:xfrm>
            <a:prstGeom prst="rect">
              <a:avLst/>
            </a:prstGeom>
            <a:blipFill>
              <a:blip r:embed="rId34" cstate="print"/>
              <a:stretch>
                <a:fillRect/>
              </a:stretch>
            </a:blipFill>
          </p:spPr>
          <p:txBody>
            <a:bodyPr wrap="square" lIns="0" tIns="0" rIns="0" bIns="0" rtlCol="0"/>
            <a:lstStyle/>
            <a:p>
              <a:endParaRPr/>
            </a:p>
          </p:txBody>
        </p:sp>
      </p:grpSp>
      <p:sp>
        <p:nvSpPr>
          <p:cNvPr id="39" name="object 39"/>
          <p:cNvSpPr txBox="1"/>
          <p:nvPr/>
        </p:nvSpPr>
        <p:spPr>
          <a:xfrm>
            <a:off x="578916" y="2386710"/>
            <a:ext cx="7917815" cy="391160"/>
          </a:xfrm>
          <a:prstGeom prst="rect">
            <a:avLst/>
          </a:prstGeom>
        </p:spPr>
        <p:txBody>
          <a:bodyPr vert="horz" wrap="square" lIns="0" tIns="12700" rIns="0" bIns="0" rtlCol="0">
            <a:spAutoFit/>
          </a:bodyPr>
          <a:lstStyle/>
          <a:p>
            <a:pPr marL="12700">
              <a:lnSpc>
                <a:spcPct val="100000"/>
              </a:lnSpc>
              <a:spcBef>
                <a:spcPts val="100"/>
              </a:spcBef>
              <a:tabLst>
                <a:tab pos="419100" algn="l"/>
              </a:tabLst>
            </a:pPr>
            <a:r>
              <a:rPr sz="2400" dirty="0">
                <a:solidFill>
                  <a:srgbClr val="3333CC"/>
                </a:solidFill>
                <a:latin typeface="Wingdings"/>
                <a:cs typeface="Wingdings"/>
              </a:rPr>
              <a:t></a:t>
            </a:r>
            <a:r>
              <a:rPr sz="2400" dirty="0">
                <a:solidFill>
                  <a:srgbClr val="3333CC"/>
                </a:solidFill>
                <a:latin typeface="Times New Roman"/>
                <a:cs typeface="Times New Roman"/>
              </a:rPr>
              <a:t>	</a:t>
            </a:r>
            <a:r>
              <a:rPr sz="2400" b="1" i="1" dirty="0">
                <a:solidFill>
                  <a:srgbClr val="0000FF"/>
                </a:solidFill>
                <a:latin typeface="Verdana"/>
                <a:cs typeface="Verdana"/>
              </a:rPr>
              <a:t>Copper </a:t>
            </a:r>
            <a:r>
              <a:rPr sz="2400" b="1" i="1" spc="-5" dirty="0">
                <a:solidFill>
                  <a:srgbClr val="0000FF"/>
                </a:solidFill>
                <a:latin typeface="Verdana"/>
                <a:cs typeface="Verdana"/>
              </a:rPr>
              <a:t>Alloys </a:t>
            </a:r>
            <a:r>
              <a:rPr sz="2400" b="1" i="1" spc="-5" dirty="0">
                <a:latin typeface="Verdana"/>
                <a:cs typeface="Verdana"/>
              </a:rPr>
              <a:t>(</a:t>
            </a:r>
            <a:r>
              <a:rPr sz="2400" b="1" spc="-5" dirty="0">
                <a:latin typeface="Verdana"/>
                <a:cs typeface="Verdana"/>
              </a:rPr>
              <a:t>brass </a:t>
            </a:r>
            <a:r>
              <a:rPr sz="2400" b="1" dirty="0">
                <a:latin typeface="Verdana"/>
                <a:cs typeface="Verdana"/>
              </a:rPr>
              <a:t>and</a:t>
            </a:r>
            <a:r>
              <a:rPr sz="2400" b="1" spc="-60" dirty="0">
                <a:latin typeface="Verdana"/>
                <a:cs typeface="Verdana"/>
              </a:rPr>
              <a:t> </a:t>
            </a:r>
            <a:r>
              <a:rPr sz="2400" b="1" spc="-5" dirty="0">
                <a:latin typeface="Verdana"/>
                <a:cs typeface="Verdana"/>
              </a:rPr>
              <a:t>phosphor-bronze)</a:t>
            </a:r>
            <a:endParaRPr sz="2400">
              <a:latin typeface="Verdana"/>
              <a:cs typeface="Verdana"/>
            </a:endParaRPr>
          </a:p>
        </p:txBody>
      </p:sp>
      <p:sp>
        <p:nvSpPr>
          <p:cNvPr id="40" name="object 40"/>
          <p:cNvSpPr txBox="1"/>
          <p:nvPr/>
        </p:nvSpPr>
        <p:spPr>
          <a:xfrm>
            <a:off x="5689853" y="4032884"/>
            <a:ext cx="3068955" cy="391160"/>
          </a:xfrm>
          <a:prstGeom prst="rect">
            <a:avLst/>
          </a:prstGeom>
        </p:spPr>
        <p:txBody>
          <a:bodyPr vert="horz" wrap="square" lIns="0" tIns="12700" rIns="0" bIns="0" rtlCol="0">
            <a:spAutoFit/>
          </a:bodyPr>
          <a:lstStyle/>
          <a:p>
            <a:pPr marL="12700">
              <a:lnSpc>
                <a:spcPct val="100000"/>
              </a:lnSpc>
              <a:spcBef>
                <a:spcPts val="100"/>
              </a:spcBef>
              <a:tabLst>
                <a:tab pos="2211705" algn="l"/>
              </a:tabLst>
            </a:pPr>
            <a:r>
              <a:rPr sz="2400" b="1" spc="-5" dirty="0">
                <a:latin typeface="Verdana"/>
                <a:cs typeface="Verdana"/>
              </a:rPr>
              <a:t>p</a:t>
            </a:r>
            <a:r>
              <a:rPr sz="2400" b="1" spc="5" dirty="0">
                <a:latin typeface="Verdana"/>
                <a:cs typeface="Verdana"/>
              </a:rPr>
              <a:t>o</a:t>
            </a:r>
            <a:r>
              <a:rPr sz="2400" b="1" spc="-5" dirty="0">
                <a:latin typeface="Verdana"/>
                <a:cs typeface="Verdana"/>
              </a:rPr>
              <a:t>s</a:t>
            </a:r>
            <a:r>
              <a:rPr sz="2400" b="1" spc="5" dirty="0">
                <a:latin typeface="Verdana"/>
                <a:cs typeface="Verdana"/>
              </a:rPr>
              <a:t>s</a:t>
            </a:r>
            <a:r>
              <a:rPr sz="2400" b="1" spc="-5" dirty="0">
                <a:latin typeface="Verdana"/>
                <a:cs typeface="Verdana"/>
              </a:rPr>
              <a:t>e</a:t>
            </a:r>
            <a:r>
              <a:rPr sz="2400" b="1" dirty="0">
                <a:latin typeface="Verdana"/>
                <a:cs typeface="Verdana"/>
              </a:rPr>
              <a:t>s</a:t>
            </a:r>
            <a:r>
              <a:rPr sz="2400" b="1" spc="-5" dirty="0">
                <a:latin typeface="Verdana"/>
                <a:cs typeface="Verdana"/>
              </a:rPr>
              <a:t>sin</a:t>
            </a:r>
            <a:r>
              <a:rPr sz="2400" b="1" dirty="0">
                <a:latin typeface="Verdana"/>
                <a:cs typeface="Verdana"/>
              </a:rPr>
              <a:t>g	</a:t>
            </a:r>
            <a:r>
              <a:rPr sz="2400" b="1" spc="-5" dirty="0">
                <a:latin typeface="Verdana"/>
                <a:cs typeface="Verdana"/>
              </a:rPr>
              <a:t>go</a:t>
            </a:r>
            <a:r>
              <a:rPr sz="2400" b="1" spc="-10" dirty="0">
                <a:latin typeface="Verdana"/>
                <a:cs typeface="Verdana"/>
              </a:rPr>
              <a:t>o</a:t>
            </a:r>
            <a:r>
              <a:rPr sz="2400" b="1" dirty="0">
                <a:latin typeface="Verdana"/>
                <a:cs typeface="Verdana"/>
              </a:rPr>
              <a:t>d</a:t>
            </a:r>
            <a:endParaRPr sz="2400">
              <a:latin typeface="Verdana"/>
              <a:cs typeface="Verdana"/>
            </a:endParaRPr>
          </a:p>
        </p:txBody>
      </p:sp>
      <p:sp>
        <p:nvSpPr>
          <p:cNvPr id="41" name="object 41"/>
          <p:cNvSpPr txBox="1"/>
          <p:nvPr/>
        </p:nvSpPr>
        <p:spPr>
          <a:xfrm>
            <a:off x="996492" y="3483940"/>
            <a:ext cx="4545330" cy="1416050"/>
          </a:xfrm>
          <a:prstGeom prst="rect">
            <a:avLst/>
          </a:prstGeom>
        </p:spPr>
        <p:txBody>
          <a:bodyPr vert="horz" wrap="square" lIns="0" tIns="12700" rIns="0" bIns="0" rtlCol="0">
            <a:spAutoFit/>
          </a:bodyPr>
          <a:lstStyle/>
          <a:p>
            <a:pPr marL="12700">
              <a:lnSpc>
                <a:spcPct val="100000"/>
              </a:lnSpc>
              <a:spcBef>
                <a:spcPts val="100"/>
              </a:spcBef>
            </a:pPr>
            <a:r>
              <a:rPr sz="2400" b="1" i="1" spc="-5" dirty="0">
                <a:solidFill>
                  <a:srgbClr val="008000"/>
                </a:solidFill>
                <a:latin typeface="Verdana"/>
                <a:cs typeface="Verdana"/>
              </a:rPr>
              <a:t>Advantages</a:t>
            </a:r>
            <a:endParaRPr sz="2400">
              <a:latin typeface="Verdana"/>
              <a:cs typeface="Verdana"/>
            </a:endParaRPr>
          </a:p>
          <a:p>
            <a:pPr marL="603885" marR="5080" indent="-437515">
              <a:lnSpc>
                <a:spcPct val="130000"/>
              </a:lnSpc>
              <a:spcBef>
                <a:spcPts val="575"/>
              </a:spcBef>
              <a:buClr>
                <a:srgbClr val="008000"/>
              </a:buClr>
              <a:buSzPct val="200000"/>
              <a:buFont typeface="Verdana"/>
              <a:buChar char="•"/>
              <a:tabLst>
                <a:tab pos="604520" algn="l"/>
                <a:tab pos="2585085" algn="l"/>
                <a:tab pos="4069715" algn="l"/>
              </a:tabLst>
            </a:pPr>
            <a:r>
              <a:rPr sz="2400" b="1" spc="-5" dirty="0">
                <a:latin typeface="Verdana"/>
                <a:cs typeface="Verdana"/>
              </a:rPr>
              <a:t>Resemble	copper	</a:t>
            </a:r>
            <a:r>
              <a:rPr sz="2400" b="1" spc="5" dirty="0">
                <a:latin typeface="Verdana"/>
                <a:cs typeface="Verdana"/>
              </a:rPr>
              <a:t>in  </a:t>
            </a:r>
            <a:r>
              <a:rPr sz="2400" b="1" spc="-5" dirty="0">
                <a:latin typeface="Verdana"/>
                <a:cs typeface="Verdana"/>
              </a:rPr>
              <a:t>resistance to</a:t>
            </a:r>
            <a:r>
              <a:rPr sz="2400" b="1" spc="-70" dirty="0">
                <a:latin typeface="Verdana"/>
                <a:cs typeface="Verdana"/>
              </a:rPr>
              <a:t> </a:t>
            </a:r>
            <a:r>
              <a:rPr sz="2400" b="1" spc="-5" dirty="0">
                <a:latin typeface="Verdana"/>
                <a:cs typeface="Verdana"/>
              </a:rPr>
              <a:t>corrosion</a:t>
            </a:r>
            <a:endParaRPr sz="2400">
              <a:latin typeface="Verdana"/>
              <a:cs typeface="Verdana"/>
            </a:endParaRPr>
          </a:p>
        </p:txBody>
      </p:sp>
      <p:sp>
        <p:nvSpPr>
          <p:cNvPr id="42" name="object 42"/>
          <p:cNvSpPr txBox="1"/>
          <p:nvPr/>
        </p:nvSpPr>
        <p:spPr>
          <a:xfrm>
            <a:off x="1150416" y="4947363"/>
            <a:ext cx="7608570" cy="976630"/>
          </a:xfrm>
          <a:prstGeom prst="rect">
            <a:avLst/>
          </a:prstGeom>
        </p:spPr>
        <p:txBody>
          <a:bodyPr vert="horz" wrap="square" lIns="0" tIns="122555" rIns="0" bIns="0" rtlCol="0">
            <a:spAutoFit/>
          </a:bodyPr>
          <a:lstStyle/>
          <a:p>
            <a:pPr marL="449580" indent="-437515">
              <a:lnSpc>
                <a:spcPct val="100000"/>
              </a:lnSpc>
              <a:spcBef>
                <a:spcPts val="965"/>
              </a:spcBef>
              <a:buClr>
                <a:srgbClr val="008000"/>
              </a:buClr>
              <a:buSzPct val="200000"/>
              <a:buFont typeface="Verdana"/>
              <a:buChar char="•"/>
              <a:tabLst>
                <a:tab pos="450215" algn="l"/>
              </a:tabLst>
            </a:pPr>
            <a:r>
              <a:rPr sz="2400" b="1" spc="-5" dirty="0">
                <a:latin typeface="Verdana"/>
                <a:cs typeface="Verdana"/>
              </a:rPr>
              <a:t>Their strength is greater </a:t>
            </a:r>
            <a:r>
              <a:rPr sz="2400" b="1" dirty="0">
                <a:latin typeface="Verdana"/>
                <a:cs typeface="Verdana"/>
              </a:rPr>
              <a:t>so </a:t>
            </a:r>
            <a:r>
              <a:rPr sz="2400" b="1" spc="-5" dirty="0">
                <a:latin typeface="Verdana"/>
                <a:cs typeface="Verdana"/>
              </a:rPr>
              <a:t>that </a:t>
            </a:r>
            <a:r>
              <a:rPr sz="2400" b="1" dirty="0">
                <a:latin typeface="Verdana"/>
                <a:cs typeface="Verdana"/>
              </a:rPr>
              <a:t>less</a:t>
            </a:r>
            <a:r>
              <a:rPr sz="2400" b="1" spc="155" dirty="0">
                <a:latin typeface="Verdana"/>
                <a:cs typeface="Verdana"/>
              </a:rPr>
              <a:t> </a:t>
            </a:r>
            <a:r>
              <a:rPr sz="2400" b="1" spc="-10" dirty="0">
                <a:latin typeface="Verdana"/>
                <a:cs typeface="Verdana"/>
              </a:rPr>
              <a:t>risk</a:t>
            </a:r>
            <a:endParaRPr sz="2400">
              <a:latin typeface="Verdana"/>
              <a:cs typeface="Verdana"/>
            </a:endParaRPr>
          </a:p>
          <a:p>
            <a:pPr marL="449580">
              <a:lnSpc>
                <a:spcPct val="100000"/>
              </a:lnSpc>
              <a:spcBef>
                <a:spcPts val="865"/>
              </a:spcBef>
            </a:pPr>
            <a:r>
              <a:rPr sz="2400" b="1" spc="-5" dirty="0">
                <a:latin typeface="Verdana"/>
                <a:cs typeface="Verdana"/>
              </a:rPr>
              <a:t>of </a:t>
            </a:r>
            <a:r>
              <a:rPr sz="2400" b="1" dirty="0">
                <a:latin typeface="Verdana"/>
                <a:cs typeface="Verdana"/>
              </a:rPr>
              <a:t>the </a:t>
            </a:r>
            <a:r>
              <a:rPr sz="2400" b="1" spc="-5" dirty="0">
                <a:latin typeface="Verdana"/>
                <a:cs typeface="Verdana"/>
              </a:rPr>
              <a:t>meshes</a:t>
            </a:r>
            <a:r>
              <a:rPr sz="2400" b="1" spc="15" dirty="0">
                <a:latin typeface="Verdana"/>
                <a:cs typeface="Verdana"/>
              </a:rPr>
              <a:t> </a:t>
            </a:r>
            <a:r>
              <a:rPr sz="2400" b="1" spc="-5" dirty="0">
                <a:latin typeface="Verdana"/>
                <a:cs typeface="Verdana"/>
              </a:rPr>
              <a:t>distortion.</a:t>
            </a:r>
            <a:endParaRPr sz="240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852" y="1089123"/>
            <a:ext cx="1791059" cy="3421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3592" y="971752"/>
            <a:ext cx="183197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0000"/>
                </a:solidFill>
                <a:latin typeface="Verdana"/>
                <a:cs typeface="Verdana"/>
              </a:rPr>
              <a:t>M</a:t>
            </a:r>
            <a:r>
              <a:rPr sz="3200" spc="-10" dirty="0">
                <a:solidFill>
                  <a:srgbClr val="FF0000"/>
                </a:solidFill>
                <a:latin typeface="Verdana"/>
                <a:cs typeface="Verdana"/>
              </a:rPr>
              <a:t>E</a:t>
            </a:r>
            <a:r>
              <a:rPr sz="3200" dirty="0">
                <a:solidFill>
                  <a:srgbClr val="FF0000"/>
                </a:solidFill>
                <a:latin typeface="Verdana"/>
                <a:cs typeface="Verdana"/>
              </a:rPr>
              <a:t>TALS</a:t>
            </a:r>
            <a:endParaRPr sz="3200">
              <a:latin typeface="Verdana"/>
              <a:cs typeface="Verdana"/>
            </a:endParaRPr>
          </a:p>
        </p:txBody>
      </p:sp>
      <p:sp>
        <p:nvSpPr>
          <p:cNvPr id="4" name="object 4"/>
          <p:cNvSpPr/>
          <p:nvPr/>
        </p:nvSpPr>
        <p:spPr>
          <a:xfrm>
            <a:off x="496355" y="2169134"/>
            <a:ext cx="250873" cy="247702"/>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943355" y="1985772"/>
            <a:ext cx="2733040" cy="500380"/>
            <a:chOff x="943355" y="1985772"/>
            <a:chExt cx="2733040" cy="500380"/>
          </a:xfrm>
        </p:grpSpPr>
        <p:sp>
          <p:nvSpPr>
            <p:cNvPr id="6" name="object 6"/>
            <p:cNvSpPr/>
            <p:nvPr/>
          </p:nvSpPr>
          <p:spPr>
            <a:xfrm>
              <a:off x="943355" y="2155453"/>
              <a:ext cx="1572768" cy="26598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03347" y="1985772"/>
              <a:ext cx="1272539" cy="499872"/>
            </a:xfrm>
            <a:prstGeom prst="rect">
              <a:avLst/>
            </a:prstGeom>
            <a:blipFill>
              <a:blip r:embed="rId5" cstate="print"/>
              <a:stretch>
                <a:fillRect/>
              </a:stretch>
            </a:blipFill>
          </p:spPr>
          <p:txBody>
            <a:bodyPr wrap="square" lIns="0" tIns="0" rIns="0" bIns="0" rtlCol="0"/>
            <a:lstStyle/>
            <a:p>
              <a:endParaRPr/>
            </a:p>
          </p:txBody>
        </p:sp>
      </p:grpSp>
      <p:grpSp>
        <p:nvGrpSpPr>
          <p:cNvPr id="8" name="object 8"/>
          <p:cNvGrpSpPr/>
          <p:nvPr/>
        </p:nvGrpSpPr>
        <p:grpSpPr>
          <a:xfrm>
            <a:off x="579119" y="2767583"/>
            <a:ext cx="8335009" cy="2062480"/>
            <a:chOff x="579119" y="2767583"/>
            <a:chExt cx="8335009" cy="2062480"/>
          </a:xfrm>
        </p:grpSpPr>
        <p:sp>
          <p:nvSpPr>
            <p:cNvPr id="9" name="object 9"/>
            <p:cNvSpPr/>
            <p:nvPr/>
          </p:nvSpPr>
          <p:spPr>
            <a:xfrm>
              <a:off x="947804" y="2886973"/>
              <a:ext cx="2019550" cy="32560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79119" y="2767583"/>
              <a:ext cx="1088136" cy="88544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197863" y="3156203"/>
              <a:ext cx="1237488" cy="48158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138172" y="3156203"/>
              <a:ext cx="2084831" cy="48158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924299" y="3156203"/>
              <a:ext cx="726948" cy="48158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357116" y="3156203"/>
              <a:ext cx="1940052" cy="481584"/>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79119" y="3188207"/>
              <a:ext cx="1088136" cy="88544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197863" y="3576827"/>
              <a:ext cx="1955292" cy="48158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2857499" y="3576827"/>
              <a:ext cx="1793748" cy="48158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579119" y="3608831"/>
              <a:ext cx="1088136" cy="88544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197863" y="3997451"/>
              <a:ext cx="7716011" cy="481584"/>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1197863" y="4347972"/>
              <a:ext cx="1898904" cy="481583"/>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2703575" y="4347972"/>
              <a:ext cx="498348" cy="481583"/>
            </a:xfrm>
            <a:prstGeom prst="rect">
              <a:avLst/>
            </a:prstGeom>
            <a:blipFill>
              <a:blip r:embed="rId16" cstate="print"/>
              <a:stretch>
                <a:fillRect/>
              </a:stretch>
            </a:blipFill>
          </p:spPr>
          <p:txBody>
            <a:bodyPr wrap="square" lIns="0" tIns="0" rIns="0" bIns="0" rtlCol="0"/>
            <a:lstStyle/>
            <a:p>
              <a:endParaRPr/>
            </a:p>
          </p:txBody>
        </p:sp>
      </p:grpSp>
      <p:grpSp>
        <p:nvGrpSpPr>
          <p:cNvPr id="22" name="object 22"/>
          <p:cNvGrpSpPr/>
          <p:nvPr/>
        </p:nvGrpSpPr>
        <p:grpSpPr>
          <a:xfrm>
            <a:off x="804672" y="5194309"/>
            <a:ext cx="2722245" cy="769620"/>
            <a:chOff x="804672" y="5194309"/>
            <a:chExt cx="2722245" cy="769620"/>
          </a:xfrm>
        </p:grpSpPr>
        <p:sp>
          <p:nvSpPr>
            <p:cNvPr id="23" name="object 23"/>
            <p:cNvSpPr/>
            <p:nvPr/>
          </p:nvSpPr>
          <p:spPr>
            <a:xfrm>
              <a:off x="1024242" y="5194309"/>
              <a:ext cx="2502188" cy="325604"/>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804672" y="5463539"/>
              <a:ext cx="2139695" cy="499872"/>
            </a:xfrm>
            <a:prstGeom prst="rect">
              <a:avLst/>
            </a:prstGeom>
            <a:blipFill>
              <a:blip r:embed="rId18" cstate="print"/>
              <a:stretch>
                <a:fillRect/>
              </a:stretch>
            </a:blipFill>
          </p:spPr>
          <p:txBody>
            <a:bodyPr wrap="square" lIns="0" tIns="0" rIns="0" bIns="0" rtlCol="0"/>
            <a:lstStyle/>
            <a:p>
              <a:endParaRPr/>
            </a:p>
          </p:txBody>
        </p:sp>
      </p:grpSp>
      <p:sp>
        <p:nvSpPr>
          <p:cNvPr id="25" name="object 25"/>
          <p:cNvSpPr txBox="1"/>
          <p:nvPr/>
        </p:nvSpPr>
        <p:spPr>
          <a:xfrm>
            <a:off x="459740" y="2070938"/>
            <a:ext cx="5641340" cy="1601470"/>
          </a:xfrm>
          <a:prstGeom prst="rect">
            <a:avLst/>
          </a:prstGeom>
        </p:spPr>
        <p:txBody>
          <a:bodyPr vert="horz" wrap="square" lIns="0" tIns="12700" rIns="0" bIns="0" rtlCol="0">
            <a:spAutoFit/>
          </a:bodyPr>
          <a:lstStyle/>
          <a:p>
            <a:pPr marL="481965" indent="-469900">
              <a:lnSpc>
                <a:spcPct val="100000"/>
              </a:lnSpc>
              <a:spcBef>
                <a:spcPts val="100"/>
              </a:spcBef>
              <a:buClr>
                <a:srgbClr val="3333CC"/>
              </a:buClr>
              <a:buFont typeface="Wingdings"/>
              <a:buChar char=""/>
              <a:tabLst>
                <a:tab pos="481965" algn="l"/>
                <a:tab pos="482600" algn="l"/>
              </a:tabLst>
            </a:pPr>
            <a:r>
              <a:rPr sz="2400" b="1" i="1" spc="-5" dirty="0">
                <a:solidFill>
                  <a:srgbClr val="0000FF"/>
                </a:solidFill>
                <a:latin typeface="Verdana"/>
                <a:cs typeface="Verdana"/>
              </a:rPr>
              <a:t>Stainless</a:t>
            </a:r>
            <a:r>
              <a:rPr sz="2400" b="1" i="1" dirty="0">
                <a:solidFill>
                  <a:srgbClr val="0000FF"/>
                </a:solidFill>
                <a:latin typeface="Verdana"/>
                <a:cs typeface="Verdana"/>
              </a:rPr>
              <a:t> </a:t>
            </a:r>
            <a:r>
              <a:rPr sz="2400" b="1" i="1" spc="-5" dirty="0">
                <a:solidFill>
                  <a:srgbClr val="0000FF"/>
                </a:solidFill>
                <a:latin typeface="Verdana"/>
                <a:cs typeface="Verdana"/>
              </a:rPr>
              <a:t>Steel</a:t>
            </a:r>
            <a:endParaRPr sz="2400">
              <a:latin typeface="Verdana"/>
              <a:cs typeface="Verdana"/>
            </a:endParaRPr>
          </a:p>
          <a:p>
            <a:pPr>
              <a:lnSpc>
                <a:spcPct val="100000"/>
              </a:lnSpc>
              <a:spcBef>
                <a:spcPts val="25"/>
              </a:spcBef>
              <a:buClr>
                <a:srgbClr val="3333CC"/>
              </a:buClr>
              <a:buFont typeface="Wingdings"/>
              <a:buChar char=""/>
            </a:pPr>
            <a:endParaRPr sz="2350">
              <a:latin typeface="Verdana"/>
              <a:cs typeface="Verdana"/>
            </a:endParaRPr>
          </a:p>
          <a:p>
            <a:pPr marL="481965">
              <a:lnSpc>
                <a:spcPct val="100000"/>
              </a:lnSpc>
            </a:pPr>
            <a:r>
              <a:rPr sz="2400" b="1" spc="-5" dirty="0">
                <a:solidFill>
                  <a:srgbClr val="008000"/>
                </a:solidFill>
                <a:latin typeface="Verdana"/>
                <a:cs typeface="Verdana"/>
              </a:rPr>
              <a:t>Advantages</a:t>
            </a:r>
            <a:endParaRPr sz="2400">
              <a:latin typeface="Verdana"/>
              <a:cs typeface="Verdana"/>
            </a:endParaRPr>
          </a:p>
          <a:p>
            <a:pPr marL="920750" lvl="1" indent="-438150">
              <a:lnSpc>
                <a:spcPct val="100000"/>
              </a:lnSpc>
              <a:spcBef>
                <a:spcPts val="545"/>
              </a:spcBef>
              <a:buClr>
                <a:srgbClr val="008000"/>
              </a:buClr>
              <a:buSzPct val="200000"/>
              <a:buFont typeface="Verdana"/>
              <a:buChar char="•"/>
              <a:tabLst>
                <a:tab pos="921385" algn="l"/>
              </a:tabLst>
            </a:pPr>
            <a:r>
              <a:rPr sz="2300" b="1" spc="-5" dirty="0">
                <a:latin typeface="Verdana"/>
                <a:cs typeface="Verdana"/>
              </a:rPr>
              <a:t>Good resistance to</a:t>
            </a:r>
            <a:r>
              <a:rPr sz="2300" b="1" spc="-90" dirty="0">
                <a:latin typeface="Verdana"/>
                <a:cs typeface="Verdana"/>
              </a:rPr>
              <a:t> </a:t>
            </a:r>
            <a:r>
              <a:rPr sz="2300" b="1" dirty="0">
                <a:latin typeface="Verdana"/>
                <a:cs typeface="Verdana"/>
              </a:rPr>
              <a:t>corrosion</a:t>
            </a:r>
            <a:endParaRPr sz="2300">
              <a:latin typeface="Verdana"/>
              <a:cs typeface="Verdana"/>
            </a:endParaRPr>
          </a:p>
        </p:txBody>
      </p:sp>
      <p:sp>
        <p:nvSpPr>
          <p:cNvPr id="26" name="object 26"/>
          <p:cNvSpPr txBox="1"/>
          <p:nvPr/>
        </p:nvSpPr>
        <p:spPr>
          <a:xfrm>
            <a:off x="5296280" y="4078604"/>
            <a:ext cx="3421379" cy="376555"/>
          </a:xfrm>
          <a:prstGeom prst="rect">
            <a:avLst/>
          </a:prstGeom>
        </p:spPr>
        <p:txBody>
          <a:bodyPr vert="horz" wrap="square" lIns="0" tIns="12700" rIns="0" bIns="0" rtlCol="0">
            <a:spAutoFit/>
          </a:bodyPr>
          <a:lstStyle/>
          <a:p>
            <a:pPr marL="12700">
              <a:lnSpc>
                <a:spcPct val="100000"/>
              </a:lnSpc>
              <a:spcBef>
                <a:spcPts val="100"/>
              </a:spcBef>
              <a:tabLst>
                <a:tab pos="879475" algn="l"/>
              </a:tabLst>
            </a:pPr>
            <a:r>
              <a:rPr sz="2300" b="1" spc="-5" dirty="0">
                <a:latin typeface="Verdana"/>
                <a:cs typeface="Verdana"/>
              </a:rPr>
              <a:t>for	pharmaceutical</a:t>
            </a:r>
            <a:endParaRPr sz="2300">
              <a:latin typeface="Verdana"/>
              <a:cs typeface="Verdana"/>
            </a:endParaRPr>
          </a:p>
        </p:txBody>
      </p:sp>
      <p:sp>
        <p:nvSpPr>
          <p:cNvPr id="27" name="object 27"/>
          <p:cNvSpPr txBox="1"/>
          <p:nvPr/>
        </p:nvSpPr>
        <p:spPr>
          <a:xfrm>
            <a:off x="930655" y="3657980"/>
            <a:ext cx="3989704" cy="1148080"/>
          </a:xfrm>
          <a:prstGeom prst="rect">
            <a:avLst/>
          </a:prstGeom>
        </p:spPr>
        <p:txBody>
          <a:bodyPr vert="horz" wrap="square" lIns="0" tIns="12700" rIns="0" bIns="0" rtlCol="0">
            <a:spAutoFit/>
          </a:bodyPr>
          <a:lstStyle/>
          <a:p>
            <a:pPr marL="450215" indent="-438150">
              <a:lnSpc>
                <a:spcPct val="100000"/>
              </a:lnSpc>
              <a:spcBef>
                <a:spcPts val="100"/>
              </a:spcBef>
              <a:buClr>
                <a:srgbClr val="008000"/>
              </a:buClr>
              <a:buSzPct val="200000"/>
              <a:buFont typeface="Verdana"/>
              <a:buChar char="•"/>
              <a:tabLst>
                <a:tab pos="450850" algn="l"/>
              </a:tabLst>
            </a:pPr>
            <a:r>
              <a:rPr sz="2300" b="1" spc="-5" dirty="0">
                <a:latin typeface="Verdana"/>
                <a:cs typeface="Verdana"/>
              </a:rPr>
              <a:t>Adequate</a:t>
            </a:r>
            <a:r>
              <a:rPr sz="2300" b="1" spc="-20" dirty="0">
                <a:latin typeface="Verdana"/>
                <a:cs typeface="Verdana"/>
              </a:rPr>
              <a:t> </a:t>
            </a:r>
            <a:r>
              <a:rPr sz="2300" b="1" spc="-5" dirty="0">
                <a:latin typeface="Verdana"/>
                <a:cs typeface="Verdana"/>
              </a:rPr>
              <a:t>strength</a:t>
            </a:r>
            <a:endParaRPr sz="2300">
              <a:latin typeface="Verdana"/>
              <a:cs typeface="Verdana"/>
            </a:endParaRPr>
          </a:p>
          <a:p>
            <a:pPr marL="450215" marR="5080" indent="-438150">
              <a:lnSpc>
                <a:spcPct val="100000"/>
              </a:lnSpc>
              <a:spcBef>
                <a:spcPts val="555"/>
              </a:spcBef>
              <a:buClr>
                <a:srgbClr val="008000"/>
              </a:buClr>
              <a:buSzPct val="200000"/>
              <a:buFont typeface="Verdana"/>
              <a:buChar char="•"/>
              <a:tabLst>
                <a:tab pos="450850" algn="l"/>
                <a:tab pos="1450975" algn="l"/>
                <a:tab pos="2667635" algn="l"/>
              </a:tabLst>
            </a:pPr>
            <a:r>
              <a:rPr sz="2300" b="1" dirty="0">
                <a:latin typeface="Verdana"/>
                <a:cs typeface="Verdana"/>
              </a:rPr>
              <a:t>T</a:t>
            </a:r>
            <a:r>
              <a:rPr sz="2300" b="1" spc="-10" dirty="0">
                <a:latin typeface="Verdana"/>
                <a:cs typeface="Verdana"/>
              </a:rPr>
              <a:t>h</a:t>
            </a:r>
            <a:r>
              <a:rPr sz="2300" b="1" dirty="0">
                <a:latin typeface="Verdana"/>
                <a:cs typeface="Verdana"/>
              </a:rPr>
              <a:t>e	</a:t>
            </a:r>
            <a:r>
              <a:rPr sz="2300" b="1" spc="-5" dirty="0">
                <a:latin typeface="Verdana"/>
                <a:cs typeface="Verdana"/>
              </a:rPr>
              <a:t>m</a:t>
            </a:r>
            <a:r>
              <a:rPr sz="2300" b="1" spc="-15" dirty="0">
                <a:latin typeface="Verdana"/>
                <a:cs typeface="Verdana"/>
              </a:rPr>
              <a:t>o</a:t>
            </a:r>
            <a:r>
              <a:rPr sz="2300" b="1" spc="-5" dirty="0">
                <a:latin typeface="Verdana"/>
                <a:cs typeface="Verdana"/>
              </a:rPr>
              <a:t>s</a:t>
            </a:r>
            <a:r>
              <a:rPr sz="2300" b="1" dirty="0">
                <a:latin typeface="Verdana"/>
                <a:cs typeface="Verdana"/>
              </a:rPr>
              <a:t>t	</a:t>
            </a:r>
            <a:r>
              <a:rPr sz="2300" b="1" spc="-5" dirty="0">
                <a:latin typeface="Verdana"/>
                <a:cs typeface="Verdana"/>
              </a:rPr>
              <a:t>sui</a:t>
            </a:r>
            <a:r>
              <a:rPr sz="2300" b="1" spc="-10" dirty="0">
                <a:latin typeface="Verdana"/>
                <a:cs typeface="Verdana"/>
              </a:rPr>
              <a:t>t</a:t>
            </a:r>
            <a:r>
              <a:rPr sz="2300" b="1" dirty="0">
                <a:latin typeface="Verdana"/>
                <a:cs typeface="Verdana"/>
              </a:rPr>
              <a:t>able  </a:t>
            </a:r>
            <a:r>
              <a:rPr sz="2300" b="1" spc="-5" dirty="0">
                <a:latin typeface="Verdana"/>
                <a:cs typeface="Verdana"/>
              </a:rPr>
              <a:t>purposes.</a:t>
            </a:r>
            <a:endParaRPr sz="2300">
              <a:latin typeface="Verdana"/>
              <a:cs typeface="Verdana"/>
            </a:endParaRPr>
          </a:p>
        </p:txBody>
      </p:sp>
      <p:sp>
        <p:nvSpPr>
          <p:cNvPr id="28" name="object 28"/>
          <p:cNvSpPr txBox="1"/>
          <p:nvPr/>
        </p:nvSpPr>
        <p:spPr>
          <a:xfrm>
            <a:off x="982776" y="5037632"/>
            <a:ext cx="2539365" cy="903605"/>
          </a:xfrm>
          <a:prstGeom prst="rect">
            <a:avLst/>
          </a:prstGeom>
        </p:spPr>
        <p:txBody>
          <a:bodyPr vert="horz" wrap="square" lIns="0" tIns="12700" rIns="0" bIns="0" rtlCol="0">
            <a:spAutoFit/>
          </a:bodyPr>
          <a:lstStyle/>
          <a:p>
            <a:pPr marL="12700" marR="5080">
              <a:lnSpc>
                <a:spcPct val="120000"/>
              </a:lnSpc>
              <a:spcBef>
                <a:spcPts val="100"/>
              </a:spcBef>
            </a:pPr>
            <a:r>
              <a:rPr sz="2400" b="1" spc="-5" dirty="0">
                <a:solidFill>
                  <a:srgbClr val="008000"/>
                </a:solidFill>
                <a:latin typeface="Verdana"/>
                <a:cs typeface="Verdana"/>
              </a:rPr>
              <a:t>Disa</a:t>
            </a:r>
            <a:r>
              <a:rPr sz="2400" b="1" dirty="0">
                <a:solidFill>
                  <a:srgbClr val="008000"/>
                </a:solidFill>
                <a:latin typeface="Verdana"/>
                <a:cs typeface="Verdana"/>
              </a:rPr>
              <a:t>dvantag</a:t>
            </a:r>
            <a:r>
              <a:rPr sz="2400" b="1" spc="5" dirty="0">
                <a:solidFill>
                  <a:srgbClr val="008000"/>
                </a:solidFill>
                <a:latin typeface="Verdana"/>
                <a:cs typeface="Verdana"/>
              </a:rPr>
              <a:t>e</a:t>
            </a:r>
            <a:r>
              <a:rPr sz="2400" b="1" dirty="0">
                <a:solidFill>
                  <a:srgbClr val="008000"/>
                </a:solidFill>
                <a:latin typeface="Verdana"/>
                <a:cs typeface="Verdana"/>
              </a:rPr>
              <a:t>s  </a:t>
            </a:r>
            <a:r>
              <a:rPr sz="2400" b="1" spc="-5" dirty="0">
                <a:latin typeface="Verdana"/>
                <a:cs typeface="Verdana"/>
              </a:rPr>
              <a:t>Expensive</a:t>
            </a:r>
            <a:endParaRPr sz="2400">
              <a:latin typeface="Verdana"/>
              <a:cs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1319" y="856488"/>
            <a:ext cx="3285490" cy="661670"/>
            <a:chOff x="701319" y="856488"/>
            <a:chExt cx="3285490" cy="661670"/>
          </a:xfrm>
        </p:grpSpPr>
        <p:sp>
          <p:nvSpPr>
            <p:cNvPr id="3" name="object 3"/>
            <p:cNvSpPr/>
            <p:nvPr/>
          </p:nvSpPr>
          <p:spPr>
            <a:xfrm>
              <a:off x="701319" y="1089124"/>
              <a:ext cx="997661" cy="3466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7800" y="856488"/>
              <a:ext cx="734568" cy="6614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42872" y="856488"/>
              <a:ext cx="2343912" cy="661415"/>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53592" y="971752"/>
            <a:ext cx="3061970"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333CC"/>
                </a:solidFill>
                <a:latin typeface="Verdana"/>
                <a:cs typeface="Verdana"/>
              </a:rPr>
              <a:t>NO</a:t>
            </a:r>
            <a:r>
              <a:rPr sz="3200" spc="-5" dirty="0">
                <a:solidFill>
                  <a:srgbClr val="3333CC"/>
                </a:solidFill>
                <a:latin typeface="Verdana"/>
                <a:cs typeface="Verdana"/>
              </a:rPr>
              <a:t>N-</a:t>
            </a:r>
            <a:r>
              <a:rPr sz="3200" spc="5" dirty="0">
                <a:solidFill>
                  <a:srgbClr val="3333CC"/>
                </a:solidFill>
                <a:latin typeface="Verdana"/>
                <a:cs typeface="Verdana"/>
              </a:rPr>
              <a:t>M</a:t>
            </a:r>
            <a:r>
              <a:rPr sz="3200" spc="-10" dirty="0">
                <a:solidFill>
                  <a:srgbClr val="3333CC"/>
                </a:solidFill>
                <a:latin typeface="Verdana"/>
                <a:cs typeface="Verdana"/>
              </a:rPr>
              <a:t>E</a:t>
            </a:r>
            <a:r>
              <a:rPr sz="3200" dirty="0">
                <a:solidFill>
                  <a:srgbClr val="3333CC"/>
                </a:solidFill>
                <a:latin typeface="Verdana"/>
                <a:cs typeface="Verdana"/>
              </a:rPr>
              <a:t>TALS</a:t>
            </a:r>
            <a:endParaRPr sz="3200">
              <a:latin typeface="Verdana"/>
              <a:cs typeface="Verdana"/>
            </a:endParaRPr>
          </a:p>
        </p:txBody>
      </p:sp>
      <p:sp>
        <p:nvSpPr>
          <p:cNvPr id="7" name="object 7"/>
          <p:cNvSpPr/>
          <p:nvPr/>
        </p:nvSpPr>
        <p:spPr>
          <a:xfrm>
            <a:off x="682283" y="2474569"/>
            <a:ext cx="250873" cy="250761"/>
          </a:xfrm>
          <a:prstGeom prst="rect">
            <a:avLst/>
          </a:prstGeom>
          <a:blipFill>
            <a:blip r:embed="rId5" cstate="print"/>
            <a:stretch>
              <a:fillRect/>
            </a:stretch>
          </a:blipFill>
        </p:spPr>
        <p:txBody>
          <a:bodyPr wrap="square" lIns="0" tIns="0" rIns="0" bIns="0" rtlCol="0"/>
          <a:lstStyle/>
          <a:p>
            <a:endParaRPr/>
          </a:p>
        </p:txBody>
      </p:sp>
      <p:grpSp>
        <p:nvGrpSpPr>
          <p:cNvPr id="8" name="object 8"/>
          <p:cNvGrpSpPr/>
          <p:nvPr/>
        </p:nvGrpSpPr>
        <p:grpSpPr>
          <a:xfrm>
            <a:off x="1152144" y="2292095"/>
            <a:ext cx="3340735" cy="584200"/>
            <a:chOff x="1152144" y="2292095"/>
            <a:chExt cx="3340735" cy="584200"/>
          </a:xfrm>
        </p:grpSpPr>
        <p:sp>
          <p:nvSpPr>
            <p:cNvPr id="9" name="object 9"/>
            <p:cNvSpPr/>
            <p:nvPr/>
          </p:nvSpPr>
          <p:spPr>
            <a:xfrm>
              <a:off x="1152144" y="2460819"/>
              <a:ext cx="822960" cy="26904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885188" y="2292095"/>
              <a:ext cx="1342644" cy="58369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926079" y="2292095"/>
              <a:ext cx="819912" cy="58369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44239" y="2292095"/>
              <a:ext cx="1048512" cy="583691"/>
            </a:xfrm>
            <a:prstGeom prst="rect">
              <a:avLst/>
            </a:prstGeom>
            <a:blipFill>
              <a:blip r:embed="rId9" cstate="print"/>
              <a:stretch>
                <a:fillRect/>
              </a:stretch>
            </a:blipFill>
          </p:spPr>
          <p:txBody>
            <a:bodyPr wrap="square" lIns="0" tIns="0" rIns="0" bIns="0" rtlCol="0"/>
            <a:lstStyle/>
            <a:p>
              <a:endParaRPr/>
            </a:p>
          </p:txBody>
        </p:sp>
      </p:grpSp>
      <p:grpSp>
        <p:nvGrpSpPr>
          <p:cNvPr id="13" name="object 13"/>
          <p:cNvGrpSpPr/>
          <p:nvPr/>
        </p:nvGrpSpPr>
        <p:grpSpPr>
          <a:xfrm>
            <a:off x="1086611" y="2950464"/>
            <a:ext cx="6659880" cy="584200"/>
            <a:chOff x="1086611" y="2950464"/>
            <a:chExt cx="6659880" cy="584200"/>
          </a:xfrm>
        </p:grpSpPr>
        <p:sp>
          <p:nvSpPr>
            <p:cNvPr id="14" name="object 14"/>
            <p:cNvSpPr/>
            <p:nvPr/>
          </p:nvSpPr>
          <p:spPr>
            <a:xfrm>
              <a:off x="1086611" y="3119187"/>
              <a:ext cx="361188" cy="269045"/>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328927" y="2950464"/>
              <a:ext cx="1767839" cy="583691"/>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2793491" y="2950464"/>
              <a:ext cx="2871216" cy="583691"/>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5364479" y="2950464"/>
              <a:ext cx="824484" cy="583691"/>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5884164" y="2950464"/>
              <a:ext cx="1752599" cy="583691"/>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228332" y="2950464"/>
              <a:ext cx="518159" cy="583691"/>
            </a:xfrm>
            <a:prstGeom prst="rect">
              <a:avLst/>
            </a:prstGeom>
            <a:blipFill>
              <a:blip r:embed="rId15" cstate="print"/>
              <a:stretch>
                <a:fillRect/>
              </a:stretch>
            </a:blipFill>
          </p:spPr>
          <p:txBody>
            <a:bodyPr wrap="square" lIns="0" tIns="0" rIns="0" bIns="0" rtlCol="0"/>
            <a:lstStyle/>
            <a:p>
              <a:endParaRPr/>
            </a:p>
          </p:txBody>
        </p:sp>
      </p:grpSp>
      <p:sp>
        <p:nvSpPr>
          <p:cNvPr id="20" name="object 20"/>
          <p:cNvSpPr/>
          <p:nvPr/>
        </p:nvSpPr>
        <p:spPr>
          <a:xfrm>
            <a:off x="682283" y="4047337"/>
            <a:ext cx="250873" cy="250761"/>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152144" y="4033587"/>
            <a:ext cx="822960" cy="269045"/>
          </a:xfrm>
          <a:prstGeom prst="rect">
            <a:avLst/>
          </a:prstGeom>
          <a:blipFill>
            <a:blip r:embed="rId6" cstate="print"/>
            <a:stretch>
              <a:fillRect/>
            </a:stretch>
          </a:blipFill>
        </p:spPr>
        <p:txBody>
          <a:bodyPr wrap="square" lIns="0" tIns="0" rIns="0" bIns="0" rtlCol="0"/>
          <a:lstStyle/>
          <a:p>
            <a:endParaRPr/>
          </a:p>
        </p:txBody>
      </p:sp>
      <p:grpSp>
        <p:nvGrpSpPr>
          <p:cNvPr id="22" name="object 22"/>
          <p:cNvGrpSpPr/>
          <p:nvPr/>
        </p:nvGrpSpPr>
        <p:grpSpPr>
          <a:xfrm>
            <a:off x="1133599" y="3864864"/>
            <a:ext cx="7559675" cy="1754505"/>
            <a:chOff x="1133599" y="3864864"/>
            <a:chExt cx="7559675" cy="1754505"/>
          </a:xfrm>
        </p:grpSpPr>
        <p:sp>
          <p:nvSpPr>
            <p:cNvPr id="23" name="object 23"/>
            <p:cNvSpPr/>
            <p:nvPr/>
          </p:nvSpPr>
          <p:spPr>
            <a:xfrm>
              <a:off x="2182702" y="4033587"/>
              <a:ext cx="508355" cy="269045"/>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2677668" y="3864864"/>
              <a:ext cx="1481328" cy="583692"/>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3954779" y="3864864"/>
              <a:ext cx="1167384" cy="583692"/>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4916423" y="3864864"/>
              <a:ext cx="1063752" cy="583692"/>
            </a:xfrm>
            <a:prstGeom prst="rect">
              <a:avLst/>
            </a:prstGeom>
            <a:blipFill>
              <a:blip r:embed="rId19" cstate="print"/>
              <a:stretch>
                <a:fillRect/>
              </a:stretch>
            </a:blipFill>
          </p:spPr>
          <p:txBody>
            <a:bodyPr wrap="square" lIns="0" tIns="0" rIns="0" bIns="0" rtlCol="0"/>
            <a:lstStyle/>
            <a:p>
              <a:endParaRPr/>
            </a:p>
          </p:txBody>
        </p:sp>
        <p:sp>
          <p:nvSpPr>
            <p:cNvPr id="27" name="object 27"/>
            <p:cNvSpPr/>
            <p:nvPr/>
          </p:nvSpPr>
          <p:spPr>
            <a:xfrm>
              <a:off x="5774435" y="3864864"/>
              <a:ext cx="1828800" cy="583692"/>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7397496" y="3864864"/>
              <a:ext cx="1295400" cy="583692"/>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1152144" y="4678084"/>
              <a:ext cx="626363" cy="209764"/>
            </a:xfrm>
            <a:prstGeom prst="rect">
              <a:avLst/>
            </a:prstGeom>
            <a:blipFill>
              <a:blip r:embed="rId22" cstate="print"/>
              <a:stretch>
                <a:fillRect/>
              </a:stretch>
            </a:blipFill>
          </p:spPr>
          <p:txBody>
            <a:bodyPr wrap="square" lIns="0" tIns="0" rIns="0" bIns="0" rtlCol="0"/>
            <a:lstStyle/>
            <a:p>
              <a:endParaRPr/>
            </a:p>
          </p:txBody>
        </p:sp>
        <p:sp>
          <p:nvSpPr>
            <p:cNvPr id="30" name="object 30"/>
            <p:cNvSpPr/>
            <p:nvPr/>
          </p:nvSpPr>
          <p:spPr>
            <a:xfrm>
              <a:off x="1580388" y="4450080"/>
              <a:ext cx="554736" cy="583692"/>
            </a:xfrm>
            <a:prstGeom prst="rect">
              <a:avLst/>
            </a:prstGeom>
            <a:blipFill>
              <a:blip r:embed="rId23" cstate="print"/>
              <a:stretch>
                <a:fillRect/>
              </a:stretch>
            </a:blipFill>
          </p:spPr>
          <p:txBody>
            <a:bodyPr wrap="square" lIns="0" tIns="0" rIns="0" bIns="0" rtlCol="0"/>
            <a:lstStyle/>
            <a:p>
              <a:endParaRPr/>
            </a:p>
          </p:txBody>
        </p:sp>
        <p:sp>
          <p:nvSpPr>
            <p:cNvPr id="31" name="object 31"/>
            <p:cNvSpPr/>
            <p:nvPr/>
          </p:nvSpPr>
          <p:spPr>
            <a:xfrm>
              <a:off x="1726691" y="4450080"/>
              <a:ext cx="1380744" cy="583692"/>
            </a:xfrm>
            <a:prstGeom prst="rect">
              <a:avLst/>
            </a:prstGeom>
            <a:blipFill>
              <a:blip r:embed="rId24" cstate="print"/>
              <a:stretch>
                <a:fillRect/>
              </a:stretch>
            </a:blipFill>
          </p:spPr>
          <p:txBody>
            <a:bodyPr wrap="square" lIns="0" tIns="0" rIns="0" bIns="0" rtlCol="0"/>
            <a:lstStyle/>
            <a:p>
              <a:endParaRPr/>
            </a:p>
          </p:txBody>
        </p:sp>
        <p:sp>
          <p:nvSpPr>
            <p:cNvPr id="32" name="object 32"/>
            <p:cNvSpPr/>
            <p:nvPr/>
          </p:nvSpPr>
          <p:spPr>
            <a:xfrm>
              <a:off x="2804160" y="4450080"/>
              <a:ext cx="1389888" cy="583692"/>
            </a:xfrm>
            <a:prstGeom prst="rect">
              <a:avLst/>
            </a:prstGeom>
            <a:blipFill>
              <a:blip r:embed="rId25" cstate="print"/>
              <a:stretch>
                <a:fillRect/>
              </a:stretch>
            </a:blipFill>
          </p:spPr>
          <p:txBody>
            <a:bodyPr wrap="square" lIns="0" tIns="0" rIns="0" bIns="0" rtlCol="0"/>
            <a:lstStyle/>
            <a:p>
              <a:endParaRPr/>
            </a:p>
          </p:txBody>
        </p:sp>
        <p:sp>
          <p:nvSpPr>
            <p:cNvPr id="33" name="object 33"/>
            <p:cNvSpPr/>
            <p:nvPr/>
          </p:nvSpPr>
          <p:spPr>
            <a:xfrm>
              <a:off x="3890772" y="4450080"/>
              <a:ext cx="966215" cy="583692"/>
            </a:xfrm>
            <a:prstGeom prst="rect">
              <a:avLst/>
            </a:prstGeom>
            <a:blipFill>
              <a:blip r:embed="rId26" cstate="print"/>
              <a:stretch>
                <a:fillRect/>
              </a:stretch>
            </a:blipFill>
          </p:spPr>
          <p:txBody>
            <a:bodyPr wrap="square" lIns="0" tIns="0" rIns="0" bIns="0" rtlCol="0"/>
            <a:lstStyle/>
            <a:p>
              <a:endParaRPr/>
            </a:p>
          </p:txBody>
        </p:sp>
        <p:sp>
          <p:nvSpPr>
            <p:cNvPr id="34" name="object 34"/>
            <p:cNvSpPr/>
            <p:nvPr/>
          </p:nvSpPr>
          <p:spPr>
            <a:xfrm>
              <a:off x="4552188" y="4450080"/>
              <a:ext cx="1872995" cy="583692"/>
            </a:xfrm>
            <a:prstGeom prst="rect">
              <a:avLst/>
            </a:prstGeom>
            <a:blipFill>
              <a:blip r:embed="rId27" cstate="print"/>
              <a:stretch>
                <a:fillRect/>
              </a:stretch>
            </a:blipFill>
          </p:spPr>
          <p:txBody>
            <a:bodyPr wrap="square" lIns="0" tIns="0" rIns="0" bIns="0" rtlCol="0"/>
            <a:lstStyle/>
            <a:p>
              <a:endParaRPr/>
            </a:p>
          </p:txBody>
        </p:sp>
        <p:sp>
          <p:nvSpPr>
            <p:cNvPr id="35" name="object 35"/>
            <p:cNvSpPr/>
            <p:nvPr/>
          </p:nvSpPr>
          <p:spPr>
            <a:xfrm>
              <a:off x="6120384" y="4450080"/>
              <a:ext cx="1185671" cy="583692"/>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7002779" y="4450080"/>
              <a:ext cx="612648" cy="583692"/>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7310628" y="4450080"/>
              <a:ext cx="1382268" cy="583692"/>
            </a:xfrm>
            <a:prstGeom prst="rect">
              <a:avLst/>
            </a:prstGeom>
            <a:blipFill>
              <a:blip r:embed="rId30" cstate="print"/>
              <a:stretch>
                <a:fillRect/>
              </a:stretch>
            </a:blipFill>
          </p:spPr>
          <p:txBody>
            <a:bodyPr wrap="square" lIns="0" tIns="0" rIns="0" bIns="0" rtlCol="0"/>
            <a:lstStyle/>
            <a:p>
              <a:endParaRPr/>
            </a:p>
          </p:txBody>
        </p:sp>
        <p:sp>
          <p:nvSpPr>
            <p:cNvPr id="38" name="object 38"/>
            <p:cNvSpPr/>
            <p:nvPr/>
          </p:nvSpPr>
          <p:spPr>
            <a:xfrm>
              <a:off x="1133599" y="5204019"/>
              <a:ext cx="767091" cy="269045"/>
            </a:xfrm>
            <a:prstGeom prst="rect">
              <a:avLst/>
            </a:prstGeom>
            <a:blipFill>
              <a:blip r:embed="rId31" cstate="print"/>
              <a:stretch>
                <a:fillRect/>
              </a:stretch>
            </a:blipFill>
          </p:spPr>
          <p:txBody>
            <a:bodyPr wrap="square" lIns="0" tIns="0" rIns="0" bIns="0" rtlCol="0"/>
            <a:lstStyle/>
            <a:p>
              <a:endParaRPr/>
            </a:p>
          </p:txBody>
        </p:sp>
        <p:sp>
          <p:nvSpPr>
            <p:cNvPr id="39" name="object 39"/>
            <p:cNvSpPr/>
            <p:nvPr/>
          </p:nvSpPr>
          <p:spPr>
            <a:xfrm>
              <a:off x="1798320" y="5035296"/>
              <a:ext cx="745236" cy="583692"/>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2240280" y="5035296"/>
              <a:ext cx="1578864" cy="583692"/>
            </a:xfrm>
            <a:prstGeom prst="rect">
              <a:avLst/>
            </a:prstGeom>
            <a:blipFill>
              <a:blip r:embed="rId33" cstate="print"/>
              <a:stretch>
                <a:fillRect/>
              </a:stretch>
            </a:blipFill>
          </p:spPr>
          <p:txBody>
            <a:bodyPr wrap="square" lIns="0" tIns="0" rIns="0" bIns="0" rtlCol="0"/>
            <a:lstStyle/>
            <a:p>
              <a:endParaRPr/>
            </a:p>
          </p:txBody>
        </p:sp>
        <p:sp>
          <p:nvSpPr>
            <p:cNvPr id="41" name="object 41"/>
            <p:cNvSpPr/>
            <p:nvPr/>
          </p:nvSpPr>
          <p:spPr>
            <a:xfrm>
              <a:off x="3517392" y="5035296"/>
              <a:ext cx="2033015" cy="583692"/>
            </a:xfrm>
            <a:prstGeom prst="rect">
              <a:avLst/>
            </a:prstGeom>
            <a:blipFill>
              <a:blip r:embed="rId34" cstate="print"/>
              <a:stretch>
                <a:fillRect/>
              </a:stretch>
            </a:blipFill>
          </p:spPr>
          <p:txBody>
            <a:bodyPr wrap="square" lIns="0" tIns="0" rIns="0" bIns="0" rtlCol="0"/>
            <a:lstStyle/>
            <a:p>
              <a:endParaRPr/>
            </a:p>
          </p:txBody>
        </p:sp>
        <p:sp>
          <p:nvSpPr>
            <p:cNvPr id="42" name="object 42"/>
            <p:cNvSpPr/>
            <p:nvPr/>
          </p:nvSpPr>
          <p:spPr>
            <a:xfrm>
              <a:off x="5141976" y="5035296"/>
              <a:ext cx="518160" cy="583692"/>
            </a:xfrm>
            <a:prstGeom prst="rect">
              <a:avLst/>
            </a:prstGeom>
            <a:blipFill>
              <a:blip r:embed="rId15" cstate="print"/>
              <a:stretch>
                <a:fillRect/>
              </a:stretch>
            </a:blipFill>
          </p:spPr>
          <p:txBody>
            <a:bodyPr wrap="square" lIns="0" tIns="0" rIns="0" bIns="0" rtlCol="0"/>
            <a:lstStyle/>
            <a:p>
              <a:endParaRPr/>
            </a:p>
          </p:txBody>
        </p:sp>
      </p:grpSp>
      <p:sp>
        <p:nvSpPr>
          <p:cNvPr id="43" name="object 43"/>
          <p:cNvSpPr txBox="1"/>
          <p:nvPr/>
        </p:nvSpPr>
        <p:spPr>
          <a:xfrm>
            <a:off x="645668" y="2377566"/>
            <a:ext cx="7841615" cy="3135630"/>
          </a:xfrm>
          <a:prstGeom prst="rect">
            <a:avLst/>
          </a:prstGeom>
        </p:spPr>
        <p:txBody>
          <a:bodyPr vert="horz" wrap="square" lIns="0" tIns="12700" rIns="0" bIns="0" rtlCol="0">
            <a:spAutoFit/>
          </a:bodyPr>
          <a:lstStyle/>
          <a:p>
            <a:pPr marL="481965" indent="-469900">
              <a:lnSpc>
                <a:spcPct val="100000"/>
              </a:lnSpc>
              <a:spcBef>
                <a:spcPts val="100"/>
              </a:spcBef>
              <a:buClr>
                <a:srgbClr val="3333CC"/>
              </a:buClr>
              <a:buFont typeface="Wingdings"/>
              <a:buChar char=""/>
              <a:tabLst>
                <a:tab pos="481965" algn="l"/>
                <a:tab pos="482600" algn="l"/>
              </a:tabLst>
            </a:pPr>
            <a:r>
              <a:rPr sz="2400" b="1" dirty="0">
                <a:latin typeface="Verdana"/>
                <a:cs typeface="Verdana"/>
              </a:rPr>
              <a:t>Used </a:t>
            </a:r>
            <a:r>
              <a:rPr sz="2400" b="1" spc="-5" dirty="0">
                <a:latin typeface="Verdana"/>
                <a:cs typeface="Verdana"/>
              </a:rPr>
              <a:t>when </a:t>
            </a:r>
            <a:r>
              <a:rPr sz="2400" b="1" dirty="0">
                <a:latin typeface="Verdana"/>
                <a:cs typeface="Verdana"/>
              </a:rPr>
              <a:t>all</a:t>
            </a:r>
            <a:r>
              <a:rPr sz="2400" b="1" spc="20" dirty="0">
                <a:latin typeface="Verdana"/>
                <a:cs typeface="Verdana"/>
              </a:rPr>
              <a:t> </a:t>
            </a:r>
            <a:r>
              <a:rPr sz="2400" b="1" spc="-10" dirty="0">
                <a:latin typeface="Verdana"/>
                <a:cs typeface="Verdana"/>
              </a:rPr>
              <a:t>risk</a:t>
            </a:r>
            <a:endParaRPr sz="2400">
              <a:latin typeface="Verdana"/>
              <a:cs typeface="Verdana"/>
            </a:endParaRPr>
          </a:p>
          <a:p>
            <a:pPr marL="429895">
              <a:lnSpc>
                <a:spcPct val="100000"/>
              </a:lnSpc>
              <a:spcBef>
                <a:spcPts val="2300"/>
              </a:spcBef>
            </a:pPr>
            <a:r>
              <a:rPr sz="2400" b="1" spc="-5" dirty="0">
                <a:latin typeface="Verdana"/>
                <a:cs typeface="Verdana"/>
              </a:rPr>
              <a:t>of metallic contamination </a:t>
            </a:r>
            <a:r>
              <a:rPr sz="2400" b="1" dirty="0">
                <a:latin typeface="Verdana"/>
                <a:cs typeface="Verdana"/>
              </a:rPr>
              <a:t>be</a:t>
            </a:r>
            <a:r>
              <a:rPr sz="2400" b="1" spc="40" dirty="0">
                <a:latin typeface="Verdana"/>
                <a:cs typeface="Verdana"/>
              </a:rPr>
              <a:t> </a:t>
            </a:r>
            <a:r>
              <a:rPr sz="2400" b="1" dirty="0">
                <a:latin typeface="Verdana"/>
                <a:cs typeface="Verdana"/>
              </a:rPr>
              <a:t>avoided.</a:t>
            </a:r>
            <a:endParaRPr sz="2400">
              <a:latin typeface="Verdana"/>
              <a:cs typeface="Verdana"/>
            </a:endParaRPr>
          </a:p>
          <a:p>
            <a:pPr marL="481965" marR="5080" indent="-469900" algn="just">
              <a:lnSpc>
                <a:spcPct val="160100"/>
              </a:lnSpc>
              <a:spcBef>
                <a:spcPts val="2595"/>
              </a:spcBef>
              <a:buClr>
                <a:srgbClr val="3333CC"/>
              </a:buClr>
              <a:buFont typeface="Wingdings"/>
              <a:buChar char=""/>
              <a:tabLst>
                <a:tab pos="482600" algn="l"/>
              </a:tabLst>
            </a:pPr>
            <a:r>
              <a:rPr sz="2400" b="1" dirty="0">
                <a:latin typeface="Verdana"/>
                <a:cs typeface="Verdana"/>
              </a:rPr>
              <a:t>Used </a:t>
            </a:r>
            <a:r>
              <a:rPr sz="2400" b="1" spc="-10" dirty="0">
                <a:latin typeface="Verdana"/>
                <a:cs typeface="Verdana"/>
              </a:rPr>
              <a:t>for </a:t>
            </a:r>
            <a:r>
              <a:rPr sz="2400" b="1" dirty="0">
                <a:latin typeface="Verdana"/>
                <a:cs typeface="Verdana"/>
              </a:rPr>
              <a:t>sieves </a:t>
            </a:r>
            <a:r>
              <a:rPr sz="2400" b="1" spc="-5" dirty="0">
                <a:latin typeface="Verdana"/>
                <a:cs typeface="Verdana"/>
              </a:rPr>
              <a:t>with </a:t>
            </a:r>
            <a:r>
              <a:rPr sz="2400" b="1" dirty="0">
                <a:latin typeface="Verdana"/>
                <a:cs typeface="Verdana"/>
              </a:rPr>
              <a:t>fine meshes, </a:t>
            </a:r>
            <a:r>
              <a:rPr sz="2400" b="1" spc="-5" dirty="0">
                <a:latin typeface="Verdana"/>
                <a:cs typeface="Verdana"/>
              </a:rPr>
              <a:t>since  non-metal </a:t>
            </a:r>
            <a:r>
              <a:rPr sz="2400" b="1" spc="-10" dirty="0">
                <a:latin typeface="Verdana"/>
                <a:cs typeface="Verdana"/>
              </a:rPr>
              <a:t>fibers </a:t>
            </a:r>
            <a:r>
              <a:rPr sz="2400" b="1" dirty="0">
                <a:latin typeface="Verdana"/>
                <a:cs typeface="Verdana"/>
              </a:rPr>
              <a:t>are </a:t>
            </a:r>
            <a:r>
              <a:rPr sz="2400" b="1" spc="-5" dirty="0">
                <a:latin typeface="Verdana"/>
                <a:cs typeface="Verdana"/>
              </a:rPr>
              <a:t>stronger </a:t>
            </a:r>
            <a:r>
              <a:rPr sz="2400" b="1" dirty="0">
                <a:latin typeface="Verdana"/>
                <a:cs typeface="Verdana"/>
              </a:rPr>
              <a:t>than a </a:t>
            </a:r>
            <a:r>
              <a:rPr sz="2400" b="1" spc="-5" dirty="0">
                <a:latin typeface="Verdana"/>
                <a:cs typeface="Verdana"/>
              </a:rPr>
              <a:t>metal  wire of similar</a:t>
            </a:r>
            <a:r>
              <a:rPr sz="2400" b="1" spc="30" dirty="0">
                <a:latin typeface="Verdana"/>
                <a:cs typeface="Verdana"/>
              </a:rPr>
              <a:t> </a:t>
            </a:r>
            <a:r>
              <a:rPr sz="2400" b="1" spc="-5" dirty="0">
                <a:latin typeface="Verdana"/>
                <a:cs typeface="Verdana"/>
              </a:rPr>
              <a:t>thickness.</a:t>
            </a:r>
            <a:endParaRPr sz="2400">
              <a:latin typeface="Verdana"/>
              <a:cs typeface="Verdana"/>
            </a:endParaRPr>
          </a:p>
        </p:txBody>
      </p:sp>
      <p:sp>
        <p:nvSpPr>
          <p:cNvPr id="44" name="object 44"/>
          <p:cNvSpPr/>
          <p:nvPr/>
        </p:nvSpPr>
        <p:spPr>
          <a:xfrm>
            <a:off x="5181600" y="0"/>
            <a:ext cx="3962399" cy="2971800"/>
          </a:xfrm>
          <a:prstGeom prst="rect">
            <a:avLst/>
          </a:prstGeom>
          <a:blipFill>
            <a:blip r:embed="rId35"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1319" y="856488"/>
            <a:ext cx="3285490" cy="661670"/>
            <a:chOff x="701319" y="856488"/>
            <a:chExt cx="3285490" cy="661670"/>
          </a:xfrm>
        </p:grpSpPr>
        <p:sp>
          <p:nvSpPr>
            <p:cNvPr id="3" name="object 3"/>
            <p:cNvSpPr/>
            <p:nvPr/>
          </p:nvSpPr>
          <p:spPr>
            <a:xfrm>
              <a:off x="701319" y="1089124"/>
              <a:ext cx="997661" cy="3466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7800" y="856488"/>
              <a:ext cx="734568" cy="6614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42872" y="856488"/>
              <a:ext cx="2343912" cy="661415"/>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53592" y="971752"/>
            <a:ext cx="3061970"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333CC"/>
                </a:solidFill>
                <a:latin typeface="Verdana"/>
                <a:cs typeface="Verdana"/>
              </a:rPr>
              <a:t>NO</a:t>
            </a:r>
            <a:r>
              <a:rPr sz="3200" spc="-5" dirty="0">
                <a:solidFill>
                  <a:srgbClr val="3333CC"/>
                </a:solidFill>
                <a:latin typeface="Verdana"/>
                <a:cs typeface="Verdana"/>
              </a:rPr>
              <a:t>N-</a:t>
            </a:r>
            <a:r>
              <a:rPr sz="3200" spc="5" dirty="0">
                <a:solidFill>
                  <a:srgbClr val="3333CC"/>
                </a:solidFill>
                <a:latin typeface="Verdana"/>
                <a:cs typeface="Verdana"/>
              </a:rPr>
              <a:t>M</a:t>
            </a:r>
            <a:r>
              <a:rPr sz="3200" spc="-10" dirty="0">
                <a:solidFill>
                  <a:srgbClr val="3333CC"/>
                </a:solidFill>
                <a:latin typeface="Verdana"/>
                <a:cs typeface="Verdana"/>
              </a:rPr>
              <a:t>E</a:t>
            </a:r>
            <a:r>
              <a:rPr sz="3200" dirty="0">
                <a:solidFill>
                  <a:srgbClr val="3333CC"/>
                </a:solidFill>
                <a:latin typeface="Verdana"/>
                <a:cs typeface="Verdana"/>
              </a:rPr>
              <a:t>TALS</a:t>
            </a:r>
            <a:endParaRPr sz="3200">
              <a:latin typeface="Verdana"/>
              <a:cs typeface="Verdana"/>
            </a:endParaRPr>
          </a:p>
        </p:txBody>
      </p:sp>
      <p:sp>
        <p:nvSpPr>
          <p:cNvPr id="7" name="object 7"/>
          <p:cNvSpPr txBox="1"/>
          <p:nvPr/>
        </p:nvSpPr>
        <p:spPr>
          <a:xfrm>
            <a:off x="383540" y="1682775"/>
            <a:ext cx="7842250" cy="3245485"/>
          </a:xfrm>
          <a:prstGeom prst="rect">
            <a:avLst/>
          </a:prstGeom>
        </p:spPr>
        <p:txBody>
          <a:bodyPr vert="horz" wrap="square" lIns="0" tIns="12700" rIns="0" bIns="0" rtlCol="0">
            <a:spAutoFit/>
          </a:bodyPr>
          <a:lstStyle/>
          <a:p>
            <a:pPr marL="391795" marR="2273935" indent="-379730">
              <a:lnSpc>
                <a:spcPct val="130100"/>
              </a:lnSpc>
              <a:spcBef>
                <a:spcPts val="100"/>
              </a:spcBef>
              <a:buClr>
                <a:srgbClr val="3333CC"/>
              </a:buClr>
              <a:buFont typeface="Wingdings"/>
              <a:buChar char=""/>
              <a:tabLst>
                <a:tab pos="481965" algn="l"/>
                <a:tab pos="482600" algn="l"/>
              </a:tabLst>
            </a:pPr>
            <a:r>
              <a:rPr dirty="0"/>
              <a:t>	</a:t>
            </a:r>
            <a:r>
              <a:rPr sz="2200" b="1" spc="-5" dirty="0">
                <a:latin typeface="Verdana"/>
                <a:cs typeface="Verdana"/>
              </a:rPr>
              <a:t>Materials of </a:t>
            </a:r>
            <a:r>
              <a:rPr sz="2200" b="1" spc="-10" dirty="0">
                <a:latin typeface="Verdana"/>
                <a:cs typeface="Verdana"/>
              </a:rPr>
              <a:t>natural </a:t>
            </a:r>
            <a:r>
              <a:rPr sz="2200" b="1" spc="-5" dirty="0">
                <a:latin typeface="Verdana"/>
                <a:cs typeface="Verdana"/>
              </a:rPr>
              <a:t>origin </a:t>
            </a:r>
            <a:r>
              <a:rPr sz="2200" b="1" spc="-10" dirty="0">
                <a:latin typeface="Verdana"/>
                <a:cs typeface="Verdana"/>
              </a:rPr>
              <a:t>(</a:t>
            </a:r>
            <a:r>
              <a:rPr sz="2200" b="1" spc="-10" dirty="0">
                <a:solidFill>
                  <a:srgbClr val="0000FF"/>
                </a:solidFill>
                <a:latin typeface="Verdana"/>
                <a:cs typeface="Verdana"/>
              </a:rPr>
              <a:t>hair </a:t>
            </a:r>
            <a:r>
              <a:rPr sz="2200" b="1" spc="-10" dirty="0">
                <a:latin typeface="Verdana"/>
                <a:cs typeface="Verdana"/>
              </a:rPr>
              <a:t> and </a:t>
            </a:r>
            <a:r>
              <a:rPr sz="2200" b="1" spc="-5" dirty="0">
                <a:solidFill>
                  <a:srgbClr val="0000FF"/>
                </a:solidFill>
                <a:latin typeface="Verdana"/>
                <a:cs typeface="Verdana"/>
              </a:rPr>
              <a:t>silk</a:t>
            </a:r>
            <a:r>
              <a:rPr sz="2200" b="1" spc="-5" dirty="0">
                <a:latin typeface="Verdana"/>
                <a:cs typeface="Verdana"/>
              </a:rPr>
              <a:t>), are used </a:t>
            </a:r>
            <a:r>
              <a:rPr sz="2200" b="1" spc="-10" dirty="0">
                <a:latin typeface="Verdana"/>
                <a:cs typeface="Verdana"/>
              </a:rPr>
              <a:t>but synthetic  </a:t>
            </a:r>
            <a:r>
              <a:rPr sz="2200" b="1" spc="-5" dirty="0">
                <a:latin typeface="Verdana"/>
                <a:cs typeface="Verdana"/>
              </a:rPr>
              <a:t>fibers </a:t>
            </a:r>
            <a:r>
              <a:rPr sz="2200" b="1" spc="-10" dirty="0">
                <a:latin typeface="Verdana"/>
                <a:cs typeface="Verdana"/>
              </a:rPr>
              <a:t>(</a:t>
            </a:r>
            <a:r>
              <a:rPr sz="2200" b="1" spc="-10" dirty="0">
                <a:solidFill>
                  <a:srgbClr val="0000FF"/>
                </a:solidFill>
                <a:latin typeface="Verdana"/>
                <a:cs typeface="Verdana"/>
              </a:rPr>
              <a:t>nylon </a:t>
            </a:r>
            <a:r>
              <a:rPr sz="2200" b="1" spc="-10" dirty="0">
                <a:latin typeface="Verdana"/>
                <a:cs typeface="Verdana"/>
              </a:rPr>
              <a:t>and</a:t>
            </a:r>
            <a:r>
              <a:rPr sz="2200" b="1" spc="20" dirty="0">
                <a:latin typeface="Verdana"/>
                <a:cs typeface="Verdana"/>
              </a:rPr>
              <a:t> </a:t>
            </a:r>
            <a:r>
              <a:rPr sz="2200" b="1" spc="-5" dirty="0">
                <a:solidFill>
                  <a:srgbClr val="0000FF"/>
                </a:solidFill>
                <a:latin typeface="Verdana"/>
                <a:cs typeface="Verdana"/>
              </a:rPr>
              <a:t>terylene</a:t>
            </a:r>
            <a:r>
              <a:rPr sz="2200" b="1" spc="-5" dirty="0">
                <a:latin typeface="Verdana"/>
                <a:cs typeface="Verdana"/>
              </a:rPr>
              <a:t>)</a:t>
            </a:r>
            <a:endParaRPr sz="2200">
              <a:latin typeface="Verdana"/>
              <a:cs typeface="Verdana"/>
            </a:endParaRPr>
          </a:p>
          <a:p>
            <a:pPr marL="391795">
              <a:lnSpc>
                <a:spcPct val="100000"/>
              </a:lnSpc>
              <a:spcBef>
                <a:spcPts val="790"/>
              </a:spcBef>
            </a:pPr>
            <a:r>
              <a:rPr sz="2200" b="1" spc="-5" dirty="0">
                <a:latin typeface="Verdana"/>
                <a:cs typeface="Verdana"/>
              </a:rPr>
              <a:t>are more</a:t>
            </a:r>
            <a:r>
              <a:rPr sz="2200" b="1" spc="5" dirty="0">
                <a:latin typeface="Verdana"/>
                <a:cs typeface="Verdana"/>
              </a:rPr>
              <a:t> </a:t>
            </a:r>
            <a:r>
              <a:rPr sz="2200" b="1" spc="-10" dirty="0">
                <a:latin typeface="Verdana"/>
                <a:cs typeface="Verdana"/>
              </a:rPr>
              <a:t>suitable</a:t>
            </a:r>
            <a:endParaRPr sz="2200">
              <a:latin typeface="Verdana"/>
              <a:cs typeface="Verdana"/>
            </a:endParaRPr>
          </a:p>
          <a:p>
            <a:pPr>
              <a:lnSpc>
                <a:spcPct val="100000"/>
              </a:lnSpc>
              <a:spcBef>
                <a:spcPts val="30"/>
              </a:spcBef>
            </a:pPr>
            <a:endParaRPr sz="2150">
              <a:latin typeface="Verdana"/>
              <a:cs typeface="Verdana"/>
            </a:endParaRPr>
          </a:p>
          <a:p>
            <a:pPr marL="391795">
              <a:lnSpc>
                <a:spcPct val="100000"/>
              </a:lnSpc>
            </a:pPr>
            <a:r>
              <a:rPr sz="2200" b="1" i="1" spc="-10" dirty="0">
                <a:solidFill>
                  <a:srgbClr val="008000"/>
                </a:solidFill>
                <a:latin typeface="Verdana"/>
                <a:cs typeface="Verdana"/>
              </a:rPr>
              <a:t>Advantages of synthetic</a:t>
            </a:r>
            <a:r>
              <a:rPr sz="2200" b="1" i="1" spc="80" dirty="0">
                <a:solidFill>
                  <a:srgbClr val="008000"/>
                </a:solidFill>
                <a:latin typeface="Verdana"/>
                <a:cs typeface="Verdana"/>
              </a:rPr>
              <a:t> </a:t>
            </a:r>
            <a:r>
              <a:rPr sz="2200" b="1" i="1" spc="-10" dirty="0">
                <a:solidFill>
                  <a:srgbClr val="008000"/>
                </a:solidFill>
                <a:latin typeface="Verdana"/>
                <a:cs typeface="Verdana"/>
              </a:rPr>
              <a:t>fibers</a:t>
            </a:r>
            <a:endParaRPr sz="2200">
              <a:latin typeface="Verdana"/>
              <a:cs typeface="Verdana"/>
            </a:endParaRPr>
          </a:p>
          <a:p>
            <a:pPr marL="920750" marR="5080" lvl="1" indent="-438150">
              <a:lnSpc>
                <a:spcPct val="110000"/>
              </a:lnSpc>
              <a:spcBef>
                <a:spcPts val="530"/>
              </a:spcBef>
              <a:buClr>
                <a:srgbClr val="008000"/>
              </a:buClr>
              <a:buSzPct val="200000"/>
              <a:buFont typeface="Verdana"/>
              <a:buChar char="•"/>
              <a:tabLst>
                <a:tab pos="921385" algn="l"/>
                <a:tab pos="1999614" algn="l"/>
                <a:tab pos="3105150" algn="l"/>
                <a:tab pos="4733290" algn="l"/>
                <a:tab pos="5606415" algn="l"/>
                <a:tab pos="7511415" algn="l"/>
              </a:tabLst>
            </a:pPr>
            <a:r>
              <a:rPr sz="2200" b="1" spc="-10" dirty="0">
                <a:latin typeface="Verdana"/>
                <a:cs typeface="Verdana"/>
              </a:rPr>
              <a:t>Hav</a:t>
            </a:r>
            <a:r>
              <a:rPr sz="2200" b="1" spc="-5" dirty="0">
                <a:latin typeface="Verdana"/>
                <a:cs typeface="Verdana"/>
              </a:rPr>
              <a:t>e</a:t>
            </a:r>
            <a:r>
              <a:rPr sz="2200" b="1" dirty="0">
                <a:latin typeface="Verdana"/>
                <a:cs typeface="Verdana"/>
              </a:rPr>
              <a:t>	</a:t>
            </a:r>
            <a:r>
              <a:rPr sz="2200" b="1" spc="-10" dirty="0">
                <a:latin typeface="Verdana"/>
                <a:cs typeface="Verdana"/>
              </a:rPr>
              <a:t>m</a:t>
            </a:r>
            <a:r>
              <a:rPr sz="2200" b="1" dirty="0">
                <a:latin typeface="Verdana"/>
                <a:cs typeface="Verdana"/>
              </a:rPr>
              <a:t>o</a:t>
            </a:r>
            <a:r>
              <a:rPr sz="2200" b="1" spc="-10" dirty="0">
                <a:latin typeface="Verdana"/>
                <a:cs typeface="Verdana"/>
              </a:rPr>
              <a:t>r</a:t>
            </a:r>
            <a:r>
              <a:rPr sz="2200" b="1" spc="-5" dirty="0">
                <a:latin typeface="Verdana"/>
                <a:cs typeface="Verdana"/>
              </a:rPr>
              <a:t>e</a:t>
            </a:r>
            <a:r>
              <a:rPr sz="2200" b="1" dirty="0">
                <a:latin typeface="Verdana"/>
                <a:cs typeface="Verdana"/>
              </a:rPr>
              <a:t>	</a:t>
            </a:r>
            <a:r>
              <a:rPr sz="2200" b="1" spc="-10" dirty="0">
                <a:latin typeface="Verdana"/>
                <a:cs typeface="Verdana"/>
              </a:rPr>
              <a:t>stre</a:t>
            </a:r>
            <a:r>
              <a:rPr sz="2200" b="1" spc="-15" dirty="0">
                <a:latin typeface="Verdana"/>
                <a:cs typeface="Verdana"/>
              </a:rPr>
              <a:t>n</a:t>
            </a:r>
            <a:r>
              <a:rPr sz="2200" b="1" spc="-10" dirty="0">
                <a:latin typeface="Verdana"/>
                <a:cs typeface="Verdana"/>
              </a:rPr>
              <a:t>gt</a:t>
            </a:r>
            <a:r>
              <a:rPr sz="2200" b="1" spc="-5" dirty="0">
                <a:latin typeface="Verdana"/>
                <a:cs typeface="Verdana"/>
              </a:rPr>
              <a:t>h</a:t>
            </a:r>
            <a:r>
              <a:rPr sz="2200" b="1" dirty="0">
                <a:latin typeface="Verdana"/>
                <a:cs typeface="Verdana"/>
              </a:rPr>
              <a:t>	</a:t>
            </a:r>
            <a:r>
              <a:rPr sz="2200" b="1" spc="-5" dirty="0">
                <a:latin typeface="Verdana"/>
                <a:cs typeface="Verdana"/>
              </a:rPr>
              <a:t>and</a:t>
            </a:r>
            <a:r>
              <a:rPr sz="2200" b="1" dirty="0">
                <a:latin typeface="Verdana"/>
                <a:cs typeface="Verdana"/>
              </a:rPr>
              <a:t>	</a:t>
            </a:r>
            <a:r>
              <a:rPr sz="2200" b="1" spc="-10" dirty="0">
                <a:latin typeface="Verdana"/>
                <a:cs typeface="Verdana"/>
              </a:rPr>
              <a:t>resi</a:t>
            </a:r>
            <a:r>
              <a:rPr sz="2200" b="1" dirty="0">
                <a:latin typeface="Verdana"/>
                <a:cs typeface="Verdana"/>
              </a:rPr>
              <a:t>s</a:t>
            </a:r>
            <a:r>
              <a:rPr sz="2200" b="1" spc="-5" dirty="0">
                <a:latin typeface="Verdana"/>
                <a:cs typeface="Verdana"/>
              </a:rPr>
              <a:t>t</a:t>
            </a:r>
            <a:r>
              <a:rPr sz="2200" b="1" spc="-15" dirty="0">
                <a:latin typeface="Verdana"/>
                <a:cs typeface="Verdana"/>
              </a:rPr>
              <a:t>a</a:t>
            </a:r>
            <a:r>
              <a:rPr sz="2200" b="1" spc="-10" dirty="0">
                <a:latin typeface="Verdana"/>
                <a:cs typeface="Verdana"/>
              </a:rPr>
              <a:t>nc</a:t>
            </a:r>
            <a:r>
              <a:rPr sz="2200" b="1" spc="-5" dirty="0">
                <a:latin typeface="Verdana"/>
                <a:cs typeface="Verdana"/>
              </a:rPr>
              <a:t>e</a:t>
            </a:r>
            <a:r>
              <a:rPr sz="2200" b="1" dirty="0">
                <a:latin typeface="Verdana"/>
                <a:cs typeface="Verdana"/>
              </a:rPr>
              <a:t>	</a:t>
            </a:r>
            <a:r>
              <a:rPr sz="2200" b="1" spc="-10" dirty="0">
                <a:latin typeface="Verdana"/>
                <a:cs typeface="Verdana"/>
              </a:rPr>
              <a:t>to  </a:t>
            </a:r>
            <a:r>
              <a:rPr sz="2200" b="1" spc="-5" dirty="0">
                <a:latin typeface="Verdana"/>
                <a:cs typeface="Verdana"/>
              </a:rPr>
              <a:t>corrosion.</a:t>
            </a:r>
            <a:endParaRPr sz="2200">
              <a:latin typeface="Verdana"/>
              <a:cs typeface="Verdana"/>
            </a:endParaRPr>
          </a:p>
        </p:txBody>
      </p:sp>
      <p:sp>
        <p:nvSpPr>
          <p:cNvPr id="8" name="object 8"/>
          <p:cNvSpPr txBox="1"/>
          <p:nvPr/>
        </p:nvSpPr>
        <p:spPr>
          <a:xfrm>
            <a:off x="854455" y="4969686"/>
            <a:ext cx="4719955" cy="763270"/>
          </a:xfrm>
          <a:prstGeom prst="rect">
            <a:avLst/>
          </a:prstGeom>
        </p:spPr>
        <p:txBody>
          <a:bodyPr vert="horz" wrap="square" lIns="0" tIns="46355" rIns="0" bIns="0" rtlCol="0">
            <a:spAutoFit/>
          </a:bodyPr>
          <a:lstStyle/>
          <a:p>
            <a:pPr marL="450215" indent="-438150">
              <a:lnSpc>
                <a:spcPct val="100000"/>
              </a:lnSpc>
              <a:spcBef>
                <a:spcPts val="365"/>
              </a:spcBef>
              <a:buClr>
                <a:srgbClr val="008000"/>
              </a:buClr>
              <a:buSzPct val="200000"/>
              <a:buFont typeface="Verdana"/>
              <a:buChar char="•"/>
              <a:tabLst>
                <a:tab pos="450850" algn="l"/>
                <a:tab pos="1309370" algn="l"/>
                <a:tab pos="2001520" algn="l"/>
                <a:tab pos="3725545" algn="l"/>
                <a:tab pos="4329430" algn="l"/>
              </a:tabLst>
            </a:pPr>
            <a:r>
              <a:rPr sz="2200" b="1" spc="-10" dirty="0">
                <a:latin typeface="Verdana"/>
                <a:cs typeface="Verdana"/>
              </a:rPr>
              <a:t>ca</a:t>
            </a:r>
            <a:r>
              <a:rPr sz="2200" b="1" spc="-5" dirty="0">
                <a:latin typeface="Verdana"/>
                <a:cs typeface="Verdana"/>
              </a:rPr>
              <a:t>n</a:t>
            </a:r>
            <a:r>
              <a:rPr sz="2200" b="1" dirty="0">
                <a:latin typeface="Verdana"/>
                <a:cs typeface="Verdana"/>
              </a:rPr>
              <a:t>	</a:t>
            </a:r>
            <a:r>
              <a:rPr sz="2200" b="1" spc="-10" dirty="0">
                <a:latin typeface="Verdana"/>
                <a:cs typeface="Verdana"/>
              </a:rPr>
              <a:t>b</a:t>
            </a:r>
            <a:r>
              <a:rPr sz="2200" b="1" spc="-5" dirty="0">
                <a:latin typeface="Verdana"/>
                <a:cs typeface="Verdana"/>
              </a:rPr>
              <a:t>e</a:t>
            </a:r>
            <a:r>
              <a:rPr sz="2200" b="1" dirty="0">
                <a:latin typeface="Verdana"/>
                <a:cs typeface="Verdana"/>
              </a:rPr>
              <a:t>	</a:t>
            </a:r>
            <a:r>
              <a:rPr sz="2200" b="1" spc="-10" dirty="0">
                <a:latin typeface="Verdana"/>
                <a:cs typeface="Verdana"/>
              </a:rPr>
              <a:t>ex</a:t>
            </a:r>
            <a:r>
              <a:rPr sz="2200" b="1" spc="-15" dirty="0">
                <a:latin typeface="Verdana"/>
                <a:cs typeface="Verdana"/>
              </a:rPr>
              <a:t>t</a:t>
            </a:r>
            <a:r>
              <a:rPr sz="2200" b="1" spc="-10" dirty="0">
                <a:latin typeface="Verdana"/>
                <a:cs typeface="Verdana"/>
              </a:rPr>
              <a:t>rude</a:t>
            </a:r>
            <a:r>
              <a:rPr sz="2200" b="1" spc="-5" dirty="0">
                <a:latin typeface="Verdana"/>
                <a:cs typeface="Verdana"/>
              </a:rPr>
              <a:t>d</a:t>
            </a:r>
            <a:r>
              <a:rPr sz="2200" b="1" dirty="0">
                <a:latin typeface="Verdana"/>
                <a:cs typeface="Verdana"/>
              </a:rPr>
              <a:t>	</a:t>
            </a:r>
            <a:r>
              <a:rPr sz="2200" b="1" spc="-5" dirty="0">
                <a:latin typeface="Verdana"/>
                <a:cs typeface="Verdana"/>
              </a:rPr>
              <a:t>in</a:t>
            </a:r>
            <a:r>
              <a:rPr sz="2200" b="1" dirty="0">
                <a:latin typeface="Verdana"/>
                <a:cs typeface="Verdana"/>
              </a:rPr>
              <a:t>	</a:t>
            </a:r>
            <a:r>
              <a:rPr sz="2200" b="1" spc="-5" dirty="0">
                <a:latin typeface="Verdana"/>
                <a:cs typeface="Verdana"/>
              </a:rPr>
              <a:t>all</a:t>
            </a:r>
            <a:endParaRPr sz="2200">
              <a:latin typeface="Verdana"/>
              <a:cs typeface="Verdana"/>
            </a:endParaRPr>
          </a:p>
          <a:p>
            <a:pPr marL="2021205">
              <a:lnSpc>
                <a:spcPct val="100000"/>
              </a:lnSpc>
              <a:spcBef>
                <a:spcPts val="265"/>
              </a:spcBef>
              <a:tabLst>
                <a:tab pos="2428240" algn="l"/>
                <a:tab pos="3397885" algn="l"/>
              </a:tabLst>
            </a:pPr>
            <a:r>
              <a:rPr sz="2200" b="1" spc="-5" dirty="0">
                <a:latin typeface="Verdana"/>
                <a:cs typeface="Verdana"/>
              </a:rPr>
              <a:t>a	</a:t>
            </a:r>
            <a:r>
              <a:rPr sz="2200" b="1" spc="-10" dirty="0">
                <a:latin typeface="Verdana"/>
                <a:cs typeface="Verdana"/>
              </a:rPr>
              <a:t>wide	</a:t>
            </a:r>
            <a:r>
              <a:rPr sz="2200" b="1" spc="-5" dirty="0">
                <a:latin typeface="Verdana"/>
                <a:cs typeface="Verdana"/>
              </a:rPr>
              <a:t>variety</a:t>
            </a:r>
            <a:endParaRPr sz="2200">
              <a:latin typeface="Verdana"/>
              <a:cs typeface="Verdana"/>
            </a:endParaRPr>
          </a:p>
        </p:txBody>
      </p:sp>
      <p:sp>
        <p:nvSpPr>
          <p:cNvPr id="9" name="object 9"/>
          <p:cNvSpPr txBox="1"/>
          <p:nvPr/>
        </p:nvSpPr>
        <p:spPr>
          <a:xfrm>
            <a:off x="5555360" y="4969686"/>
            <a:ext cx="2673350" cy="763270"/>
          </a:xfrm>
          <a:prstGeom prst="rect">
            <a:avLst/>
          </a:prstGeom>
        </p:spPr>
        <p:txBody>
          <a:bodyPr vert="horz" wrap="square" lIns="0" tIns="46355" rIns="0" bIns="0" rtlCol="0">
            <a:spAutoFit/>
          </a:bodyPr>
          <a:lstStyle/>
          <a:p>
            <a:pPr marR="5080" algn="r">
              <a:lnSpc>
                <a:spcPct val="100000"/>
              </a:lnSpc>
              <a:spcBef>
                <a:spcPts val="365"/>
              </a:spcBef>
              <a:tabLst>
                <a:tab pos="1985645" algn="l"/>
              </a:tabLst>
            </a:pPr>
            <a:r>
              <a:rPr sz="2200" b="1" spc="-10" dirty="0">
                <a:latin typeface="Verdana"/>
                <a:cs typeface="Verdana"/>
              </a:rPr>
              <a:t>diameter</a:t>
            </a:r>
            <a:r>
              <a:rPr sz="2200" b="1" spc="-5" dirty="0">
                <a:latin typeface="Verdana"/>
                <a:cs typeface="Verdana"/>
              </a:rPr>
              <a:t>s,</a:t>
            </a:r>
            <a:r>
              <a:rPr sz="2200" b="1" dirty="0">
                <a:latin typeface="Verdana"/>
                <a:cs typeface="Verdana"/>
              </a:rPr>
              <a:t>	</a:t>
            </a:r>
            <a:r>
              <a:rPr sz="2200" b="1" spc="-5" dirty="0">
                <a:latin typeface="Verdana"/>
                <a:cs typeface="Verdana"/>
              </a:rPr>
              <a:t>so</a:t>
            </a:r>
            <a:endParaRPr sz="2200">
              <a:latin typeface="Verdana"/>
              <a:cs typeface="Verdana"/>
            </a:endParaRPr>
          </a:p>
          <a:p>
            <a:pPr marR="5715" algn="r">
              <a:lnSpc>
                <a:spcPct val="100000"/>
              </a:lnSpc>
              <a:spcBef>
                <a:spcPts val="265"/>
              </a:spcBef>
              <a:tabLst>
                <a:tab pos="528320" algn="l"/>
                <a:tab pos="1728470" algn="l"/>
                <a:tab pos="2266315" algn="l"/>
              </a:tabLst>
            </a:pPr>
            <a:r>
              <a:rPr sz="2200" b="1" spc="-5" dirty="0">
                <a:latin typeface="Verdana"/>
                <a:cs typeface="Verdana"/>
              </a:rPr>
              <a:t>of	</a:t>
            </a:r>
            <a:r>
              <a:rPr sz="2200" b="1" spc="-10" dirty="0">
                <a:latin typeface="Verdana"/>
                <a:cs typeface="Verdana"/>
              </a:rPr>
              <a:t>s</a:t>
            </a:r>
            <a:r>
              <a:rPr sz="2200" b="1" dirty="0">
                <a:latin typeface="Verdana"/>
                <a:cs typeface="Verdana"/>
              </a:rPr>
              <a:t>i</a:t>
            </a:r>
            <a:r>
              <a:rPr sz="2200" b="1" spc="-10" dirty="0">
                <a:latin typeface="Verdana"/>
                <a:cs typeface="Verdana"/>
              </a:rPr>
              <a:t>eve</a:t>
            </a:r>
            <a:r>
              <a:rPr sz="2200" b="1" spc="-5" dirty="0">
                <a:latin typeface="Verdana"/>
                <a:cs typeface="Verdana"/>
              </a:rPr>
              <a:t>s</a:t>
            </a:r>
            <a:r>
              <a:rPr sz="2200" b="1" dirty="0">
                <a:latin typeface="Verdana"/>
                <a:cs typeface="Verdana"/>
              </a:rPr>
              <a:t>	</a:t>
            </a:r>
            <a:r>
              <a:rPr sz="2200" b="1" spc="-10" dirty="0">
                <a:latin typeface="Verdana"/>
                <a:cs typeface="Verdana"/>
              </a:rPr>
              <a:t>t</a:t>
            </a:r>
            <a:r>
              <a:rPr sz="2200" b="1" spc="-5" dirty="0">
                <a:latin typeface="Verdana"/>
                <a:cs typeface="Verdana"/>
              </a:rPr>
              <a:t>o</a:t>
            </a:r>
            <a:r>
              <a:rPr sz="2200" b="1" dirty="0">
                <a:latin typeface="Verdana"/>
                <a:cs typeface="Verdana"/>
              </a:rPr>
              <a:t>	</a:t>
            </a:r>
            <a:r>
              <a:rPr sz="2200" b="1" spc="-5" dirty="0">
                <a:latin typeface="Verdana"/>
                <a:cs typeface="Verdana"/>
              </a:rPr>
              <a:t>be</a:t>
            </a:r>
            <a:endParaRPr sz="2200">
              <a:latin typeface="Verdana"/>
              <a:cs typeface="Verdana"/>
            </a:endParaRPr>
          </a:p>
        </p:txBody>
      </p:sp>
      <p:sp>
        <p:nvSpPr>
          <p:cNvPr id="10" name="object 10"/>
          <p:cNvSpPr txBox="1"/>
          <p:nvPr/>
        </p:nvSpPr>
        <p:spPr>
          <a:xfrm>
            <a:off x="1292097" y="5338673"/>
            <a:ext cx="1376045" cy="763270"/>
          </a:xfrm>
          <a:prstGeom prst="rect">
            <a:avLst/>
          </a:prstGeom>
        </p:spPr>
        <p:txBody>
          <a:bodyPr vert="horz" wrap="square" lIns="0" tIns="12700" rIns="0" bIns="0" rtlCol="0">
            <a:spAutoFit/>
          </a:bodyPr>
          <a:lstStyle/>
          <a:p>
            <a:pPr marL="12700" marR="5080">
              <a:lnSpc>
                <a:spcPct val="110000"/>
              </a:lnSpc>
              <a:spcBef>
                <a:spcPts val="100"/>
              </a:spcBef>
            </a:pPr>
            <a:r>
              <a:rPr sz="2200" b="1" spc="-10" dirty="0">
                <a:latin typeface="Verdana"/>
                <a:cs typeface="Verdana"/>
              </a:rPr>
              <a:t>enabl</a:t>
            </a:r>
            <a:r>
              <a:rPr sz="2200" b="1" dirty="0">
                <a:latin typeface="Verdana"/>
                <a:cs typeface="Verdana"/>
              </a:rPr>
              <a:t>i</a:t>
            </a:r>
            <a:r>
              <a:rPr sz="2200" b="1" spc="-10" dirty="0">
                <a:latin typeface="Verdana"/>
                <a:cs typeface="Verdana"/>
              </a:rPr>
              <a:t>ng  </a:t>
            </a:r>
            <a:r>
              <a:rPr sz="2200" b="1" spc="-5" dirty="0">
                <a:latin typeface="Verdana"/>
                <a:cs typeface="Verdana"/>
              </a:rPr>
              <a:t>made.</a:t>
            </a:r>
            <a:endParaRPr sz="2200">
              <a:latin typeface="Verdana"/>
              <a:cs typeface="Verdana"/>
            </a:endParaRPr>
          </a:p>
        </p:txBody>
      </p:sp>
      <p:sp>
        <p:nvSpPr>
          <p:cNvPr id="11" name="object 11"/>
          <p:cNvSpPr/>
          <p:nvPr/>
        </p:nvSpPr>
        <p:spPr>
          <a:xfrm>
            <a:off x="6686550" y="0"/>
            <a:ext cx="2457449" cy="40767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8760" y="275336"/>
            <a:ext cx="4661535" cy="696595"/>
          </a:xfrm>
          <a:prstGeom prst="rect">
            <a:avLst/>
          </a:prstGeom>
        </p:spPr>
        <p:txBody>
          <a:bodyPr vert="horz" wrap="square" lIns="0" tIns="12700" rIns="0" bIns="0" rtlCol="0">
            <a:spAutoFit/>
          </a:bodyPr>
          <a:lstStyle/>
          <a:p>
            <a:pPr marL="12700">
              <a:lnSpc>
                <a:spcPct val="100000"/>
              </a:lnSpc>
              <a:spcBef>
                <a:spcPts val="100"/>
              </a:spcBef>
            </a:pPr>
            <a:r>
              <a:rPr sz="4400" spc="85" dirty="0">
                <a:solidFill>
                  <a:srgbClr val="C00000"/>
                </a:solidFill>
                <a:latin typeface="Arial"/>
                <a:cs typeface="Arial"/>
              </a:rPr>
              <a:t>Sieving</a:t>
            </a:r>
            <a:r>
              <a:rPr sz="4400" spc="-235" dirty="0">
                <a:solidFill>
                  <a:srgbClr val="C00000"/>
                </a:solidFill>
                <a:latin typeface="Arial"/>
                <a:cs typeface="Arial"/>
              </a:rPr>
              <a:t> </a:t>
            </a:r>
            <a:r>
              <a:rPr sz="4400" spc="150" dirty="0">
                <a:solidFill>
                  <a:srgbClr val="C00000"/>
                </a:solidFill>
                <a:latin typeface="Arial"/>
                <a:cs typeface="Arial"/>
              </a:rPr>
              <a:t>Methods</a:t>
            </a:r>
            <a:endParaRPr sz="4400">
              <a:latin typeface="Arial"/>
              <a:cs typeface="Arial"/>
            </a:endParaRPr>
          </a:p>
        </p:txBody>
      </p:sp>
      <p:sp>
        <p:nvSpPr>
          <p:cNvPr id="3" name="object 3"/>
          <p:cNvSpPr txBox="1"/>
          <p:nvPr/>
        </p:nvSpPr>
        <p:spPr>
          <a:xfrm>
            <a:off x="307340" y="1148613"/>
            <a:ext cx="8300720" cy="1534160"/>
          </a:xfrm>
          <a:prstGeom prst="rect">
            <a:avLst/>
          </a:prstGeom>
        </p:spPr>
        <p:txBody>
          <a:bodyPr vert="horz" wrap="square" lIns="0" tIns="12700" rIns="0" bIns="0" rtlCol="0">
            <a:spAutoFit/>
          </a:bodyPr>
          <a:lstStyle/>
          <a:p>
            <a:pPr marL="355600" marR="5080" indent="-342900" algn="just">
              <a:lnSpc>
                <a:spcPct val="150000"/>
              </a:lnSpc>
              <a:spcBef>
                <a:spcPts val="100"/>
              </a:spcBef>
              <a:buClr>
                <a:srgbClr val="FF5050"/>
              </a:buClr>
              <a:buSzPct val="120454"/>
              <a:buFont typeface="Wingdings"/>
              <a:buChar char=""/>
              <a:tabLst>
                <a:tab pos="355600" algn="l"/>
              </a:tabLst>
            </a:pPr>
            <a:r>
              <a:rPr sz="2200" b="1" spc="-5" dirty="0">
                <a:latin typeface="Verdana"/>
                <a:cs typeface="Verdana"/>
              </a:rPr>
              <a:t>Sieves </a:t>
            </a:r>
            <a:r>
              <a:rPr sz="2200" b="1" spc="-10" dirty="0">
                <a:latin typeface="Verdana"/>
                <a:cs typeface="Verdana"/>
              </a:rPr>
              <a:t>should </a:t>
            </a:r>
            <a:r>
              <a:rPr sz="2200" b="1" spc="-5" dirty="0">
                <a:latin typeface="Verdana"/>
                <a:cs typeface="Verdana"/>
              </a:rPr>
              <a:t>be </a:t>
            </a:r>
            <a:r>
              <a:rPr sz="2200" b="1" spc="-10" dirty="0">
                <a:latin typeface="Verdana"/>
                <a:cs typeface="Verdana"/>
              </a:rPr>
              <a:t>used and </a:t>
            </a:r>
            <a:r>
              <a:rPr sz="2200" b="1" spc="-5" dirty="0">
                <a:latin typeface="Verdana"/>
                <a:cs typeface="Verdana"/>
              </a:rPr>
              <a:t>stored </a:t>
            </a:r>
            <a:r>
              <a:rPr sz="2200" b="1" spc="-10" dirty="0">
                <a:latin typeface="Verdana"/>
                <a:cs typeface="Verdana"/>
              </a:rPr>
              <a:t>with </a:t>
            </a:r>
            <a:r>
              <a:rPr sz="2200" b="1" spc="-5" dirty="0">
                <a:latin typeface="Verdana"/>
                <a:cs typeface="Verdana"/>
              </a:rPr>
              <a:t>care, </a:t>
            </a:r>
            <a:r>
              <a:rPr sz="2200" b="1" spc="-10" dirty="0">
                <a:latin typeface="Verdana"/>
                <a:cs typeface="Verdana"/>
              </a:rPr>
              <a:t>since  </a:t>
            </a:r>
            <a:r>
              <a:rPr sz="2200" b="1" spc="-5" dirty="0">
                <a:latin typeface="Verdana"/>
                <a:cs typeface="Verdana"/>
              </a:rPr>
              <a:t>a sieve </a:t>
            </a:r>
            <a:r>
              <a:rPr sz="2200" b="1" spc="-10" dirty="0">
                <a:latin typeface="Verdana"/>
                <a:cs typeface="Verdana"/>
              </a:rPr>
              <a:t>is </a:t>
            </a:r>
            <a:r>
              <a:rPr sz="2200" b="1" spc="-5" dirty="0">
                <a:latin typeface="Verdana"/>
                <a:cs typeface="Verdana"/>
              </a:rPr>
              <a:t>of little value </a:t>
            </a:r>
            <a:r>
              <a:rPr sz="2200" b="1" spc="-10" dirty="0">
                <a:latin typeface="Verdana"/>
                <a:cs typeface="Verdana"/>
              </a:rPr>
              <a:t>if the meshes </a:t>
            </a:r>
            <a:r>
              <a:rPr sz="2200" b="1" spc="-5" dirty="0">
                <a:latin typeface="Verdana"/>
                <a:cs typeface="Verdana"/>
              </a:rPr>
              <a:t>become  </a:t>
            </a:r>
            <a:r>
              <a:rPr sz="2200" b="1" spc="-10" dirty="0">
                <a:latin typeface="Verdana"/>
                <a:cs typeface="Verdana"/>
              </a:rPr>
              <a:t>damaged </a:t>
            </a:r>
            <a:r>
              <a:rPr sz="2200" b="1" spc="-5" dirty="0">
                <a:latin typeface="Verdana"/>
                <a:cs typeface="Verdana"/>
              </a:rPr>
              <a:t>or</a:t>
            </a:r>
            <a:r>
              <a:rPr sz="2200" b="1" spc="15" dirty="0">
                <a:latin typeface="Verdana"/>
                <a:cs typeface="Verdana"/>
              </a:rPr>
              <a:t> </a:t>
            </a:r>
            <a:r>
              <a:rPr sz="2200" b="1" spc="-5" dirty="0">
                <a:latin typeface="Verdana"/>
                <a:cs typeface="Verdana"/>
              </a:rPr>
              <a:t>distorted.</a:t>
            </a:r>
            <a:endParaRPr sz="2200">
              <a:latin typeface="Verdana"/>
              <a:cs typeface="Verdana"/>
            </a:endParaRPr>
          </a:p>
        </p:txBody>
      </p:sp>
      <p:sp>
        <p:nvSpPr>
          <p:cNvPr id="4" name="object 4"/>
          <p:cNvSpPr txBox="1"/>
          <p:nvPr/>
        </p:nvSpPr>
        <p:spPr>
          <a:xfrm>
            <a:off x="307340" y="3059963"/>
            <a:ext cx="3872865" cy="1534795"/>
          </a:xfrm>
          <a:prstGeom prst="rect">
            <a:avLst/>
          </a:prstGeom>
        </p:spPr>
        <p:txBody>
          <a:bodyPr vert="horz" wrap="square" lIns="0" tIns="12065" rIns="0" bIns="0" rtlCol="0">
            <a:spAutoFit/>
          </a:bodyPr>
          <a:lstStyle/>
          <a:p>
            <a:pPr marL="355600" marR="5080" indent="-342900">
              <a:lnSpc>
                <a:spcPct val="150100"/>
              </a:lnSpc>
              <a:spcBef>
                <a:spcPts val="95"/>
              </a:spcBef>
              <a:buClr>
                <a:srgbClr val="FF5050"/>
              </a:buClr>
              <a:buSzPct val="120454"/>
              <a:buFont typeface="Wingdings"/>
              <a:buChar char=""/>
              <a:tabLst>
                <a:tab pos="355600" algn="l"/>
                <a:tab pos="1347470" algn="l"/>
                <a:tab pos="2115820" algn="l"/>
                <a:tab pos="2548255" algn="l"/>
              </a:tabLst>
            </a:pPr>
            <a:r>
              <a:rPr sz="2200" b="1" spc="-5" dirty="0">
                <a:latin typeface="Verdana"/>
                <a:cs typeface="Verdana"/>
              </a:rPr>
              <a:t>With	</a:t>
            </a:r>
            <a:r>
              <a:rPr sz="2200" b="1" spc="-10" dirty="0">
                <a:latin typeface="Verdana"/>
                <a:cs typeface="Verdana"/>
              </a:rPr>
              <a:t>the	</a:t>
            </a:r>
            <a:r>
              <a:rPr sz="2200" b="1" spc="-5" dirty="0">
                <a:latin typeface="Verdana"/>
                <a:cs typeface="Verdana"/>
              </a:rPr>
              <a:t>exception  </a:t>
            </a:r>
            <a:r>
              <a:rPr sz="2200" b="1" spc="-10" dirty="0">
                <a:latin typeface="Verdana"/>
                <a:cs typeface="Verdana"/>
              </a:rPr>
              <a:t>gran</a:t>
            </a:r>
            <a:r>
              <a:rPr sz="2200" b="1" spc="-15" dirty="0">
                <a:latin typeface="Verdana"/>
                <a:cs typeface="Verdana"/>
              </a:rPr>
              <a:t>u</a:t>
            </a:r>
            <a:r>
              <a:rPr sz="2200" b="1" spc="-5" dirty="0">
                <a:latin typeface="Verdana"/>
                <a:cs typeface="Verdana"/>
              </a:rPr>
              <a:t>l</a:t>
            </a:r>
            <a:r>
              <a:rPr sz="2200" b="1" spc="5" dirty="0">
                <a:latin typeface="Verdana"/>
                <a:cs typeface="Verdana"/>
              </a:rPr>
              <a:t>a</a:t>
            </a:r>
            <a:r>
              <a:rPr sz="2200" b="1" spc="-5" dirty="0">
                <a:latin typeface="Verdana"/>
                <a:cs typeface="Verdana"/>
              </a:rPr>
              <a:t>tion,</a:t>
            </a:r>
            <a:r>
              <a:rPr sz="2200" b="1" dirty="0">
                <a:latin typeface="Verdana"/>
                <a:cs typeface="Verdana"/>
              </a:rPr>
              <a:t>	</a:t>
            </a:r>
            <a:r>
              <a:rPr sz="2200" b="1" spc="-10" dirty="0">
                <a:latin typeface="Verdana"/>
                <a:cs typeface="Verdana"/>
              </a:rPr>
              <a:t>ma</a:t>
            </a:r>
            <a:r>
              <a:rPr sz="2200" b="1" dirty="0">
                <a:latin typeface="Verdana"/>
                <a:cs typeface="Verdana"/>
              </a:rPr>
              <a:t>t</a:t>
            </a:r>
            <a:r>
              <a:rPr sz="2200" b="1" spc="-10" dirty="0">
                <a:latin typeface="Verdana"/>
                <a:cs typeface="Verdana"/>
              </a:rPr>
              <a:t>er</a:t>
            </a:r>
            <a:r>
              <a:rPr sz="2200" b="1" dirty="0">
                <a:latin typeface="Verdana"/>
                <a:cs typeface="Verdana"/>
              </a:rPr>
              <a:t>i</a:t>
            </a:r>
            <a:r>
              <a:rPr sz="2200" b="1" spc="-5" dirty="0">
                <a:latin typeface="Verdana"/>
                <a:cs typeface="Verdana"/>
              </a:rPr>
              <a:t>al  </a:t>
            </a:r>
            <a:r>
              <a:rPr sz="2200" b="1" spc="-10" dirty="0">
                <a:latin typeface="Verdana"/>
                <a:cs typeface="Verdana"/>
              </a:rPr>
              <a:t>through </a:t>
            </a:r>
            <a:r>
              <a:rPr sz="2200" b="1" spc="-5" dirty="0">
                <a:latin typeface="Verdana"/>
                <a:cs typeface="Verdana"/>
              </a:rPr>
              <a:t>a sieve.</a:t>
            </a:r>
            <a:endParaRPr sz="2200">
              <a:latin typeface="Verdana"/>
              <a:cs typeface="Verdana"/>
            </a:endParaRPr>
          </a:p>
        </p:txBody>
      </p:sp>
      <p:sp>
        <p:nvSpPr>
          <p:cNvPr id="5" name="object 5"/>
          <p:cNvSpPr txBox="1"/>
          <p:nvPr/>
        </p:nvSpPr>
        <p:spPr>
          <a:xfrm>
            <a:off x="4198746" y="3059963"/>
            <a:ext cx="1304925" cy="1031240"/>
          </a:xfrm>
          <a:prstGeom prst="rect">
            <a:avLst/>
          </a:prstGeom>
        </p:spPr>
        <p:txBody>
          <a:bodyPr vert="horz" wrap="square" lIns="0" tIns="12700" rIns="0" bIns="0" rtlCol="0">
            <a:spAutoFit/>
          </a:bodyPr>
          <a:lstStyle/>
          <a:p>
            <a:pPr marL="248285" marR="5080" indent="-236220">
              <a:lnSpc>
                <a:spcPct val="150000"/>
              </a:lnSpc>
              <a:spcBef>
                <a:spcPts val="100"/>
              </a:spcBef>
              <a:tabLst>
                <a:tab pos="577850" algn="l"/>
              </a:tabLst>
            </a:pPr>
            <a:r>
              <a:rPr sz="2200" b="1" spc="-5" dirty="0">
                <a:latin typeface="Verdana"/>
                <a:cs typeface="Verdana"/>
              </a:rPr>
              <a:t>of	the  </a:t>
            </a:r>
            <a:r>
              <a:rPr sz="2200" b="1" spc="-10" dirty="0">
                <a:latin typeface="Verdana"/>
                <a:cs typeface="Verdana"/>
              </a:rPr>
              <a:t>sho</a:t>
            </a:r>
            <a:r>
              <a:rPr sz="2200" b="1" spc="-20" dirty="0">
                <a:latin typeface="Verdana"/>
                <a:cs typeface="Verdana"/>
              </a:rPr>
              <a:t>u</a:t>
            </a:r>
            <a:r>
              <a:rPr sz="2200" b="1" spc="-5" dirty="0">
                <a:latin typeface="Verdana"/>
                <a:cs typeface="Verdana"/>
              </a:rPr>
              <a:t>ld</a:t>
            </a:r>
            <a:endParaRPr sz="2200">
              <a:latin typeface="Verdana"/>
              <a:cs typeface="Verdana"/>
            </a:endParaRPr>
          </a:p>
        </p:txBody>
      </p:sp>
      <p:sp>
        <p:nvSpPr>
          <p:cNvPr id="6" name="object 6"/>
          <p:cNvSpPr txBox="1"/>
          <p:nvPr/>
        </p:nvSpPr>
        <p:spPr>
          <a:xfrm>
            <a:off x="5532501" y="3059963"/>
            <a:ext cx="1142365" cy="1031240"/>
          </a:xfrm>
          <a:prstGeom prst="rect">
            <a:avLst/>
          </a:prstGeom>
        </p:spPr>
        <p:txBody>
          <a:bodyPr vert="horz" wrap="square" lIns="0" tIns="12700" rIns="0" bIns="0" rtlCol="0">
            <a:spAutoFit/>
          </a:bodyPr>
          <a:lstStyle/>
          <a:p>
            <a:pPr marL="239395" marR="5080" indent="-227329">
              <a:lnSpc>
                <a:spcPct val="150000"/>
              </a:lnSpc>
              <a:spcBef>
                <a:spcPts val="100"/>
              </a:spcBef>
              <a:tabLst>
                <a:tab pos="818515" algn="l"/>
              </a:tabLst>
            </a:pPr>
            <a:r>
              <a:rPr sz="2200" b="1" spc="-10" dirty="0">
                <a:latin typeface="Verdana"/>
                <a:cs typeface="Verdana"/>
              </a:rPr>
              <a:t>us</a:t>
            </a:r>
            <a:r>
              <a:rPr sz="2200" b="1" spc="-5" dirty="0">
                <a:latin typeface="Verdana"/>
                <a:cs typeface="Verdana"/>
              </a:rPr>
              <a:t>e</a:t>
            </a:r>
            <a:r>
              <a:rPr sz="2200" b="1" dirty="0">
                <a:latin typeface="Verdana"/>
                <a:cs typeface="Verdana"/>
              </a:rPr>
              <a:t>	</a:t>
            </a:r>
            <a:r>
              <a:rPr sz="2200" b="1" spc="-5" dirty="0">
                <a:latin typeface="Verdana"/>
                <a:cs typeface="Verdana"/>
              </a:rPr>
              <a:t>of  </a:t>
            </a:r>
            <a:r>
              <a:rPr sz="2200" b="1" spc="-10" dirty="0">
                <a:latin typeface="Verdana"/>
                <a:cs typeface="Verdana"/>
              </a:rPr>
              <a:t>never</a:t>
            </a:r>
            <a:endParaRPr sz="2200">
              <a:latin typeface="Verdana"/>
              <a:cs typeface="Verdana"/>
            </a:endParaRPr>
          </a:p>
        </p:txBody>
      </p:sp>
      <p:sp>
        <p:nvSpPr>
          <p:cNvPr id="7" name="object 7"/>
          <p:cNvSpPr txBox="1"/>
          <p:nvPr/>
        </p:nvSpPr>
        <p:spPr>
          <a:xfrm>
            <a:off x="6902957" y="3059963"/>
            <a:ext cx="1706245" cy="1031240"/>
          </a:xfrm>
          <a:prstGeom prst="rect">
            <a:avLst/>
          </a:prstGeom>
        </p:spPr>
        <p:txBody>
          <a:bodyPr vert="horz" wrap="square" lIns="0" tIns="12700" rIns="0" bIns="0" rtlCol="0">
            <a:spAutoFit/>
          </a:bodyPr>
          <a:lstStyle/>
          <a:p>
            <a:pPr marL="38100" marR="5080" indent="-26034">
              <a:lnSpc>
                <a:spcPct val="150000"/>
              </a:lnSpc>
              <a:spcBef>
                <a:spcPts val="100"/>
              </a:spcBef>
              <a:tabLst>
                <a:tab pos="697865" algn="l"/>
                <a:tab pos="1245235" algn="l"/>
              </a:tabLst>
            </a:pPr>
            <a:r>
              <a:rPr sz="2200" b="1" spc="-10" dirty="0">
                <a:latin typeface="Verdana"/>
                <a:cs typeface="Verdana"/>
              </a:rPr>
              <a:t>s</a:t>
            </a:r>
            <a:r>
              <a:rPr sz="2200" b="1" dirty="0">
                <a:latin typeface="Verdana"/>
                <a:cs typeface="Verdana"/>
              </a:rPr>
              <a:t>i</a:t>
            </a:r>
            <a:r>
              <a:rPr sz="2200" b="1" spc="-10" dirty="0">
                <a:latin typeface="Verdana"/>
                <a:cs typeface="Verdana"/>
              </a:rPr>
              <a:t>ev</a:t>
            </a:r>
            <a:r>
              <a:rPr sz="2200" b="1" spc="-20" dirty="0">
                <a:latin typeface="Verdana"/>
                <a:cs typeface="Verdana"/>
              </a:rPr>
              <a:t>e</a:t>
            </a:r>
            <a:r>
              <a:rPr sz="2200" b="1" spc="-5" dirty="0">
                <a:latin typeface="Verdana"/>
                <a:cs typeface="Verdana"/>
              </a:rPr>
              <a:t>s</a:t>
            </a:r>
            <a:r>
              <a:rPr sz="2200" b="1" dirty="0">
                <a:latin typeface="Verdana"/>
                <a:cs typeface="Verdana"/>
              </a:rPr>
              <a:t>	</a:t>
            </a:r>
            <a:r>
              <a:rPr sz="2200" b="1" spc="-10" dirty="0">
                <a:latin typeface="Verdana"/>
                <a:cs typeface="Verdana"/>
              </a:rPr>
              <a:t>for  </a:t>
            </a:r>
            <a:r>
              <a:rPr sz="2200" b="1" spc="-5" dirty="0">
                <a:latin typeface="Verdana"/>
                <a:cs typeface="Verdana"/>
              </a:rPr>
              <a:t>be</a:t>
            </a:r>
            <a:r>
              <a:rPr sz="2200" b="1" dirty="0">
                <a:latin typeface="Verdana"/>
                <a:cs typeface="Verdana"/>
              </a:rPr>
              <a:t>	</a:t>
            </a:r>
            <a:r>
              <a:rPr sz="2200" b="1" spc="-10" dirty="0">
                <a:latin typeface="Verdana"/>
                <a:cs typeface="Verdana"/>
              </a:rPr>
              <a:t>fo</a:t>
            </a:r>
            <a:r>
              <a:rPr sz="2200" b="1" spc="-20" dirty="0">
                <a:latin typeface="Verdana"/>
                <a:cs typeface="Verdana"/>
              </a:rPr>
              <a:t>r</a:t>
            </a:r>
            <a:r>
              <a:rPr sz="2200" b="1" spc="-10" dirty="0">
                <a:latin typeface="Verdana"/>
                <a:cs typeface="Verdana"/>
              </a:rPr>
              <a:t>c</a:t>
            </a:r>
            <a:r>
              <a:rPr sz="2200" b="1" dirty="0">
                <a:latin typeface="Verdana"/>
                <a:cs typeface="Verdana"/>
              </a:rPr>
              <a:t>e</a:t>
            </a:r>
            <a:r>
              <a:rPr sz="2200" b="1" spc="-5" dirty="0">
                <a:latin typeface="Verdana"/>
                <a:cs typeface="Verdana"/>
              </a:rPr>
              <a:t>d</a:t>
            </a:r>
            <a:endParaRPr sz="2200">
              <a:latin typeface="Verdana"/>
              <a:cs typeface="Verdana"/>
            </a:endParaRPr>
          </a:p>
        </p:txBody>
      </p:sp>
      <p:sp>
        <p:nvSpPr>
          <p:cNvPr id="8" name="object 8"/>
          <p:cNvSpPr txBox="1"/>
          <p:nvPr/>
        </p:nvSpPr>
        <p:spPr>
          <a:xfrm>
            <a:off x="307340" y="4971186"/>
            <a:ext cx="8299450" cy="1031875"/>
          </a:xfrm>
          <a:prstGeom prst="rect">
            <a:avLst/>
          </a:prstGeom>
        </p:spPr>
        <p:txBody>
          <a:bodyPr vert="horz" wrap="square" lIns="0" tIns="12700" rIns="0" bIns="0" rtlCol="0">
            <a:spAutoFit/>
          </a:bodyPr>
          <a:lstStyle/>
          <a:p>
            <a:pPr marL="355600" marR="5080" indent="-342900">
              <a:lnSpc>
                <a:spcPct val="150100"/>
              </a:lnSpc>
              <a:spcBef>
                <a:spcPts val="100"/>
              </a:spcBef>
              <a:buClr>
                <a:srgbClr val="FF5050"/>
              </a:buClr>
              <a:buSzPct val="120454"/>
              <a:buFont typeface="Wingdings"/>
              <a:buChar char=""/>
              <a:tabLst>
                <a:tab pos="451484" algn="l"/>
                <a:tab pos="452120" algn="l"/>
                <a:tab pos="2106295" algn="l"/>
                <a:tab pos="2512060" algn="l"/>
                <a:tab pos="3542665" algn="l"/>
                <a:tab pos="5004435" algn="l"/>
                <a:tab pos="5755640" algn="l"/>
                <a:tab pos="6661150" algn="l"/>
                <a:tab pos="8100059" algn="l"/>
              </a:tabLst>
            </a:pPr>
            <a:r>
              <a:rPr dirty="0"/>
              <a:t>	</a:t>
            </a:r>
            <a:r>
              <a:rPr sz="2200" b="1" spc="-5" dirty="0">
                <a:latin typeface="Verdana"/>
                <a:cs typeface="Verdana"/>
              </a:rPr>
              <a:t>Par</a:t>
            </a:r>
            <a:r>
              <a:rPr sz="2200" b="1" spc="-15" dirty="0">
                <a:latin typeface="Verdana"/>
                <a:cs typeface="Verdana"/>
              </a:rPr>
              <a:t>t</a:t>
            </a:r>
            <a:r>
              <a:rPr sz="2200" b="1" spc="-5" dirty="0">
                <a:latin typeface="Verdana"/>
                <a:cs typeface="Verdana"/>
              </a:rPr>
              <a:t>i</a:t>
            </a:r>
            <a:r>
              <a:rPr sz="2200" b="1" dirty="0">
                <a:latin typeface="Verdana"/>
                <a:cs typeface="Verdana"/>
              </a:rPr>
              <a:t>c</a:t>
            </a:r>
            <a:r>
              <a:rPr sz="2200" b="1" spc="-5" dirty="0">
                <a:latin typeface="Verdana"/>
                <a:cs typeface="Verdana"/>
              </a:rPr>
              <a:t>l</a:t>
            </a:r>
            <a:r>
              <a:rPr sz="2200" b="1" dirty="0">
                <a:latin typeface="Verdana"/>
                <a:cs typeface="Verdana"/>
              </a:rPr>
              <a:t>e</a:t>
            </a:r>
            <a:r>
              <a:rPr sz="2200" b="1" spc="-10" dirty="0">
                <a:latin typeface="Verdana"/>
                <a:cs typeface="Verdana"/>
              </a:rPr>
              <a:t>s</a:t>
            </a:r>
            <a:r>
              <a:rPr sz="2200" b="1" spc="-5" dirty="0">
                <a:latin typeface="Verdana"/>
                <a:cs typeface="Verdana"/>
              </a:rPr>
              <a:t>,</a:t>
            </a:r>
            <a:r>
              <a:rPr sz="2200" b="1" dirty="0">
                <a:latin typeface="Verdana"/>
                <a:cs typeface="Verdana"/>
              </a:rPr>
              <a:t>	i</a:t>
            </a:r>
            <a:r>
              <a:rPr sz="2200" b="1" spc="-5" dirty="0">
                <a:latin typeface="Verdana"/>
                <a:cs typeface="Verdana"/>
              </a:rPr>
              <a:t>f</a:t>
            </a:r>
            <a:r>
              <a:rPr sz="2200" b="1" dirty="0">
                <a:latin typeface="Verdana"/>
                <a:cs typeface="Verdana"/>
              </a:rPr>
              <a:t>	</a:t>
            </a:r>
            <a:r>
              <a:rPr sz="2200" b="1" spc="-10" dirty="0">
                <a:latin typeface="Verdana"/>
                <a:cs typeface="Verdana"/>
              </a:rPr>
              <a:t>s</a:t>
            </a:r>
            <a:r>
              <a:rPr sz="2200" b="1" dirty="0">
                <a:latin typeface="Verdana"/>
                <a:cs typeface="Verdana"/>
              </a:rPr>
              <a:t>m</a:t>
            </a:r>
            <a:r>
              <a:rPr sz="2200" b="1" spc="-5" dirty="0">
                <a:latin typeface="Verdana"/>
                <a:cs typeface="Verdana"/>
              </a:rPr>
              <a:t>all</a:t>
            </a:r>
            <a:r>
              <a:rPr sz="2200" b="1" dirty="0">
                <a:latin typeface="Verdana"/>
                <a:cs typeface="Verdana"/>
              </a:rPr>
              <a:t>	</a:t>
            </a:r>
            <a:r>
              <a:rPr sz="2200" b="1" spc="-10" dirty="0">
                <a:latin typeface="Verdana"/>
                <a:cs typeface="Verdana"/>
              </a:rPr>
              <a:t>enough</a:t>
            </a:r>
            <a:r>
              <a:rPr sz="2200" b="1" spc="-5" dirty="0">
                <a:latin typeface="Verdana"/>
                <a:cs typeface="Verdana"/>
              </a:rPr>
              <a:t>,</a:t>
            </a:r>
            <a:r>
              <a:rPr sz="2200" b="1" dirty="0">
                <a:latin typeface="Verdana"/>
                <a:cs typeface="Verdana"/>
              </a:rPr>
              <a:t>	</a:t>
            </a:r>
            <a:r>
              <a:rPr sz="2200" b="1" spc="-10" dirty="0">
                <a:latin typeface="Verdana"/>
                <a:cs typeface="Verdana"/>
              </a:rPr>
              <a:t>wi</a:t>
            </a:r>
            <a:r>
              <a:rPr sz="2200" b="1" dirty="0">
                <a:latin typeface="Verdana"/>
                <a:cs typeface="Verdana"/>
              </a:rPr>
              <a:t>l</a:t>
            </a:r>
            <a:r>
              <a:rPr sz="2200" b="1" spc="-5" dirty="0">
                <a:latin typeface="Verdana"/>
                <a:cs typeface="Verdana"/>
              </a:rPr>
              <a:t>l</a:t>
            </a:r>
            <a:r>
              <a:rPr sz="2200" b="1" dirty="0">
                <a:latin typeface="Verdana"/>
                <a:cs typeface="Verdana"/>
              </a:rPr>
              <a:t>	</a:t>
            </a:r>
            <a:r>
              <a:rPr sz="2200" b="1" spc="-10" dirty="0">
                <a:latin typeface="Verdana"/>
                <a:cs typeface="Verdana"/>
              </a:rPr>
              <a:t>pas</a:t>
            </a:r>
            <a:r>
              <a:rPr sz="2200" b="1" spc="-5" dirty="0">
                <a:latin typeface="Verdana"/>
                <a:cs typeface="Verdana"/>
              </a:rPr>
              <a:t>s</a:t>
            </a:r>
            <a:r>
              <a:rPr sz="2200" b="1" dirty="0">
                <a:latin typeface="Verdana"/>
                <a:cs typeface="Verdana"/>
              </a:rPr>
              <a:t>	</a:t>
            </a:r>
            <a:r>
              <a:rPr sz="2200" b="1" spc="-5" dirty="0">
                <a:latin typeface="Verdana"/>
                <a:cs typeface="Verdana"/>
              </a:rPr>
              <a:t>t</a:t>
            </a:r>
            <a:r>
              <a:rPr sz="2200" b="1" spc="-15" dirty="0">
                <a:latin typeface="Verdana"/>
                <a:cs typeface="Verdana"/>
              </a:rPr>
              <a:t>h</a:t>
            </a:r>
            <a:r>
              <a:rPr sz="2200" b="1" spc="-10" dirty="0">
                <a:latin typeface="Verdana"/>
                <a:cs typeface="Verdana"/>
              </a:rPr>
              <a:t>roug</a:t>
            </a:r>
            <a:r>
              <a:rPr sz="2200" b="1" spc="-5" dirty="0">
                <a:latin typeface="Verdana"/>
                <a:cs typeface="Verdana"/>
              </a:rPr>
              <a:t>h</a:t>
            </a:r>
            <a:r>
              <a:rPr sz="2200" b="1" dirty="0">
                <a:latin typeface="Verdana"/>
                <a:cs typeface="Verdana"/>
              </a:rPr>
              <a:t>	</a:t>
            </a:r>
            <a:r>
              <a:rPr sz="2200" b="1" spc="-5" dirty="0">
                <a:latin typeface="Verdana"/>
                <a:cs typeface="Verdana"/>
              </a:rPr>
              <a:t>a  sieve easily </a:t>
            </a:r>
            <a:r>
              <a:rPr sz="2200" b="1" dirty="0">
                <a:latin typeface="Verdana"/>
                <a:cs typeface="Verdana"/>
              </a:rPr>
              <a:t>if it is </a:t>
            </a:r>
            <a:r>
              <a:rPr sz="2200" b="1" spc="-10" dirty="0">
                <a:latin typeface="Verdana"/>
                <a:cs typeface="Verdana"/>
              </a:rPr>
              <a:t>shaken, tapped, </a:t>
            </a:r>
            <a:r>
              <a:rPr sz="2200" b="1" spc="-5" dirty="0">
                <a:latin typeface="Verdana"/>
                <a:cs typeface="Verdana"/>
              </a:rPr>
              <a:t>or</a:t>
            </a:r>
            <a:r>
              <a:rPr sz="2200" b="1" spc="5" dirty="0">
                <a:latin typeface="Verdana"/>
                <a:cs typeface="Verdana"/>
              </a:rPr>
              <a:t> </a:t>
            </a:r>
            <a:r>
              <a:rPr sz="2200" b="1" spc="-10" dirty="0">
                <a:latin typeface="Verdana"/>
                <a:cs typeface="Verdana"/>
              </a:rPr>
              <a:t>brushed.</a:t>
            </a:r>
            <a:endParaRPr sz="220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657" y="542671"/>
            <a:ext cx="786765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6F2F9F"/>
                </a:solidFill>
                <a:latin typeface="Arial"/>
                <a:cs typeface="Arial"/>
              </a:rPr>
              <a:t>I. MECHANICAL SIEVING</a:t>
            </a:r>
            <a:r>
              <a:rPr sz="3600" spc="-170" dirty="0">
                <a:solidFill>
                  <a:srgbClr val="6F2F9F"/>
                </a:solidFill>
                <a:latin typeface="Arial"/>
                <a:cs typeface="Arial"/>
              </a:rPr>
              <a:t> </a:t>
            </a:r>
            <a:r>
              <a:rPr sz="3600" dirty="0">
                <a:solidFill>
                  <a:srgbClr val="6F2F9F"/>
                </a:solidFill>
                <a:latin typeface="Arial"/>
                <a:cs typeface="Arial"/>
              </a:rPr>
              <a:t>METHODS</a:t>
            </a:r>
            <a:endParaRPr sz="3600">
              <a:latin typeface="Arial"/>
              <a:cs typeface="Arial"/>
            </a:endParaRPr>
          </a:p>
        </p:txBody>
      </p:sp>
      <p:sp>
        <p:nvSpPr>
          <p:cNvPr id="3" name="object 3"/>
          <p:cNvSpPr txBox="1"/>
          <p:nvPr/>
        </p:nvSpPr>
        <p:spPr>
          <a:xfrm>
            <a:off x="674623" y="1964258"/>
            <a:ext cx="5184775" cy="4025900"/>
          </a:xfrm>
          <a:prstGeom prst="rect">
            <a:avLst/>
          </a:prstGeom>
        </p:spPr>
        <p:txBody>
          <a:bodyPr vert="horz" wrap="square" lIns="0" tIns="13335" rIns="0" bIns="0" rtlCol="0">
            <a:spAutoFit/>
          </a:bodyPr>
          <a:lstStyle/>
          <a:p>
            <a:pPr marL="216535">
              <a:lnSpc>
                <a:spcPct val="100000"/>
              </a:lnSpc>
              <a:spcBef>
                <a:spcPts val="105"/>
              </a:spcBef>
            </a:pPr>
            <a:r>
              <a:rPr sz="3200" b="1" dirty="0">
                <a:solidFill>
                  <a:srgbClr val="00AF50"/>
                </a:solidFill>
                <a:latin typeface="Verdana"/>
                <a:cs typeface="Verdana"/>
              </a:rPr>
              <a:t>Principle:</a:t>
            </a:r>
            <a:endParaRPr sz="3200">
              <a:latin typeface="Verdana"/>
              <a:cs typeface="Verdana"/>
            </a:endParaRPr>
          </a:p>
          <a:p>
            <a:pPr marL="151130">
              <a:lnSpc>
                <a:spcPct val="100000"/>
              </a:lnSpc>
              <a:spcBef>
                <a:spcPts val="3070"/>
              </a:spcBef>
            </a:pPr>
            <a:r>
              <a:rPr sz="3200" b="1" spc="-5" dirty="0">
                <a:latin typeface="Verdana"/>
                <a:cs typeface="Verdana"/>
              </a:rPr>
              <a:t>Based </a:t>
            </a:r>
            <a:r>
              <a:rPr sz="3200" b="1" dirty="0">
                <a:latin typeface="Verdana"/>
                <a:cs typeface="Verdana"/>
              </a:rPr>
              <a:t>on </a:t>
            </a:r>
            <a:r>
              <a:rPr sz="3200" b="1" spc="-5" dirty="0">
                <a:latin typeface="Verdana"/>
                <a:cs typeface="Verdana"/>
              </a:rPr>
              <a:t>methods</a:t>
            </a:r>
            <a:r>
              <a:rPr sz="3200" b="1" spc="-40" dirty="0">
                <a:latin typeface="Verdana"/>
                <a:cs typeface="Verdana"/>
              </a:rPr>
              <a:t> </a:t>
            </a:r>
            <a:r>
              <a:rPr sz="3200" b="1" spc="-5" dirty="0">
                <a:latin typeface="Verdana"/>
                <a:cs typeface="Verdana"/>
              </a:rPr>
              <a:t>as:</a:t>
            </a:r>
            <a:endParaRPr sz="3200">
              <a:latin typeface="Verdana"/>
              <a:cs typeface="Verdana"/>
            </a:endParaRPr>
          </a:p>
          <a:p>
            <a:pPr marL="12700" marR="1628139">
              <a:lnSpc>
                <a:spcPct val="180000"/>
              </a:lnSpc>
              <a:spcBef>
                <a:spcPts val="5"/>
              </a:spcBef>
            </a:pPr>
            <a:r>
              <a:rPr sz="3200" b="1" i="1" spc="-5" dirty="0">
                <a:solidFill>
                  <a:srgbClr val="C00000"/>
                </a:solidFill>
                <a:latin typeface="Verdana"/>
                <a:cs typeface="Verdana"/>
              </a:rPr>
              <a:t>Agitation  </a:t>
            </a:r>
            <a:r>
              <a:rPr sz="3200" b="1" i="1" dirty="0">
                <a:solidFill>
                  <a:srgbClr val="C00000"/>
                </a:solidFill>
                <a:latin typeface="Verdana"/>
                <a:cs typeface="Verdana"/>
              </a:rPr>
              <a:t>Brush the</a:t>
            </a:r>
            <a:r>
              <a:rPr sz="3200" b="1" i="1" spc="-105" dirty="0">
                <a:solidFill>
                  <a:srgbClr val="C00000"/>
                </a:solidFill>
                <a:latin typeface="Verdana"/>
                <a:cs typeface="Verdana"/>
              </a:rPr>
              <a:t> </a:t>
            </a:r>
            <a:r>
              <a:rPr sz="3200" b="1" i="1" spc="-5" dirty="0">
                <a:solidFill>
                  <a:srgbClr val="C00000"/>
                </a:solidFill>
                <a:latin typeface="Verdana"/>
                <a:cs typeface="Verdana"/>
              </a:rPr>
              <a:t>sieve</a:t>
            </a:r>
            <a:endParaRPr sz="3200">
              <a:latin typeface="Verdana"/>
              <a:cs typeface="Verdana"/>
            </a:endParaRPr>
          </a:p>
          <a:p>
            <a:pPr marL="12700">
              <a:lnSpc>
                <a:spcPct val="100000"/>
              </a:lnSpc>
              <a:spcBef>
                <a:spcPts val="3075"/>
              </a:spcBef>
            </a:pPr>
            <a:r>
              <a:rPr sz="3200" b="1" i="1" dirty="0">
                <a:solidFill>
                  <a:srgbClr val="C00000"/>
                </a:solidFill>
                <a:latin typeface="Verdana"/>
                <a:cs typeface="Verdana"/>
              </a:rPr>
              <a:t>Use </a:t>
            </a:r>
            <a:r>
              <a:rPr sz="3200" b="1" i="1" spc="-5" dirty="0">
                <a:solidFill>
                  <a:srgbClr val="C00000"/>
                </a:solidFill>
                <a:latin typeface="Verdana"/>
                <a:cs typeface="Verdana"/>
              </a:rPr>
              <a:t>centrifugal</a:t>
            </a:r>
            <a:r>
              <a:rPr sz="3200" b="1" i="1" spc="-30" dirty="0">
                <a:solidFill>
                  <a:srgbClr val="C00000"/>
                </a:solidFill>
                <a:latin typeface="Verdana"/>
                <a:cs typeface="Verdana"/>
              </a:rPr>
              <a:t> </a:t>
            </a:r>
            <a:r>
              <a:rPr sz="3200" b="1" i="1" spc="-5" dirty="0">
                <a:solidFill>
                  <a:srgbClr val="C00000"/>
                </a:solidFill>
                <a:latin typeface="Verdana"/>
                <a:cs typeface="Verdana"/>
              </a:rPr>
              <a:t>force</a:t>
            </a:r>
            <a:endParaRPr sz="320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9955" y="230124"/>
            <a:ext cx="8324215" cy="960119"/>
            <a:chOff x="409955" y="230124"/>
            <a:chExt cx="8324215" cy="960119"/>
          </a:xfrm>
        </p:grpSpPr>
        <p:sp>
          <p:nvSpPr>
            <p:cNvPr id="3" name="object 3"/>
            <p:cNvSpPr/>
            <p:nvPr/>
          </p:nvSpPr>
          <p:spPr>
            <a:xfrm>
              <a:off x="409955" y="230124"/>
              <a:ext cx="8299704" cy="9357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339" y="256032"/>
              <a:ext cx="8299704" cy="934211"/>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7812"/>
            <a:ext cx="8229600" cy="865505"/>
          </a:xfrm>
          <a:prstGeom prst="rect">
            <a:avLst/>
          </a:prstGeom>
          <a:ln w="66675">
            <a:solidFill>
              <a:srgbClr val="FF0000"/>
            </a:solidFill>
          </a:ln>
        </p:spPr>
        <p:txBody>
          <a:bodyPr vert="horz" wrap="square" lIns="0" tIns="50800" rIns="0" bIns="0" rtlCol="0">
            <a:spAutoFit/>
          </a:bodyPr>
          <a:lstStyle/>
          <a:p>
            <a:pPr marL="1257935">
              <a:lnSpc>
                <a:spcPct val="100000"/>
              </a:lnSpc>
              <a:spcBef>
                <a:spcPts val="400"/>
              </a:spcBef>
              <a:tabLst>
                <a:tab pos="2096135" algn="l"/>
              </a:tabLst>
            </a:pPr>
            <a:r>
              <a:rPr sz="4650" i="1" spc="-105" dirty="0">
                <a:solidFill>
                  <a:srgbClr val="006FC0"/>
                </a:solidFill>
                <a:latin typeface="Arial"/>
                <a:cs typeface="Arial"/>
              </a:rPr>
              <a:t>1.	</a:t>
            </a:r>
            <a:r>
              <a:rPr sz="4650" i="1" spc="-120" dirty="0">
                <a:solidFill>
                  <a:srgbClr val="006FC0"/>
                </a:solidFill>
                <a:latin typeface="Arial"/>
                <a:cs typeface="Arial"/>
              </a:rPr>
              <a:t>Agitation</a:t>
            </a:r>
            <a:r>
              <a:rPr sz="4650" i="1" spc="-95" dirty="0">
                <a:solidFill>
                  <a:srgbClr val="006FC0"/>
                </a:solidFill>
                <a:latin typeface="Arial"/>
                <a:cs typeface="Arial"/>
              </a:rPr>
              <a:t> </a:t>
            </a:r>
            <a:r>
              <a:rPr sz="4650" i="1" spc="-145" dirty="0">
                <a:solidFill>
                  <a:srgbClr val="006FC0"/>
                </a:solidFill>
                <a:latin typeface="Arial"/>
                <a:cs typeface="Arial"/>
              </a:rPr>
              <a:t>Methods</a:t>
            </a:r>
            <a:endParaRPr sz="4650">
              <a:latin typeface="Arial"/>
              <a:cs typeface="Arial"/>
            </a:endParaRPr>
          </a:p>
        </p:txBody>
      </p:sp>
      <p:sp>
        <p:nvSpPr>
          <p:cNvPr id="6" name="object 6"/>
          <p:cNvSpPr/>
          <p:nvPr/>
        </p:nvSpPr>
        <p:spPr>
          <a:xfrm>
            <a:off x="6019800" y="2346325"/>
            <a:ext cx="2971800" cy="237807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31140" y="1265601"/>
            <a:ext cx="8521065" cy="5034280"/>
          </a:xfrm>
          <a:prstGeom prst="rect">
            <a:avLst/>
          </a:prstGeom>
        </p:spPr>
        <p:txBody>
          <a:bodyPr vert="horz" wrap="square" lIns="0" tIns="173990" rIns="0" bIns="0" rtlCol="0">
            <a:spAutoFit/>
          </a:bodyPr>
          <a:lstStyle/>
          <a:p>
            <a:pPr marL="12700">
              <a:lnSpc>
                <a:spcPct val="100000"/>
              </a:lnSpc>
              <a:spcBef>
                <a:spcPts val="1370"/>
              </a:spcBef>
            </a:pPr>
            <a:r>
              <a:rPr sz="2200" b="1" spc="-5" dirty="0">
                <a:latin typeface="Verdana"/>
                <a:cs typeface="Verdana"/>
              </a:rPr>
              <a:t>Sieves </a:t>
            </a:r>
            <a:r>
              <a:rPr sz="2200" b="1" spc="-10" dirty="0">
                <a:latin typeface="Verdana"/>
                <a:cs typeface="Verdana"/>
              </a:rPr>
              <a:t>may </a:t>
            </a:r>
            <a:r>
              <a:rPr sz="2200" b="1" spc="-5" dirty="0">
                <a:latin typeface="Verdana"/>
                <a:cs typeface="Verdana"/>
              </a:rPr>
              <a:t>be agitated </a:t>
            </a:r>
            <a:r>
              <a:rPr sz="2200" b="1" dirty="0">
                <a:latin typeface="Verdana"/>
                <a:cs typeface="Verdana"/>
              </a:rPr>
              <a:t>in </a:t>
            </a:r>
            <a:r>
              <a:rPr sz="2200" b="1" spc="-5" dirty="0">
                <a:latin typeface="Verdana"/>
                <a:cs typeface="Verdana"/>
              </a:rPr>
              <a:t>a </a:t>
            </a:r>
            <a:r>
              <a:rPr sz="2200" b="1" spc="-10" dirty="0">
                <a:latin typeface="Verdana"/>
                <a:cs typeface="Verdana"/>
              </a:rPr>
              <a:t>number </a:t>
            </a:r>
            <a:r>
              <a:rPr sz="2200" b="1" spc="-5" dirty="0">
                <a:latin typeface="Verdana"/>
                <a:cs typeface="Verdana"/>
              </a:rPr>
              <a:t>of </a:t>
            </a:r>
            <a:r>
              <a:rPr sz="2200" b="1" spc="-10" dirty="0">
                <a:latin typeface="Verdana"/>
                <a:cs typeface="Verdana"/>
              </a:rPr>
              <a:t>different</a:t>
            </a:r>
            <a:r>
              <a:rPr sz="2200" b="1" spc="70" dirty="0">
                <a:latin typeface="Verdana"/>
                <a:cs typeface="Verdana"/>
              </a:rPr>
              <a:t> </a:t>
            </a:r>
            <a:r>
              <a:rPr sz="2200" b="1" spc="-10" dirty="0">
                <a:latin typeface="Verdana"/>
                <a:cs typeface="Verdana"/>
              </a:rPr>
              <a:t>ways:</a:t>
            </a:r>
            <a:endParaRPr sz="2200">
              <a:latin typeface="Verdana"/>
              <a:cs typeface="Verdana"/>
            </a:endParaRPr>
          </a:p>
          <a:p>
            <a:pPr>
              <a:lnSpc>
                <a:spcPct val="100000"/>
              </a:lnSpc>
              <a:spcBef>
                <a:spcPts val="20"/>
              </a:spcBef>
            </a:pPr>
            <a:endParaRPr sz="2750">
              <a:latin typeface="Verdana"/>
              <a:cs typeface="Verdana"/>
            </a:endParaRPr>
          </a:p>
          <a:p>
            <a:pPr marL="431800" indent="-342900">
              <a:lnSpc>
                <a:spcPct val="100000"/>
              </a:lnSpc>
              <a:buClr>
                <a:srgbClr val="CCCCFF"/>
              </a:buClr>
              <a:buSzPct val="159090"/>
              <a:buFont typeface="Wingdings"/>
              <a:buChar char=""/>
              <a:tabLst>
                <a:tab pos="431800" algn="l"/>
              </a:tabLst>
            </a:pPr>
            <a:r>
              <a:rPr sz="2200" b="1" i="1" spc="-5" dirty="0">
                <a:solidFill>
                  <a:srgbClr val="00AF50"/>
                </a:solidFill>
                <a:latin typeface="Verdana"/>
                <a:cs typeface="Verdana"/>
              </a:rPr>
              <a:t>Oscillation </a:t>
            </a:r>
            <a:r>
              <a:rPr sz="2100" b="1" i="1" spc="-5" dirty="0">
                <a:latin typeface="Verdana"/>
                <a:cs typeface="Verdana"/>
              </a:rPr>
              <a:t>(</a:t>
            </a:r>
            <a:r>
              <a:rPr sz="2100" b="1" spc="-5" dirty="0">
                <a:latin typeface="Verdana"/>
                <a:cs typeface="Verdana"/>
              </a:rPr>
              <a:t>move back </a:t>
            </a:r>
            <a:r>
              <a:rPr sz="2100" b="1" dirty="0">
                <a:latin typeface="Verdana"/>
                <a:cs typeface="Verdana"/>
              </a:rPr>
              <a:t>and</a:t>
            </a:r>
            <a:r>
              <a:rPr sz="2100" b="1" spc="-40" dirty="0">
                <a:latin typeface="Verdana"/>
                <a:cs typeface="Verdana"/>
              </a:rPr>
              <a:t> </a:t>
            </a:r>
            <a:r>
              <a:rPr sz="2100" b="1" spc="-5" dirty="0">
                <a:latin typeface="Verdana"/>
                <a:cs typeface="Verdana"/>
              </a:rPr>
              <a:t>forth)</a:t>
            </a:r>
            <a:endParaRPr sz="2100">
              <a:latin typeface="Verdana"/>
              <a:cs typeface="Verdana"/>
            </a:endParaRPr>
          </a:p>
          <a:p>
            <a:pPr marL="431800" marR="2818765" indent="-56515">
              <a:lnSpc>
                <a:spcPct val="130000"/>
              </a:lnSpc>
              <a:spcBef>
                <a:spcPts val="660"/>
              </a:spcBef>
              <a:tabLst>
                <a:tab pos="1096010" algn="l"/>
                <a:tab pos="2054860" algn="l"/>
                <a:tab pos="2461895" algn="l"/>
                <a:tab pos="3997960" algn="l"/>
                <a:tab pos="4438650" algn="l"/>
                <a:tab pos="4771390" algn="l"/>
              </a:tabLst>
            </a:pPr>
            <a:r>
              <a:rPr sz="2200" b="1" spc="-5" dirty="0">
                <a:latin typeface="Verdana"/>
                <a:cs typeface="Verdana"/>
              </a:rPr>
              <a:t>The	</a:t>
            </a:r>
            <a:r>
              <a:rPr sz="2200" b="1" spc="-10" dirty="0">
                <a:latin typeface="Verdana"/>
                <a:cs typeface="Verdana"/>
              </a:rPr>
              <a:t>si</a:t>
            </a:r>
            <a:r>
              <a:rPr sz="2200" b="1" spc="-15" dirty="0">
                <a:latin typeface="Verdana"/>
                <a:cs typeface="Verdana"/>
              </a:rPr>
              <a:t>e</a:t>
            </a:r>
            <a:r>
              <a:rPr sz="2200" b="1" spc="-5" dirty="0">
                <a:latin typeface="Verdana"/>
                <a:cs typeface="Verdana"/>
              </a:rPr>
              <a:t>ve</a:t>
            </a:r>
            <a:r>
              <a:rPr sz="2200" b="1" dirty="0">
                <a:latin typeface="Verdana"/>
                <a:cs typeface="Verdana"/>
              </a:rPr>
              <a:t>	</a:t>
            </a:r>
            <a:r>
              <a:rPr sz="2200" b="1" spc="-15" dirty="0">
                <a:latin typeface="Verdana"/>
                <a:cs typeface="Verdana"/>
              </a:rPr>
              <a:t>i</a:t>
            </a:r>
            <a:r>
              <a:rPr sz="2200" b="1" spc="-5" dirty="0">
                <a:latin typeface="Verdana"/>
                <a:cs typeface="Verdana"/>
              </a:rPr>
              <a:t>s</a:t>
            </a:r>
            <a:r>
              <a:rPr sz="2200" b="1" dirty="0">
                <a:latin typeface="Verdana"/>
                <a:cs typeface="Verdana"/>
              </a:rPr>
              <a:t>	</a:t>
            </a:r>
            <a:r>
              <a:rPr sz="2200" b="1" spc="-10" dirty="0">
                <a:latin typeface="Verdana"/>
                <a:cs typeface="Verdana"/>
              </a:rPr>
              <a:t>mo</a:t>
            </a:r>
            <a:r>
              <a:rPr sz="2200" b="1" spc="-15" dirty="0">
                <a:latin typeface="Verdana"/>
                <a:cs typeface="Verdana"/>
              </a:rPr>
              <a:t>u</a:t>
            </a:r>
            <a:r>
              <a:rPr sz="2200" b="1" spc="-10" dirty="0">
                <a:latin typeface="Verdana"/>
                <a:cs typeface="Verdana"/>
              </a:rPr>
              <a:t>n</a:t>
            </a:r>
            <a:r>
              <a:rPr sz="2200" b="1" spc="-15" dirty="0">
                <a:latin typeface="Verdana"/>
                <a:cs typeface="Verdana"/>
              </a:rPr>
              <a:t>t</a:t>
            </a:r>
            <a:r>
              <a:rPr sz="2200" b="1" spc="-10" dirty="0">
                <a:latin typeface="Verdana"/>
                <a:cs typeface="Verdana"/>
              </a:rPr>
              <a:t>e</a:t>
            </a:r>
            <a:r>
              <a:rPr sz="2200" b="1" spc="-5" dirty="0">
                <a:latin typeface="Verdana"/>
                <a:cs typeface="Verdana"/>
              </a:rPr>
              <a:t>d</a:t>
            </a:r>
            <a:r>
              <a:rPr sz="2200" b="1" dirty="0">
                <a:latin typeface="Verdana"/>
                <a:cs typeface="Verdana"/>
              </a:rPr>
              <a:t>	i</a:t>
            </a:r>
            <a:r>
              <a:rPr sz="2200" b="1" spc="-5" dirty="0">
                <a:latin typeface="Verdana"/>
                <a:cs typeface="Verdana"/>
              </a:rPr>
              <a:t>n</a:t>
            </a:r>
            <a:r>
              <a:rPr sz="2200" b="1" dirty="0">
                <a:latin typeface="Verdana"/>
                <a:cs typeface="Verdana"/>
              </a:rPr>
              <a:t>	</a:t>
            </a:r>
            <a:r>
              <a:rPr sz="2200" b="1" spc="-5" dirty="0">
                <a:latin typeface="Verdana"/>
                <a:cs typeface="Verdana"/>
              </a:rPr>
              <a:t>a</a:t>
            </a:r>
            <a:r>
              <a:rPr sz="2200" b="1" dirty="0">
                <a:latin typeface="Verdana"/>
                <a:cs typeface="Verdana"/>
              </a:rPr>
              <a:t>	</a:t>
            </a:r>
            <a:r>
              <a:rPr sz="2200" b="1" spc="-10" dirty="0">
                <a:latin typeface="Verdana"/>
                <a:cs typeface="Verdana"/>
              </a:rPr>
              <a:t>frame  </a:t>
            </a:r>
            <a:r>
              <a:rPr sz="2200" b="1" spc="-5" dirty="0">
                <a:latin typeface="Verdana"/>
                <a:cs typeface="Verdana"/>
              </a:rPr>
              <a:t>that</a:t>
            </a:r>
            <a:r>
              <a:rPr sz="2200" b="1" spc="-10" dirty="0">
                <a:latin typeface="Verdana"/>
                <a:cs typeface="Verdana"/>
              </a:rPr>
              <a:t> </a:t>
            </a:r>
            <a:r>
              <a:rPr sz="2200" b="1" spc="-5" dirty="0">
                <a:latin typeface="Verdana"/>
                <a:cs typeface="Verdana"/>
              </a:rPr>
              <a:t>oscillating.</a:t>
            </a:r>
            <a:endParaRPr sz="2200">
              <a:latin typeface="Verdana"/>
              <a:cs typeface="Verdana"/>
            </a:endParaRPr>
          </a:p>
          <a:p>
            <a:pPr marL="372110">
              <a:lnSpc>
                <a:spcPct val="100000"/>
              </a:lnSpc>
              <a:spcBef>
                <a:spcPts val="1325"/>
              </a:spcBef>
            </a:pPr>
            <a:r>
              <a:rPr sz="2200" b="1" spc="-10" dirty="0">
                <a:solidFill>
                  <a:srgbClr val="006FC0"/>
                </a:solidFill>
                <a:latin typeface="Verdana"/>
                <a:cs typeface="Verdana"/>
              </a:rPr>
              <a:t>Advantages</a:t>
            </a:r>
            <a:endParaRPr sz="2200">
              <a:latin typeface="Verdana"/>
              <a:cs typeface="Verdana"/>
            </a:endParaRPr>
          </a:p>
          <a:p>
            <a:pPr marL="372110">
              <a:lnSpc>
                <a:spcPct val="100000"/>
              </a:lnSpc>
              <a:spcBef>
                <a:spcPts val="1320"/>
              </a:spcBef>
            </a:pPr>
            <a:r>
              <a:rPr sz="2200" b="1" spc="-5" dirty="0">
                <a:latin typeface="Verdana"/>
                <a:cs typeface="Verdana"/>
              </a:rPr>
              <a:t>Simple</a:t>
            </a:r>
            <a:r>
              <a:rPr sz="2200" b="1" spc="5" dirty="0">
                <a:latin typeface="Verdana"/>
                <a:cs typeface="Verdana"/>
              </a:rPr>
              <a:t> </a:t>
            </a:r>
            <a:r>
              <a:rPr sz="2200" b="1" spc="-5" dirty="0">
                <a:latin typeface="Verdana"/>
                <a:cs typeface="Verdana"/>
              </a:rPr>
              <a:t>method</a:t>
            </a:r>
            <a:endParaRPr sz="2200">
              <a:latin typeface="Verdana"/>
              <a:cs typeface="Verdana"/>
            </a:endParaRPr>
          </a:p>
          <a:p>
            <a:pPr>
              <a:lnSpc>
                <a:spcPct val="100000"/>
              </a:lnSpc>
              <a:spcBef>
                <a:spcPts val="55"/>
              </a:spcBef>
            </a:pPr>
            <a:endParaRPr sz="2850">
              <a:latin typeface="Verdana"/>
              <a:cs typeface="Verdana"/>
            </a:endParaRPr>
          </a:p>
          <a:p>
            <a:pPr marL="393700">
              <a:lnSpc>
                <a:spcPct val="100000"/>
              </a:lnSpc>
            </a:pPr>
            <a:r>
              <a:rPr sz="2200" b="1" spc="-5" dirty="0">
                <a:solidFill>
                  <a:srgbClr val="006FC0"/>
                </a:solidFill>
                <a:latin typeface="Verdana"/>
                <a:cs typeface="Verdana"/>
              </a:rPr>
              <a:t>Disadvantages</a:t>
            </a:r>
            <a:endParaRPr sz="2200">
              <a:latin typeface="Verdana"/>
              <a:cs typeface="Verdana"/>
            </a:endParaRPr>
          </a:p>
          <a:p>
            <a:pPr marL="393700">
              <a:lnSpc>
                <a:spcPct val="100000"/>
              </a:lnSpc>
              <a:spcBef>
                <a:spcPts val="1320"/>
              </a:spcBef>
            </a:pPr>
            <a:r>
              <a:rPr sz="2200" b="1" spc="-5" dirty="0">
                <a:latin typeface="Verdana"/>
                <a:cs typeface="Verdana"/>
              </a:rPr>
              <a:t>The </a:t>
            </a:r>
            <a:r>
              <a:rPr sz="2200" b="1" spc="-10" dirty="0">
                <a:latin typeface="Verdana"/>
                <a:cs typeface="Verdana"/>
              </a:rPr>
              <a:t>material </a:t>
            </a:r>
            <a:r>
              <a:rPr sz="2200" b="1" spc="-5" dirty="0">
                <a:latin typeface="Verdana"/>
                <a:cs typeface="Verdana"/>
              </a:rPr>
              <a:t>may roll on </a:t>
            </a:r>
            <a:r>
              <a:rPr sz="2200" b="1" spc="-10" dirty="0">
                <a:latin typeface="Verdana"/>
                <a:cs typeface="Verdana"/>
              </a:rPr>
              <a:t>the surface </a:t>
            </a:r>
            <a:r>
              <a:rPr sz="2200" b="1" dirty="0">
                <a:latin typeface="Verdana"/>
                <a:cs typeface="Verdana"/>
              </a:rPr>
              <a:t>of </a:t>
            </a:r>
            <a:r>
              <a:rPr sz="2200" b="1" spc="-10" dirty="0">
                <a:latin typeface="Verdana"/>
                <a:cs typeface="Verdana"/>
              </a:rPr>
              <a:t>the</a:t>
            </a:r>
            <a:r>
              <a:rPr sz="2200" b="1" spc="55" dirty="0">
                <a:latin typeface="Verdana"/>
                <a:cs typeface="Verdana"/>
              </a:rPr>
              <a:t> </a:t>
            </a:r>
            <a:r>
              <a:rPr sz="2200" b="1" spc="-5" dirty="0">
                <a:latin typeface="Verdana"/>
                <a:cs typeface="Verdana"/>
              </a:rPr>
              <a:t>sieve,</a:t>
            </a:r>
            <a:endParaRPr sz="2200">
              <a:latin typeface="Verdana"/>
              <a:cs typeface="Verdana"/>
            </a:endParaRPr>
          </a:p>
          <a:p>
            <a:pPr marL="393700">
              <a:lnSpc>
                <a:spcPct val="100000"/>
              </a:lnSpc>
              <a:spcBef>
                <a:spcPts val="1320"/>
              </a:spcBef>
            </a:pPr>
            <a:r>
              <a:rPr sz="2200" b="1" spc="-5" dirty="0">
                <a:latin typeface="Verdana"/>
                <a:cs typeface="Verdana"/>
              </a:rPr>
              <a:t>and </a:t>
            </a:r>
            <a:r>
              <a:rPr sz="2200" b="1" spc="-10" dirty="0">
                <a:latin typeface="Verdana"/>
                <a:cs typeface="Verdana"/>
              </a:rPr>
              <a:t>fibrous </a:t>
            </a:r>
            <a:r>
              <a:rPr sz="2200" b="1" spc="-5" dirty="0">
                <a:latin typeface="Verdana"/>
                <a:cs typeface="Verdana"/>
              </a:rPr>
              <a:t>materials tend to</a:t>
            </a:r>
            <a:r>
              <a:rPr sz="2200" b="1" spc="-15" dirty="0">
                <a:latin typeface="Verdana"/>
                <a:cs typeface="Verdana"/>
              </a:rPr>
              <a:t> </a:t>
            </a:r>
            <a:r>
              <a:rPr sz="2200" b="1" spc="-10" dirty="0">
                <a:latin typeface="Verdana"/>
                <a:cs typeface="Verdana"/>
              </a:rPr>
              <a:t>“</a:t>
            </a:r>
            <a:r>
              <a:rPr sz="2200" b="1" i="1" spc="-10" dirty="0">
                <a:solidFill>
                  <a:srgbClr val="CCFF33"/>
                </a:solidFill>
                <a:latin typeface="Verdana"/>
                <a:cs typeface="Verdana"/>
              </a:rPr>
              <a:t>ball</a:t>
            </a:r>
            <a:r>
              <a:rPr sz="2200" b="1" spc="-10" dirty="0">
                <a:latin typeface="Verdana"/>
                <a:cs typeface="Verdana"/>
              </a:rPr>
              <a:t>”.</a:t>
            </a:r>
            <a:endParaRPr sz="220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19112" y="2347912"/>
          <a:ext cx="8153400" cy="4400865"/>
        </p:xfrm>
        <a:graphic>
          <a:graphicData uri="http://schemas.openxmlformats.org/drawingml/2006/table">
            <a:tbl>
              <a:tblPr firstRow="1" bandRow="1">
                <a:tableStyleId>{2D5ABB26-0587-4C30-8999-92F81FD0307C}</a:tableStyleId>
              </a:tblPr>
              <a:tblGrid>
                <a:gridCol w="2717800"/>
                <a:gridCol w="2717800"/>
                <a:gridCol w="2717800"/>
              </a:tblGrid>
              <a:tr h="1097279">
                <a:tc>
                  <a:txBody>
                    <a:bodyPr/>
                    <a:lstStyle/>
                    <a:p>
                      <a:pPr>
                        <a:lnSpc>
                          <a:spcPct val="100000"/>
                        </a:lnSpc>
                        <a:spcBef>
                          <a:spcPts val="5"/>
                        </a:spcBef>
                      </a:pPr>
                      <a:endParaRPr sz="3000">
                        <a:latin typeface="Times New Roman"/>
                        <a:cs typeface="Times New Roman"/>
                      </a:endParaRPr>
                    </a:p>
                    <a:p>
                      <a:pPr marL="91440">
                        <a:lnSpc>
                          <a:spcPct val="100000"/>
                        </a:lnSpc>
                      </a:pPr>
                      <a:r>
                        <a:rPr sz="2200" b="1" spc="-5" dirty="0">
                          <a:solidFill>
                            <a:srgbClr val="FF0000"/>
                          </a:solidFill>
                          <a:latin typeface="Times New Roman"/>
                          <a:cs typeface="Times New Roman"/>
                        </a:rPr>
                        <a:t>Grade of</a:t>
                      </a:r>
                      <a:r>
                        <a:rPr sz="2200" b="1" spc="-15" dirty="0">
                          <a:solidFill>
                            <a:srgbClr val="FF0000"/>
                          </a:solidFill>
                          <a:latin typeface="Times New Roman"/>
                          <a:cs typeface="Times New Roman"/>
                        </a:rPr>
                        <a:t> </a:t>
                      </a:r>
                      <a:r>
                        <a:rPr sz="2200" b="1" spc="-5" dirty="0">
                          <a:solidFill>
                            <a:srgbClr val="FF0000"/>
                          </a:solidFill>
                          <a:latin typeface="Times New Roman"/>
                          <a:cs typeface="Times New Roman"/>
                        </a:rPr>
                        <a:t>powder</a:t>
                      </a:r>
                      <a:endParaRPr sz="2200">
                        <a:latin typeface="Times New Roman"/>
                        <a:cs typeface="Times New Roman"/>
                      </a:endParaRPr>
                    </a:p>
                  </a:txBody>
                  <a:tcPr marL="0" marR="0" marT="6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4145" marR="136525" algn="ctr">
                        <a:lnSpc>
                          <a:spcPct val="100000"/>
                        </a:lnSpc>
                        <a:spcBef>
                          <a:spcPts val="290"/>
                        </a:spcBef>
                      </a:pPr>
                      <a:r>
                        <a:rPr sz="2200" b="1" spc="-5" dirty="0">
                          <a:solidFill>
                            <a:srgbClr val="FF0000"/>
                          </a:solidFill>
                          <a:latin typeface="Times New Roman"/>
                          <a:cs typeface="Times New Roman"/>
                        </a:rPr>
                        <a:t>Sieve </a:t>
                      </a:r>
                      <a:r>
                        <a:rPr sz="2200" b="1" spc="-10" dirty="0">
                          <a:solidFill>
                            <a:srgbClr val="FF0000"/>
                          </a:solidFill>
                          <a:latin typeface="Times New Roman"/>
                          <a:cs typeface="Times New Roman"/>
                        </a:rPr>
                        <a:t>through</a:t>
                      </a:r>
                      <a:r>
                        <a:rPr sz="2200" b="1" spc="-55" dirty="0">
                          <a:solidFill>
                            <a:srgbClr val="FF0000"/>
                          </a:solidFill>
                          <a:latin typeface="Times New Roman"/>
                          <a:cs typeface="Times New Roman"/>
                        </a:rPr>
                        <a:t> </a:t>
                      </a:r>
                      <a:r>
                        <a:rPr sz="2200" b="1" spc="-5" dirty="0">
                          <a:solidFill>
                            <a:srgbClr val="FF0000"/>
                          </a:solidFill>
                          <a:latin typeface="Times New Roman"/>
                          <a:cs typeface="Times New Roman"/>
                        </a:rPr>
                        <a:t>which  all particles must  pass</a:t>
                      </a:r>
                      <a:endParaRPr sz="2200">
                        <a:latin typeface="Times New Roman"/>
                        <a:cs typeface="Times New Roman"/>
                      </a:endParaRPr>
                    </a:p>
                  </a:txBody>
                  <a:tcPr marL="0" marR="0" marT="3683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7950" marR="92075" indent="36195" algn="just">
                        <a:lnSpc>
                          <a:spcPct val="100000"/>
                        </a:lnSpc>
                        <a:spcBef>
                          <a:spcPts val="290"/>
                        </a:spcBef>
                      </a:pPr>
                      <a:r>
                        <a:rPr sz="2200" b="1" spc="-5" dirty="0">
                          <a:solidFill>
                            <a:srgbClr val="FF0000"/>
                          </a:solidFill>
                          <a:latin typeface="Times New Roman"/>
                          <a:cs typeface="Times New Roman"/>
                        </a:rPr>
                        <a:t>Sieve </a:t>
                      </a:r>
                      <a:r>
                        <a:rPr sz="2200" b="1" spc="-10" dirty="0">
                          <a:solidFill>
                            <a:srgbClr val="FF0000"/>
                          </a:solidFill>
                          <a:latin typeface="Times New Roman"/>
                          <a:cs typeface="Times New Roman"/>
                        </a:rPr>
                        <a:t>through </a:t>
                      </a:r>
                      <a:r>
                        <a:rPr sz="2200" b="1" spc="-5" dirty="0">
                          <a:solidFill>
                            <a:srgbClr val="FF0000"/>
                          </a:solidFill>
                          <a:latin typeface="Times New Roman"/>
                          <a:cs typeface="Times New Roman"/>
                        </a:rPr>
                        <a:t>which  not </a:t>
                      </a:r>
                      <a:r>
                        <a:rPr sz="2200" b="1" spc="-15" dirty="0">
                          <a:solidFill>
                            <a:srgbClr val="FF0000"/>
                          </a:solidFill>
                          <a:latin typeface="Times New Roman"/>
                          <a:cs typeface="Times New Roman"/>
                        </a:rPr>
                        <a:t>more </a:t>
                      </a:r>
                      <a:r>
                        <a:rPr sz="2200" b="1" spc="-5" dirty="0">
                          <a:solidFill>
                            <a:srgbClr val="FF0000"/>
                          </a:solidFill>
                          <a:latin typeface="Times New Roman"/>
                          <a:cs typeface="Times New Roman"/>
                        </a:rPr>
                        <a:t>than </a:t>
                      </a:r>
                      <a:r>
                        <a:rPr sz="2200" b="1" dirty="0">
                          <a:solidFill>
                            <a:srgbClr val="FF0000"/>
                          </a:solidFill>
                          <a:latin typeface="Times New Roman"/>
                          <a:cs typeface="Times New Roman"/>
                        </a:rPr>
                        <a:t>40 </a:t>
                      </a:r>
                      <a:r>
                        <a:rPr sz="2200" b="1" spc="-5" dirty="0">
                          <a:solidFill>
                            <a:srgbClr val="FF0000"/>
                          </a:solidFill>
                          <a:latin typeface="Times New Roman"/>
                          <a:cs typeface="Times New Roman"/>
                        </a:rPr>
                        <a:t>per  cent of particles</a:t>
                      </a:r>
                      <a:r>
                        <a:rPr sz="2200" b="1" spc="-20" dirty="0">
                          <a:solidFill>
                            <a:srgbClr val="FF0000"/>
                          </a:solidFill>
                          <a:latin typeface="Times New Roman"/>
                          <a:cs typeface="Times New Roman"/>
                        </a:rPr>
                        <a:t> </a:t>
                      </a:r>
                      <a:r>
                        <a:rPr sz="2200" b="1" spc="-5" dirty="0">
                          <a:solidFill>
                            <a:srgbClr val="FF0000"/>
                          </a:solidFill>
                          <a:latin typeface="Times New Roman"/>
                          <a:cs typeface="Times New Roman"/>
                        </a:rPr>
                        <a:t>pass</a:t>
                      </a:r>
                      <a:endParaRPr sz="2200">
                        <a:latin typeface="Times New Roman"/>
                        <a:cs typeface="Times New Roman"/>
                      </a:endParaRPr>
                    </a:p>
                  </a:txBody>
                  <a:tcPr marL="0" marR="0" marT="3683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660400">
                <a:tc>
                  <a:txBody>
                    <a:bodyPr/>
                    <a:lstStyle/>
                    <a:p>
                      <a:pPr marL="91440">
                        <a:lnSpc>
                          <a:spcPct val="100000"/>
                        </a:lnSpc>
                        <a:spcBef>
                          <a:spcPts val="280"/>
                        </a:spcBef>
                      </a:pPr>
                      <a:r>
                        <a:rPr sz="2400" b="1" spc="-5" dirty="0">
                          <a:latin typeface="Times New Roman"/>
                          <a:cs typeface="Times New Roman"/>
                        </a:rPr>
                        <a:t>Coarse</a:t>
                      </a:r>
                      <a:endParaRPr sz="2400">
                        <a:latin typeface="Times New Roman"/>
                        <a:cs typeface="Times New Roman"/>
                      </a:endParaRPr>
                    </a:p>
                  </a:txBody>
                  <a:tcPr marL="0" marR="0" marT="3556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0"/>
                        </a:spcBef>
                      </a:pPr>
                      <a:r>
                        <a:rPr sz="2400" b="1" spc="-5" dirty="0">
                          <a:solidFill>
                            <a:srgbClr val="336600"/>
                          </a:solidFill>
                          <a:latin typeface="Times New Roman"/>
                          <a:cs typeface="Times New Roman"/>
                        </a:rPr>
                        <a:t>10</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80"/>
                        </a:spcBef>
                      </a:pPr>
                      <a:r>
                        <a:rPr sz="2400" b="1" spc="-5" dirty="0">
                          <a:solidFill>
                            <a:srgbClr val="336600"/>
                          </a:solidFill>
                          <a:latin typeface="Times New Roman"/>
                          <a:cs typeface="Times New Roman"/>
                        </a:rPr>
                        <a:t>44</a:t>
                      </a:r>
                      <a:endParaRPr sz="2400">
                        <a:latin typeface="Times New Roman"/>
                        <a:cs typeface="Times New Roman"/>
                      </a:endParaRPr>
                    </a:p>
                  </a:txBody>
                  <a:tcPr marL="0" marR="0" marT="3556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660400">
                <a:tc>
                  <a:txBody>
                    <a:bodyPr/>
                    <a:lstStyle/>
                    <a:p>
                      <a:pPr marL="91440">
                        <a:lnSpc>
                          <a:spcPct val="100000"/>
                        </a:lnSpc>
                        <a:spcBef>
                          <a:spcPts val="284"/>
                        </a:spcBef>
                      </a:pPr>
                      <a:r>
                        <a:rPr sz="2400" b="1" dirty="0">
                          <a:latin typeface="Times New Roman"/>
                          <a:cs typeface="Times New Roman"/>
                        </a:rPr>
                        <a:t>Moderately</a:t>
                      </a:r>
                      <a:r>
                        <a:rPr sz="2400" b="1" spc="-65" dirty="0">
                          <a:latin typeface="Times New Roman"/>
                          <a:cs typeface="Times New Roman"/>
                        </a:rPr>
                        <a:t> </a:t>
                      </a:r>
                      <a:r>
                        <a:rPr sz="2400" b="1" dirty="0">
                          <a:latin typeface="Times New Roman"/>
                          <a:cs typeface="Times New Roman"/>
                        </a:rPr>
                        <a:t>coarse</a:t>
                      </a:r>
                      <a:endParaRPr sz="2400">
                        <a:latin typeface="Times New Roman"/>
                        <a:cs typeface="Times New Roman"/>
                      </a:endParaRPr>
                    </a:p>
                  </a:txBody>
                  <a:tcPr marL="0" marR="0" marT="3619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4"/>
                        </a:spcBef>
                      </a:pPr>
                      <a:r>
                        <a:rPr sz="2400" b="1" dirty="0">
                          <a:solidFill>
                            <a:srgbClr val="336600"/>
                          </a:solidFill>
                          <a:latin typeface="Times New Roman"/>
                          <a:cs typeface="Times New Roman"/>
                        </a:rPr>
                        <a:t>22</a:t>
                      </a:r>
                      <a:endParaRPr sz="2400">
                        <a:latin typeface="Times New Roman"/>
                        <a:cs typeface="Times New Roman"/>
                      </a:endParaRPr>
                    </a:p>
                  </a:txBody>
                  <a:tcPr marL="0" marR="0" marT="361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84"/>
                        </a:spcBef>
                      </a:pPr>
                      <a:r>
                        <a:rPr sz="2400" b="1" dirty="0">
                          <a:solidFill>
                            <a:srgbClr val="336600"/>
                          </a:solidFill>
                          <a:latin typeface="Times New Roman"/>
                          <a:cs typeface="Times New Roman"/>
                        </a:rPr>
                        <a:t>60</a:t>
                      </a:r>
                      <a:endParaRPr sz="2400">
                        <a:latin typeface="Times New Roman"/>
                        <a:cs typeface="Times New Roman"/>
                      </a:endParaRPr>
                    </a:p>
                  </a:txBody>
                  <a:tcPr marL="0" marR="0" marT="3619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661923">
                <a:tc>
                  <a:txBody>
                    <a:bodyPr/>
                    <a:lstStyle/>
                    <a:p>
                      <a:pPr marL="91440">
                        <a:lnSpc>
                          <a:spcPct val="100000"/>
                        </a:lnSpc>
                        <a:spcBef>
                          <a:spcPts val="284"/>
                        </a:spcBef>
                      </a:pPr>
                      <a:r>
                        <a:rPr sz="2400" b="1" dirty="0">
                          <a:latin typeface="Times New Roman"/>
                          <a:cs typeface="Times New Roman"/>
                        </a:rPr>
                        <a:t>Moderately</a:t>
                      </a:r>
                      <a:r>
                        <a:rPr sz="2400" b="1" spc="-50" dirty="0">
                          <a:latin typeface="Times New Roman"/>
                          <a:cs typeface="Times New Roman"/>
                        </a:rPr>
                        <a:t> </a:t>
                      </a:r>
                      <a:r>
                        <a:rPr sz="2400" b="1" dirty="0">
                          <a:latin typeface="Times New Roman"/>
                          <a:cs typeface="Times New Roman"/>
                        </a:rPr>
                        <a:t>fine</a:t>
                      </a:r>
                      <a:endParaRPr sz="2400">
                        <a:latin typeface="Times New Roman"/>
                        <a:cs typeface="Times New Roman"/>
                      </a:endParaRPr>
                    </a:p>
                  </a:txBody>
                  <a:tcPr marL="0" marR="0" marT="3619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4"/>
                        </a:spcBef>
                      </a:pPr>
                      <a:r>
                        <a:rPr sz="2400" b="1" dirty="0">
                          <a:solidFill>
                            <a:srgbClr val="336600"/>
                          </a:solidFill>
                          <a:latin typeface="Times New Roman"/>
                          <a:cs typeface="Times New Roman"/>
                        </a:rPr>
                        <a:t>44</a:t>
                      </a:r>
                      <a:endParaRPr sz="2400">
                        <a:latin typeface="Times New Roman"/>
                        <a:cs typeface="Times New Roman"/>
                      </a:endParaRPr>
                    </a:p>
                  </a:txBody>
                  <a:tcPr marL="0" marR="0" marT="361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84"/>
                        </a:spcBef>
                      </a:pPr>
                      <a:r>
                        <a:rPr sz="2400" b="1" dirty="0">
                          <a:solidFill>
                            <a:srgbClr val="336600"/>
                          </a:solidFill>
                          <a:latin typeface="Times New Roman"/>
                          <a:cs typeface="Times New Roman"/>
                        </a:rPr>
                        <a:t>85</a:t>
                      </a:r>
                      <a:endParaRPr sz="2400">
                        <a:latin typeface="Times New Roman"/>
                        <a:cs typeface="Times New Roman"/>
                      </a:endParaRPr>
                    </a:p>
                  </a:txBody>
                  <a:tcPr marL="0" marR="0" marT="3619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660463">
                <a:tc>
                  <a:txBody>
                    <a:bodyPr/>
                    <a:lstStyle/>
                    <a:p>
                      <a:pPr marL="91440">
                        <a:lnSpc>
                          <a:spcPct val="100000"/>
                        </a:lnSpc>
                        <a:spcBef>
                          <a:spcPts val="285"/>
                        </a:spcBef>
                      </a:pPr>
                      <a:r>
                        <a:rPr sz="2400" b="1" spc="-5" dirty="0">
                          <a:latin typeface="Times New Roman"/>
                          <a:cs typeface="Times New Roman"/>
                        </a:rPr>
                        <a:t>Fine</a:t>
                      </a:r>
                      <a:endParaRPr sz="2400">
                        <a:latin typeface="Times New Roman"/>
                        <a:cs typeface="Times New Roman"/>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2400" b="1" dirty="0">
                          <a:solidFill>
                            <a:srgbClr val="336600"/>
                          </a:solidFill>
                          <a:latin typeface="Times New Roman"/>
                          <a:cs typeface="Times New Roman"/>
                        </a:rPr>
                        <a:t>85</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85"/>
                        </a:spcBef>
                      </a:pPr>
                      <a:r>
                        <a:rPr sz="2400" b="1" spc="-5" dirty="0">
                          <a:solidFill>
                            <a:srgbClr val="336600"/>
                          </a:solidFill>
                          <a:latin typeface="Times New Roman"/>
                          <a:cs typeface="Times New Roman"/>
                        </a:rPr>
                        <a:t>Not</a:t>
                      </a:r>
                      <a:r>
                        <a:rPr sz="2400" b="1" spc="-25" dirty="0">
                          <a:solidFill>
                            <a:srgbClr val="336600"/>
                          </a:solidFill>
                          <a:latin typeface="Times New Roman"/>
                          <a:cs typeface="Times New Roman"/>
                        </a:rPr>
                        <a:t> </a:t>
                      </a:r>
                      <a:r>
                        <a:rPr sz="2400" b="1" dirty="0">
                          <a:solidFill>
                            <a:srgbClr val="336600"/>
                          </a:solidFill>
                          <a:latin typeface="Times New Roman"/>
                          <a:cs typeface="Times New Roman"/>
                        </a:rPr>
                        <a:t>specified</a:t>
                      </a:r>
                      <a:endParaRPr sz="2400">
                        <a:latin typeface="Times New Roman"/>
                        <a:cs typeface="Times New Roman"/>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660400">
                <a:tc>
                  <a:txBody>
                    <a:bodyPr/>
                    <a:lstStyle/>
                    <a:p>
                      <a:pPr marL="91440">
                        <a:lnSpc>
                          <a:spcPct val="100000"/>
                        </a:lnSpc>
                        <a:spcBef>
                          <a:spcPts val="285"/>
                        </a:spcBef>
                      </a:pPr>
                      <a:r>
                        <a:rPr sz="2400" b="1" spc="-60" dirty="0">
                          <a:latin typeface="Times New Roman"/>
                          <a:cs typeface="Times New Roman"/>
                        </a:rPr>
                        <a:t>Very</a:t>
                      </a:r>
                      <a:r>
                        <a:rPr sz="2400" b="1" spc="-25" dirty="0">
                          <a:latin typeface="Times New Roman"/>
                          <a:cs typeface="Times New Roman"/>
                        </a:rPr>
                        <a:t> </a:t>
                      </a:r>
                      <a:r>
                        <a:rPr sz="2400" b="1" dirty="0">
                          <a:latin typeface="Times New Roman"/>
                          <a:cs typeface="Times New Roman"/>
                        </a:rPr>
                        <a:t>fine</a:t>
                      </a:r>
                      <a:endParaRPr sz="2400">
                        <a:latin typeface="Times New Roman"/>
                        <a:cs typeface="Times New Roman"/>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285"/>
                        </a:spcBef>
                      </a:pPr>
                      <a:r>
                        <a:rPr sz="2400" b="1" dirty="0">
                          <a:solidFill>
                            <a:srgbClr val="336600"/>
                          </a:solidFill>
                          <a:latin typeface="Times New Roman"/>
                          <a:cs typeface="Times New Roman"/>
                        </a:rPr>
                        <a:t>120</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285"/>
                        </a:spcBef>
                      </a:pPr>
                      <a:r>
                        <a:rPr sz="2400" b="1" spc="-5" dirty="0">
                          <a:solidFill>
                            <a:srgbClr val="336600"/>
                          </a:solidFill>
                          <a:latin typeface="Times New Roman"/>
                          <a:cs typeface="Times New Roman"/>
                        </a:rPr>
                        <a:t>Not</a:t>
                      </a:r>
                      <a:r>
                        <a:rPr sz="2400" b="1" spc="-25" dirty="0">
                          <a:solidFill>
                            <a:srgbClr val="336600"/>
                          </a:solidFill>
                          <a:latin typeface="Times New Roman"/>
                          <a:cs typeface="Times New Roman"/>
                        </a:rPr>
                        <a:t> </a:t>
                      </a:r>
                      <a:r>
                        <a:rPr sz="2400" b="1" dirty="0">
                          <a:solidFill>
                            <a:srgbClr val="336600"/>
                          </a:solidFill>
                          <a:latin typeface="Times New Roman"/>
                          <a:cs typeface="Times New Roman"/>
                        </a:rPr>
                        <a:t>specified</a:t>
                      </a:r>
                      <a:endParaRPr sz="2400">
                        <a:latin typeface="Times New Roman"/>
                        <a:cs typeface="Times New Roman"/>
                      </a:endParaRPr>
                    </a:p>
                  </a:txBody>
                  <a:tcPr marL="0" marR="0" marT="3619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3" name="object 3"/>
          <p:cNvSpPr txBox="1">
            <a:spLocks noGrp="1"/>
          </p:cNvSpPr>
          <p:nvPr>
            <p:ph type="title"/>
          </p:nvPr>
        </p:nvSpPr>
        <p:spPr>
          <a:xfrm>
            <a:off x="459740" y="325551"/>
            <a:ext cx="8378190" cy="1855470"/>
          </a:xfrm>
          <a:prstGeom prst="rect">
            <a:avLst/>
          </a:prstGeom>
        </p:spPr>
        <p:txBody>
          <a:bodyPr vert="horz" wrap="square" lIns="0" tIns="12700" rIns="0" bIns="0" rtlCol="0">
            <a:spAutoFit/>
          </a:bodyPr>
          <a:lstStyle/>
          <a:p>
            <a:pPr marL="12700" marR="7620" algn="just">
              <a:lnSpc>
                <a:spcPct val="100000"/>
              </a:lnSpc>
              <a:spcBef>
                <a:spcPts val="100"/>
              </a:spcBef>
            </a:pPr>
            <a:r>
              <a:rPr spc="-5" dirty="0">
                <a:solidFill>
                  <a:srgbClr val="00AF50"/>
                </a:solidFill>
              </a:rPr>
              <a:t>The IP specifies </a:t>
            </a:r>
            <a:r>
              <a:rPr dirty="0">
                <a:solidFill>
                  <a:srgbClr val="00AF50"/>
                </a:solidFill>
              </a:rPr>
              <a:t>a </a:t>
            </a:r>
            <a:r>
              <a:rPr spc="-5" dirty="0">
                <a:solidFill>
                  <a:srgbClr val="00AF50"/>
                </a:solidFill>
              </a:rPr>
              <a:t>second, smaller size </a:t>
            </a:r>
            <a:r>
              <a:rPr dirty="0">
                <a:solidFill>
                  <a:srgbClr val="00AF50"/>
                </a:solidFill>
              </a:rPr>
              <a:t>of </a:t>
            </a:r>
            <a:r>
              <a:rPr spc="-5" dirty="0">
                <a:solidFill>
                  <a:srgbClr val="00AF50"/>
                </a:solidFill>
              </a:rPr>
              <a:t>sieve </a:t>
            </a:r>
            <a:r>
              <a:rPr dirty="0">
                <a:solidFill>
                  <a:srgbClr val="00AF50"/>
                </a:solidFill>
              </a:rPr>
              <a:t>for </a:t>
            </a:r>
            <a:r>
              <a:rPr spc="-5" dirty="0">
                <a:solidFill>
                  <a:srgbClr val="00AF50"/>
                </a:solidFill>
              </a:rPr>
              <a:t>the coarser  powders </a:t>
            </a:r>
            <a:r>
              <a:rPr dirty="0">
                <a:solidFill>
                  <a:srgbClr val="00AF50"/>
                </a:solidFill>
              </a:rPr>
              <a:t>but states </a:t>
            </a:r>
            <a:r>
              <a:rPr spc="-5" dirty="0">
                <a:solidFill>
                  <a:srgbClr val="00AF50"/>
                </a:solidFill>
              </a:rPr>
              <a:t>the not </a:t>
            </a:r>
            <a:r>
              <a:rPr spc="-15" dirty="0">
                <a:solidFill>
                  <a:srgbClr val="00AF50"/>
                </a:solidFill>
              </a:rPr>
              <a:t>more </a:t>
            </a:r>
            <a:r>
              <a:rPr spc="-5" dirty="0">
                <a:solidFill>
                  <a:srgbClr val="00AF50"/>
                </a:solidFill>
              </a:rPr>
              <a:t>than </a:t>
            </a:r>
            <a:r>
              <a:rPr dirty="0">
                <a:solidFill>
                  <a:srgbClr val="00AF50"/>
                </a:solidFill>
              </a:rPr>
              <a:t>40 per </a:t>
            </a:r>
            <a:r>
              <a:rPr spc="-5" dirty="0">
                <a:solidFill>
                  <a:srgbClr val="00AF50"/>
                </a:solidFill>
              </a:rPr>
              <a:t>cent shall pass  </a:t>
            </a:r>
            <a:r>
              <a:rPr spc="-10" dirty="0">
                <a:solidFill>
                  <a:srgbClr val="00AF50"/>
                </a:solidFill>
              </a:rPr>
              <a:t>through.</a:t>
            </a:r>
          </a:p>
          <a:p>
            <a:pPr marL="12700" marR="5080" algn="just">
              <a:lnSpc>
                <a:spcPct val="100000"/>
              </a:lnSpc>
              <a:spcBef>
                <a:spcPts val="5"/>
              </a:spcBef>
            </a:pPr>
            <a:r>
              <a:rPr spc="-5" dirty="0">
                <a:solidFill>
                  <a:srgbClr val="00AF50"/>
                </a:solidFill>
              </a:rPr>
              <a:t>The </a:t>
            </a:r>
            <a:r>
              <a:rPr spc="-10" dirty="0">
                <a:solidFill>
                  <a:srgbClr val="00AF50"/>
                </a:solidFill>
              </a:rPr>
              <a:t>relevant </a:t>
            </a:r>
            <a:r>
              <a:rPr spc="-5" dirty="0">
                <a:solidFill>
                  <a:srgbClr val="00AF50"/>
                </a:solidFill>
              </a:rPr>
              <a:t>grades </a:t>
            </a:r>
            <a:r>
              <a:rPr dirty="0">
                <a:solidFill>
                  <a:srgbClr val="00AF50"/>
                </a:solidFill>
              </a:rPr>
              <a:t>of </a:t>
            </a:r>
            <a:r>
              <a:rPr spc="-5" dirty="0">
                <a:solidFill>
                  <a:srgbClr val="00AF50"/>
                </a:solidFill>
              </a:rPr>
              <a:t>powder and </a:t>
            </a:r>
            <a:r>
              <a:rPr dirty="0">
                <a:solidFill>
                  <a:srgbClr val="00AF50"/>
                </a:solidFill>
              </a:rPr>
              <a:t>sieve </a:t>
            </a:r>
            <a:r>
              <a:rPr spc="-5" dirty="0">
                <a:solidFill>
                  <a:srgbClr val="00AF50"/>
                </a:solidFill>
              </a:rPr>
              <a:t>number </a:t>
            </a:r>
            <a:r>
              <a:rPr spc="-20" dirty="0">
                <a:solidFill>
                  <a:srgbClr val="00AF50"/>
                </a:solidFill>
              </a:rPr>
              <a:t>are </a:t>
            </a:r>
            <a:r>
              <a:rPr dirty="0">
                <a:solidFill>
                  <a:srgbClr val="00AF50"/>
                </a:solidFill>
              </a:rPr>
              <a:t>shown in  </a:t>
            </a:r>
            <a:r>
              <a:rPr spc="-5" dirty="0">
                <a:solidFill>
                  <a:srgbClr val="00AF50"/>
                </a:solidFill>
              </a:rPr>
              <a:t>the</a:t>
            </a:r>
            <a:r>
              <a:rPr spc="-15" dirty="0">
                <a:solidFill>
                  <a:srgbClr val="00AF50"/>
                </a:solidFill>
              </a:rPr>
              <a:t> </a:t>
            </a:r>
            <a:r>
              <a:rPr dirty="0">
                <a:solidFill>
                  <a:srgbClr val="00AF50"/>
                </a:solidFill>
              </a:rPr>
              <a:t>table: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72486" y="1752600"/>
            <a:ext cx="2531581" cy="436467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 y="385063"/>
            <a:ext cx="7859395" cy="4555490"/>
          </a:xfrm>
          <a:prstGeom prst="rect">
            <a:avLst/>
          </a:prstGeom>
        </p:spPr>
        <p:txBody>
          <a:bodyPr vert="horz" wrap="square" lIns="0" tIns="12065" rIns="0" bIns="0" rtlCol="0">
            <a:spAutoFit/>
          </a:bodyPr>
          <a:lstStyle/>
          <a:p>
            <a:pPr marL="355600" indent="-342900">
              <a:lnSpc>
                <a:spcPct val="100000"/>
              </a:lnSpc>
              <a:spcBef>
                <a:spcPts val="95"/>
              </a:spcBef>
              <a:buClr>
                <a:srgbClr val="CCCCFF"/>
              </a:buClr>
              <a:buSzPct val="159090"/>
              <a:buFont typeface="Wingdings"/>
              <a:buChar char=""/>
              <a:tabLst>
                <a:tab pos="355600" algn="l"/>
              </a:tabLst>
            </a:pPr>
            <a:r>
              <a:rPr sz="2200" b="1" i="1" spc="-5" dirty="0">
                <a:solidFill>
                  <a:srgbClr val="00AF50"/>
                </a:solidFill>
                <a:latin typeface="Verdana"/>
                <a:cs typeface="Verdana"/>
              </a:rPr>
              <a:t>Vibration</a:t>
            </a:r>
            <a:endParaRPr sz="2200">
              <a:latin typeface="Verdana"/>
              <a:cs typeface="Verdana"/>
            </a:endParaRPr>
          </a:p>
          <a:p>
            <a:pPr marL="355600" marR="5080" indent="36195">
              <a:lnSpc>
                <a:spcPct val="160000"/>
              </a:lnSpc>
              <a:spcBef>
                <a:spcPts val="530"/>
              </a:spcBef>
            </a:pPr>
            <a:r>
              <a:rPr sz="2200" b="1" spc="-5" dirty="0">
                <a:latin typeface="Verdana"/>
                <a:cs typeface="Verdana"/>
              </a:rPr>
              <a:t>The mesh is vibrated at </a:t>
            </a:r>
            <a:r>
              <a:rPr sz="2200" b="1" spc="-10" dirty="0">
                <a:latin typeface="Verdana"/>
                <a:cs typeface="Verdana"/>
              </a:rPr>
              <a:t>high </a:t>
            </a:r>
            <a:r>
              <a:rPr sz="2200" b="1" spc="-5" dirty="0">
                <a:latin typeface="Verdana"/>
                <a:cs typeface="Verdana"/>
              </a:rPr>
              <a:t>speed, often </a:t>
            </a:r>
            <a:r>
              <a:rPr sz="2200" b="1" spc="-10" dirty="0">
                <a:latin typeface="Verdana"/>
                <a:cs typeface="Verdana"/>
              </a:rPr>
              <a:t>by </a:t>
            </a:r>
            <a:r>
              <a:rPr sz="2200" b="1" spc="-5" dirty="0">
                <a:latin typeface="Verdana"/>
                <a:cs typeface="Verdana"/>
              </a:rPr>
              <a:t>an  electrical</a:t>
            </a:r>
            <a:r>
              <a:rPr sz="2200" b="1" spc="-25" dirty="0">
                <a:latin typeface="Verdana"/>
                <a:cs typeface="Verdana"/>
              </a:rPr>
              <a:t> </a:t>
            </a:r>
            <a:r>
              <a:rPr sz="2200" b="1" spc="-5" dirty="0">
                <a:latin typeface="Verdana"/>
                <a:cs typeface="Verdana"/>
              </a:rPr>
              <a:t>device.</a:t>
            </a:r>
            <a:endParaRPr sz="2200">
              <a:latin typeface="Verdana"/>
              <a:cs typeface="Verdana"/>
            </a:endParaRPr>
          </a:p>
          <a:p>
            <a:pPr>
              <a:lnSpc>
                <a:spcPct val="100000"/>
              </a:lnSpc>
              <a:spcBef>
                <a:spcPts val="35"/>
              </a:spcBef>
            </a:pPr>
            <a:endParaRPr sz="3250">
              <a:latin typeface="Verdana"/>
              <a:cs typeface="Verdana"/>
            </a:endParaRPr>
          </a:p>
          <a:p>
            <a:pPr marL="295910">
              <a:lnSpc>
                <a:spcPct val="100000"/>
              </a:lnSpc>
            </a:pPr>
            <a:r>
              <a:rPr sz="2200" b="1" spc="-10" dirty="0">
                <a:solidFill>
                  <a:srgbClr val="006FC0"/>
                </a:solidFill>
                <a:latin typeface="Verdana"/>
                <a:cs typeface="Verdana"/>
              </a:rPr>
              <a:t>Advantages</a:t>
            </a:r>
            <a:endParaRPr sz="2200">
              <a:latin typeface="Verdana"/>
              <a:cs typeface="Verdana"/>
            </a:endParaRPr>
          </a:p>
          <a:p>
            <a:pPr marL="355600" marR="2604770" indent="36195">
              <a:lnSpc>
                <a:spcPct val="160000"/>
              </a:lnSpc>
              <a:spcBef>
                <a:spcPts val="530"/>
              </a:spcBef>
            </a:pPr>
            <a:r>
              <a:rPr sz="2200" b="1" spc="-5" dirty="0">
                <a:latin typeface="Verdana"/>
                <a:cs typeface="Verdana"/>
              </a:rPr>
              <a:t>The </a:t>
            </a:r>
            <a:r>
              <a:rPr sz="2200" b="1" spc="-10" dirty="0">
                <a:latin typeface="Verdana"/>
                <a:cs typeface="Verdana"/>
              </a:rPr>
              <a:t>rapid </a:t>
            </a:r>
            <a:r>
              <a:rPr sz="2200" b="1" spc="-5" dirty="0">
                <a:latin typeface="Verdana"/>
                <a:cs typeface="Verdana"/>
              </a:rPr>
              <a:t>vibration </a:t>
            </a:r>
            <a:r>
              <a:rPr sz="2200" b="1" dirty="0">
                <a:latin typeface="Verdana"/>
                <a:cs typeface="Verdana"/>
              </a:rPr>
              <a:t>is </a:t>
            </a:r>
            <a:r>
              <a:rPr sz="2200" b="1" spc="-10" dirty="0">
                <a:latin typeface="Verdana"/>
                <a:cs typeface="Verdana"/>
              </a:rPr>
              <a:t>imparted  </a:t>
            </a:r>
            <a:r>
              <a:rPr sz="2200" b="1" spc="-5" dirty="0">
                <a:latin typeface="Verdana"/>
                <a:cs typeface="Verdana"/>
              </a:rPr>
              <a:t>to the particles on the sieve  and </a:t>
            </a:r>
            <a:r>
              <a:rPr sz="2200" b="1" spc="-10" dirty="0">
                <a:latin typeface="Verdana"/>
                <a:cs typeface="Verdana"/>
              </a:rPr>
              <a:t>the </a:t>
            </a:r>
            <a:r>
              <a:rPr sz="2200" b="1" spc="-5" dirty="0">
                <a:latin typeface="Verdana"/>
                <a:cs typeface="Verdana"/>
              </a:rPr>
              <a:t>particles are less likely  to </a:t>
            </a:r>
            <a:r>
              <a:rPr sz="2200" b="1" spc="-10" dirty="0">
                <a:latin typeface="Verdana"/>
                <a:cs typeface="Verdana"/>
              </a:rPr>
              <a:t>“blind” the</a:t>
            </a:r>
            <a:r>
              <a:rPr sz="2200" b="1" spc="-15" dirty="0">
                <a:latin typeface="Verdana"/>
                <a:cs typeface="Verdana"/>
              </a:rPr>
              <a:t> </a:t>
            </a:r>
            <a:r>
              <a:rPr sz="2200" b="1" spc="-10" dirty="0">
                <a:latin typeface="Verdana"/>
                <a:cs typeface="Verdana"/>
              </a:rPr>
              <a:t>mesh.</a:t>
            </a:r>
            <a:endParaRPr sz="22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3859" y="224027"/>
            <a:ext cx="8336280" cy="1248410"/>
            <a:chOff x="403859" y="224027"/>
            <a:chExt cx="8336280" cy="1248410"/>
          </a:xfrm>
        </p:grpSpPr>
        <p:sp>
          <p:nvSpPr>
            <p:cNvPr id="3" name="object 3"/>
            <p:cNvSpPr/>
            <p:nvPr/>
          </p:nvSpPr>
          <p:spPr>
            <a:xfrm>
              <a:off x="403859" y="224027"/>
              <a:ext cx="8311896" cy="12222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8243" y="249935"/>
              <a:ext cx="8311896" cy="1222247"/>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7875"/>
            <a:ext cx="8229600" cy="1139825"/>
          </a:xfrm>
          <a:prstGeom prst="rect">
            <a:avLst/>
          </a:prstGeom>
          <a:ln w="79375">
            <a:solidFill>
              <a:srgbClr val="FF0000"/>
            </a:solidFill>
          </a:ln>
        </p:spPr>
        <p:txBody>
          <a:bodyPr vert="horz" wrap="square" lIns="0" tIns="187960" rIns="0" bIns="0" rtlCol="0">
            <a:spAutoFit/>
          </a:bodyPr>
          <a:lstStyle/>
          <a:p>
            <a:pPr marL="1242695">
              <a:lnSpc>
                <a:spcPct val="100000"/>
              </a:lnSpc>
              <a:spcBef>
                <a:spcPts val="1480"/>
              </a:spcBef>
              <a:tabLst>
                <a:tab pos="2080895" algn="l"/>
              </a:tabLst>
            </a:pPr>
            <a:r>
              <a:rPr sz="4650" i="1" spc="-105" dirty="0">
                <a:solidFill>
                  <a:srgbClr val="006FC0"/>
                </a:solidFill>
                <a:latin typeface="Arial"/>
                <a:cs typeface="Arial"/>
              </a:rPr>
              <a:t>2.	</a:t>
            </a:r>
            <a:r>
              <a:rPr sz="4650" i="1" spc="-140" dirty="0">
                <a:solidFill>
                  <a:srgbClr val="006FC0"/>
                </a:solidFill>
                <a:latin typeface="Arial"/>
                <a:cs typeface="Arial"/>
              </a:rPr>
              <a:t>Brushing</a:t>
            </a:r>
            <a:r>
              <a:rPr sz="4650" i="1" spc="-100" dirty="0">
                <a:solidFill>
                  <a:srgbClr val="006FC0"/>
                </a:solidFill>
                <a:latin typeface="Arial"/>
                <a:cs typeface="Arial"/>
              </a:rPr>
              <a:t> </a:t>
            </a:r>
            <a:r>
              <a:rPr sz="4650" i="1" spc="-145" dirty="0">
                <a:solidFill>
                  <a:srgbClr val="006FC0"/>
                </a:solidFill>
                <a:latin typeface="Arial"/>
                <a:cs typeface="Arial"/>
              </a:rPr>
              <a:t>Methods</a:t>
            </a:r>
            <a:endParaRPr sz="4650">
              <a:latin typeface="Arial"/>
              <a:cs typeface="Arial"/>
            </a:endParaRPr>
          </a:p>
        </p:txBody>
      </p:sp>
      <p:sp>
        <p:nvSpPr>
          <p:cNvPr id="6" name="object 6"/>
          <p:cNvSpPr txBox="1"/>
          <p:nvPr/>
        </p:nvSpPr>
        <p:spPr>
          <a:xfrm>
            <a:off x="307340" y="1563903"/>
            <a:ext cx="8531225" cy="4385945"/>
          </a:xfrm>
          <a:prstGeom prst="rect">
            <a:avLst/>
          </a:prstGeom>
        </p:spPr>
        <p:txBody>
          <a:bodyPr vert="horz" wrap="square" lIns="0" tIns="12700" rIns="0" bIns="0" rtlCol="0">
            <a:spAutoFit/>
          </a:bodyPr>
          <a:lstStyle/>
          <a:p>
            <a:pPr marL="355600" marR="8255" indent="-342900" algn="just">
              <a:lnSpc>
                <a:spcPct val="150100"/>
              </a:lnSpc>
              <a:spcBef>
                <a:spcPts val="100"/>
              </a:spcBef>
              <a:buClr>
                <a:srgbClr val="CCCCFF"/>
              </a:buClr>
              <a:buSzPct val="59090"/>
              <a:buFont typeface="Wingdings"/>
              <a:buChar char=""/>
              <a:tabLst>
                <a:tab pos="355600" algn="l"/>
              </a:tabLst>
            </a:pPr>
            <a:r>
              <a:rPr sz="2200" b="1" spc="-5" dirty="0">
                <a:latin typeface="Verdana"/>
                <a:cs typeface="Verdana"/>
              </a:rPr>
              <a:t>A </a:t>
            </a:r>
            <a:r>
              <a:rPr sz="2200" b="1" spc="-10" dirty="0">
                <a:latin typeface="Verdana"/>
                <a:cs typeface="Verdana"/>
              </a:rPr>
              <a:t>brush can </a:t>
            </a:r>
            <a:r>
              <a:rPr sz="2200" b="1" spc="-5" dirty="0">
                <a:latin typeface="Verdana"/>
                <a:cs typeface="Verdana"/>
              </a:rPr>
              <a:t>be used to </a:t>
            </a:r>
            <a:r>
              <a:rPr sz="2200" b="1" spc="-10" dirty="0">
                <a:latin typeface="Verdana"/>
                <a:cs typeface="Verdana"/>
              </a:rPr>
              <a:t>move the </a:t>
            </a:r>
            <a:r>
              <a:rPr sz="2200" b="1" spc="-5" dirty="0">
                <a:latin typeface="Verdana"/>
                <a:cs typeface="Verdana"/>
              </a:rPr>
              <a:t>particles </a:t>
            </a:r>
            <a:r>
              <a:rPr sz="2200" b="1" spc="-10" dirty="0">
                <a:latin typeface="Verdana"/>
                <a:cs typeface="Verdana"/>
              </a:rPr>
              <a:t>on the  surface </a:t>
            </a:r>
            <a:r>
              <a:rPr sz="2200" b="1" spc="-5" dirty="0">
                <a:latin typeface="Verdana"/>
                <a:cs typeface="Verdana"/>
              </a:rPr>
              <a:t>of </a:t>
            </a:r>
            <a:r>
              <a:rPr sz="2200" b="1" spc="-10" dirty="0">
                <a:latin typeface="Verdana"/>
                <a:cs typeface="Verdana"/>
              </a:rPr>
              <a:t>the </a:t>
            </a:r>
            <a:r>
              <a:rPr sz="2200" b="1" spc="-5" dirty="0">
                <a:latin typeface="Verdana"/>
                <a:cs typeface="Verdana"/>
              </a:rPr>
              <a:t>sieve </a:t>
            </a:r>
            <a:r>
              <a:rPr sz="2200" b="1" spc="-10" dirty="0">
                <a:latin typeface="Verdana"/>
                <a:cs typeface="Verdana"/>
              </a:rPr>
              <a:t>and </a:t>
            </a:r>
            <a:r>
              <a:rPr sz="2200" b="1" spc="-5" dirty="0">
                <a:latin typeface="Verdana"/>
                <a:cs typeface="Verdana"/>
              </a:rPr>
              <a:t>to keep </a:t>
            </a:r>
            <a:r>
              <a:rPr sz="2200" b="1" spc="-10" dirty="0">
                <a:latin typeface="Verdana"/>
                <a:cs typeface="Verdana"/>
              </a:rPr>
              <a:t>the </a:t>
            </a:r>
            <a:r>
              <a:rPr sz="2200" b="1" spc="-5" dirty="0">
                <a:latin typeface="Verdana"/>
                <a:cs typeface="Verdana"/>
              </a:rPr>
              <a:t>meshes</a:t>
            </a:r>
            <a:r>
              <a:rPr sz="2200" b="1" spc="60" dirty="0">
                <a:latin typeface="Verdana"/>
                <a:cs typeface="Verdana"/>
              </a:rPr>
              <a:t> </a:t>
            </a:r>
            <a:r>
              <a:rPr sz="2200" b="1" spc="-5" dirty="0">
                <a:latin typeface="Verdana"/>
                <a:cs typeface="Verdana"/>
              </a:rPr>
              <a:t>clear.</a:t>
            </a:r>
            <a:endParaRPr sz="2200">
              <a:latin typeface="Verdana"/>
              <a:cs typeface="Verdana"/>
            </a:endParaRPr>
          </a:p>
          <a:p>
            <a:pPr marL="355600" marR="5080" indent="-342900" algn="just">
              <a:lnSpc>
                <a:spcPct val="150000"/>
              </a:lnSpc>
              <a:spcBef>
                <a:spcPts val="2110"/>
              </a:spcBef>
              <a:buClr>
                <a:srgbClr val="CCCCFF"/>
              </a:buClr>
              <a:buSzPct val="59090"/>
              <a:buFont typeface="Wingdings"/>
              <a:buChar char=""/>
              <a:tabLst>
                <a:tab pos="355600" algn="l"/>
              </a:tabLst>
            </a:pPr>
            <a:r>
              <a:rPr sz="2200" b="1" spc="-5" dirty="0">
                <a:latin typeface="Verdana"/>
                <a:cs typeface="Verdana"/>
              </a:rPr>
              <a:t>A single </a:t>
            </a:r>
            <a:r>
              <a:rPr sz="2200" b="1" spc="-10" dirty="0">
                <a:latin typeface="Verdana"/>
                <a:cs typeface="Verdana"/>
              </a:rPr>
              <a:t>brush </a:t>
            </a:r>
            <a:r>
              <a:rPr sz="2200" b="1" spc="-5" dirty="0">
                <a:latin typeface="Verdana"/>
                <a:cs typeface="Verdana"/>
              </a:rPr>
              <a:t>across </a:t>
            </a:r>
            <a:r>
              <a:rPr sz="2200" b="1" spc="-10" dirty="0">
                <a:latin typeface="Verdana"/>
                <a:cs typeface="Verdana"/>
              </a:rPr>
              <a:t>the diameter </a:t>
            </a:r>
            <a:r>
              <a:rPr sz="2200" b="1" spc="-5" dirty="0">
                <a:latin typeface="Verdana"/>
                <a:cs typeface="Verdana"/>
              </a:rPr>
              <a:t>of </a:t>
            </a:r>
            <a:r>
              <a:rPr sz="2200" b="1" spc="-10" dirty="0">
                <a:latin typeface="Verdana"/>
                <a:cs typeface="Verdana"/>
              </a:rPr>
              <a:t>an </a:t>
            </a:r>
            <a:r>
              <a:rPr sz="2200" b="1" spc="-5" dirty="0">
                <a:latin typeface="Verdana"/>
                <a:cs typeface="Verdana"/>
              </a:rPr>
              <a:t>ordinary  circular sieve, rotating about the </a:t>
            </a:r>
            <a:r>
              <a:rPr sz="2200" b="1" spc="-10" dirty="0">
                <a:latin typeface="Verdana"/>
                <a:cs typeface="Verdana"/>
              </a:rPr>
              <a:t>mid-point, </a:t>
            </a:r>
            <a:r>
              <a:rPr sz="2200" b="1" spc="-5" dirty="0">
                <a:latin typeface="Verdana"/>
                <a:cs typeface="Verdana"/>
              </a:rPr>
              <a:t>is  effective;</a:t>
            </a:r>
            <a:endParaRPr sz="2200">
              <a:latin typeface="Verdana"/>
              <a:cs typeface="Verdana"/>
            </a:endParaRPr>
          </a:p>
          <a:p>
            <a:pPr marL="355600" marR="5080" indent="-342900" algn="just">
              <a:lnSpc>
                <a:spcPct val="150000"/>
              </a:lnSpc>
              <a:spcBef>
                <a:spcPts val="530"/>
              </a:spcBef>
              <a:buClr>
                <a:srgbClr val="CCCCFF"/>
              </a:buClr>
              <a:buSzPct val="59090"/>
              <a:buFont typeface="Wingdings"/>
              <a:buChar char=""/>
              <a:tabLst>
                <a:tab pos="355600" algn="l"/>
              </a:tabLst>
            </a:pPr>
            <a:r>
              <a:rPr sz="2200" b="1" spc="-5" dirty="0">
                <a:latin typeface="Verdana"/>
                <a:cs typeface="Verdana"/>
              </a:rPr>
              <a:t>In large-scale </a:t>
            </a:r>
            <a:r>
              <a:rPr sz="2200" b="1" spc="-10" dirty="0">
                <a:latin typeface="Verdana"/>
                <a:cs typeface="Verdana"/>
              </a:rPr>
              <a:t>production </a:t>
            </a:r>
            <a:r>
              <a:rPr sz="2200" b="1" spc="-5" dirty="0">
                <a:latin typeface="Verdana"/>
                <a:cs typeface="Verdana"/>
              </a:rPr>
              <a:t>a </a:t>
            </a:r>
            <a:r>
              <a:rPr sz="2200" b="1" spc="-10" dirty="0">
                <a:latin typeface="Verdana"/>
                <a:cs typeface="Verdana"/>
              </a:rPr>
              <a:t>horizontal </a:t>
            </a:r>
            <a:r>
              <a:rPr sz="2200" b="1" spc="-5" dirty="0">
                <a:latin typeface="Verdana"/>
                <a:cs typeface="Verdana"/>
              </a:rPr>
              <a:t>cylindrical  sieve is employed, with a </a:t>
            </a:r>
            <a:r>
              <a:rPr sz="2200" b="1" spc="-10" dirty="0">
                <a:latin typeface="Verdana"/>
                <a:cs typeface="Verdana"/>
              </a:rPr>
              <a:t>spiral brush </a:t>
            </a:r>
            <a:r>
              <a:rPr sz="2200" b="1" spc="-5" dirty="0">
                <a:latin typeface="Verdana"/>
                <a:cs typeface="Verdana"/>
              </a:rPr>
              <a:t>rotating on  </a:t>
            </a:r>
            <a:r>
              <a:rPr sz="2200" b="1" spc="-10" dirty="0">
                <a:latin typeface="Verdana"/>
                <a:cs typeface="Verdana"/>
              </a:rPr>
              <a:t>the longitudinal </a:t>
            </a:r>
            <a:r>
              <a:rPr sz="2200" b="1" spc="-5" dirty="0">
                <a:latin typeface="Verdana"/>
                <a:cs typeface="Verdana"/>
              </a:rPr>
              <a:t>axis of </a:t>
            </a:r>
            <a:r>
              <a:rPr sz="2200" b="1" spc="-10" dirty="0">
                <a:latin typeface="Verdana"/>
                <a:cs typeface="Verdana"/>
              </a:rPr>
              <a:t>the</a:t>
            </a:r>
            <a:r>
              <a:rPr sz="2200" b="1" spc="50" dirty="0">
                <a:latin typeface="Verdana"/>
                <a:cs typeface="Verdana"/>
              </a:rPr>
              <a:t> </a:t>
            </a:r>
            <a:r>
              <a:rPr sz="2200" b="1" spc="-5" dirty="0">
                <a:latin typeface="Verdana"/>
                <a:cs typeface="Verdana"/>
              </a:rPr>
              <a:t>sieve.</a:t>
            </a:r>
            <a:endParaRPr sz="22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9955" y="230124"/>
            <a:ext cx="8324215" cy="1234440"/>
            <a:chOff x="409955" y="230124"/>
            <a:chExt cx="8324215" cy="1234440"/>
          </a:xfrm>
        </p:grpSpPr>
        <p:sp>
          <p:nvSpPr>
            <p:cNvPr id="3" name="object 3"/>
            <p:cNvSpPr/>
            <p:nvPr/>
          </p:nvSpPr>
          <p:spPr>
            <a:xfrm>
              <a:off x="409955" y="230124"/>
              <a:ext cx="8299704" cy="1210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339" y="256032"/>
              <a:ext cx="8299704" cy="1208532"/>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7875"/>
            <a:ext cx="8229600" cy="1139825"/>
          </a:xfrm>
          <a:prstGeom prst="rect">
            <a:avLst/>
          </a:prstGeom>
          <a:ln w="66675">
            <a:solidFill>
              <a:srgbClr val="FF0066"/>
            </a:solidFill>
          </a:ln>
        </p:spPr>
        <p:txBody>
          <a:bodyPr vert="horz" wrap="square" lIns="0" tIns="187960" rIns="0" bIns="0" rtlCol="0">
            <a:spAutoFit/>
          </a:bodyPr>
          <a:lstStyle/>
          <a:p>
            <a:pPr marL="994410">
              <a:lnSpc>
                <a:spcPct val="100000"/>
              </a:lnSpc>
              <a:spcBef>
                <a:spcPts val="1480"/>
              </a:spcBef>
              <a:tabLst>
                <a:tab pos="1832610" algn="l"/>
              </a:tabLst>
            </a:pPr>
            <a:r>
              <a:rPr sz="4650" i="1" spc="-110" dirty="0">
                <a:solidFill>
                  <a:srgbClr val="006FC0"/>
                </a:solidFill>
                <a:latin typeface="Arial"/>
                <a:cs typeface="Arial"/>
              </a:rPr>
              <a:t>3.	</a:t>
            </a:r>
            <a:r>
              <a:rPr sz="4650" i="1" spc="-120" dirty="0">
                <a:solidFill>
                  <a:srgbClr val="006FC0"/>
                </a:solidFill>
                <a:latin typeface="Arial"/>
                <a:cs typeface="Arial"/>
              </a:rPr>
              <a:t>Centrifugal</a:t>
            </a:r>
            <a:r>
              <a:rPr sz="4650" i="1" spc="-110" dirty="0">
                <a:solidFill>
                  <a:srgbClr val="006FC0"/>
                </a:solidFill>
                <a:latin typeface="Arial"/>
                <a:cs typeface="Arial"/>
              </a:rPr>
              <a:t> </a:t>
            </a:r>
            <a:r>
              <a:rPr sz="4650" i="1" spc="-145" dirty="0">
                <a:solidFill>
                  <a:srgbClr val="006FC0"/>
                </a:solidFill>
                <a:latin typeface="Arial"/>
                <a:cs typeface="Arial"/>
              </a:rPr>
              <a:t>Methods</a:t>
            </a:r>
            <a:endParaRPr sz="4650">
              <a:latin typeface="Arial"/>
              <a:cs typeface="Arial"/>
            </a:endParaRPr>
          </a:p>
        </p:txBody>
      </p:sp>
      <p:sp>
        <p:nvSpPr>
          <p:cNvPr id="6" name="object 6"/>
          <p:cNvSpPr txBox="1">
            <a:spLocks noGrp="1"/>
          </p:cNvSpPr>
          <p:nvPr>
            <p:ph type="body" idx="1"/>
          </p:nvPr>
        </p:nvSpPr>
        <p:spPr>
          <a:prstGeom prst="rect">
            <a:avLst/>
          </a:prstGeom>
        </p:spPr>
        <p:txBody>
          <a:bodyPr vert="horz" wrap="square" lIns="0" tIns="542310" rIns="0" bIns="0" rtlCol="0">
            <a:spAutoFit/>
          </a:bodyPr>
          <a:lstStyle/>
          <a:p>
            <a:pPr marL="355600" indent="-342900">
              <a:lnSpc>
                <a:spcPct val="100000"/>
              </a:lnSpc>
              <a:spcBef>
                <a:spcPts val="95"/>
              </a:spcBef>
              <a:buClr>
                <a:srgbClr val="CCCCFF"/>
              </a:buClr>
              <a:buSzPct val="59090"/>
              <a:buFont typeface="Wingdings"/>
              <a:buChar char=""/>
              <a:tabLst>
                <a:tab pos="354965" algn="l"/>
                <a:tab pos="355600" algn="l"/>
              </a:tabLst>
            </a:pPr>
            <a:r>
              <a:rPr spc="-5" dirty="0"/>
              <a:t>Use a vertical cylindrical sieve </a:t>
            </a:r>
            <a:r>
              <a:rPr spc="-10" dirty="0"/>
              <a:t>with </a:t>
            </a:r>
            <a:r>
              <a:rPr spc="-5" dirty="0"/>
              <a:t>a </a:t>
            </a:r>
            <a:r>
              <a:rPr spc="-10" dirty="0"/>
              <a:t>high</a:t>
            </a:r>
            <a:r>
              <a:rPr spc="665" dirty="0"/>
              <a:t> </a:t>
            </a:r>
            <a:r>
              <a:rPr spc="-10" dirty="0"/>
              <a:t>speed</a:t>
            </a:r>
          </a:p>
          <a:p>
            <a:pPr marL="355600" marR="5080">
              <a:lnSpc>
                <a:spcPct val="170000"/>
              </a:lnSpc>
              <a:spcBef>
                <a:spcPts val="5"/>
              </a:spcBef>
              <a:tabLst>
                <a:tab pos="1321435" algn="l"/>
                <a:tab pos="2435860" algn="l"/>
                <a:tab pos="3126740" algn="l"/>
                <a:tab pos="4661535" algn="l"/>
                <a:tab pos="5198110" algn="l"/>
                <a:tab pos="6014720" algn="l"/>
                <a:tab pos="7548245" algn="l"/>
              </a:tabLst>
            </a:pPr>
            <a:r>
              <a:rPr spc="-10" dirty="0"/>
              <a:t>roto</a:t>
            </a:r>
            <a:r>
              <a:rPr spc="-5" dirty="0"/>
              <a:t>r</a:t>
            </a:r>
            <a:r>
              <a:rPr dirty="0"/>
              <a:t>	</a:t>
            </a:r>
            <a:r>
              <a:rPr spc="-5" dirty="0"/>
              <a:t>ins</a:t>
            </a:r>
            <a:r>
              <a:rPr spc="-20" dirty="0"/>
              <a:t>i</a:t>
            </a:r>
            <a:r>
              <a:rPr spc="-10" dirty="0"/>
              <a:t>d</a:t>
            </a:r>
            <a:r>
              <a:rPr spc="-5" dirty="0"/>
              <a:t>e</a:t>
            </a:r>
            <a:r>
              <a:rPr dirty="0"/>
              <a:t>	</a:t>
            </a:r>
            <a:r>
              <a:rPr spc="-5" dirty="0"/>
              <a:t>t</a:t>
            </a:r>
            <a:r>
              <a:rPr spc="-15" dirty="0"/>
              <a:t>h</a:t>
            </a:r>
            <a:r>
              <a:rPr spc="-5" dirty="0"/>
              <a:t>e</a:t>
            </a:r>
            <a:r>
              <a:rPr dirty="0"/>
              <a:t>	</a:t>
            </a:r>
            <a:r>
              <a:rPr spc="-15" dirty="0"/>
              <a:t>c</a:t>
            </a:r>
            <a:r>
              <a:rPr spc="-5" dirty="0"/>
              <a:t>yl</a:t>
            </a:r>
            <a:r>
              <a:rPr dirty="0"/>
              <a:t>i</a:t>
            </a:r>
            <a:r>
              <a:rPr spc="-10" dirty="0"/>
              <a:t>nder</a:t>
            </a:r>
            <a:r>
              <a:rPr spc="-5" dirty="0"/>
              <a:t>,</a:t>
            </a:r>
            <a:r>
              <a:rPr dirty="0"/>
              <a:t>	</a:t>
            </a:r>
            <a:r>
              <a:rPr spc="-15" dirty="0"/>
              <a:t>s</a:t>
            </a:r>
            <a:r>
              <a:rPr spc="-5" dirty="0"/>
              <a:t>o</a:t>
            </a:r>
            <a:r>
              <a:rPr dirty="0"/>
              <a:t>	</a:t>
            </a:r>
            <a:r>
              <a:rPr spc="-5" dirty="0"/>
              <a:t>t</a:t>
            </a:r>
            <a:r>
              <a:rPr spc="-15" dirty="0"/>
              <a:t>h</a:t>
            </a:r>
            <a:r>
              <a:rPr spc="-5" dirty="0"/>
              <a:t>at</a:t>
            </a:r>
            <a:r>
              <a:rPr dirty="0"/>
              <a:t>	</a:t>
            </a:r>
            <a:r>
              <a:rPr spc="-10" dirty="0"/>
              <a:t>par</a:t>
            </a:r>
            <a:r>
              <a:rPr spc="-15" dirty="0"/>
              <a:t>t</a:t>
            </a:r>
            <a:r>
              <a:rPr spc="-5" dirty="0"/>
              <a:t>i</a:t>
            </a:r>
            <a:r>
              <a:rPr dirty="0"/>
              <a:t>c</a:t>
            </a:r>
            <a:r>
              <a:rPr spc="-5" dirty="0"/>
              <a:t>l</a:t>
            </a:r>
            <a:r>
              <a:rPr dirty="0"/>
              <a:t>e</a:t>
            </a:r>
            <a:r>
              <a:rPr spc="-5" dirty="0"/>
              <a:t>s</a:t>
            </a:r>
            <a:r>
              <a:rPr dirty="0"/>
              <a:t>	</a:t>
            </a:r>
            <a:r>
              <a:rPr spc="-5" dirty="0"/>
              <a:t>are  </a:t>
            </a:r>
            <a:r>
              <a:rPr spc="-10" dirty="0"/>
              <a:t>thrown </a:t>
            </a:r>
            <a:r>
              <a:rPr spc="-5" dirty="0"/>
              <a:t>outwards by </a:t>
            </a:r>
            <a:r>
              <a:rPr spc="-10" dirty="0"/>
              <a:t>centrifugal</a:t>
            </a:r>
            <a:r>
              <a:rPr spc="30" dirty="0"/>
              <a:t> </a:t>
            </a:r>
            <a:r>
              <a:rPr spc="-5" dirty="0"/>
              <a:t>force.</a:t>
            </a:r>
          </a:p>
        </p:txBody>
      </p:sp>
      <p:sp>
        <p:nvSpPr>
          <p:cNvPr id="7" name="object 7"/>
          <p:cNvSpPr txBox="1"/>
          <p:nvPr/>
        </p:nvSpPr>
        <p:spPr>
          <a:xfrm>
            <a:off x="3037458" y="4197477"/>
            <a:ext cx="5572125" cy="360680"/>
          </a:xfrm>
          <a:prstGeom prst="rect">
            <a:avLst/>
          </a:prstGeom>
        </p:spPr>
        <p:txBody>
          <a:bodyPr vert="horz" wrap="square" lIns="0" tIns="12065" rIns="0" bIns="0" rtlCol="0">
            <a:spAutoFit/>
          </a:bodyPr>
          <a:lstStyle/>
          <a:p>
            <a:pPr marL="12700">
              <a:lnSpc>
                <a:spcPct val="100000"/>
              </a:lnSpc>
              <a:spcBef>
                <a:spcPts val="95"/>
              </a:spcBef>
              <a:tabLst>
                <a:tab pos="537845" algn="l"/>
                <a:tab pos="1176655" algn="l"/>
                <a:tab pos="2577465" algn="l"/>
                <a:tab pos="3170555" algn="l"/>
                <a:tab pos="3898900" algn="l"/>
              </a:tabLst>
            </a:pPr>
            <a:r>
              <a:rPr sz="2200" b="1" spc="-5" dirty="0">
                <a:latin typeface="Verdana"/>
                <a:cs typeface="Verdana"/>
              </a:rPr>
              <a:t>of	a</a:t>
            </a:r>
            <a:r>
              <a:rPr sz="2200" b="1" spc="5" dirty="0">
                <a:latin typeface="Verdana"/>
                <a:cs typeface="Verdana"/>
              </a:rPr>
              <a:t>i</a:t>
            </a:r>
            <a:r>
              <a:rPr sz="2200" b="1" spc="-5" dirty="0">
                <a:latin typeface="Verdana"/>
                <a:cs typeface="Verdana"/>
              </a:rPr>
              <a:t>r</a:t>
            </a:r>
            <a:r>
              <a:rPr sz="2200" b="1" dirty="0">
                <a:latin typeface="Verdana"/>
                <a:cs typeface="Verdana"/>
              </a:rPr>
              <a:t>	</a:t>
            </a:r>
            <a:r>
              <a:rPr sz="2200" b="1" spc="-10" dirty="0">
                <a:latin typeface="Verdana"/>
                <a:cs typeface="Verdana"/>
              </a:rPr>
              <a:t>cr</a:t>
            </a:r>
            <a:r>
              <a:rPr sz="2200" b="1" dirty="0">
                <a:latin typeface="Verdana"/>
                <a:cs typeface="Verdana"/>
              </a:rPr>
              <a:t>e</a:t>
            </a:r>
            <a:r>
              <a:rPr sz="2200" b="1" spc="-5" dirty="0">
                <a:latin typeface="Verdana"/>
                <a:cs typeface="Verdana"/>
              </a:rPr>
              <a:t>a</a:t>
            </a:r>
            <a:r>
              <a:rPr sz="2200" b="1" spc="-15" dirty="0">
                <a:latin typeface="Verdana"/>
                <a:cs typeface="Verdana"/>
              </a:rPr>
              <a:t>t</a:t>
            </a:r>
            <a:r>
              <a:rPr sz="2200" b="1" spc="-10" dirty="0">
                <a:latin typeface="Verdana"/>
                <a:cs typeface="Verdana"/>
              </a:rPr>
              <a:t>e</a:t>
            </a:r>
            <a:r>
              <a:rPr sz="2200" b="1" spc="-5" dirty="0">
                <a:latin typeface="Verdana"/>
                <a:cs typeface="Verdana"/>
              </a:rPr>
              <a:t>d</a:t>
            </a:r>
            <a:r>
              <a:rPr sz="2200" b="1" dirty="0">
                <a:latin typeface="Verdana"/>
                <a:cs typeface="Verdana"/>
              </a:rPr>
              <a:t>	</a:t>
            </a:r>
            <a:r>
              <a:rPr sz="2200" b="1" spc="-5" dirty="0">
                <a:latin typeface="Verdana"/>
                <a:cs typeface="Verdana"/>
              </a:rPr>
              <a:t>by</a:t>
            </a:r>
            <a:r>
              <a:rPr sz="2200" b="1" dirty="0">
                <a:latin typeface="Verdana"/>
                <a:cs typeface="Verdana"/>
              </a:rPr>
              <a:t>	</a:t>
            </a:r>
            <a:r>
              <a:rPr sz="2200" b="1" spc="-5" dirty="0">
                <a:latin typeface="Verdana"/>
                <a:cs typeface="Verdana"/>
              </a:rPr>
              <a:t>t</a:t>
            </a:r>
            <a:r>
              <a:rPr sz="2200" b="1" spc="-15" dirty="0">
                <a:latin typeface="Verdana"/>
                <a:cs typeface="Verdana"/>
              </a:rPr>
              <a:t>h</a:t>
            </a:r>
            <a:r>
              <a:rPr sz="2200" b="1" spc="-5" dirty="0">
                <a:latin typeface="Verdana"/>
                <a:cs typeface="Verdana"/>
              </a:rPr>
              <a:t>e</a:t>
            </a:r>
            <a:r>
              <a:rPr sz="2200" b="1" dirty="0">
                <a:latin typeface="Verdana"/>
                <a:cs typeface="Verdana"/>
              </a:rPr>
              <a:t>	</a:t>
            </a:r>
            <a:r>
              <a:rPr sz="2200" b="1" spc="-10" dirty="0">
                <a:latin typeface="Verdana"/>
                <a:cs typeface="Verdana"/>
              </a:rPr>
              <a:t>m</a:t>
            </a:r>
            <a:r>
              <a:rPr sz="2200" b="1" dirty="0">
                <a:latin typeface="Verdana"/>
                <a:cs typeface="Verdana"/>
              </a:rPr>
              <a:t>o</a:t>
            </a:r>
            <a:r>
              <a:rPr sz="2200" b="1" spc="-5" dirty="0">
                <a:latin typeface="Verdana"/>
                <a:cs typeface="Verdana"/>
              </a:rPr>
              <a:t>ve</a:t>
            </a:r>
            <a:r>
              <a:rPr sz="2200" b="1" dirty="0">
                <a:latin typeface="Verdana"/>
                <a:cs typeface="Verdana"/>
              </a:rPr>
              <a:t>m</a:t>
            </a:r>
            <a:r>
              <a:rPr sz="2200" b="1" spc="-10" dirty="0">
                <a:latin typeface="Verdana"/>
                <a:cs typeface="Verdana"/>
              </a:rPr>
              <a:t>e</a:t>
            </a:r>
            <a:r>
              <a:rPr sz="2200" b="1" spc="-15" dirty="0">
                <a:latin typeface="Verdana"/>
                <a:cs typeface="Verdana"/>
              </a:rPr>
              <a:t>n</a:t>
            </a:r>
            <a:r>
              <a:rPr sz="2200" b="1" spc="-5" dirty="0">
                <a:latin typeface="Verdana"/>
                <a:cs typeface="Verdana"/>
              </a:rPr>
              <a:t>t</a:t>
            </a:r>
            <a:endParaRPr sz="2200">
              <a:latin typeface="Verdana"/>
              <a:cs typeface="Verdana"/>
            </a:endParaRPr>
          </a:p>
        </p:txBody>
      </p:sp>
      <p:sp>
        <p:nvSpPr>
          <p:cNvPr id="8" name="object 8"/>
          <p:cNvSpPr txBox="1"/>
          <p:nvPr/>
        </p:nvSpPr>
        <p:spPr>
          <a:xfrm>
            <a:off x="535940" y="4197477"/>
            <a:ext cx="2522855" cy="930275"/>
          </a:xfrm>
          <a:prstGeom prst="rect">
            <a:avLst/>
          </a:prstGeom>
        </p:spPr>
        <p:txBody>
          <a:bodyPr vert="horz" wrap="square" lIns="0" tIns="12065" rIns="0" bIns="0" rtlCol="0">
            <a:spAutoFit/>
          </a:bodyPr>
          <a:lstStyle/>
          <a:p>
            <a:pPr marL="355600" indent="-342900">
              <a:lnSpc>
                <a:spcPct val="100000"/>
              </a:lnSpc>
              <a:spcBef>
                <a:spcPts val="95"/>
              </a:spcBef>
              <a:buClr>
                <a:srgbClr val="CCCCFF"/>
              </a:buClr>
              <a:buSzPct val="59090"/>
              <a:buFont typeface="Wingdings"/>
              <a:buChar char=""/>
              <a:tabLst>
                <a:tab pos="354965" algn="l"/>
                <a:tab pos="355600" algn="l"/>
                <a:tab pos="1146175" algn="l"/>
              </a:tabLst>
            </a:pPr>
            <a:r>
              <a:rPr sz="2200" b="1" spc="-5" dirty="0">
                <a:latin typeface="Verdana"/>
                <a:cs typeface="Verdana"/>
              </a:rPr>
              <a:t>The	</a:t>
            </a:r>
            <a:r>
              <a:rPr sz="2200" b="1" spc="-10" dirty="0">
                <a:latin typeface="Verdana"/>
                <a:cs typeface="Verdana"/>
              </a:rPr>
              <a:t>current</a:t>
            </a:r>
            <a:endParaRPr sz="2200">
              <a:latin typeface="Verdana"/>
              <a:cs typeface="Verdana"/>
            </a:endParaRPr>
          </a:p>
          <a:p>
            <a:pPr marL="355600">
              <a:lnSpc>
                <a:spcPct val="100000"/>
              </a:lnSpc>
              <a:spcBef>
                <a:spcPts val="1850"/>
              </a:spcBef>
            </a:pPr>
            <a:r>
              <a:rPr sz="2200" b="1" spc="-10" dirty="0">
                <a:latin typeface="Verdana"/>
                <a:cs typeface="Verdana"/>
              </a:rPr>
              <a:t>helps</a:t>
            </a:r>
            <a:r>
              <a:rPr sz="2200" b="1" spc="-60" dirty="0">
                <a:latin typeface="Verdana"/>
                <a:cs typeface="Verdana"/>
              </a:rPr>
              <a:t> </a:t>
            </a:r>
            <a:r>
              <a:rPr sz="2200" b="1" spc="-5" dirty="0">
                <a:latin typeface="Verdana"/>
                <a:cs typeface="Verdana"/>
              </a:rPr>
              <a:t>sieving.</a:t>
            </a:r>
            <a:endParaRPr sz="2200">
              <a:latin typeface="Verdana"/>
              <a:cs typeface="Verdana"/>
            </a:endParaRPr>
          </a:p>
        </p:txBody>
      </p:sp>
      <p:sp>
        <p:nvSpPr>
          <p:cNvPr id="9" name="object 9"/>
          <p:cNvSpPr txBox="1"/>
          <p:nvPr/>
        </p:nvSpPr>
        <p:spPr>
          <a:xfrm>
            <a:off x="535940" y="5404815"/>
            <a:ext cx="7142480" cy="360680"/>
          </a:xfrm>
          <a:prstGeom prst="rect">
            <a:avLst/>
          </a:prstGeom>
        </p:spPr>
        <p:txBody>
          <a:bodyPr vert="horz" wrap="square" lIns="0" tIns="12065" rIns="0" bIns="0" rtlCol="0">
            <a:spAutoFit/>
          </a:bodyPr>
          <a:lstStyle/>
          <a:p>
            <a:pPr marL="355600" indent="-342900">
              <a:lnSpc>
                <a:spcPct val="100000"/>
              </a:lnSpc>
              <a:spcBef>
                <a:spcPts val="95"/>
              </a:spcBef>
              <a:buClr>
                <a:srgbClr val="CCCCFF"/>
              </a:buClr>
              <a:buSzPct val="59090"/>
              <a:buFont typeface="Wingdings"/>
              <a:buChar char=""/>
              <a:tabLst>
                <a:tab pos="354965" algn="l"/>
                <a:tab pos="355600" algn="l"/>
              </a:tabLst>
            </a:pPr>
            <a:r>
              <a:rPr sz="2200" b="1" spc="-5" dirty="0">
                <a:latin typeface="Verdana"/>
                <a:cs typeface="Verdana"/>
              </a:rPr>
              <a:t>Especially </a:t>
            </a:r>
            <a:r>
              <a:rPr sz="2200" b="1" dirty="0">
                <a:latin typeface="Verdana"/>
                <a:cs typeface="Verdana"/>
              </a:rPr>
              <a:t>is </a:t>
            </a:r>
            <a:r>
              <a:rPr sz="2200" b="1" spc="-5" dirty="0">
                <a:latin typeface="Verdana"/>
                <a:cs typeface="Verdana"/>
              </a:rPr>
              <a:t>useful </a:t>
            </a:r>
            <a:r>
              <a:rPr sz="2200" b="1" spc="-10" dirty="0">
                <a:latin typeface="Verdana"/>
                <a:cs typeface="Verdana"/>
              </a:rPr>
              <a:t>with </a:t>
            </a:r>
            <a:r>
              <a:rPr sz="2200" b="1" spc="-5" dirty="0">
                <a:latin typeface="Verdana"/>
                <a:cs typeface="Verdana"/>
              </a:rPr>
              <a:t>very </a:t>
            </a:r>
            <a:r>
              <a:rPr sz="2200" b="1" spc="-10" dirty="0">
                <a:latin typeface="Verdana"/>
                <a:cs typeface="Verdana"/>
              </a:rPr>
              <a:t>fine</a:t>
            </a:r>
            <a:r>
              <a:rPr sz="2200" b="1" spc="-35" dirty="0">
                <a:latin typeface="Verdana"/>
                <a:cs typeface="Verdana"/>
              </a:rPr>
              <a:t> </a:t>
            </a:r>
            <a:r>
              <a:rPr sz="2200" b="1" spc="-5" dirty="0">
                <a:latin typeface="Verdana"/>
                <a:cs typeface="Verdana"/>
              </a:rPr>
              <a:t>powders.</a:t>
            </a:r>
            <a:endParaRPr sz="220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56715"/>
            <a:ext cx="8072755" cy="976630"/>
          </a:xfrm>
          <a:prstGeom prst="rect">
            <a:avLst/>
          </a:prstGeom>
        </p:spPr>
        <p:txBody>
          <a:bodyPr vert="horz" wrap="square" lIns="0" tIns="12700" rIns="0" bIns="0" rtlCol="0">
            <a:spAutoFit/>
          </a:bodyPr>
          <a:lstStyle/>
          <a:p>
            <a:pPr marL="355600" indent="-342900">
              <a:lnSpc>
                <a:spcPct val="100000"/>
              </a:lnSpc>
              <a:spcBef>
                <a:spcPts val="100"/>
              </a:spcBef>
              <a:buClr>
                <a:srgbClr val="CCCCFF"/>
              </a:buClr>
              <a:buSzPct val="79166"/>
              <a:buFont typeface="Wingdings"/>
              <a:buChar char=""/>
              <a:tabLst>
                <a:tab pos="354965" algn="l"/>
                <a:tab pos="355600" algn="l"/>
                <a:tab pos="2105025" algn="l"/>
                <a:tab pos="3672204" algn="l"/>
                <a:tab pos="4211320" algn="l"/>
                <a:tab pos="5603240" algn="l"/>
                <a:tab pos="6431280" algn="l"/>
              </a:tabLst>
            </a:pPr>
            <a:r>
              <a:rPr sz="2400" b="1" spc="-5" dirty="0">
                <a:latin typeface="Tahoma"/>
                <a:cs typeface="Tahoma"/>
              </a:rPr>
              <a:t>Industrial	methods	of	</a:t>
            </a:r>
            <a:r>
              <a:rPr sz="2400" b="1" spc="-10" dirty="0">
                <a:latin typeface="Tahoma"/>
                <a:cs typeface="Tahoma"/>
              </a:rPr>
              <a:t>particle	</a:t>
            </a:r>
            <a:r>
              <a:rPr sz="2400" b="1" spc="10" dirty="0">
                <a:latin typeface="Tahoma"/>
                <a:cs typeface="Tahoma"/>
              </a:rPr>
              <a:t>size	</a:t>
            </a:r>
            <a:r>
              <a:rPr sz="2400" b="1" spc="-5" dirty="0">
                <a:latin typeface="Tahoma"/>
                <a:cs typeface="Tahoma"/>
              </a:rPr>
              <a:t>separation</a:t>
            </a:r>
            <a:endParaRPr sz="2400">
              <a:latin typeface="Tahoma"/>
              <a:cs typeface="Tahoma"/>
            </a:endParaRPr>
          </a:p>
          <a:p>
            <a:pPr marL="355600">
              <a:lnSpc>
                <a:spcPct val="100000"/>
              </a:lnSpc>
              <a:spcBef>
                <a:spcPts val="1725"/>
              </a:spcBef>
            </a:pPr>
            <a:r>
              <a:rPr sz="2400" b="1" dirty="0">
                <a:latin typeface="Tahoma"/>
                <a:cs typeface="Tahoma"/>
              </a:rPr>
              <a:t>based </a:t>
            </a:r>
            <a:r>
              <a:rPr sz="2400" b="1" spc="-5" dirty="0">
                <a:latin typeface="Tahoma"/>
                <a:cs typeface="Tahoma"/>
              </a:rPr>
              <a:t>on </a:t>
            </a:r>
            <a:r>
              <a:rPr sz="2400" b="1" dirty="0">
                <a:solidFill>
                  <a:srgbClr val="6F2F9F"/>
                </a:solidFill>
                <a:latin typeface="Tahoma"/>
                <a:cs typeface="Tahoma"/>
              </a:rPr>
              <a:t>sedimentation </a:t>
            </a:r>
            <a:r>
              <a:rPr sz="2400" b="1" spc="-5" dirty="0">
                <a:latin typeface="Tahoma"/>
                <a:cs typeface="Tahoma"/>
              </a:rPr>
              <a:t>or on</a:t>
            </a:r>
            <a:r>
              <a:rPr sz="2400" b="1" spc="5" dirty="0">
                <a:latin typeface="Tahoma"/>
                <a:cs typeface="Tahoma"/>
              </a:rPr>
              <a:t> </a:t>
            </a:r>
            <a:r>
              <a:rPr sz="2400" b="1" spc="-5" dirty="0">
                <a:solidFill>
                  <a:srgbClr val="6F2F9F"/>
                </a:solidFill>
                <a:latin typeface="Tahoma"/>
                <a:cs typeface="Tahoma"/>
              </a:rPr>
              <a:t>elutriation.</a:t>
            </a:r>
            <a:endParaRPr sz="2400">
              <a:latin typeface="Tahoma"/>
              <a:cs typeface="Tahoma"/>
            </a:endParaRPr>
          </a:p>
        </p:txBody>
      </p:sp>
      <p:sp>
        <p:nvSpPr>
          <p:cNvPr id="3" name="object 3"/>
          <p:cNvSpPr txBox="1"/>
          <p:nvPr/>
        </p:nvSpPr>
        <p:spPr>
          <a:xfrm>
            <a:off x="535940" y="3558920"/>
            <a:ext cx="8068945" cy="391160"/>
          </a:xfrm>
          <a:prstGeom prst="rect">
            <a:avLst/>
          </a:prstGeom>
        </p:spPr>
        <p:txBody>
          <a:bodyPr vert="horz" wrap="square" lIns="0" tIns="12700" rIns="0" bIns="0" rtlCol="0">
            <a:spAutoFit/>
          </a:bodyPr>
          <a:lstStyle/>
          <a:p>
            <a:pPr marL="355600" indent="-342900">
              <a:lnSpc>
                <a:spcPct val="100000"/>
              </a:lnSpc>
              <a:spcBef>
                <a:spcPts val="100"/>
              </a:spcBef>
              <a:buClr>
                <a:srgbClr val="CCCCFF"/>
              </a:buClr>
              <a:buSzPct val="79166"/>
              <a:buFont typeface="Wingdings"/>
              <a:buChar char=""/>
              <a:tabLst>
                <a:tab pos="354965" algn="l"/>
                <a:tab pos="355600" algn="l"/>
              </a:tabLst>
            </a:pPr>
            <a:r>
              <a:rPr sz="2400" b="1" dirty="0">
                <a:latin typeface="Tahoma"/>
                <a:cs typeface="Tahoma"/>
              </a:rPr>
              <a:t>Wet </a:t>
            </a:r>
            <a:r>
              <a:rPr sz="2400" b="1" spc="-5" dirty="0">
                <a:latin typeface="Tahoma"/>
                <a:cs typeface="Tahoma"/>
              </a:rPr>
              <a:t>sieving is </a:t>
            </a:r>
            <a:r>
              <a:rPr sz="2400" b="1" dirty="0">
                <a:latin typeface="Tahoma"/>
                <a:cs typeface="Tahoma"/>
              </a:rPr>
              <a:t>more </a:t>
            </a:r>
            <a:r>
              <a:rPr sz="2400" b="1" spc="-5" dirty="0">
                <a:latin typeface="Tahoma"/>
                <a:cs typeface="Tahoma"/>
              </a:rPr>
              <a:t>efficient </a:t>
            </a:r>
            <a:r>
              <a:rPr sz="2400" b="1" dirty="0">
                <a:latin typeface="Tahoma"/>
                <a:cs typeface="Tahoma"/>
              </a:rPr>
              <a:t>than the dry</a:t>
            </a:r>
            <a:r>
              <a:rPr sz="2400" b="1" spc="60" dirty="0">
                <a:latin typeface="Tahoma"/>
                <a:cs typeface="Tahoma"/>
              </a:rPr>
              <a:t> </a:t>
            </a:r>
            <a:r>
              <a:rPr sz="2400" b="1" spc="-5" dirty="0">
                <a:latin typeface="Tahoma"/>
                <a:cs typeface="Tahoma"/>
              </a:rPr>
              <a:t>process,</a:t>
            </a:r>
            <a:endParaRPr sz="2400">
              <a:latin typeface="Tahoma"/>
              <a:cs typeface="Tahoma"/>
            </a:endParaRPr>
          </a:p>
        </p:txBody>
      </p:sp>
      <p:sp>
        <p:nvSpPr>
          <p:cNvPr id="4" name="object 4"/>
          <p:cNvSpPr txBox="1"/>
          <p:nvPr/>
        </p:nvSpPr>
        <p:spPr>
          <a:xfrm>
            <a:off x="878839" y="4144136"/>
            <a:ext cx="5834380" cy="977265"/>
          </a:xfrm>
          <a:prstGeom prst="rect">
            <a:avLst/>
          </a:prstGeom>
        </p:spPr>
        <p:txBody>
          <a:bodyPr vert="horz" wrap="square" lIns="0" tIns="12700" rIns="0" bIns="0" rtlCol="0">
            <a:spAutoFit/>
          </a:bodyPr>
          <a:lstStyle/>
          <a:p>
            <a:pPr marL="12700">
              <a:lnSpc>
                <a:spcPct val="100000"/>
              </a:lnSpc>
              <a:spcBef>
                <a:spcPts val="100"/>
              </a:spcBef>
              <a:tabLst>
                <a:tab pos="1537970" algn="l"/>
                <a:tab pos="3132455" algn="l"/>
                <a:tab pos="3903979" algn="l"/>
              </a:tabLst>
            </a:pPr>
            <a:r>
              <a:rPr sz="2400" b="1" spc="-5" dirty="0">
                <a:latin typeface="Tahoma"/>
                <a:cs typeface="Tahoma"/>
              </a:rPr>
              <a:t>because	particles	are	</a:t>
            </a:r>
            <a:r>
              <a:rPr sz="2400" b="1" dirty="0">
                <a:latin typeface="Tahoma"/>
                <a:cs typeface="Tahoma"/>
              </a:rPr>
              <a:t>suspended</a:t>
            </a:r>
            <a:endParaRPr sz="2400">
              <a:latin typeface="Tahoma"/>
              <a:cs typeface="Tahoma"/>
            </a:endParaRPr>
          </a:p>
          <a:p>
            <a:pPr marL="12700">
              <a:lnSpc>
                <a:spcPct val="100000"/>
              </a:lnSpc>
              <a:spcBef>
                <a:spcPts val="1730"/>
              </a:spcBef>
              <a:tabLst>
                <a:tab pos="1490980" algn="l"/>
                <a:tab pos="2681605" algn="l"/>
                <a:tab pos="4217670" algn="l"/>
                <a:tab pos="5033010" algn="l"/>
              </a:tabLst>
            </a:pPr>
            <a:r>
              <a:rPr sz="2400" b="1" spc="-5" dirty="0">
                <a:latin typeface="Tahoma"/>
                <a:cs typeface="Tahoma"/>
              </a:rPr>
              <a:t>passin</a:t>
            </a:r>
            <a:r>
              <a:rPr sz="2400" b="1" dirty="0">
                <a:latin typeface="Tahoma"/>
                <a:cs typeface="Tahoma"/>
              </a:rPr>
              <a:t>g	easily	t</a:t>
            </a:r>
            <a:r>
              <a:rPr sz="2400" b="1" spc="5" dirty="0">
                <a:latin typeface="Tahoma"/>
                <a:cs typeface="Tahoma"/>
              </a:rPr>
              <a:t>h</a:t>
            </a:r>
            <a:r>
              <a:rPr sz="2400" b="1" dirty="0">
                <a:latin typeface="Tahoma"/>
                <a:cs typeface="Tahoma"/>
              </a:rPr>
              <a:t>rough	t</a:t>
            </a:r>
            <a:r>
              <a:rPr sz="2400" b="1" spc="5" dirty="0">
                <a:latin typeface="Tahoma"/>
                <a:cs typeface="Tahoma"/>
              </a:rPr>
              <a:t>h</a:t>
            </a:r>
            <a:r>
              <a:rPr sz="2400" b="1" dirty="0">
                <a:latin typeface="Tahoma"/>
                <a:cs typeface="Tahoma"/>
              </a:rPr>
              <a:t>e	sieve</a:t>
            </a:r>
            <a:endParaRPr sz="2400">
              <a:latin typeface="Tahoma"/>
              <a:cs typeface="Tahoma"/>
            </a:endParaRPr>
          </a:p>
        </p:txBody>
      </p:sp>
      <p:sp>
        <p:nvSpPr>
          <p:cNvPr id="5" name="object 5"/>
          <p:cNvSpPr txBox="1"/>
          <p:nvPr/>
        </p:nvSpPr>
        <p:spPr>
          <a:xfrm>
            <a:off x="6689217" y="4144136"/>
            <a:ext cx="1918970" cy="977265"/>
          </a:xfrm>
          <a:prstGeom prst="rect">
            <a:avLst/>
          </a:prstGeom>
        </p:spPr>
        <p:txBody>
          <a:bodyPr vert="horz" wrap="square" lIns="0" tIns="12700" rIns="0" bIns="0" rtlCol="0">
            <a:spAutoFit/>
          </a:bodyPr>
          <a:lstStyle/>
          <a:p>
            <a:pPr marR="5080" algn="r">
              <a:lnSpc>
                <a:spcPct val="100000"/>
              </a:lnSpc>
              <a:spcBef>
                <a:spcPts val="100"/>
              </a:spcBef>
              <a:tabLst>
                <a:tab pos="1322705" algn="l"/>
              </a:tabLst>
            </a:pPr>
            <a:r>
              <a:rPr sz="2400" b="1" spc="-10" dirty="0">
                <a:latin typeface="Tahoma"/>
                <a:cs typeface="Tahoma"/>
              </a:rPr>
              <a:t>r</a:t>
            </a:r>
            <a:r>
              <a:rPr sz="2400" b="1" dirty="0">
                <a:latin typeface="Tahoma"/>
                <a:cs typeface="Tahoma"/>
              </a:rPr>
              <a:t>eadily	and</a:t>
            </a:r>
            <a:endParaRPr sz="2400">
              <a:latin typeface="Tahoma"/>
              <a:cs typeface="Tahoma"/>
            </a:endParaRPr>
          </a:p>
          <a:p>
            <a:pPr marR="6985" algn="r">
              <a:lnSpc>
                <a:spcPct val="100000"/>
              </a:lnSpc>
              <a:spcBef>
                <a:spcPts val="1730"/>
              </a:spcBef>
              <a:tabLst>
                <a:tab pos="995044" algn="l"/>
              </a:tabLst>
            </a:pPr>
            <a:r>
              <a:rPr sz="2400" b="1" dirty="0">
                <a:latin typeface="Tahoma"/>
                <a:cs typeface="Tahoma"/>
              </a:rPr>
              <a:t>with	</a:t>
            </a:r>
            <a:r>
              <a:rPr sz="2400" b="1" spc="5" dirty="0">
                <a:latin typeface="Tahoma"/>
                <a:cs typeface="Tahoma"/>
              </a:rPr>
              <a:t>l</a:t>
            </a:r>
            <a:r>
              <a:rPr sz="2400" b="1" dirty="0">
                <a:latin typeface="Tahoma"/>
                <a:cs typeface="Tahoma"/>
              </a:rPr>
              <a:t>ess</a:t>
            </a:r>
            <a:endParaRPr sz="2400">
              <a:latin typeface="Tahoma"/>
              <a:cs typeface="Tahoma"/>
            </a:endParaRPr>
          </a:p>
        </p:txBody>
      </p:sp>
      <p:sp>
        <p:nvSpPr>
          <p:cNvPr id="6" name="object 6"/>
          <p:cNvSpPr txBox="1"/>
          <p:nvPr/>
        </p:nvSpPr>
        <p:spPr>
          <a:xfrm>
            <a:off x="878839" y="5314899"/>
            <a:ext cx="360108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ahoma"/>
                <a:cs typeface="Tahoma"/>
              </a:rPr>
              <a:t>blinding of </a:t>
            </a:r>
            <a:r>
              <a:rPr sz="2400" b="1" dirty="0">
                <a:latin typeface="Tahoma"/>
                <a:cs typeface="Tahoma"/>
              </a:rPr>
              <a:t>the</a:t>
            </a:r>
            <a:r>
              <a:rPr sz="2400" b="1" spc="-65" dirty="0">
                <a:latin typeface="Tahoma"/>
                <a:cs typeface="Tahoma"/>
              </a:rPr>
              <a:t> </a:t>
            </a:r>
            <a:r>
              <a:rPr sz="2400" b="1" dirty="0">
                <a:latin typeface="Tahoma"/>
                <a:cs typeface="Tahoma"/>
              </a:rPr>
              <a:t>meshes.</a:t>
            </a:r>
            <a:endParaRPr sz="2400">
              <a:latin typeface="Tahoma"/>
              <a:cs typeface="Tahoma"/>
            </a:endParaRPr>
          </a:p>
        </p:txBody>
      </p:sp>
      <p:sp>
        <p:nvSpPr>
          <p:cNvPr id="7" name="object 7"/>
          <p:cNvSpPr txBox="1">
            <a:spLocks noGrp="1"/>
          </p:cNvSpPr>
          <p:nvPr>
            <p:ph type="title"/>
          </p:nvPr>
        </p:nvSpPr>
        <p:spPr>
          <a:xfrm>
            <a:off x="1935860" y="120584"/>
            <a:ext cx="5593080" cy="1098550"/>
          </a:xfrm>
          <a:prstGeom prst="rect">
            <a:avLst/>
          </a:prstGeom>
        </p:spPr>
        <p:txBody>
          <a:bodyPr vert="horz" wrap="square" lIns="0" tIns="12065" rIns="0" bIns="0" rtlCol="0">
            <a:spAutoFit/>
          </a:bodyPr>
          <a:lstStyle/>
          <a:p>
            <a:pPr marL="958850" marR="5080" indent="-946785">
              <a:lnSpc>
                <a:spcPct val="110100"/>
              </a:lnSpc>
              <a:spcBef>
                <a:spcPts val="95"/>
              </a:spcBef>
              <a:tabLst>
                <a:tab pos="1129665" algn="l"/>
              </a:tabLst>
            </a:pPr>
            <a:r>
              <a:rPr sz="3200" spc="45" dirty="0">
                <a:solidFill>
                  <a:srgbClr val="C00000"/>
                </a:solidFill>
                <a:latin typeface="Arial"/>
                <a:cs typeface="Arial"/>
              </a:rPr>
              <a:t>II.		</a:t>
            </a:r>
            <a:r>
              <a:rPr sz="3200" spc="-245" dirty="0">
                <a:solidFill>
                  <a:srgbClr val="C00000"/>
                </a:solidFill>
                <a:latin typeface="Arial"/>
                <a:cs typeface="Arial"/>
              </a:rPr>
              <a:t>WET </a:t>
            </a:r>
            <a:r>
              <a:rPr sz="3200" spc="-165" dirty="0">
                <a:solidFill>
                  <a:srgbClr val="C00000"/>
                </a:solidFill>
                <a:latin typeface="Arial"/>
                <a:cs typeface="Arial"/>
              </a:rPr>
              <a:t>SIEVING </a:t>
            </a:r>
            <a:r>
              <a:rPr sz="3200" spc="-300" dirty="0">
                <a:solidFill>
                  <a:srgbClr val="C00000"/>
                </a:solidFill>
                <a:latin typeface="Arial"/>
                <a:cs typeface="Arial"/>
              </a:rPr>
              <a:t>METHODS  </a:t>
            </a:r>
            <a:r>
              <a:rPr sz="3200" spc="-114" dirty="0">
                <a:solidFill>
                  <a:srgbClr val="C00000"/>
                </a:solidFill>
                <a:latin typeface="Arial"/>
                <a:cs typeface="Arial"/>
              </a:rPr>
              <a:t>(FLUID</a:t>
            </a:r>
            <a:r>
              <a:rPr sz="3200" spc="-180" dirty="0">
                <a:solidFill>
                  <a:srgbClr val="C00000"/>
                </a:solidFill>
                <a:latin typeface="Arial"/>
                <a:cs typeface="Arial"/>
              </a:rPr>
              <a:t> </a:t>
            </a:r>
            <a:r>
              <a:rPr sz="3200" spc="-145" dirty="0">
                <a:solidFill>
                  <a:srgbClr val="C00000"/>
                </a:solidFill>
                <a:latin typeface="Arial"/>
                <a:cs typeface="Arial"/>
              </a:rPr>
              <a:t>CLASSIFICATION)</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2181885"/>
            <a:ext cx="7656830" cy="4384675"/>
          </a:xfrm>
          <a:prstGeom prst="rect">
            <a:avLst/>
          </a:prstGeom>
        </p:spPr>
        <p:txBody>
          <a:bodyPr vert="horz" wrap="square" lIns="0" tIns="12700" rIns="0" bIns="0" rtlCol="0">
            <a:spAutoFit/>
          </a:bodyPr>
          <a:lstStyle/>
          <a:p>
            <a:pPr marL="12700" marR="290195" algn="just">
              <a:lnSpc>
                <a:spcPct val="140000"/>
              </a:lnSpc>
              <a:spcBef>
                <a:spcPts val="100"/>
              </a:spcBef>
            </a:pPr>
            <a:r>
              <a:rPr sz="2200" b="1" spc="-5" dirty="0">
                <a:latin typeface="Tahoma"/>
                <a:cs typeface="Tahoma"/>
              </a:rPr>
              <a:t>A suspension of the solids in a </a:t>
            </a:r>
            <a:r>
              <a:rPr sz="2200" b="1" spc="-10" dirty="0">
                <a:latin typeface="Tahoma"/>
                <a:cs typeface="Tahoma"/>
              </a:rPr>
              <a:t>fluid, </a:t>
            </a:r>
            <a:r>
              <a:rPr sz="2200" b="1" spc="-5" dirty="0">
                <a:latin typeface="Tahoma"/>
                <a:cs typeface="Tahoma"/>
              </a:rPr>
              <a:t>most </a:t>
            </a:r>
            <a:r>
              <a:rPr sz="2200" b="1" spc="-10" dirty="0">
                <a:latin typeface="Tahoma"/>
                <a:cs typeface="Tahoma"/>
              </a:rPr>
              <a:t>commonly  </a:t>
            </a:r>
            <a:r>
              <a:rPr sz="2200" b="1" spc="-5" dirty="0">
                <a:latin typeface="Tahoma"/>
                <a:cs typeface="Tahoma"/>
              </a:rPr>
              <a:t>water, is placed in a tank and allowed to stand </a:t>
            </a:r>
            <a:r>
              <a:rPr sz="2200" b="1" spc="-10" dirty="0">
                <a:latin typeface="Tahoma"/>
                <a:cs typeface="Tahoma"/>
              </a:rPr>
              <a:t>for </a:t>
            </a:r>
            <a:r>
              <a:rPr sz="2200" b="1" spc="-5" dirty="0">
                <a:latin typeface="Tahoma"/>
                <a:cs typeface="Tahoma"/>
              </a:rPr>
              <a:t>a  suitable time.</a:t>
            </a:r>
            <a:endParaRPr sz="2200">
              <a:latin typeface="Tahoma"/>
              <a:cs typeface="Tahoma"/>
            </a:endParaRPr>
          </a:p>
          <a:p>
            <a:pPr marL="12700" marR="5080">
              <a:lnSpc>
                <a:spcPct val="140000"/>
              </a:lnSpc>
              <a:spcBef>
                <a:spcPts val="530"/>
              </a:spcBef>
            </a:pPr>
            <a:r>
              <a:rPr sz="2200" b="1" spc="-10" dirty="0">
                <a:latin typeface="Tahoma"/>
                <a:cs typeface="Tahoma"/>
              </a:rPr>
              <a:t>The upper </a:t>
            </a:r>
            <a:r>
              <a:rPr sz="2200" b="1" spc="-5" dirty="0">
                <a:latin typeface="Tahoma"/>
                <a:cs typeface="Tahoma"/>
              </a:rPr>
              <a:t>layer is then removed, </a:t>
            </a:r>
            <a:r>
              <a:rPr sz="2200" b="1" spc="-10" dirty="0">
                <a:latin typeface="Tahoma"/>
                <a:cs typeface="Tahoma"/>
              </a:rPr>
              <a:t>giving </a:t>
            </a:r>
            <a:r>
              <a:rPr sz="2200" b="1" spc="-5" dirty="0">
                <a:latin typeface="Tahoma"/>
                <a:cs typeface="Tahoma"/>
              </a:rPr>
              <a:t>a </a:t>
            </a:r>
            <a:r>
              <a:rPr sz="2200" b="1" spc="-10" dirty="0">
                <a:latin typeface="Tahoma"/>
                <a:cs typeface="Tahoma"/>
              </a:rPr>
              <a:t>single  </a:t>
            </a:r>
            <a:r>
              <a:rPr sz="2200" b="1" spc="-5" dirty="0">
                <a:latin typeface="Tahoma"/>
                <a:cs typeface="Tahoma"/>
              </a:rPr>
              <a:t>separation, or the suspension may be collected as a  </a:t>
            </a:r>
            <a:r>
              <a:rPr sz="2200" b="1" spc="-10" dirty="0">
                <a:latin typeface="Tahoma"/>
                <a:cs typeface="Tahoma"/>
              </a:rPr>
              <a:t>number </a:t>
            </a:r>
            <a:r>
              <a:rPr sz="2200" b="1" spc="-5" dirty="0">
                <a:latin typeface="Tahoma"/>
                <a:cs typeface="Tahoma"/>
              </a:rPr>
              <a:t>of fractions by arranging </a:t>
            </a:r>
            <a:r>
              <a:rPr sz="2200" b="1" spc="-10" dirty="0">
                <a:latin typeface="Tahoma"/>
                <a:cs typeface="Tahoma"/>
              </a:rPr>
              <a:t>for </a:t>
            </a:r>
            <a:r>
              <a:rPr sz="2200" b="1" spc="-5" dirty="0">
                <a:latin typeface="Tahoma"/>
                <a:cs typeface="Tahoma"/>
              </a:rPr>
              <a:t>the </a:t>
            </a:r>
            <a:r>
              <a:rPr sz="2200" b="1" spc="-10" dirty="0">
                <a:latin typeface="Tahoma"/>
                <a:cs typeface="Tahoma"/>
              </a:rPr>
              <a:t>pump </a:t>
            </a:r>
            <a:r>
              <a:rPr sz="2200" b="1" spc="-5" dirty="0">
                <a:latin typeface="Tahoma"/>
                <a:cs typeface="Tahoma"/>
              </a:rPr>
              <a:t>inlet to  remain just below the</a:t>
            </a:r>
            <a:r>
              <a:rPr sz="2200" b="1" spc="70" dirty="0">
                <a:latin typeface="Tahoma"/>
                <a:cs typeface="Tahoma"/>
              </a:rPr>
              <a:t> </a:t>
            </a:r>
            <a:r>
              <a:rPr sz="2200" b="1" spc="-5" dirty="0">
                <a:latin typeface="Tahoma"/>
                <a:cs typeface="Tahoma"/>
              </a:rPr>
              <a:t>surface.</a:t>
            </a:r>
            <a:endParaRPr sz="2200">
              <a:latin typeface="Tahoma"/>
              <a:cs typeface="Tahoma"/>
            </a:endParaRPr>
          </a:p>
          <a:p>
            <a:pPr marL="12700" marR="1259840">
              <a:lnSpc>
                <a:spcPct val="140000"/>
              </a:lnSpc>
              <a:spcBef>
                <a:spcPts val="525"/>
              </a:spcBef>
            </a:pPr>
            <a:r>
              <a:rPr sz="2200" b="1" spc="-10" dirty="0">
                <a:latin typeface="Tahoma"/>
                <a:cs typeface="Tahoma"/>
              </a:rPr>
              <a:t>The </a:t>
            </a:r>
            <a:r>
              <a:rPr sz="2200" b="1" spc="-5" dirty="0">
                <a:latin typeface="Tahoma"/>
                <a:cs typeface="Tahoma"/>
              </a:rPr>
              <a:t>suspension </a:t>
            </a:r>
            <a:r>
              <a:rPr sz="2200" b="1" spc="-10" dirty="0">
                <a:latin typeface="Tahoma"/>
                <a:cs typeface="Tahoma"/>
              </a:rPr>
              <a:t>pumped out </a:t>
            </a:r>
            <a:r>
              <a:rPr sz="2200" b="1" spc="-5" dirty="0">
                <a:latin typeface="Tahoma"/>
                <a:cs typeface="Tahoma"/>
              </a:rPr>
              <a:t>will then </a:t>
            </a:r>
            <a:r>
              <a:rPr sz="2200" b="1" spc="-10" dirty="0">
                <a:latin typeface="Tahoma"/>
                <a:cs typeface="Tahoma"/>
              </a:rPr>
              <a:t>contain  </a:t>
            </a:r>
            <a:r>
              <a:rPr sz="2200" b="1" spc="-5" dirty="0">
                <a:latin typeface="Tahoma"/>
                <a:cs typeface="Tahoma"/>
              </a:rPr>
              <a:t>successively </a:t>
            </a:r>
            <a:r>
              <a:rPr sz="2200" b="1" spc="-10" dirty="0">
                <a:latin typeface="Tahoma"/>
                <a:cs typeface="Tahoma"/>
              </a:rPr>
              <a:t>coarser</a:t>
            </a:r>
            <a:r>
              <a:rPr sz="2200" b="1" spc="50" dirty="0">
                <a:latin typeface="Tahoma"/>
                <a:cs typeface="Tahoma"/>
              </a:rPr>
              <a:t> </a:t>
            </a:r>
            <a:r>
              <a:rPr sz="2200" b="1" spc="-10" dirty="0">
                <a:latin typeface="Tahoma"/>
                <a:cs typeface="Tahoma"/>
              </a:rPr>
              <a:t>particles.</a:t>
            </a:r>
            <a:endParaRPr sz="2200">
              <a:latin typeface="Tahoma"/>
              <a:cs typeface="Tahoma"/>
            </a:endParaRPr>
          </a:p>
        </p:txBody>
      </p:sp>
      <p:sp>
        <p:nvSpPr>
          <p:cNvPr id="3" name="object 3"/>
          <p:cNvSpPr txBox="1">
            <a:spLocks noGrp="1"/>
          </p:cNvSpPr>
          <p:nvPr>
            <p:ph type="title"/>
          </p:nvPr>
        </p:nvSpPr>
        <p:spPr>
          <a:xfrm>
            <a:off x="993444" y="276555"/>
            <a:ext cx="7041515" cy="635000"/>
          </a:xfrm>
          <a:prstGeom prst="rect">
            <a:avLst/>
          </a:prstGeom>
        </p:spPr>
        <p:txBody>
          <a:bodyPr vert="horz" wrap="square" lIns="0" tIns="12065" rIns="0" bIns="0" rtlCol="0">
            <a:spAutoFit/>
          </a:bodyPr>
          <a:lstStyle/>
          <a:p>
            <a:pPr marL="12700">
              <a:lnSpc>
                <a:spcPct val="100000"/>
              </a:lnSpc>
              <a:spcBef>
                <a:spcPts val="95"/>
              </a:spcBef>
            </a:pPr>
            <a:r>
              <a:rPr sz="4000" spc="-55" dirty="0">
                <a:solidFill>
                  <a:srgbClr val="6F2F9F"/>
                </a:solidFill>
              </a:rPr>
              <a:t>SEDIMENTATION</a:t>
            </a:r>
            <a:r>
              <a:rPr sz="4000" spc="10" dirty="0">
                <a:solidFill>
                  <a:srgbClr val="6F2F9F"/>
                </a:solidFill>
              </a:rPr>
              <a:t> </a:t>
            </a:r>
            <a:r>
              <a:rPr sz="4000" spc="-10" dirty="0">
                <a:solidFill>
                  <a:srgbClr val="6F2F9F"/>
                </a:solidFill>
              </a:rPr>
              <a:t>METHODS</a:t>
            </a:r>
            <a:endParaRPr sz="4000"/>
          </a:p>
        </p:txBody>
      </p:sp>
      <p:grpSp>
        <p:nvGrpSpPr>
          <p:cNvPr id="4" name="object 4"/>
          <p:cNvGrpSpPr/>
          <p:nvPr/>
        </p:nvGrpSpPr>
        <p:grpSpPr>
          <a:xfrm>
            <a:off x="1775460" y="995172"/>
            <a:ext cx="5702935" cy="878205"/>
            <a:chOff x="1775460" y="995172"/>
            <a:chExt cx="5702935" cy="878205"/>
          </a:xfrm>
        </p:grpSpPr>
        <p:sp>
          <p:nvSpPr>
            <p:cNvPr id="5" name="object 5"/>
            <p:cNvSpPr/>
            <p:nvPr/>
          </p:nvSpPr>
          <p:spPr>
            <a:xfrm>
              <a:off x="1775460" y="995172"/>
              <a:ext cx="5676899" cy="85191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99844" y="1021080"/>
              <a:ext cx="5678424" cy="851915"/>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828800" y="1049324"/>
            <a:ext cx="5595620" cy="769620"/>
          </a:xfrm>
          <a:prstGeom prst="rect">
            <a:avLst/>
          </a:prstGeom>
          <a:ln w="79375">
            <a:solidFill>
              <a:srgbClr val="000066"/>
            </a:solidFill>
          </a:ln>
        </p:spPr>
        <p:txBody>
          <a:bodyPr vert="horz" wrap="square" lIns="0" tIns="0" rIns="0" bIns="0" rtlCol="0">
            <a:spAutoFit/>
          </a:bodyPr>
          <a:lstStyle/>
          <a:p>
            <a:pPr marL="91440">
              <a:lnSpc>
                <a:spcPts val="5540"/>
              </a:lnSpc>
            </a:pPr>
            <a:r>
              <a:rPr sz="4650" b="1" i="1" spc="-95" dirty="0">
                <a:solidFill>
                  <a:srgbClr val="00AF50"/>
                </a:solidFill>
                <a:latin typeface="Times New Roman"/>
                <a:cs typeface="Times New Roman"/>
              </a:rPr>
              <a:t>1. </a:t>
            </a:r>
            <a:r>
              <a:rPr sz="4650" b="1" i="1" spc="-40" dirty="0">
                <a:solidFill>
                  <a:srgbClr val="00AF50"/>
                </a:solidFill>
                <a:latin typeface="Times New Roman"/>
                <a:cs typeface="Times New Roman"/>
              </a:rPr>
              <a:t>Sedimentation</a:t>
            </a:r>
            <a:r>
              <a:rPr sz="4650" b="1" i="1" spc="-190" dirty="0">
                <a:solidFill>
                  <a:srgbClr val="00AF50"/>
                </a:solidFill>
                <a:latin typeface="Times New Roman"/>
                <a:cs typeface="Times New Roman"/>
              </a:rPr>
              <a:t> </a:t>
            </a:r>
            <a:r>
              <a:rPr sz="4650" b="1" i="1" spc="-114" dirty="0">
                <a:solidFill>
                  <a:srgbClr val="00AF50"/>
                </a:solidFill>
                <a:latin typeface="Times New Roman"/>
                <a:cs typeface="Times New Roman"/>
              </a:rPr>
              <a:t>Tank</a:t>
            </a:r>
            <a:endParaRPr sz="465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79829"/>
            <a:ext cx="2114550" cy="474980"/>
          </a:xfrm>
          <a:prstGeom prst="rect">
            <a:avLst/>
          </a:prstGeom>
        </p:spPr>
        <p:txBody>
          <a:bodyPr vert="horz" wrap="square" lIns="0" tIns="12065" rIns="0" bIns="0" rtlCol="0">
            <a:spAutoFit/>
          </a:bodyPr>
          <a:lstStyle/>
          <a:p>
            <a:pPr marL="12700">
              <a:lnSpc>
                <a:spcPct val="100000"/>
              </a:lnSpc>
              <a:spcBef>
                <a:spcPts val="95"/>
              </a:spcBef>
            </a:pPr>
            <a:r>
              <a:rPr sz="2950" i="1" spc="-95" dirty="0">
                <a:solidFill>
                  <a:srgbClr val="00AF50"/>
                </a:solidFill>
                <a:latin typeface="Tahoma"/>
                <a:cs typeface="Tahoma"/>
              </a:rPr>
              <a:t>Advantages</a:t>
            </a:r>
            <a:endParaRPr sz="2950">
              <a:latin typeface="Tahoma"/>
              <a:cs typeface="Tahoma"/>
            </a:endParaRPr>
          </a:p>
        </p:txBody>
      </p:sp>
      <p:sp>
        <p:nvSpPr>
          <p:cNvPr id="3" name="object 3"/>
          <p:cNvSpPr txBox="1"/>
          <p:nvPr/>
        </p:nvSpPr>
        <p:spPr>
          <a:xfrm>
            <a:off x="307340" y="1017778"/>
            <a:ext cx="8455660" cy="410464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ahoma"/>
                <a:cs typeface="Tahoma"/>
              </a:rPr>
              <a:t>Simple process</a:t>
            </a:r>
            <a:endParaRPr sz="2400">
              <a:latin typeface="Tahoma"/>
              <a:cs typeface="Tahoma"/>
            </a:endParaRPr>
          </a:p>
          <a:p>
            <a:pPr>
              <a:lnSpc>
                <a:spcPct val="100000"/>
              </a:lnSpc>
            </a:pPr>
            <a:endParaRPr sz="2900">
              <a:latin typeface="Tahoma"/>
              <a:cs typeface="Tahoma"/>
            </a:endParaRPr>
          </a:p>
          <a:p>
            <a:pPr marL="12700">
              <a:lnSpc>
                <a:spcPts val="2960"/>
              </a:lnSpc>
              <a:spcBef>
                <a:spcPts val="2275"/>
              </a:spcBef>
            </a:pPr>
            <a:r>
              <a:rPr sz="2950" b="1" i="1" spc="-95" dirty="0">
                <a:solidFill>
                  <a:srgbClr val="00AF50"/>
                </a:solidFill>
                <a:latin typeface="Tahoma"/>
                <a:cs typeface="Tahoma"/>
              </a:rPr>
              <a:t>Disadvantages</a:t>
            </a:r>
            <a:endParaRPr sz="2950">
              <a:latin typeface="Tahoma"/>
              <a:cs typeface="Tahoma"/>
            </a:endParaRPr>
          </a:p>
          <a:p>
            <a:pPr marL="304165" indent="-292100" algn="just">
              <a:lnSpc>
                <a:spcPts val="5480"/>
              </a:lnSpc>
              <a:buClr>
                <a:srgbClr val="00FF00"/>
              </a:buClr>
              <a:buSzPct val="206250"/>
              <a:buFont typeface="Tahoma"/>
              <a:buChar char="•"/>
              <a:tabLst>
                <a:tab pos="304800" algn="l"/>
              </a:tabLst>
            </a:pPr>
            <a:r>
              <a:rPr sz="2400" b="1" dirty="0">
                <a:latin typeface="Tahoma"/>
                <a:cs typeface="Tahoma"/>
              </a:rPr>
              <a:t>A </a:t>
            </a:r>
            <a:r>
              <a:rPr sz="2400" b="1" spc="-5" dirty="0">
                <a:latin typeface="Tahoma"/>
                <a:cs typeface="Tahoma"/>
              </a:rPr>
              <a:t>batch process </a:t>
            </a:r>
            <a:r>
              <a:rPr sz="2400" b="1" spc="-10" dirty="0">
                <a:latin typeface="Tahoma"/>
                <a:cs typeface="Tahoma"/>
              </a:rPr>
              <a:t>only</a:t>
            </a:r>
            <a:endParaRPr sz="2400">
              <a:latin typeface="Tahoma"/>
              <a:cs typeface="Tahoma"/>
            </a:endParaRPr>
          </a:p>
          <a:p>
            <a:pPr marL="12700" marR="5080" algn="just">
              <a:lnSpc>
                <a:spcPct val="130000"/>
              </a:lnSpc>
              <a:spcBef>
                <a:spcPts val="45"/>
              </a:spcBef>
              <a:buClr>
                <a:srgbClr val="00FF00"/>
              </a:buClr>
              <a:buSzPct val="206250"/>
              <a:buFont typeface="Tahoma"/>
              <a:buChar char="•"/>
              <a:tabLst>
                <a:tab pos="393700" algn="l"/>
              </a:tabLst>
            </a:pPr>
            <a:r>
              <a:rPr sz="2400" b="1" dirty="0">
                <a:latin typeface="Tahoma"/>
                <a:cs typeface="Tahoma"/>
              </a:rPr>
              <a:t>It </a:t>
            </a:r>
            <a:r>
              <a:rPr sz="2400" b="1" spc="-5" dirty="0">
                <a:latin typeface="Tahoma"/>
                <a:cs typeface="Tahoma"/>
              </a:rPr>
              <a:t>does not give </a:t>
            </a:r>
            <a:r>
              <a:rPr sz="2400" b="1" dirty="0">
                <a:latin typeface="Tahoma"/>
                <a:cs typeface="Tahoma"/>
              </a:rPr>
              <a:t>a </a:t>
            </a:r>
            <a:r>
              <a:rPr sz="2400" b="1" spc="-5" dirty="0">
                <a:latin typeface="Tahoma"/>
                <a:cs typeface="Tahoma"/>
              </a:rPr>
              <a:t>clean split of particle </a:t>
            </a:r>
            <a:r>
              <a:rPr sz="2400" b="1" spc="10" dirty="0">
                <a:latin typeface="Tahoma"/>
                <a:cs typeface="Tahoma"/>
              </a:rPr>
              <a:t>sizes  </a:t>
            </a:r>
            <a:r>
              <a:rPr sz="2400" b="1" spc="-5" dirty="0">
                <a:latin typeface="Tahoma"/>
                <a:cs typeface="Tahoma"/>
              </a:rPr>
              <a:t>because </a:t>
            </a:r>
            <a:r>
              <a:rPr sz="2400" b="1" spc="-10" dirty="0">
                <a:latin typeface="Tahoma"/>
                <a:cs typeface="Tahoma"/>
              </a:rPr>
              <a:t>some </a:t>
            </a:r>
            <a:r>
              <a:rPr sz="2400" b="1" spc="-5" dirty="0">
                <a:latin typeface="Tahoma"/>
                <a:cs typeface="Tahoma"/>
              </a:rPr>
              <a:t>small particles will be near </a:t>
            </a:r>
            <a:r>
              <a:rPr sz="2400" b="1" dirty="0">
                <a:latin typeface="Tahoma"/>
                <a:cs typeface="Tahoma"/>
              </a:rPr>
              <a:t>the </a:t>
            </a:r>
            <a:r>
              <a:rPr sz="2400" b="1" spc="-5" dirty="0">
                <a:latin typeface="Tahoma"/>
                <a:cs typeface="Tahoma"/>
              </a:rPr>
              <a:t>bottom  of </a:t>
            </a:r>
            <a:r>
              <a:rPr sz="2400" b="1" dirty="0">
                <a:latin typeface="Tahoma"/>
                <a:cs typeface="Tahoma"/>
              </a:rPr>
              <a:t>the tank at the </a:t>
            </a:r>
            <a:r>
              <a:rPr sz="2400" b="1" spc="-5" dirty="0">
                <a:latin typeface="Tahoma"/>
                <a:cs typeface="Tahoma"/>
              </a:rPr>
              <a:t>beginning of </a:t>
            </a:r>
            <a:r>
              <a:rPr sz="2400" b="1" dirty="0">
                <a:latin typeface="Tahoma"/>
                <a:cs typeface="Tahoma"/>
              </a:rPr>
              <a:t>the </a:t>
            </a:r>
            <a:r>
              <a:rPr sz="2400" b="1" spc="-5" dirty="0">
                <a:latin typeface="Tahoma"/>
                <a:cs typeface="Tahoma"/>
              </a:rPr>
              <a:t>process </a:t>
            </a:r>
            <a:r>
              <a:rPr sz="2400" b="1" dirty="0">
                <a:latin typeface="Tahoma"/>
                <a:cs typeface="Tahoma"/>
              </a:rPr>
              <a:t>and so will  </a:t>
            </a:r>
            <a:r>
              <a:rPr sz="2400" b="1" spc="-5" dirty="0">
                <a:latin typeface="Tahoma"/>
                <a:cs typeface="Tahoma"/>
              </a:rPr>
              <a:t>be removed </a:t>
            </a:r>
            <a:r>
              <a:rPr sz="2400" b="1" dirty="0">
                <a:latin typeface="Tahoma"/>
                <a:cs typeface="Tahoma"/>
              </a:rPr>
              <a:t>with the </a:t>
            </a:r>
            <a:r>
              <a:rPr sz="2400" b="1" spc="-5" dirty="0">
                <a:latin typeface="Tahoma"/>
                <a:cs typeface="Tahoma"/>
              </a:rPr>
              <a:t>coarse</a:t>
            </a:r>
            <a:r>
              <a:rPr sz="2400" b="1" spc="-20" dirty="0">
                <a:latin typeface="Tahoma"/>
                <a:cs typeface="Tahoma"/>
              </a:rPr>
              <a:t> </a:t>
            </a:r>
            <a:r>
              <a:rPr sz="2400" b="1" spc="-5" dirty="0">
                <a:latin typeface="Tahoma"/>
                <a:cs typeface="Tahoma"/>
              </a:rPr>
              <a:t>particles.</a:t>
            </a:r>
            <a:endParaRPr sz="2400">
              <a:latin typeface="Tahoma"/>
              <a:cs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1480" y="30480"/>
            <a:ext cx="8321040" cy="1234440"/>
            <a:chOff x="411480" y="30480"/>
            <a:chExt cx="8321040" cy="1234440"/>
          </a:xfrm>
        </p:grpSpPr>
        <p:sp>
          <p:nvSpPr>
            <p:cNvPr id="3" name="object 3"/>
            <p:cNvSpPr/>
            <p:nvPr/>
          </p:nvSpPr>
          <p:spPr>
            <a:xfrm>
              <a:off x="411480" y="30480"/>
              <a:ext cx="8295132" cy="12085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7388" y="56388"/>
              <a:ext cx="8295131" cy="1208531"/>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76200"/>
            <a:ext cx="8229600" cy="1143000"/>
          </a:xfrm>
          <a:prstGeom prst="rect">
            <a:avLst/>
          </a:prstGeom>
          <a:ln w="63500">
            <a:solidFill>
              <a:srgbClr val="0000FF"/>
            </a:solidFill>
          </a:ln>
        </p:spPr>
        <p:txBody>
          <a:bodyPr vert="horz" wrap="square" lIns="0" tIns="306070" rIns="0" bIns="0" rtlCol="0">
            <a:spAutoFit/>
          </a:bodyPr>
          <a:lstStyle/>
          <a:p>
            <a:pPr marL="598170">
              <a:lnSpc>
                <a:spcPct val="100000"/>
              </a:lnSpc>
              <a:spcBef>
                <a:spcPts val="2410"/>
              </a:spcBef>
            </a:pPr>
            <a:r>
              <a:rPr sz="3350" i="1" spc="-75" dirty="0">
                <a:solidFill>
                  <a:srgbClr val="00AF50"/>
                </a:solidFill>
                <a:latin typeface="Tahoma"/>
                <a:cs typeface="Tahoma"/>
              </a:rPr>
              <a:t>2. </a:t>
            </a:r>
            <a:r>
              <a:rPr sz="3350" i="1" spc="-90" dirty="0">
                <a:solidFill>
                  <a:srgbClr val="00AF50"/>
                </a:solidFill>
                <a:latin typeface="Tahoma"/>
                <a:cs typeface="Tahoma"/>
              </a:rPr>
              <a:t>Continuous </a:t>
            </a:r>
            <a:r>
              <a:rPr sz="3350" i="1" spc="-85" dirty="0">
                <a:solidFill>
                  <a:srgbClr val="00AF50"/>
                </a:solidFill>
                <a:latin typeface="Tahoma"/>
                <a:cs typeface="Tahoma"/>
              </a:rPr>
              <a:t>Sedimentation </a:t>
            </a:r>
            <a:r>
              <a:rPr sz="3350" i="1" spc="-95" dirty="0">
                <a:solidFill>
                  <a:srgbClr val="00AF50"/>
                </a:solidFill>
                <a:latin typeface="Tahoma"/>
                <a:cs typeface="Tahoma"/>
              </a:rPr>
              <a:t>Tank</a:t>
            </a:r>
            <a:endParaRPr sz="3350">
              <a:latin typeface="Tahoma"/>
              <a:cs typeface="Tahoma"/>
            </a:endParaRPr>
          </a:p>
        </p:txBody>
      </p:sp>
      <p:sp>
        <p:nvSpPr>
          <p:cNvPr id="6" name="object 6"/>
          <p:cNvSpPr txBox="1"/>
          <p:nvPr/>
        </p:nvSpPr>
        <p:spPr>
          <a:xfrm>
            <a:off x="2316226" y="5290515"/>
            <a:ext cx="562610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AF50"/>
                </a:solidFill>
                <a:latin typeface="Tahoma"/>
                <a:cs typeface="Tahoma"/>
              </a:rPr>
              <a:t>Continuous sedimentation</a:t>
            </a:r>
            <a:r>
              <a:rPr sz="2800" b="1" spc="65" dirty="0">
                <a:solidFill>
                  <a:srgbClr val="00AF50"/>
                </a:solidFill>
                <a:latin typeface="Tahoma"/>
                <a:cs typeface="Tahoma"/>
              </a:rPr>
              <a:t> </a:t>
            </a:r>
            <a:r>
              <a:rPr sz="2800" b="1" spc="-5" dirty="0">
                <a:solidFill>
                  <a:srgbClr val="00AF50"/>
                </a:solidFill>
                <a:latin typeface="Tahoma"/>
                <a:cs typeface="Tahoma"/>
              </a:rPr>
              <a:t>tank</a:t>
            </a:r>
            <a:endParaRPr sz="2800">
              <a:latin typeface="Tahoma"/>
              <a:cs typeface="Tahoma"/>
            </a:endParaRPr>
          </a:p>
        </p:txBody>
      </p:sp>
      <p:grpSp>
        <p:nvGrpSpPr>
          <p:cNvPr id="7" name="object 7"/>
          <p:cNvGrpSpPr/>
          <p:nvPr/>
        </p:nvGrpSpPr>
        <p:grpSpPr>
          <a:xfrm>
            <a:off x="1638300" y="1530350"/>
            <a:ext cx="6280150" cy="3416300"/>
            <a:chOff x="1638300" y="1530350"/>
            <a:chExt cx="6280150" cy="3416300"/>
          </a:xfrm>
        </p:grpSpPr>
        <p:sp>
          <p:nvSpPr>
            <p:cNvPr id="8" name="object 8"/>
            <p:cNvSpPr/>
            <p:nvPr/>
          </p:nvSpPr>
          <p:spPr>
            <a:xfrm>
              <a:off x="1708150" y="1713446"/>
              <a:ext cx="6140450" cy="29142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673225" y="1565275"/>
              <a:ext cx="6210300" cy="3346450"/>
            </a:xfrm>
            <a:custGeom>
              <a:avLst/>
              <a:gdLst/>
              <a:ahLst/>
              <a:cxnLst/>
              <a:rect l="l" t="t" r="r" b="b"/>
              <a:pathLst>
                <a:path w="6210300" h="3346450">
                  <a:moveTo>
                    <a:pt x="0" y="3346450"/>
                  </a:moveTo>
                  <a:lnTo>
                    <a:pt x="6210300" y="3346450"/>
                  </a:lnTo>
                  <a:lnTo>
                    <a:pt x="6210300" y="0"/>
                  </a:lnTo>
                  <a:lnTo>
                    <a:pt x="0" y="0"/>
                  </a:lnTo>
                  <a:lnTo>
                    <a:pt x="0" y="3346450"/>
                  </a:lnTo>
                  <a:close/>
                </a:path>
              </a:pathLst>
            </a:custGeom>
            <a:ln w="69850">
              <a:solidFill>
                <a:srgbClr val="FFFF00"/>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3414398"/>
            <a:ext cx="8074659" cy="2526030"/>
          </a:xfrm>
          <a:prstGeom prst="rect">
            <a:avLst/>
          </a:prstGeom>
        </p:spPr>
        <p:txBody>
          <a:bodyPr vert="horz" wrap="square" lIns="0" tIns="104139" rIns="0" bIns="0" rtlCol="0">
            <a:spAutoFit/>
          </a:bodyPr>
          <a:lstStyle/>
          <a:p>
            <a:pPr marL="355600" indent="-342900">
              <a:lnSpc>
                <a:spcPct val="100000"/>
              </a:lnSpc>
              <a:spcBef>
                <a:spcPts val="819"/>
              </a:spcBef>
              <a:buClr>
                <a:srgbClr val="CCCCFF"/>
              </a:buClr>
              <a:buSzPct val="80000"/>
              <a:buFont typeface="Wingdings"/>
              <a:buChar char=""/>
              <a:tabLst>
                <a:tab pos="354965" algn="l"/>
                <a:tab pos="355600" algn="l"/>
                <a:tab pos="1590040" algn="l"/>
                <a:tab pos="2799080" algn="l"/>
                <a:tab pos="3347720" algn="l"/>
                <a:tab pos="4050029" algn="l"/>
                <a:tab pos="4636770" algn="l"/>
                <a:tab pos="5080635" algn="l"/>
                <a:tab pos="5914390" algn="l"/>
                <a:tab pos="6687184" algn="l"/>
                <a:tab pos="7127875" algn="l"/>
                <a:tab pos="7411084" algn="l"/>
              </a:tabLst>
            </a:pPr>
            <a:r>
              <a:rPr sz="2000" b="1" spc="-5" dirty="0">
                <a:latin typeface="Tahoma"/>
                <a:cs typeface="Tahoma"/>
              </a:rPr>
              <a:t>Pa</a:t>
            </a:r>
            <a:r>
              <a:rPr sz="2000" b="1" spc="-10" dirty="0">
                <a:latin typeface="Tahoma"/>
                <a:cs typeface="Tahoma"/>
              </a:rPr>
              <a:t>rt</a:t>
            </a:r>
            <a:r>
              <a:rPr sz="2000" b="1" spc="-20" dirty="0">
                <a:latin typeface="Tahoma"/>
                <a:cs typeface="Tahoma"/>
              </a:rPr>
              <a:t>i</a:t>
            </a:r>
            <a:r>
              <a:rPr sz="2000" b="1" spc="-5" dirty="0">
                <a:latin typeface="Tahoma"/>
                <a:cs typeface="Tahoma"/>
              </a:rPr>
              <a:t>c</a:t>
            </a:r>
            <a:r>
              <a:rPr sz="2000" b="1" spc="-10" dirty="0">
                <a:latin typeface="Tahoma"/>
                <a:cs typeface="Tahoma"/>
              </a:rPr>
              <a:t>l</a:t>
            </a:r>
            <a:r>
              <a:rPr sz="2000" b="1" dirty="0">
                <a:latin typeface="Tahoma"/>
                <a:cs typeface="Tahoma"/>
              </a:rPr>
              <a:t>es	</a:t>
            </a:r>
            <a:r>
              <a:rPr sz="2000" b="1" spc="-20" dirty="0">
                <a:latin typeface="Tahoma"/>
                <a:cs typeface="Tahoma"/>
              </a:rPr>
              <a:t>e</a:t>
            </a:r>
            <a:r>
              <a:rPr sz="2000" b="1" spc="-15" dirty="0">
                <a:latin typeface="Tahoma"/>
                <a:cs typeface="Tahoma"/>
              </a:rPr>
              <a:t>n</a:t>
            </a:r>
            <a:r>
              <a:rPr sz="2000" b="1" spc="-10" dirty="0">
                <a:latin typeface="Tahoma"/>
                <a:cs typeface="Tahoma"/>
              </a:rPr>
              <a:t>t</a:t>
            </a:r>
            <a:r>
              <a:rPr sz="2000" b="1" dirty="0">
                <a:latin typeface="Tahoma"/>
                <a:cs typeface="Tahoma"/>
              </a:rPr>
              <a:t>e</a:t>
            </a:r>
            <a:r>
              <a:rPr sz="2000" b="1" spc="-10" dirty="0">
                <a:latin typeface="Tahoma"/>
                <a:cs typeface="Tahoma"/>
              </a:rPr>
              <a:t>r</a:t>
            </a:r>
            <a:r>
              <a:rPr sz="2000" b="1" dirty="0">
                <a:latin typeface="Tahoma"/>
                <a:cs typeface="Tahoma"/>
              </a:rPr>
              <a:t>i</a:t>
            </a:r>
            <a:r>
              <a:rPr sz="2000" b="1" spc="-10" dirty="0">
                <a:latin typeface="Tahoma"/>
                <a:cs typeface="Tahoma"/>
              </a:rPr>
              <a:t>n</a:t>
            </a:r>
            <a:r>
              <a:rPr sz="2000" b="1" dirty="0">
                <a:latin typeface="Tahoma"/>
                <a:cs typeface="Tahoma"/>
              </a:rPr>
              <a:t>g	</a:t>
            </a:r>
            <a:r>
              <a:rPr sz="2000" b="1" spc="-20" dirty="0">
                <a:latin typeface="Tahoma"/>
                <a:cs typeface="Tahoma"/>
              </a:rPr>
              <a:t>t</a:t>
            </a:r>
            <a:r>
              <a:rPr sz="2000" b="1" spc="-5" dirty="0">
                <a:latin typeface="Tahoma"/>
                <a:cs typeface="Tahoma"/>
              </a:rPr>
              <a:t>h</a:t>
            </a:r>
            <a:r>
              <a:rPr sz="2000" b="1" dirty="0">
                <a:latin typeface="Tahoma"/>
                <a:cs typeface="Tahoma"/>
              </a:rPr>
              <a:t>e	</a:t>
            </a:r>
            <a:r>
              <a:rPr sz="2000" b="1" spc="-20" dirty="0">
                <a:latin typeface="Tahoma"/>
                <a:cs typeface="Tahoma"/>
              </a:rPr>
              <a:t>t</a:t>
            </a:r>
            <a:r>
              <a:rPr sz="2000" b="1" dirty="0">
                <a:latin typeface="Tahoma"/>
                <a:cs typeface="Tahoma"/>
              </a:rPr>
              <a:t>a</a:t>
            </a:r>
            <a:r>
              <a:rPr sz="2000" b="1" spc="-15" dirty="0">
                <a:latin typeface="Tahoma"/>
                <a:cs typeface="Tahoma"/>
              </a:rPr>
              <a:t>n</a:t>
            </a:r>
            <a:r>
              <a:rPr sz="2000" b="1" dirty="0">
                <a:latin typeface="Tahoma"/>
                <a:cs typeface="Tahoma"/>
              </a:rPr>
              <a:t>k	wi</a:t>
            </a:r>
            <a:r>
              <a:rPr sz="2000" b="1" spc="-10" dirty="0">
                <a:latin typeface="Tahoma"/>
                <a:cs typeface="Tahoma"/>
              </a:rPr>
              <a:t>l</a:t>
            </a:r>
            <a:r>
              <a:rPr sz="2000" b="1" dirty="0">
                <a:latin typeface="Tahoma"/>
                <a:cs typeface="Tahoma"/>
              </a:rPr>
              <a:t>l	be	ac</a:t>
            </a:r>
            <a:r>
              <a:rPr sz="2000" b="1" spc="-10" dirty="0">
                <a:latin typeface="Tahoma"/>
                <a:cs typeface="Tahoma"/>
              </a:rPr>
              <a:t>t</a:t>
            </a:r>
            <a:r>
              <a:rPr sz="2000" b="1" dirty="0">
                <a:latin typeface="Tahoma"/>
                <a:cs typeface="Tahoma"/>
              </a:rPr>
              <a:t>ed	</a:t>
            </a:r>
            <a:r>
              <a:rPr sz="2000" b="1" spc="-5" dirty="0">
                <a:latin typeface="Tahoma"/>
                <a:cs typeface="Tahoma"/>
              </a:rPr>
              <a:t>up</a:t>
            </a:r>
            <a:r>
              <a:rPr sz="2000" b="1" spc="-20" dirty="0">
                <a:latin typeface="Tahoma"/>
                <a:cs typeface="Tahoma"/>
              </a:rPr>
              <a:t>o</a:t>
            </a:r>
            <a:r>
              <a:rPr sz="2000" b="1" dirty="0">
                <a:latin typeface="Tahoma"/>
                <a:cs typeface="Tahoma"/>
              </a:rPr>
              <a:t>n	by	a	</a:t>
            </a:r>
            <a:r>
              <a:rPr sz="2000" b="1" spc="-5" dirty="0">
                <a:latin typeface="Tahoma"/>
                <a:cs typeface="Tahoma"/>
              </a:rPr>
              <a:t>fo</a:t>
            </a:r>
            <a:r>
              <a:rPr sz="2000" b="1" spc="-10" dirty="0">
                <a:latin typeface="Tahoma"/>
                <a:cs typeface="Tahoma"/>
              </a:rPr>
              <a:t>r</a:t>
            </a:r>
            <a:r>
              <a:rPr sz="2000" b="1" spc="-15" dirty="0">
                <a:latin typeface="Tahoma"/>
                <a:cs typeface="Tahoma"/>
              </a:rPr>
              <a:t>c</a:t>
            </a:r>
            <a:r>
              <a:rPr sz="2000" b="1" dirty="0">
                <a:latin typeface="Tahoma"/>
                <a:cs typeface="Tahoma"/>
              </a:rPr>
              <a:t>e</a:t>
            </a:r>
            <a:endParaRPr sz="2000">
              <a:latin typeface="Tahoma"/>
              <a:cs typeface="Tahoma"/>
            </a:endParaRPr>
          </a:p>
          <a:p>
            <a:pPr marL="355600">
              <a:lnSpc>
                <a:spcPct val="100000"/>
              </a:lnSpc>
              <a:spcBef>
                <a:spcPts val="720"/>
              </a:spcBef>
            </a:pPr>
            <a:r>
              <a:rPr sz="2000" b="1" dirty="0">
                <a:latin typeface="Tahoma"/>
                <a:cs typeface="Tahoma"/>
              </a:rPr>
              <a:t>that </a:t>
            </a:r>
            <a:r>
              <a:rPr sz="2000" b="1" spc="-5" dirty="0">
                <a:latin typeface="Tahoma"/>
                <a:cs typeface="Tahoma"/>
              </a:rPr>
              <a:t>can </a:t>
            </a:r>
            <a:r>
              <a:rPr sz="2000" b="1" spc="5" dirty="0">
                <a:latin typeface="Tahoma"/>
                <a:cs typeface="Tahoma"/>
              </a:rPr>
              <a:t>be </a:t>
            </a:r>
            <a:r>
              <a:rPr sz="2000" b="1" spc="-5" dirty="0">
                <a:latin typeface="Tahoma"/>
                <a:cs typeface="Tahoma"/>
              </a:rPr>
              <a:t>divided into </a:t>
            </a:r>
            <a:r>
              <a:rPr sz="2000" b="1" dirty="0">
                <a:latin typeface="Tahoma"/>
                <a:cs typeface="Tahoma"/>
              </a:rPr>
              <a:t>two</a:t>
            </a:r>
            <a:r>
              <a:rPr sz="2000" b="1" spc="-75" dirty="0">
                <a:latin typeface="Tahoma"/>
                <a:cs typeface="Tahoma"/>
              </a:rPr>
              <a:t> </a:t>
            </a:r>
            <a:r>
              <a:rPr sz="2000" b="1" spc="-5" dirty="0">
                <a:latin typeface="Tahoma"/>
                <a:cs typeface="Tahoma"/>
              </a:rPr>
              <a:t>components:</a:t>
            </a:r>
            <a:endParaRPr sz="2000">
              <a:latin typeface="Tahoma"/>
              <a:cs typeface="Tahoma"/>
            </a:endParaRPr>
          </a:p>
          <a:p>
            <a:pPr marL="355600" marR="5080" indent="-342900">
              <a:lnSpc>
                <a:spcPct val="130000"/>
              </a:lnSpc>
              <a:spcBef>
                <a:spcPts val="480"/>
              </a:spcBef>
              <a:buClr>
                <a:srgbClr val="00FF00"/>
              </a:buClr>
              <a:buSzPct val="155000"/>
              <a:buFont typeface="Wingdings"/>
              <a:buChar char=""/>
              <a:tabLst>
                <a:tab pos="431165" algn="l"/>
                <a:tab pos="1908175" algn="l"/>
                <a:tab pos="3495040" algn="l"/>
                <a:tab pos="4124960" algn="l"/>
                <a:tab pos="4542790" algn="l"/>
                <a:tab pos="5115560" algn="l"/>
                <a:tab pos="5828665" algn="l"/>
                <a:tab pos="6237605" algn="l"/>
                <a:tab pos="6810375" algn="l"/>
                <a:tab pos="7537450" algn="l"/>
              </a:tabLst>
            </a:pPr>
            <a:r>
              <a:rPr dirty="0"/>
              <a:t>	</a:t>
            </a:r>
            <a:r>
              <a:rPr sz="2000" b="1" spc="-5" dirty="0">
                <a:solidFill>
                  <a:srgbClr val="00AF50"/>
                </a:solidFill>
                <a:latin typeface="Tahoma"/>
                <a:cs typeface="Tahoma"/>
              </a:rPr>
              <a:t>Hor</a:t>
            </a:r>
            <a:r>
              <a:rPr sz="2000" b="1" spc="-10" dirty="0">
                <a:solidFill>
                  <a:srgbClr val="00AF50"/>
                </a:solidFill>
                <a:latin typeface="Tahoma"/>
                <a:cs typeface="Tahoma"/>
              </a:rPr>
              <a:t>i</a:t>
            </a:r>
            <a:r>
              <a:rPr sz="2000" b="1" spc="20" dirty="0">
                <a:solidFill>
                  <a:srgbClr val="00AF50"/>
                </a:solidFill>
                <a:latin typeface="Tahoma"/>
                <a:cs typeface="Tahoma"/>
              </a:rPr>
              <a:t>z</a:t>
            </a:r>
            <a:r>
              <a:rPr sz="2000" b="1" spc="15" dirty="0">
                <a:solidFill>
                  <a:srgbClr val="00AF50"/>
                </a:solidFill>
                <a:latin typeface="Tahoma"/>
                <a:cs typeface="Tahoma"/>
              </a:rPr>
              <a:t>o</a:t>
            </a:r>
            <a:r>
              <a:rPr sz="2000" b="1" spc="-5" dirty="0">
                <a:solidFill>
                  <a:srgbClr val="00AF50"/>
                </a:solidFill>
                <a:latin typeface="Tahoma"/>
                <a:cs typeface="Tahoma"/>
              </a:rPr>
              <a:t>nta</a:t>
            </a:r>
            <a:r>
              <a:rPr sz="2000" b="1" dirty="0">
                <a:solidFill>
                  <a:srgbClr val="00AF50"/>
                </a:solidFill>
                <a:latin typeface="Tahoma"/>
                <a:cs typeface="Tahoma"/>
              </a:rPr>
              <a:t>l	</a:t>
            </a:r>
            <a:r>
              <a:rPr sz="2000" b="1" spc="-5" dirty="0">
                <a:solidFill>
                  <a:srgbClr val="00AF50"/>
                </a:solidFill>
                <a:latin typeface="Tahoma"/>
                <a:cs typeface="Tahoma"/>
              </a:rPr>
              <a:t>compon</a:t>
            </a:r>
            <a:r>
              <a:rPr sz="2000" b="1" spc="-10" dirty="0">
                <a:solidFill>
                  <a:srgbClr val="00AF50"/>
                </a:solidFill>
                <a:latin typeface="Tahoma"/>
                <a:cs typeface="Tahoma"/>
              </a:rPr>
              <a:t>e</a:t>
            </a:r>
            <a:r>
              <a:rPr sz="2000" b="1" spc="-5" dirty="0">
                <a:solidFill>
                  <a:srgbClr val="00AF50"/>
                </a:solidFill>
                <a:latin typeface="Tahoma"/>
                <a:cs typeface="Tahoma"/>
              </a:rPr>
              <a:t>n</a:t>
            </a:r>
            <a:r>
              <a:rPr sz="2000" b="1" dirty="0">
                <a:solidFill>
                  <a:srgbClr val="00AF50"/>
                </a:solidFill>
                <a:latin typeface="Tahoma"/>
                <a:cs typeface="Tahoma"/>
              </a:rPr>
              <a:t>t	</a:t>
            </a:r>
            <a:r>
              <a:rPr sz="2000" b="1" spc="-5" dirty="0">
                <a:latin typeface="Tahoma"/>
                <a:cs typeface="Tahoma"/>
              </a:rPr>
              <a:t>du</a:t>
            </a:r>
            <a:r>
              <a:rPr sz="2000" b="1" dirty="0">
                <a:latin typeface="Tahoma"/>
                <a:cs typeface="Tahoma"/>
              </a:rPr>
              <a:t>e	</a:t>
            </a:r>
            <a:r>
              <a:rPr sz="2000" b="1" spc="-5" dirty="0">
                <a:latin typeface="Tahoma"/>
                <a:cs typeface="Tahoma"/>
              </a:rPr>
              <a:t>t</a:t>
            </a:r>
            <a:r>
              <a:rPr sz="2000" b="1" dirty="0">
                <a:latin typeface="Tahoma"/>
                <a:cs typeface="Tahoma"/>
              </a:rPr>
              <a:t>o	t</a:t>
            </a:r>
            <a:r>
              <a:rPr sz="2000" b="1" spc="-20" dirty="0">
                <a:latin typeface="Tahoma"/>
                <a:cs typeface="Tahoma"/>
              </a:rPr>
              <a:t>h</a:t>
            </a:r>
            <a:r>
              <a:rPr sz="2000" b="1" dirty="0">
                <a:latin typeface="Tahoma"/>
                <a:cs typeface="Tahoma"/>
              </a:rPr>
              <a:t>e	</a:t>
            </a:r>
            <a:r>
              <a:rPr sz="2000" b="1" spc="-5" dirty="0">
                <a:latin typeface="Tahoma"/>
                <a:cs typeface="Tahoma"/>
              </a:rPr>
              <a:t>flo</a:t>
            </a:r>
            <a:r>
              <a:rPr sz="2000" b="1" dirty="0">
                <a:latin typeface="Tahoma"/>
                <a:cs typeface="Tahoma"/>
              </a:rPr>
              <a:t>w	</a:t>
            </a:r>
            <a:r>
              <a:rPr sz="2000" b="1" spc="-15" dirty="0">
                <a:latin typeface="Tahoma"/>
                <a:cs typeface="Tahoma"/>
              </a:rPr>
              <a:t>o</a:t>
            </a:r>
            <a:r>
              <a:rPr sz="2000" b="1" dirty="0">
                <a:latin typeface="Tahoma"/>
                <a:cs typeface="Tahoma"/>
              </a:rPr>
              <a:t>f	</a:t>
            </a:r>
            <a:r>
              <a:rPr sz="2000" b="1" spc="-20" dirty="0">
                <a:latin typeface="Tahoma"/>
                <a:cs typeface="Tahoma"/>
              </a:rPr>
              <a:t>t</a:t>
            </a:r>
            <a:r>
              <a:rPr sz="2000" b="1" spc="-5" dirty="0">
                <a:latin typeface="Tahoma"/>
                <a:cs typeface="Tahoma"/>
              </a:rPr>
              <a:t>h</a:t>
            </a:r>
            <a:r>
              <a:rPr sz="2000" b="1" dirty="0">
                <a:latin typeface="Tahoma"/>
                <a:cs typeface="Tahoma"/>
              </a:rPr>
              <a:t>e	</a:t>
            </a:r>
            <a:r>
              <a:rPr sz="2000" b="1" spc="-5" dirty="0">
                <a:latin typeface="Tahoma"/>
                <a:cs typeface="Tahoma"/>
              </a:rPr>
              <a:t>f</a:t>
            </a:r>
            <a:r>
              <a:rPr sz="2000" b="1" spc="-15" dirty="0">
                <a:latin typeface="Tahoma"/>
                <a:cs typeface="Tahoma"/>
              </a:rPr>
              <a:t>l</a:t>
            </a:r>
            <a:r>
              <a:rPr sz="2000" b="1" spc="-5" dirty="0">
                <a:latin typeface="Tahoma"/>
                <a:cs typeface="Tahoma"/>
              </a:rPr>
              <a:t>ui</a:t>
            </a:r>
            <a:r>
              <a:rPr sz="2000" b="1" dirty="0">
                <a:latin typeface="Tahoma"/>
                <a:cs typeface="Tahoma"/>
              </a:rPr>
              <a:t>d	</a:t>
            </a:r>
            <a:r>
              <a:rPr sz="2000" b="1" spc="-20" dirty="0">
                <a:latin typeface="Tahoma"/>
                <a:cs typeface="Tahoma"/>
              </a:rPr>
              <a:t>t</a:t>
            </a:r>
            <a:r>
              <a:rPr sz="2000" b="1" spc="-15" dirty="0">
                <a:latin typeface="Tahoma"/>
                <a:cs typeface="Tahoma"/>
              </a:rPr>
              <a:t>h</a:t>
            </a:r>
            <a:r>
              <a:rPr sz="2000" b="1" dirty="0">
                <a:latin typeface="Tahoma"/>
                <a:cs typeface="Tahoma"/>
              </a:rPr>
              <a:t>at  </a:t>
            </a:r>
            <a:r>
              <a:rPr sz="2000" b="1" spc="-5" dirty="0">
                <a:latin typeface="Tahoma"/>
                <a:cs typeface="Tahoma"/>
              </a:rPr>
              <a:t>carries </a:t>
            </a:r>
            <a:r>
              <a:rPr sz="2000" b="1" dirty="0">
                <a:latin typeface="Tahoma"/>
                <a:cs typeface="Tahoma"/>
              </a:rPr>
              <a:t>the </a:t>
            </a:r>
            <a:r>
              <a:rPr sz="2000" b="1" spc="-5" dirty="0">
                <a:latin typeface="Tahoma"/>
                <a:cs typeface="Tahoma"/>
              </a:rPr>
              <a:t>particle</a:t>
            </a:r>
            <a:r>
              <a:rPr sz="2000" b="1" spc="-55" dirty="0">
                <a:latin typeface="Tahoma"/>
                <a:cs typeface="Tahoma"/>
              </a:rPr>
              <a:t> </a:t>
            </a:r>
            <a:r>
              <a:rPr sz="2000" b="1" spc="-5" dirty="0">
                <a:latin typeface="Tahoma"/>
                <a:cs typeface="Tahoma"/>
              </a:rPr>
              <a:t>forward</a:t>
            </a:r>
            <a:endParaRPr sz="2000">
              <a:latin typeface="Tahoma"/>
              <a:cs typeface="Tahoma"/>
            </a:endParaRPr>
          </a:p>
          <a:p>
            <a:pPr marL="355600" marR="5080" indent="-342900">
              <a:lnSpc>
                <a:spcPct val="130000"/>
              </a:lnSpc>
              <a:spcBef>
                <a:spcPts val="484"/>
              </a:spcBef>
              <a:buClr>
                <a:srgbClr val="00FF00"/>
              </a:buClr>
              <a:buSzPct val="155000"/>
              <a:buFont typeface="Wingdings"/>
              <a:buChar char=""/>
              <a:tabLst>
                <a:tab pos="431165" algn="l"/>
                <a:tab pos="1616075" algn="l"/>
                <a:tab pos="3258820" algn="l"/>
                <a:tab pos="3943350" algn="l"/>
                <a:tab pos="4415790" algn="l"/>
                <a:tab pos="5603240" algn="l"/>
                <a:tab pos="6572884" algn="l"/>
                <a:tab pos="7644130" algn="l"/>
              </a:tabLst>
            </a:pPr>
            <a:r>
              <a:rPr dirty="0"/>
              <a:t>	</a:t>
            </a:r>
            <a:r>
              <a:rPr sz="2000" b="1" dirty="0">
                <a:solidFill>
                  <a:srgbClr val="00AF50"/>
                </a:solidFill>
                <a:latin typeface="Tahoma"/>
                <a:cs typeface="Tahoma"/>
              </a:rPr>
              <a:t>Ver</a:t>
            </a:r>
            <a:r>
              <a:rPr sz="2000" b="1" spc="-10" dirty="0">
                <a:solidFill>
                  <a:srgbClr val="00AF50"/>
                </a:solidFill>
                <a:latin typeface="Tahoma"/>
                <a:cs typeface="Tahoma"/>
              </a:rPr>
              <a:t>t</a:t>
            </a:r>
            <a:r>
              <a:rPr sz="2000" b="1" dirty="0">
                <a:solidFill>
                  <a:srgbClr val="00AF50"/>
                </a:solidFill>
                <a:latin typeface="Tahoma"/>
                <a:cs typeface="Tahoma"/>
              </a:rPr>
              <a:t>ical	</a:t>
            </a:r>
            <a:r>
              <a:rPr sz="2000" b="1" spc="-5" dirty="0">
                <a:solidFill>
                  <a:srgbClr val="00AF50"/>
                </a:solidFill>
                <a:latin typeface="Tahoma"/>
                <a:cs typeface="Tahoma"/>
              </a:rPr>
              <a:t>compon</a:t>
            </a:r>
            <a:r>
              <a:rPr sz="2000" b="1" spc="-10" dirty="0">
                <a:solidFill>
                  <a:srgbClr val="00AF50"/>
                </a:solidFill>
                <a:latin typeface="Tahoma"/>
                <a:cs typeface="Tahoma"/>
              </a:rPr>
              <a:t>e</a:t>
            </a:r>
            <a:r>
              <a:rPr sz="2000" b="1" spc="-5" dirty="0">
                <a:solidFill>
                  <a:srgbClr val="00AF50"/>
                </a:solidFill>
                <a:latin typeface="Tahoma"/>
                <a:cs typeface="Tahoma"/>
              </a:rPr>
              <a:t>n</a:t>
            </a:r>
            <a:r>
              <a:rPr sz="2000" b="1" dirty="0">
                <a:solidFill>
                  <a:srgbClr val="00AF50"/>
                </a:solidFill>
                <a:latin typeface="Tahoma"/>
                <a:cs typeface="Tahoma"/>
              </a:rPr>
              <a:t>t	</a:t>
            </a:r>
            <a:r>
              <a:rPr sz="2000" b="1" spc="-5" dirty="0">
                <a:latin typeface="Tahoma"/>
                <a:cs typeface="Tahoma"/>
              </a:rPr>
              <a:t>du</a:t>
            </a:r>
            <a:r>
              <a:rPr sz="2000" b="1" dirty="0">
                <a:latin typeface="Tahoma"/>
                <a:cs typeface="Tahoma"/>
              </a:rPr>
              <a:t>e	</a:t>
            </a:r>
            <a:r>
              <a:rPr sz="2000" b="1" spc="-5" dirty="0">
                <a:latin typeface="Tahoma"/>
                <a:cs typeface="Tahoma"/>
              </a:rPr>
              <a:t>t</a:t>
            </a:r>
            <a:r>
              <a:rPr sz="2000" b="1" dirty="0">
                <a:latin typeface="Tahoma"/>
                <a:cs typeface="Tahoma"/>
              </a:rPr>
              <a:t>o	</a:t>
            </a:r>
            <a:r>
              <a:rPr sz="2000" b="1" spc="-5" dirty="0">
                <a:latin typeface="Tahoma"/>
                <a:cs typeface="Tahoma"/>
              </a:rPr>
              <a:t>g</a:t>
            </a:r>
            <a:r>
              <a:rPr sz="2000" b="1" spc="-10" dirty="0">
                <a:latin typeface="Tahoma"/>
                <a:cs typeface="Tahoma"/>
              </a:rPr>
              <a:t>r</a:t>
            </a:r>
            <a:r>
              <a:rPr sz="2000" b="1" dirty="0">
                <a:latin typeface="Tahoma"/>
                <a:cs typeface="Tahoma"/>
              </a:rPr>
              <a:t>avi</a:t>
            </a:r>
            <a:r>
              <a:rPr sz="2000" b="1" spc="-10" dirty="0">
                <a:latin typeface="Tahoma"/>
                <a:cs typeface="Tahoma"/>
              </a:rPr>
              <a:t>t</a:t>
            </a:r>
            <a:r>
              <a:rPr sz="2000" b="1" dirty="0">
                <a:latin typeface="Tahoma"/>
                <a:cs typeface="Tahoma"/>
              </a:rPr>
              <a:t>y,	</a:t>
            </a:r>
            <a:r>
              <a:rPr sz="2000" b="1" spc="-10" dirty="0">
                <a:latin typeface="Tahoma"/>
                <a:cs typeface="Tahoma"/>
              </a:rPr>
              <a:t>w</a:t>
            </a:r>
            <a:r>
              <a:rPr sz="2000" b="1" spc="-5" dirty="0">
                <a:latin typeface="Tahoma"/>
                <a:cs typeface="Tahoma"/>
              </a:rPr>
              <a:t>hi</a:t>
            </a:r>
            <a:r>
              <a:rPr sz="2000" b="1" spc="-20" dirty="0">
                <a:latin typeface="Tahoma"/>
                <a:cs typeface="Tahoma"/>
              </a:rPr>
              <a:t>c</a:t>
            </a:r>
            <a:r>
              <a:rPr sz="2000" b="1" dirty="0">
                <a:latin typeface="Tahoma"/>
                <a:cs typeface="Tahoma"/>
              </a:rPr>
              <a:t>h	</a:t>
            </a:r>
            <a:r>
              <a:rPr sz="2000" b="1" spc="-5" dirty="0">
                <a:latin typeface="Tahoma"/>
                <a:cs typeface="Tahoma"/>
              </a:rPr>
              <a:t>cau</a:t>
            </a:r>
            <a:r>
              <a:rPr sz="2000" b="1" spc="-15" dirty="0">
                <a:latin typeface="Tahoma"/>
                <a:cs typeface="Tahoma"/>
              </a:rPr>
              <a:t>s</a:t>
            </a:r>
            <a:r>
              <a:rPr sz="2000" b="1" dirty="0">
                <a:latin typeface="Tahoma"/>
                <a:cs typeface="Tahoma"/>
              </a:rPr>
              <a:t>es	</a:t>
            </a:r>
            <a:r>
              <a:rPr sz="2000" b="1" spc="-20" dirty="0">
                <a:latin typeface="Tahoma"/>
                <a:cs typeface="Tahoma"/>
              </a:rPr>
              <a:t>t</a:t>
            </a:r>
            <a:r>
              <a:rPr sz="2000" b="1" spc="-15" dirty="0">
                <a:latin typeface="Tahoma"/>
                <a:cs typeface="Tahoma"/>
              </a:rPr>
              <a:t>h</a:t>
            </a:r>
            <a:r>
              <a:rPr sz="2000" b="1" dirty="0">
                <a:latin typeface="Tahoma"/>
                <a:cs typeface="Tahoma"/>
              </a:rPr>
              <a:t>e  </a:t>
            </a:r>
            <a:r>
              <a:rPr sz="2000" b="1" spc="-5" dirty="0">
                <a:latin typeface="Tahoma"/>
                <a:cs typeface="Tahoma"/>
              </a:rPr>
              <a:t>particle to fall </a:t>
            </a:r>
            <a:r>
              <a:rPr sz="2000" b="1" dirty="0">
                <a:latin typeface="Tahoma"/>
                <a:cs typeface="Tahoma"/>
              </a:rPr>
              <a:t>towards the </a:t>
            </a:r>
            <a:r>
              <a:rPr sz="2000" b="1" spc="-5" dirty="0">
                <a:latin typeface="Tahoma"/>
                <a:cs typeface="Tahoma"/>
              </a:rPr>
              <a:t>bottom of </a:t>
            </a:r>
            <a:r>
              <a:rPr sz="2000" b="1" dirty="0">
                <a:latin typeface="Tahoma"/>
                <a:cs typeface="Tahoma"/>
              </a:rPr>
              <a:t>the</a:t>
            </a:r>
            <a:r>
              <a:rPr sz="2000" b="1" spc="-90" dirty="0">
                <a:latin typeface="Tahoma"/>
                <a:cs typeface="Tahoma"/>
              </a:rPr>
              <a:t> </a:t>
            </a:r>
            <a:r>
              <a:rPr sz="2000" b="1" dirty="0">
                <a:latin typeface="Tahoma"/>
                <a:cs typeface="Tahoma"/>
              </a:rPr>
              <a:t>tank.</a:t>
            </a:r>
            <a:endParaRPr sz="2000">
              <a:latin typeface="Tahoma"/>
              <a:cs typeface="Tahoma"/>
            </a:endParaRPr>
          </a:p>
        </p:txBody>
      </p:sp>
      <p:grpSp>
        <p:nvGrpSpPr>
          <p:cNvPr id="3" name="object 3"/>
          <p:cNvGrpSpPr/>
          <p:nvPr/>
        </p:nvGrpSpPr>
        <p:grpSpPr>
          <a:xfrm>
            <a:off x="1539811" y="92011"/>
            <a:ext cx="6261100" cy="3168650"/>
            <a:chOff x="1539811" y="92011"/>
            <a:chExt cx="6261100" cy="3168650"/>
          </a:xfrm>
        </p:grpSpPr>
        <p:sp>
          <p:nvSpPr>
            <p:cNvPr id="4" name="object 4"/>
            <p:cNvSpPr/>
            <p:nvPr/>
          </p:nvSpPr>
          <p:spPr>
            <a:xfrm>
              <a:off x="1600200" y="257745"/>
              <a:ext cx="6140450" cy="271089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69974" y="122173"/>
              <a:ext cx="6200775" cy="3108325"/>
            </a:xfrm>
            <a:custGeom>
              <a:avLst/>
              <a:gdLst/>
              <a:ahLst/>
              <a:cxnLst/>
              <a:rect l="l" t="t" r="r" b="b"/>
              <a:pathLst>
                <a:path w="6200775" h="3108325">
                  <a:moveTo>
                    <a:pt x="0" y="3108325"/>
                  </a:moveTo>
                  <a:lnTo>
                    <a:pt x="6200775" y="3108325"/>
                  </a:lnTo>
                  <a:lnTo>
                    <a:pt x="6200775" y="0"/>
                  </a:lnTo>
                  <a:lnTo>
                    <a:pt x="0" y="0"/>
                  </a:lnTo>
                  <a:lnTo>
                    <a:pt x="0" y="3108325"/>
                  </a:lnTo>
                  <a:close/>
                </a:path>
              </a:pathLst>
            </a:custGeom>
            <a:ln w="60325">
              <a:solidFill>
                <a:srgbClr val="FFFF00"/>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0" y="254000"/>
            <a:ext cx="6242050" cy="3378200"/>
            <a:chOff x="1397000" y="254000"/>
            <a:chExt cx="6242050" cy="3378200"/>
          </a:xfrm>
        </p:grpSpPr>
        <p:sp>
          <p:nvSpPr>
            <p:cNvPr id="3" name="object 3"/>
            <p:cNvSpPr/>
            <p:nvPr/>
          </p:nvSpPr>
          <p:spPr>
            <a:xfrm>
              <a:off x="1447800" y="304800"/>
              <a:ext cx="6140450" cy="3276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22400" y="279400"/>
              <a:ext cx="6191250" cy="3327400"/>
            </a:xfrm>
            <a:custGeom>
              <a:avLst/>
              <a:gdLst/>
              <a:ahLst/>
              <a:cxnLst/>
              <a:rect l="l" t="t" r="r" b="b"/>
              <a:pathLst>
                <a:path w="6191250" h="3327400">
                  <a:moveTo>
                    <a:pt x="0" y="3327400"/>
                  </a:moveTo>
                  <a:lnTo>
                    <a:pt x="6191250" y="3327400"/>
                  </a:lnTo>
                  <a:lnTo>
                    <a:pt x="6191250" y="0"/>
                  </a:lnTo>
                  <a:lnTo>
                    <a:pt x="0" y="0"/>
                  </a:lnTo>
                  <a:lnTo>
                    <a:pt x="0" y="3327400"/>
                  </a:lnTo>
                  <a:close/>
                </a:path>
              </a:pathLst>
            </a:custGeom>
            <a:ln w="50800">
              <a:solidFill>
                <a:srgbClr val="FFFF00"/>
              </a:solidFill>
            </a:ln>
          </p:spPr>
          <p:txBody>
            <a:bodyPr wrap="square" lIns="0" tIns="0" rIns="0" bIns="0" rtlCol="0"/>
            <a:lstStyle/>
            <a:p>
              <a:endParaRPr/>
            </a:p>
          </p:txBody>
        </p:sp>
      </p:grpSp>
      <p:sp>
        <p:nvSpPr>
          <p:cNvPr id="5" name="object 5"/>
          <p:cNvSpPr txBox="1"/>
          <p:nvPr/>
        </p:nvSpPr>
        <p:spPr>
          <a:xfrm>
            <a:off x="535940" y="3806723"/>
            <a:ext cx="8073390" cy="2640965"/>
          </a:xfrm>
          <a:prstGeom prst="rect">
            <a:avLst/>
          </a:prstGeom>
        </p:spPr>
        <p:txBody>
          <a:bodyPr vert="horz" wrap="square" lIns="0" tIns="12700" rIns="0" bIns="0" rtlCol="0">
            <a:spAutoFit/>
          </a:bodyPr>
          <a:lstStyle/>
          <a:p>
            <a:pPr marL="355600" marR="5080" indent="-342900" algn="just">
              <a:lnSpc>
                <a:spcPct val="130000"/>
              </a:lnSpc>
              <a:spcBef>
                <a:spcPts val="100"/>
              </a:spcBef>
              <a:buClr>
                <a:srgbClr val="CCCCFF"/>
              </a:buClr>
              <a:buSzPct val="79545"/>
              <a:buFont typeface="Wingdings"/>
              <a:buChar char=""/>
              <a:tabLst>
                <a:tab pos="355600" algn="l"/>
              </a:tabLst>
            </a:pPr>
            <a:r>
              <a:rPr sz="2200" b="1" spc="-5" dirty="0">
                <a:latin typeface="Tahoma"/>
                <a:cs typeface="Tahoma"/>
              </a:rPr>
              <a:t>The latter will </a:t>
            </a:r>
            <a:r>
              <a:rPr sz="2200" b="1" dirty="0">
                <a:latin typeface="Tahoma"/>
                <a:cs typeface="Tahoma"/>
              </a:rPr>
              <a:t>depend on </a:t>
            </a:r>
            <a:r>
              <a:rPr sz="2200" b="1" spc="-5" dirty="0">
                <a:latin typeface="Tahoma"/>
                <a:cs typeface="Tahoma"/>
              </a:rPr>
              <a:t>Stokes' law, so that </a:t>
            </a:r>
            <a:r>
              <a:rPr sz="2200" b="1" spc="5" dirty="0">
                <a:latin typeface="Tahoma"/>
                <a:cs typeface="Tahoma"/>
              </a:rPr>
              <a:t>the  </a:t>
            </a:r>
            <a:r>
              <a:rPr sz="2200" b="1" spc="-5" dirty="0">
                <a:latin typeface="Tahoma"/>
                <a:cs typeface="Tahoma"/>
              </a:rPr>
              <a:t>velocity of </a:t>
            </a:r>
            <a:r>
              <a:rPr sz="2200" b="1" spc="-10" dirty="0">
                <a:latin typeface="Tahoma"/>
                <a:cs typeface="Tahoma"/>
              </a:rPr>
              <a:t>fall </a:t>
            </a:r>
            <a:r>
              <a:rPr sz="2200" b="1" spc="-5" dirty="0">
                <a:latin typeface="Tahoma"/>
                <a:cs typeface="Tahoma"/>
              </a:rPr>
              <a:t>is proportional </a:t>
            </a:r>
            <a:r>
              <a:rPr sz="2200" b="1" dirty="0">
                <a:latin typeface="Tahoma"/>
                <a:cs typeface="Tahoma"/>
              </a:rPr>
              <a:t>to </a:t>
            </a:r>
            <a:r>
              <a:rPr sz="2200" b="1" spc="-5" dirty="0">
                <a:latin typeface="Tahoma"/>
                <a:cs typeface="Tahoma"/>
              </a:rPr>
              <a:t>the diameter. Thus,  particles will settle to the floor of the tank </a:t>
            </a:r>
            <a:r>
              <a:rPr sz="2200" b="1" dirty="0">
                <a:latin typeface="Tahoma"/>
                <a:cs typeface="Tahoma"/>
              </a:rPr>
              <a:t>at </a:t>
            </a:r>
            <a:r>
              <a:rPr sz="2200" b="1" spc="-5" dirty="0">
                <a:latin typeface="Tahoma"/>
                <a:cs typeface="Tahoma"/>
              </a:rPr>
              <a:t>a </a:t>
            </a:r>
            <a:r>
              <a:rPr sz="2200" b="1" dirty="0">
                <a:latin typeface="Tahoma"/>
                <a:cs typeface="Tahoma"/>
              </a:rPr>
              <a:t>point  </a:t>
            </a:r>
            <a:r>
              <a:rPr sz="2200" b="1" spc="-5" dirty="0">
                <a:latin typeface="Tahoma"/>
                <a:cs typeface="Tahoma"/>
              </a:rPr>
              <a:t>that depends on particle </a:t>
            </a:r>
            <a:r>
              <a:rPr sz="2200" b="1" spc="5" dirty="0">
                <a:latin typeface="Tahoma"/>
                <a:cs typeface="Tahoma"/>
              </a:rPr>
              <a:t>size, </a:t>
            </a:r>
            <a:r>
              <a:rPr sz="2200" b="1" spc="-10" dirty="0">
                <a:latin typeface="Tahoma"/>
                <a:cs typeface="Tahoma"/>
              </a:rPr>
              <a:t>the </a:t>
            </a:r>
            <a:r>
              <a:rPr sz="2200" b="1" spc="-5" dirty="0">
                <a:latin typeface="Tahoma"/>
                <a:cs typeface="Tahoma"/>
              </a:rPr>
              <a:t>coarsest particles  being nearest </a:t>
            </a:r>
            <a:r>
              <a:rPr sz="2200" b="1" dirty="0">
                <a:latin typeface="Tahoma"/>
                <a:cs typeface="Tahoma"/>
              </a:rPr>
              <a:t>to </a:t>
            </a:r>
            <a:r>
              <a:rPr sz="2200" b="1" spc="-5" dirty="0">
                <a:latin typeface="Tahoma"/>
                <a:cs typeface="Tahoma"/>
              </a:rPr>
              <a:t>the inlet </a:t>
            </a:r>
            <a:r>
              <a:rPr sz="2200" b="1" dirty="0">
                <a:latin typeface="Tahoma"/>
                <a:cs typeface="Tahoma"/>
              </a:rPr>
              <a:t>and the </a:t>
            </a:r>
            <a:r>
              <a:rPr sz="2200" b="1" spc="-5" dirty="0">
                <a:latin typeface="Tahoma"/>
                <a:cs typeface="Tahoma"/>
              </a:rPr>
              <a:t>finest </a:t>
            </a:r>
            <a:r>
              <a:rPr sz="2200" b="1" dirty="0">
                <a:latin typeface="Tahoma"/>
                <a:cs typeface="Tahoma"/>
              </a:rPr>
              <a:t>nearest </a:t>
            </a:r>
            <a:r>
              <a:rPr sz="2200" b="1" spc="-5" dirty="0">
                <a:latin typeface="Tahoma"/>
                <a:cs typeface="Tahoma"/>
              </a:rPr>
              <a:t>to the  </a:t>
            </a:r>
            <a:r>
              <a:rPr sz="2200" b="1" spc="-10" dirty="0">
                <a:latin typeface="Tahoma"/>
                <a:cs typeface="Tahoma"/>
              </a:rPr>
              <a:t>outlet.</a:t>
            </a:r>
            <a:endParaRPr sz="2200">
              <a:latin typeface="Tahoma"/>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0" y="254000"/>
            <a:ext cx="6242050" cy="3225800"/>
            <a:chOff x="1397000" y="254000"/>
            <a:chExt cx="6242050" cy="3225800"/>
          </a:xfrm>
        </p:grpSpPr>
        <p:sp>
          <p:nvSpPr>
            <p:cNvPr id="3" name="object 3"/>
            <p:cNvSpPr/>
            <p:nvPr/>
          </p:nvSpPr>
          <p:spPr>
            <a:xfrm>
              <a:off x="1447800" y="304800"/>
              <a:ext cx="6140450" cy="3124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22400" y="279400"/>
              <a:ext cx="6191250" cy="3175000"/>
            </a:xfrm>
            <a:custGeom>
              <a:avLst/>
              <a:gdLst/>
              <a:ahLst/>
              <a:cxnLst/>
              <a:rect l="l" t="t" r="r" b="b"/>
              <a:pathLst>
                <a:path w="6191250" h="3175000">
                  <a:moveTo>
                    <a:pt x="0" y="3175000"/>
                  </a:moveTo>
                  <a:lnTo>
                    <a:pt x="6191250" y="3175000"/>
                  </a:lnTo>
                  <a:lnTo>
                    <a:pt x="6191250" y="0"/>
                  </a:lnTo>
                  <a:lnTo>
                    <a:pt x="0" y="0"/>
                  </a:lnTo>
                  <a:lnTo>
                    <a:pt x="0" y="3175000"/>
                  </a:lnTo>
                  <a:close/>
                </a:path>
              </a:pathLst>
            </a:custGeom>
            <a:ln w="50800">
              <a:solidFill>
                <a:srgbClr val="FFFF00"/>
              </a:solidFill>
            </a:ln>
          </p:spPr>
          <p:txBody>
            <a:bodyPr wrap="square" lIns="0" tIns="0" rIns="0" bIns="0" rtlCol="0"/>
            <a:lstStyle/>
            <a:p>
              <a:endParaRPr/>
            </a:p>
          </p:txBody>
        </p:sp>
      </p:grpSp>
      <p:sp>
        <p:nvSpPr>
          <p:cNvPr id="5" name="object 5"/>
          <p:cNvSpPr txBox="1"/>
          <p:nvPr/>
        </p:nvSpPr>
        <p:spPr>
          <a:xfrm>
            <a:off x="535940" y="3536060"/>
            <a:ext cx="6007100" cy="330835"/>
          </a:xfrm>
          <a:prstGeom prst="rect">
            <a:avLst/>
          </a:prstGeom>
        </p:spPr>
        <p:txBody>
          <a:bodyPr vert="horz" wrap="square" lIns="0" tIns="13335" rIns="0" bIns="0" rtlCol="0">
            <a:spAutoFit/>
          </a:bodyPr>
          <a:lstStyle/>
          <a:p>
            <a:pPr marL="355600" indent="-342900">
              <a:lnSpc>
                <a:spcPct val="100000"/>
              </a:lnSpc>
              <a:spcBef>
                <a:spcPts val="105"/>
              </a:spcBef>
              <a:buClr>
                <a:srgbClr val="CCCCFF"/>
              </a:buClr>
              <a:buSzPct val="80000"/>
              <a:buFont typeface="Wingdings"/>
              <a:buChar char=""/>
              <a:tabLst>
                <a:tab pos="354965" algn="l"/>
                <a:tab pos="355600" algn="l"/>
                <a:tab pos="858519" algn="l"/>
                <a:tab pos="1755775" algn="l"/>
                <a:tab pos="2754630" algn="l"/>
                <a:tab pos="4205605" algn="l"/>
                <a:tab pos="4834890" algn="l"/>
              </a:tabLst>
            </a:pPr>
            <a:r>
              <a:rPr sz="2000" b="1" spc="-5" dirty="0">
                <a:latin typeface="Tahoma"/>
                <a:cs typeface="Tahoma"/>
              </a:rPr>
              <a:t>In	</a:t>
            </a:r>
            <a:r>
              <a:rPr sz="2000" b="1" dirty="0">
                <a:latin typeface="Tahoma"/>
                <a:cs typeface="Tahoma"/>
              </a:rPr>
              <a:t>some	</a:t>
            </a:r>
            <a:r>
              <a:rPr sz="2000" b="1" spc="-5" dirty="0">
                <a:latin typeface="Tahoma"/>
                <a:cs typeface="Tahoma"/>
              </a:rPr>
              <a:t>tanks,	partitions	are	arranged</a:t>
            </a:r>
            <a:endParaRPr sz="2000">
              <a:latin typeface="Tahoma"/>
              <a:cs typeface="Tahoma"/>
            </a:endParaRPr>
          </a:p>
        </p:txBody>
      </p:sp>
      <p:sp>
        <p:nvSpPr>
          <p:cNvPr id="6" name="object 6"/>
          <p:cNvSpPr txBox="1"/>
          <p:nvPr/>
        </p:nvSpPr>
        <p:spPr>
          <a:xfrm>
            <a:off x="878839" y="3993260"/>
            <a:ext cx="5598160" cy="330835"/>
          </a:xfrm>
          <a:prstGeom prst="rect">
            <a:avLst/>
          </a:prstGeom>
        </p:spPr>
        <p:txBody>
          <a:bodyPr vert="horz" wrap="square" lIns="0" tIns="12700" rIns="0" bIns="0" rtlCol="0">
            <a:spAutoFit/>
          </a:bodyPr>
          <a:lstStyle/>
          <a:p>
            <a:pPr marL="12700">
              <a:lnSpc>
                <a:spcPct val="100000"/>
              </a:lnSpc>
              <a:spcBef>
                <a:spcPts val="100"/>
              </a:spcBef>
              <a:tabLst>
                <a:tab pos="1452880" algn="l"/>
                <a:tab pos="3028950" algn="l"/>
                <a:tab pos="3859529" algn="l"/>
                <a:tab pos="5322570" algn="l"/>
              </a:tabLst>
            </a:pPr>
            <a:r>
              <a:rPr sz="2000" b="1" dirty="0">
                <a:latin typeface="Tahoma"/>
                <a:cs typeface="Tahoma"/>
              </a:rPr>
              <a:t>en</a:t>
            </a:r>
            <a:r>
              <a:rPr sz="2000" b="1" spc="-15" dirty="0">
                <a:latin typeface="Tahoma"/>
                <a:cs typeface="Tahoma"/>
              </a:rPr>
              <a:t>a</a:t>
            </a:r>
            <a:r>
              <a:rPr sz="2000" b="1" dirty="0">
                <a:latin typeface="Tahoma"/>
                <a:cs typeface="Tahoma"/>
              </a:rPr>
              <a:t>bling	</a:t>
            </a:r>
            <a:r>
              <a:rPr sz="2000" b="1" spc="-5" dirty="0">
                <a:latin typeface="Tahoma"/>
                <a:cs typeface="Tahoma"/>
              </a:rPr>
              <a:t>pa</a:t>
            </a:r>
            <a:r>
              <a:rPr sz="2000" b="1" spc="-10" dirty="0">
                <a:latin typeface="Tahoma"/>
                <a:cs typeface="Tahoma"/>
              </a:rPr>
              <a:t>r</a:t>
            </a:r>
            <a:r>
              <a:rPr sz="2000" b="1" dirty="0">
                <a:latin typeface="Tahoma"/>
                <a:cs typeface="Tahoma"/>
              </a:rPr>
              <a:t>t</a:t>
            </a:r>
            <a:r>
              <a:rPr sz="2000" b="1" spc="-10" dirty="0">
                <a:latin typeface="Tahoma"/>
                <a:cs typeface="Tahoma"/>
              </a:rPr>
              <a:t>i</a:t>
            </a:r>
            <a:r>
              <a:rPr sz="2000" b="1" spc="-5" dirty="0">
                <a:latin typeface="Tahoma"/>
                <a:cs typeface="Tahoma"/>
              </a:rPr>
              <a:t>cul</a:t>
            </a:r>
            <a:r>
              <a:rPr sz="2000" b="1" spc="-20" dirty="0">
                <a:latin typeface="Tahoma"/>
                <a:cs typeface="Tahoma"/>
              </a:rPr>
              <a:t>a</a:t>
            </a:r>
            <a:r>
              <a:rPr sz="2000" b="1" dirty="0">
                <a:latin typeface="Tahoma"/>
                <a:cs typeface="Tahoma"/>
              </a:rPr>
              <a:t>r	</a:t>
            </a:r>
            <a:r>
              <a:rPr sz="2000" b="1" spc="10" dirty="0">
                <a:latin typeface="Tahoma"/>
                <a:cs typeface="Tahoma"/>
              </a:rPr>
              <a:t>size</a:t>
            </a:r>
            <a:r>
              <a:rPr sz="2000" b="1" dirty="0">
                <a:latin typeface="Tahoma"/>
                <a:cs typeface="Tahoma"/>
              </a:rPr>
              <a:t>	</a:t>
            </a:r>
            <a:r>
              <a:rPr sz="2000" b="1" spc="-5" dirty="0">
                <a:latin typeface="Tahoma"/>
                <a:cs typeface="Tahoma"/>
              </a:rPr>
              <a:t>fr</a:t>
            </a:r>
            <a:r>
              <a:rPr sz="2000" b="1" spc="-20" dirty="0">
                <a:latin typeface="Tahoma"/>
                <a:cs typeface="Tahoma"/>
              </a:rPr>
              <a:t>a</a:t>
            </a:r>
            <a:r>
              <a:rPr sz="2000" b="1" spc="-5" dirty="0">
                <a:latin typeface="Tahoma"/>
                <a:cs typeface="Tahoma"/>
              </a:rPr>
              <a:t>ct</a:t>
            </a:r>
            <a:r>
              <a:rPr sz="2000" b="1" spc="-15" dirty="0">
                <a:latin typeface="Tahoma"/>
                <a:cs typeface="Tahoma"/>
              </a:rPr>
              <a:t>i</a:t>
            </a:r>
            <a:r>
              <a:rPr sz="2000" b="1" spc="-5" dirty="0">
                <a:latin typeface="Tahoma"/>
                <a:cs typeface="Tahoma"/>
              </a:rPr>
              <a:t>o</a:t>
            </a:r>
            <a:r>
              <a:rPr sz="2000" b="1" spc="-15" dirty="0">
                <a:latin typeface="Tahoma"/>
                <a:cs typeface="Tahoma"/>
              </a:rPr>
              <a:t>n</a:t>
            </a:r>
            <a:r>
              <a:rPr sz="2000" b="1" dirty="0">
                <a:latin typeface="Tahoma"/>
                <a:cs typeface="Tahoma"/>
              </a:rPr>
              <a:t>s	</a:t>
            </a:r>
            <a:r>
              <a:rPr sz="2000" b="1" spc="-5" dirty="0">
                <a:latin typeface="Tahoma"/>
                <a:cs typeface="Tahoma"/>
              </a:rPr>
              <a:t>to</a:t>
            </a:r>
            <a:endParaRPr sz="2000">
              <a:latin typeface="Tahoma"/>
              <a:cs typeface="Tahoma"/>
            </a:endParaRPr>
          </a:p>
        </p:txBody>
      </p:sp>
      <p:sp>
        <p:nvSpPr>
          <p:cNvPr id="7" name="object 7"/>
          <p:cNvSpPr txBox="1"/>
          <p:nvPr/>
        </p:nvSpPr>
        <p:spPr>
          <a:xfrm>
            <a:off x="6735318" y="3384270"/>
            <a:ext cx="1874520" cy="939800"/>
          </a:xfrm>
          <a:prstGeom prst="rect">
            <a:avLst/>
          </a:prstGeom>
        </p:spPr>
        <p:txBody>
          <a:bodyPr vert="horz" wrap="square" lIns="0" tIns="12700" rIns="0" bIns="0" rtlCol="0">
            <a:spAutoFit/>
          </a:bodyPr>
          <a:lstStyle/>
          <a:p>
            <a:pPr marL="67310" marR="5080" indent="-55244">
              <a:lnSpc>
                <a:spcPct val="150000"/>
              </a:lnSpc>
              <a:spcBef>
                <a:spcPts val="100"/>
              </a:spcBef>
              <a:tabLst>
                <a:tab pos="548640" algn="l"/>
                <a:tab pos="718185" algn="l"/>
                <a:tab pos="1183005" algn="l"/>
              </a:tabLst>
            </a:pPr>
            <a:r>
              <a:rPr sz="2000" b="1" spc="-15" dirty="0">
                <a:latin typeface="Tahoma"/>
                <a:cs typeface="Tahoma"/>
              </a:rPr>
              <a:t>o</a:t>
            </a:r>
            <a:r>
              <a:rPr sz="2000" b="1" dirty="0">
                <a:latin typeface="Tahoma"/>
                <a:cs typeface="Tahoma"/>
              </a:rPr>
              <a:t>n	</a:t>
            </a:r>
            <a:r>
              <a:rPr sz="2000" b="1" spc="-20" dirty="0">
                <a:latin typeface="Tahoma"/>
                <a:cs typeface="Tahoma"/>
              </a:rPr>
              <a:t>t</a:t>
            </a:r>
            <a:r>
              <a:rPr sz="2000" b="1" spc="-5" dirty="0">
                <a:latin typeface="Tahoma"/>
                <a:cs typeface="Tahoma"/>
              </a:rPr>
              <a:t>h</a:t>
            </a:r>
            <a:r>
              <a:rPr sz="2000" b="1" dirty="0">
                <a:latin typeface="Tahoma"/>
                <a:cs typeface="Tahoma"/>
              </a:rPr>
              <a:t>e	</a:t>
            </a:r>
            <a:r>
              <a:rPr sz="2000" b="1" spc="-5" dirty="0">
                <a:latin typeface="Tahoma"/>
                <a:cs typeface="Tahoma"/>
              </a:rPr>
              <a:t>flo</a:t>
            </a:r>
            <a:r>
              <a:rPr sz="2000" b="1" spc="-20" dirty="0">
                <a:latin typeface="Tahoma"/>
                <a:cs typeface="Tahoma"/>
              </a:rPr>
              <a:t>o</a:t>
            </a:r>
            <a:r>
              <a:rPr sz="2000" b="1" dirty="0">
                <a:latin typeface="Tahoma"/>
                <a:cs typeface="Tahoma"/>
              </a:rPr>
              <a:t>r,  </a:t>
            </a:r>
            <a:r>
              <a:rPr sz="2000" b="1" spc="5" dirty="0">
                <a:latin typeface="Tahoma"/>
                <a:cs typeface="Tahoma"/>
              </a:rPr>
              <a:t>b</a:t>
            </a:r>
            <a:r>
              <a:rPr sz="2000" b="1" dirty="0">
                <a:latin typeface="Tahoma"/>
                <a:cs typeface="Tahoma"/>
              </a:rPr>
              <a:t>e		</a:t>
            </a:r>
            <a:r>
              <a:rPr sz="2000" b="1" spc="-5" dirty="0">
                <a:latin typeface="Tahoma"/>
                <a:cs typeface="Tahoma"/>
              </a:rPr>
              <a:t>col</a:t>
            </a:r>
            <a:r>
              <a:rPr sz="2000" b="1" spc="-25" dirty="0">
                <a:latin typeface="Tahoma"/>
                <a:cs typeface="Tahoma"/>
              </a:rPr>
              <a:t>l</a:t>
            </a:r>
            <a:r>
              <a:rPr sz="2000" b="1" dirty="0">
                <a:latin typeface="Tahoma"/>
                <a:cs typeface="Tahoma"/>
              </a:rPr>
              <a:t>ec</a:t>
            </a:r>
            <a:r>
              <a:rPr sz="2000" b="1" spc="-10" dirty="0">
                <a:latin typeface="Tahoma"/>
                <a:cs typeface="Tahoma"/>
              </a:rPr>
              <a:t>t</a:t>
            </a:r>
            <a:r>
              <a:rPr sz="2000" b="1" dirty="0">
                <a:latin typeface="Tahoma"/>
                <a:cs typeface="Tahoma"/>
              </a:rPr>
              <a:t>ed</a:t>
            </a:r>
            <a:endParaRPr sz="2000">
              <a:latin typeface="Tahoma"/>
              <a:cs typeface="Tahoma"/>
            </a:endParaRPr>
          </a:p>
        </p:txBody>
      </p:sp>
      <p:sp>
        <p:nvSpPr>
          <p:cNvPr id="8" name="object 8"/>
          <p:cNvSpPr txBox="1"/>
          <p:nvPr/>
        </p:nvSpPr>
        <p:spPr>
          <a:xfrm>
            <a:off x="878839" y="4298289"/>
            <a:ext cx="7731759" cy="1855470"/>
          </a:xfrm>
          <a:prstGeom prst="rect">
            <a:avLst/>
          </a:prstGeom>
        </p:spPr>
        <p:txBody>
          <a:bodyPr vert="horz" wrap="square" lIns="0" tIns="12700" rIns="0" bIns="0" rtlCol="0">
            <a:spAutoFit/>
          </a:bodyPr>
          <a:lstStyle/>
          <a:p>
            <a:pPr marL="12700" marR="5080" algn="just">
              <a:lnSpc>
                <a:spcPct val="150000"/>
              </a:lnSpc>
              <a:spcBef>
                <a:spcPts val="100"/>
              </a:spcBef>
            </a:pPr>
            <a:r>
              <a:rPr sz="2000" b="1" spc="-10" dirty="0">
                <a:latin typeface="Tahoma"/>
                <a:cs typeface="Tahoma"/>
              </a:rPr>
              <a:t>continuously. </a:t>
            </a:r>
            <a:r>
              <a:rPr sz="2000" b="1" spc="-5" dirty="0">
                <a:latin typeface="Tahoma"/>
                <a:cs typeface="Tahoma"/>
              </a:rPr>
              <a:t>In other tanks, </a:t>
            </a:r>
            <a:r>
              <a:rPr sz="2000" b="1" spc="-10" dirty="0">
                <a:latin typeface="Tahoma"/>
                <a:cs typeface="Tahoma"/>
              </a:rPr>
              <a:t>the </a:t>
            </a:r>
            <a:r>
              <a:rPr sz="2000" b="1" spc="-5" dirty="0">
                <a:latin typeface="Tahoma"/>
                <a:cs typeface="Tahoma"/>
              </a:rPr>
              <a:t>flow </a:t>
            </a:r>
            <a:r>
              <a:rPr sz="2000" b="1" spc="-10" dirty="0">
                <a:latin typeface="Tahoma"/>
                <a:cs typeface="Tahoma"/>
              </a:rPr>
              <a:t>is </a:t>
            </a:r>
            <a:r>
              <a:rPr sz="2000" b="1" spc="-5" dirty="0">
                <a:latin typeface="Tahoma"/>
                <a:cs typeface="Tahoma"/>
              </a:rPr>
              <a:t>arranged </a:t>
            </a:r>
            <a:r>
              <a:rPr sz="2000" b="1" dirty="0">
                <a:latin typeface="Tahoma"/>
                <a:cs typeface="Tahoma"/>
              </a:rPr>
              <a:t>so </a:t>
            </a:r>
            <a:r>
              <a:rPr sz="2000" b="1" spc="-10" dirty="0">
                <a:latin typeface="Tahoma"/>
                <a:cs typeface="Tahoma"/>
              </a:rPr>
              <a:t>that  </a:t>
            </a:r>
            <a:r>
              <a:rPr sz="2000" b="1" spc="-5" dirty="0">
                <a:latin typeface="Tahoma"/>
                <a:cs typeface="Tahoma"/>
              </a:rPr>
              <a:t>only coarse particles </a:t>
            </a:r>
            <a:r>
              <a:rPr sz="2000" b="1" dirty="0">
                <a:latin typeface="Tahoma"/>
                <a:cs typeface="Tahoma"/>
              </a:rPr>
              <a:t>will </a:t>
            </a:r>
            <a:r>
              <a:rPr sz="2000" b="1" spc="-5" dirty="0">
                <a:latin typeface="Tahoma"/>
                <a:cs typeface="Tahoma"/>
              </a:rPr>
              <a:t>settle out, fine </a:t>
            </a:r>
            <a:r>
              <a:rPr sz="2000" b="1" spc="-10" dirty="0">
                <a:latin typeface="Tahoma"/>
                <a:cs typeface="Tahoma"/>
              </a:rPr>
              <a:t>particles </a:t>
            </a:r>
            <a:r>
              <a:rPr sz="2000" b="1" spc="-5" dirty="0">
                <a:latin typeface="Tahoma"/>
                <a:cs typeface="Tahoma"/>
              </a:rPr>
              <a:t>being  carried </a:t>
            </a:r>
            <a:r>
              <a:rPr sz="2000" b="1" spc="-10" dirty="0">
                <a:latin typeface="Tahoma"/>
                <a:cs typeface="Tahoma"/>
              </a:rPr>
              <a:t>through </a:t>
            </a:r>
            <a:r>
              <a:rPr sz="2000" b="1" spc="-5" dirty="0">
                <a:latin typeface="Tahoma"/>
                <a:cs typeface="Tahoma"/>
              </a:rPr>
              <a:t>to </a:t>
            </a:r>
            <a:r>
              <a:rPr sz="2000" b="1" dirty="0">
                <a:latin typeface="Tahoma"/>
                <a:cs typeface="Tahoma"/>
              </a:rPr>
              <a:t>the </a:t>
            </a:r>
            <a:r>
              <a:rPr sz="2000" b="1" spc="-5" dirty="0">
                <a:latin typeface="Tahoma"/>
                <a:cs typeface="Tahoma"/>
              </a:rPr>
              <a:t>overflow </a:t>
            </a:r>
            <a:r>
              <a:rPr sz="2000" b="1" spc="-10" dirty="0">
                <a:latin typeface="Tahoma"/>
                <a:cs typeface="Tahoma"/>
              </a:rPr>
              <a:t>and </a:t>
            </a:r>
            <a:r>
              <a:rPr sz="2000" b="1" spc="-5" dirty="0">
                <a:latin typeface="Tahoma"/>
                <a:cs typeface="Tahoma"/>
              </a:rPr>
              <a:t>collected elsewhere </a:t>
            </a:r>
            <a:r>
              <a:rPr sz="2000" b="1" spc="5" dirty="0">
                <a:latin typeface="Tahoma"/>
                <a:cs typeface="Tahoma"/>
              </a:rPr>
              <a:t>by  </a:t>
            </a:r>
            <a:r>
              <a:rPr sz="2000" b="1" spc="-5" dirty="0">
                <a:latin typeface="Tahoma"/>
                <a:cs typeface="Tahoma"/>
              </a:rPr>
              <a:t>sedimentation or</a:t>
            </a:r>
            <a:r>
              <a:rPr sz="2000" b="1" spc="-40" dirty="0">
                <a:latin typeface="Tahoma"/>
                <a:cs typeface="Tahoma"/>
              </a:rPr>
              <a:t> </a:t>
            </a:r>
            <a:r>
              <a:rPr sz="2000" b="1" spc="-5" dirty="0">
                <a:latin typeface="Tahoma"/>
                <a:cs typeface="Tahoma"/>
              </a:rPr>
              <a:t>filtration.</a:t>
            </a:r>
            <a:endParaRPr sz="200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10489" marR="5080">
              <a:lnSpc>
                <a:spcPct val="114700"/>
              </a:lnSpc>
              <a:spcBef>
                <a:spcPts val="100"/>
              </a:spcBef>
            </a:pPr>
            <a:r>
              <a:rPr sz="3000" i="0" spc="-5" dirty="0">
                <a:solidFill>
                  <a:srgbClr val="00AF50"/>
                </a:solidFill>
                <a:latin typeface="Times New Roman"/>
                <a:cs typeface="Times New Roman"/>
              </a:rPr>
              <a:t>Thus, the full definition </a:t>
            </a:r>
            <a:r>
              <a:rPr sz="3000" i="0" dirty="0">
                <a:solidFill>
                  <a:srgbClr val="00AF50"/>
                </a:solidFill>
                <a:latin typeface="Times New Roman"/>
                <a:cs typeface="Times New Roman"/>
              </a:rPr>
              <a:t>of Coarse Powder </a:t>
            </a:r>
            <a:r>
              <a:rPr sz="3000" i="0" spc="-5" dirty="0">
                <a:solidFill>
                  <a:srgbClr val="00AF50"/>
                </a:solidFill>
                <a:latin typeface="Times New Roman"/>
                <a:cs typeface="Times New Roman"/>
              </a:rPr>
              <a:t>is </a:t>
            </a:r>
            <a:r>
              <a:rPr sz="3000" i="0" dirty="0">
                <a:solidFill>
                  <a:srgbClr val="00AF50"/>
                </a:solidFill>
                <a:latin typeface="Times New Roman"/>
                <a:cs typeface="Times New Roman"/>
              </a:rPr>
              <a:t>that :  </a:t>
            </a:r>
            <a:r>
              <a:rPr i="1" spc="30" dirty="0"/>
              <a:t>It </a:t>
            </a:r>
            <a:r>
              <a:rPr i="1" spc="-50" dirty="0"/>
              <a:t>is </a:t>
            </a:r>
            <a:r>
              <a:rPr i="1" spc="35" dirty="0"/>
              <a:t>powder </a:t>
            </a:r>
            <a:r>
              <a:rPr i="1" spc="-60" dirty="0"/>
              <a:t>all </a:t>
            </a:r>
            <a:r>
              <a:rPr i="1" spc="-10" dirty="0"/>
              <a:t>the </a:t>
            </a:r>
            <a:r>
              <a:rPr i="1" spc="-5" dirty="0"/>
              <a:t>particles </a:t>
            </a:r>
            <a:r>
              <a:rPr i="1" spc="-65" dirty="0"/>
              <a:t>of </a:t>
            </a:r>
            <a:r>
              <a:rPr i="1" spc="-45" dirty="0"/>
              <a:t>which </a:t>
            </a:r>
            <a:r>
              <a:rPr i="1" spc="-25" dirty="0"/>
              <a:t>pass through  </a:t>
            </a:r>
            <a:r>
              <a:rPr spc="-75" dirty="0"/>
              <a:t>a No. 10 </a:t>
            </a:r>
            <a:r>
              <a:rPr spc="-30" dirty="0"/>
              <a:t>sieve </a:t>
            </a:r>
            <a:r>
              <a:rPr spc="-25" dirty="0"/>
              <a:t>and </a:t>
            </a:r>
            <a:r>
              <a:rPr spc="-15" dirty="0"/>
              <a:t>not </a:t>
            </a:r>
            <a:r>
              <a:rPr dirty="0"/>
              <a:t>more </a:t>
            </a:r>
            <a:r>
              <a:rPr spc="-30" dirty="0"/>
              <a:t>than </a:t>
            </a:r>
            <a:r>
              <a:rPr spc="-75" dirty="0"/>
              <a:t>40 </a:t>
            </a:r>
            <a:r>
              <a:rPr spc="5" dirty="0"/>
              <a:t>percent  </a:t>
            </a:r>
            <a:r>
              <a:rPr spc="-25" dirty="0"/>
              <a:t>through </a:t>
            </a:r>
            <a:r>
              <a:rPr spc="-75" dirty="0"/>
              <a:t>a No. 44 </a:t>
            </a:r>
            <a:r>
              <a:rPr spc="-30" dirty="0"/>
              <a:t>sieve, </a:t>
            </a:r>
            <a:r>
              <a:rPr spc="-20" dirty="0"/>
              <a:t>this </a:t>
            </a:r>
            <a:r>
              <a:rPr spc="-55" dirty="0"/>
              <a:t>is </a:t>
            </a:r>
            <a:r>
              <a:rPr spc="-45" dirty="0"/>
              <a:t>usually </a:t>
            </a:r>
            <a:r>
              <a:rPr spc="20" dirty="0"/>
              <a:t>referred to</a:t>
            </a:r>
            <a:r>
              <a:rPr spc="-35" dirty="0"/>
              <a:t> </a:t>
            </a:r>
            <a:r>
              <a:rPr spc="-70" dirty="0"/>
              <a:t>as  </a:t>
            </a:r>
            <a:r>
              <a:rPr spc="-75" dirty="0"/>
              <a:t>a 10/44</a:t>
            </a:r>
            <a:r>
              <a:rPr spc="-10" dirty="0"/>
              <a:t> </a:t>
            </a:r>
            <a:r>
              <a:rPr spc="25" dirty="0"/>
              <a:t>powder.</a:t>
            </a:r>
            <a:endParaRPr sz="3000">
              <a:latin typeface="Times New Roman"/>
              <a:cs typeface="Times New Roman"/>
            </a:endParaRPr>
          </a:p>
        </p:txBody>
      </p:sp>
      <p:sp>
        <p:nvSpPr>
          <p:cNvPr id="3" name="object 3"/>
          <p:cNvSpPr txBox="1"/>
          <p:nvPr/>
        </p:nvSpPr>
        <p:spPr>
          <a:xfrm>
            <a:off x="459740" y="4819345"/>
            <a:ext cx="7265670" cy="483234"/>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00AF50"/>
                </a:solidFill>
                <a:latin typeface="Times New Roman"/>
                <a:cs typeface="Times New Roman"/>
              </a:rPr>
              <a:t>Other </a:t>
            </a:r>
            <a:r>
              <a:rPr sz="3000" b="1" dirty="0">
                <a:solidFill>
                  <a:srgbClr val="00AF50"/>
                </a:solidFill>
                <a:latin typeface="Times New Roman"/>
                <a:cs typeface="Times New Roman"/>
              </a:rPr>
              <a:t>grades are </a:t>
            </a:r>
            <a:r>
              <a:rPr sz="3000" b="1" spc="-5" dirty="0">
                <a:solidFill>
                  <a:srgbClr val="00AF50"/>
                </a:solidFill>
                <a:latin typeface="Times New Roman"/>
                <a:cs typeface="Times New Roman"/>
              </a:rPr>
              <a:t>expressed </a:t>
            </a:r>
            <a:r>
              <a:rPr sz="3000" b="1" dirty="0">
                <a:solidFill>
                  <a:srgbClr val="00AF50"/>
                </a:solidFill>
                <a:latin typeface="Times New Roman"/>
                <a:cs typeface="Times New Roman"/>
              </a:rPr>
              <a:t>in a </a:t>
            </a:r>
            <a:r>
              <a:rPr sz="3000" b="1" spc="-5" dirty="0">
                <a:solidFill>
                  <a:srgbClr val="00AF50"/>
                </a:solidFill>
                <a:latin typeface="Times New Roman"/>
                <a:cs typeface="Times New Roman"/>
              </a:rPr>
              <a:t>similar</a:t>
            </a:r>
            <a:r>
              <a:rPr sz="3000" b="1" spc="5" dirty="0">
                <a:solidFill>
                  <a:srgbClr val="00AF50"/>
                </a:solidFill>
                <a:latin typeface="Times New Roman"/>
                <a:cs typeface="Times New Roman"/>
              </a:rPr>
              <a:t> </a:t>
            </a:r>
            <a:r>
              <a:rPr sz="3000" b="1" dirty="0">
                <a:solidFill>
                  <a:srgbClr val="00AF50"/>
                </a:solidFill>
                <a:latin typeface="Times New Roman"/>
                <a:cs typeface="Times New Roman"/>
              </a:rPr>
              <a:t>way.</a:t>
            </a:r>
            <a:endParaRPr sz="30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57478"/>
            <a:ext cx="2419985" cy="541020"/>
          </a:xfrm>
          <a:prstGeom prst="rect">
            <a:avLst/>
          </a:prstGeom>
        </p:spPr>
        <p:txBody>
          <a:bodyPr vert="horz" wrap="square" lIns="0" tIns="16510" rIns="0" bIns="0" rtlCol="0">
            <a:spAutoFit/>
          </a:bodyPr>
          <a:lstStyle/>
          <a:p>
            <a:pPr marL="12700">
              <a:lnSpc>
                <a:spcPct val="100000"/>
              </a:lnSpc>
              <a:spcBef>
                <a:spcPts val="130"/>
              </a:spcBef>
            </a:pPr>
            <a:r>
              <a:rPr sz="3350" i="1" spc="-90" dirty="0">
                <a:solidFill>
                  <a:srgbClr val="00AF50"/>
                </a:solidFill>
                <a:latin typeface="Tahoma"/>
                <a:cs typeface="Tahoma"/>
              </a:rPr>
              <a:t>Advantages</a:t>
            </a:r>
            <a:endParaRPr sz="3350">
              <a:latin typeface="Tahoma"/>
              <a:cs typeface="Tahoma"/>
            </a:endParaRPr>
          </a:p>
        </p:txBody>
      </p:sp>
      <p:sp>
        <p:nvSpPr>
          <p:cNvPr id="3" name="object 3"/>
          <p:cNvSpPr txBox="1"/>
          <p:nvPr/>
        </p:nvSpPr>
        <p:spPr>
          <a:xfrm>
            <a:off x="535940" y="1264665"/>
            <a:ext cx="4890770" cy="2509520"/>
          </a:xfrm>
          <a:prstGeom prst="rect">
            <a:avLst/>
          </a:prstGeom>
        </p:spPr>
        <p:txBody>
          <a:bodyPr vert="horz" wrap="square" lIns="0" tIns="0" rIns="0" bIns="0" rtlCol="0">
            <a:spAutoFit/>
          </a:bodyPr>
          <a:lstStyle/>
          <a:p>
            <a:pPr marL="355600" indent="-342900">
              <a:lnSpc>
                <a:spcPts val="3279"/>
              </a:lnSpc>
              <a:buClr>
                <a:srgbClr val="00FF00"/>
              </a:buClr>
              <a:buSzPct val="200000"/>
              <a:buFont typeface="Tahoma"/>
              <a:buChar char="•"/>
              <a:tabLst>
                <a:tab pos="355600" algn="l"/>
              </a:tabLst>
            </a:pPr>
            <a:r>
              <a:rPr sz="2600" b="1" spc="-5" dirty="0">
                <a:latin typeface="Tahoma"/>
                <a:cs typeface="Tahoma"/>
              </a:rPr>
              <a:t>Simple</a:t>
            </a:r>
            <a:endParaRPr sz="2600">
              <a:latin typeface="Tahoma"/>
              <a:cs typeface="Tahoma"/>
            </a:endParaRPr>
          </a:p>
          <a:p>
            <a:pPr marL="355600" indent="-342900">
              <a:lnSpc>
                <a:spcPts val="5305"/>
              </a:lnSpc>
              <a:buClr>
                <a:srgbClr val="00FF00"/>
              </a:buClr>
              <a:buSzPct val="200000"/>
              <a:buFont typeface="Tahoma"/>
              <a:buChar char="•"/>
              <a:tabLst>
                <a:tab pos="355600" algn="l"/>
              </a:tabLst>
            </a:pPr>
            <a:r>
              <a:rPr sz="2600" b="1" dirty="0">
                <a:latin typeface="Tahoma"/>
                <a:cs typeface="Tahoma"/>
              </a:rPr>
              <a:t>Inexpensive</a:t>
            </a:r>
            <a:endParaRPr sz="2600">
              <a:latin typeface="Tahoma"/>
              <a:cs typeface="Tahoma"/>
            </a:endParaRPr>
          </a:p>
          <a:p>
            <a:pPr marL="355600" indent="-342900">
              <a:lnSpc>
                <a:spcPts val="5305"/>
              </a:lnSpc>
              <a:buClr>
                <a:srgbClr val="00FF00"/>
              </a:buClr>
              <a:buSzPct val="200000"/>
              <a:buFont typeface="Tahoma"/>
              <a:buChar char="•"/>
              <a:tabLst>
                <a:tab pos="355600" algn="l"/>
              </a:tabLst>
            </a:pPr>
            <a:r>
              <a:rPr sz="2600" b="1" spc="-5" dirty="0">
                <a:latin typeface="Tahoma"/>
                <a:cs typeface="Tahoma"/>
              </a:rPr>
              <a:t>Continuous in</a:t>
            </a:r>
            <a:r>
              <a:rPr sz="2600" b="1" spc="-35" dirty="0">
                <a:latin typeface="Tahoma"/>
                <a:cs typeface="Tahoma"/>
              </a:rPr>
              <a:t> </a:t>
            </a:r>
            <a:r>
              <a:rPr sz="2600" b="1" spc="-5" dirty="0">
                <a:latin typeface="Tahoma"/>
                <a:cs typeface="Tahoma"/>
              </a:rPr>
              <a:t>operation</a:t>
            </a:r>
            <a:endParaRPr sz="2600">
              <a:latin typeface="Tahoma"/>
              <a:cs typeface="Tahoma"/>
            </a:endParaRPr>
          </a:p>
          <a:p>
            <a:pPr marL="355600" indent="-342900">
              <a:lnSpc>
                <a:spcPts val="5770"/>
              </a:lnSpc>
              <a:buClr>
                <a:srgbClr val="00FF00"/>
              </a:buClr>
              <a:buSzPct val="200000"/>
              <a:buFont typeface="Tahoma"/>
              <a:buChar char="•"/>
              <a:tabLst>
                <a:tab pos="355600" algn="l"/>
                <a:tab pos="1518285" algn="l"/>
                <a:tab pos="1974214" algn="l"/>
                <a:tab pos="3111500" algn="l"/>
              </a:tabLst>
            </a:pPr>
            <a:r>
              <a:rPr sz="2600" b="1" spc="-5" dirty="0">
                <a:latin typeface="Tahoma"/>
                <a:cs typeface="Tahoma"/>
              </a:rPr>
              <a:t>Give</a:t>
            </a:r>
            <a:r>
              <a:rPr sz="2600" b="1" dirty="0">
                <a:latin typeface="Tahoma"/>
                <a:cs typeface="Tahoma"/>
              </a:rPr>
              <a:t>s	a	</a:t>
            </a:r>
            <a:r>
              <a:rPr sz="2600" b="1" spc="-5" dirty="0">
                <a:latin typeface="Tahoma"/>
                <a:cs typeface="Tahoma"/>
              </a:rPr>
              <a:t>c</a:t>
            </a:r>
            <a:r>
              <a:rPr sz="2600" b="1" spc="-15" dirty="0">
                <a:latin typeface="Tahoma"/>
                <a:cs typeface="Tahoma"/>
              </a:rPr>
              <a:t>l</a:t>
            </a:r>
            <a:r>
              <a:rPr sz="2600" b="1" dirty="0">
                <a:latin typeface="Tahoma"/>
                <a:cs typeface="Tahoma"/>
              </a:rPr>
              <a:t>ean	se</a:t>
            </a:r>
            <a:r>
              <a:rPr sz="2600" b="1" spc="5" dirty="0">
                <a:latin typeface="Tahoma"/>
                <a:cs typeface="Tahoma"/>
              </a:rPr>
              <a:t>p</a:t>
            </a:r>
            <a:r>
              <a:rPr sz="2600" b="1" dirty="0">
                <a:latin typeface="Tahoma"/>
                <a:cs typeface="Tahoma"/>
              </a:rPr>
              <a:t>arat</a:t>
            </a:r>
            <a:r>
              <a:rPr sz="2600" b="1" spc="-10" dirty="0">
                <a:latin typeface="Tahoma"/>
                <a:cs typeface="Tahoma"/>
              </a:rPr>
              <a:t>i</a:t>
            </a:r>
            <a:r>
              <a:rPr sz="2600" b="1" spc="-15" dirty="0">
                <a:latin typeface="Tahoma"/>
                <a:cs typeface="Tahoma"/>
              </a:rPr>
              <a:t>o</a:t>
            </a:r>
            <a:r>
              <a:rPr sz="2600" b="1" dirty="0">
                <a:latin typeface="Tahoma"/>
                <a:cs typeface="Tahoma"/>
              </a:rPr>
              <a:t>n</a:t>
            </a:r>
            <a:endParaRPr sz="2600">
              <a:latin typeface="Tahoma"/>
              <a:cs typeface="Tahoma"/>
            </a:endParaRPr>
          </a:p>
        </p:txBody>
      </p:sp>
      <p:sp>
        <p:nvSpPr>
          <p:cNvPr id="4" name="object 4"/>
          <p:cNvSpPr txBox="1"/>
          <p:nvPr/>
        </p:nvSpPr>
        <p:spPr>
          <a:xfrm>
            <a:off x="5658992" y="3285871"/>
            <a:ext cx="2948940" cy="422275"/>
          </a:xfrm>
          <a:prstGeom prst="rect">
            <a:avLst/>
          </a:prstGeom>
        </p:spPr>
        <p:txBody>
          <a:bodyPr vert="horz" wrap="square" lIns="0" tIns="13335" rIns="0" bIns="0" rtlCol="0">
            <a:spAutoFit/>
          </a:bodyPr>
          <a:lstStyle/>
          <a:p>
            <a:pPr marL="12700">
              <a:lnSpc>
                <a:spcPct val="100000"/>
              </a:lnSpc>
              <a:spcBef>
                <a:spcPts val="105"/>
              </a:spcBef>
              <a:tabLst>
                <a:tab pos="600710" algn="l"/>
                <a:tab pos="2284730" algn="l"/>
              </a:tabLst>
            </a:pPr>
            <a:r>
              <a:rPr sz="2600" b="1" dirty="0">
                <a:latin typeface="Tahoma"/>
                <a:cs typeface="Tahoma"/>
              </a:rPr>
              <a:t>of	</a:t>
            </a:r>
            <a:r>
              <a:rPr sz="2600" b="1" spc="-5" dirty="0">
                <a:latin typeface="Tahoma"/>
                <a:cs typeface="Tahoma"/>
              </a:rPr>
              <a:t>pa</a:t>
            </a:r>
            <a:r>
              <a:rPr sz="2600" b="1" spc="-10" dirty="0">
                <a:latin typeface="Tahoma"/>
                <a:cs typeface="Tahoma"/>
              </a:rPr>
              <a:t>r</a:t>
            </a:r>
            <a:r>
              <a:rPr sz="2600" b="1" dirty="0">
                <a:latin typeface="Tahoma"/>
                <a:cs typeface="Tahoma"/>
              </a:rPr>
              <a:t>t</a:t>
            </a:r>
            <a:r>
              <a:rPr sz="2600" b="1" spc="-10" dirty="0">
                <a:latin typeface="Tahoma"/>
                <a:cs typeface="Tahoma"/>
              </a:rPr>
              <a:t>i</a:t>
            </a:r>
            <a:r>
              <a:rPr sz="2600" b="1" spc="-5" dirty="0">
                <a:latin typeface="Tahoma"/>
                <a:cs typeface="Tahoma"/>
              </a:rPr>
              <a:t>c</a:t>
            </a:r>
            <a:r>
              <a:rPr sz="2600" b="1" spc="-15" dirty="0">
                <a:latin typeface="Tahoma"/>
                <a:cs typeface="Tahoma"/>
              </a:rPr>
              <a:t>l</a:t>
            </a:r>
            <a:r>
              <a:rPr sz="2600" b="1" dirty="0">
                <a:latin typeface="Tahoma"/>
                <a:cs typeface="Tahoma"/>
              </a:rPr>
              <a:t>es	in</a:t>
            </a:r>
            <a:r>
              <a:rPr sz="2600" b="1" spc="-25" dirty="0">
                <a:latin typeface="Tahoma"/>
                <a:cs typeface="Tahoma"/>
              </a:rPr>
              <a:t>t</a:t>
            </a:r>
            <a:r>
              <a:rPr sz="2600" b="1" dirty="0">
                <a:latin typeface="Tahoma"/>
                <a:cs typeface="Tahoma"/>
              </a:rPr>
              <a:t>o</a:t>
            </a:r>
            <a:endParaRPr sz="2600">
              <a:latin typeface="Tahoma"/>
              <a:cs typeface="Tahoma"/>
            </a:endParaRPr>
          </a:p>
        </p:txBody>
      </p:sp>
      <p:sp>
        <p:nvSpPr>
          <p:cNvPr id="5" name="object 5"/>
          <p:cNvSpPr txBox="1"/>
          <p:nvPr/>
        </p:nvSpPr>
        <p:spPr>
          <a:xfrm>
            <a:off x="878839" y="3880484"/>
            <a:ext cx="5309870" cy="422275"/>
          </a:xfrm>
          <a:prstGeom prst="rect">
            <a:avLst/>
          </a:prstGeom>
        </p:spPr>
        <p:txBody>
          <a:bodyPr vert="horz" wrap="square" lIns="0" tIns="12700" rIns="0" bIns="0" rtlCol="0">
            <a:spAutoFit/>
          </a:bodyPr>
          <a:lstStyle/>
          <a:p>
            <a:pPr marL="12700">
              <a:lnSpc>
                <a:spcPct val="100000"/>
              </a:lnSpc>
              <a:spcBef>
                <a:spcPts val="100"/>
              </a:spcBef>
            </a:pPr>
            <a:r>
              <a:rPr sz="2600" b="1" dirty="0">
                <a:latin typeface="Tahoma"/>
                <a:cs typeface="Tahoma"/>
              </a:rPr>
              <a:t>many </a:t>
            </a:r>
            <a:r>
              <a:rPr sz="2600" b="1" spc="15" dirty="0">
                <a:latin typeface="Tahoma"/>
                <a:cs typeface="Tahoma"/>
              </a:rPr>
              <a:t>size </a:t>
            </a:r>
            <a:r>
              <a:rPr sz="2600" b="1" spc="-5" dirty="0">
                <a:latin typeface="Tahoma"/>
                <a:cs typeface="Tahoma"/>
              </a:rPr>
              <a:t>fractions </a:t>
            </a:r>
            <a:r>
              <a:rPr sz="2600" b="1" dirty="0">
                <a:latin typeface="Tahoma"/>
                <a:cs typeface="Tahoma"/>
              </a:rPr>
              <a:t>as</a:t>
            </a:r>
            <a:r>
              <a:rPr sz="2600" b="1" spc="-65" dirty="0">
                <a:latin typeface="Tahoma"/>
                <a:cs typeface="Tahoma"/>
              </a:rPr>
              <a:t> </a:t>
            </a:r>
            <a:r>
              <a:rPr sz="2600" b="1" dirty="0">
                <a:latin typeface="Tahoma"/>
                <a:cs typeface="Tahoma"/>
              </a:rPr>
              <a:t>required.</a:t>
            </a:r>
            <a:endParaRPr sz="2600">
              <a:latin typeface="Tahoma"/>
              <a:cs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06679"/>
            <a:ext cx="8321040" cy="1234440"/>
            <a:chOff x="335279" y="106679"/>
            <a:chExt cx="8321040" cy="1234440"/>
          </a:xfrm>
        </p:grpSpPr>
        <p:sp>
          <p:nvSpPr>
            <p:cNvPr id="3" name="object 3"/>
            <p:cNvSpPr/>
            <p:nvPr/>
          </p:nvSpPr>
          <p:spPr>
            <a:xfrm>
              <a:off x="335279" y="106679"/>
              <a:ext cx="8295132" cy="12085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7" y="132587"/>
              <a:ext cx="8295132" cy="1208531"/>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81000" y="152400"/>
            <a:ext cx="8229600" cy="1143000"/>
          </a:xfrm>
          <a:prstGeom prst="rect">
            <a:avLst/>
          </a:prstGeom>
          <a:ln w="63500">
            <a:solidFill>
              <a:srgbClr val="0000FF"/>
            </a:solidFill>
          </a:ln>
        </p:spPr>
        <p:txBody>
          <a:bodyPr vert="horz" wrap="square" lIns="0" tIns="201930" rIns="0" bIns="0" rtlCol="0">
            <a:spAutoFit/>
          </a:bodyPr>
          <a:lstStyle/>
          <a:p>
            <a:pPr marL="1204595">
              <a:lnSpc>
                <a:spcPct val="100000"/>
              </a:lnSpc>
              <a:spcBef>
                <a:spcPts val="1590"/>
              </a:spcBef>
            </a:pPr>
            <a:r>
              <a:rPr sz="4650" i="1" spc="-120" dirty="0">
                <a:solidFill>
                  <a:srgbClr val="00AF50"/>
                </a:solidFill>
                <a:latin typeface="Tahoma"/>
                <a:cs typeface="Tahoma"/>
              </a:rPr>
              <a:t>3. </a:t>
            </a:r>
            <a:r>
              <a:rPr sz="4650" i="1" spc="-145" dirty="0">
                <a:solidFill>
                  <a:srgbClr val="00AF50"/>
                </a:solidFill>
                <a:latin typeface="Tahoma"/>
                <a:cs typeface="Tahoma"/>
              </a:rPr>
              <a:t>Cyclone</a:t>
            </a:r>
            <a:r>
              <a:rPr sz="4650" i="1" spc="-85" dirty="0">
                <a:solidFill>
                  <a:srgbClr val="00AF50"/>
                </a:solidFill>
                <a:latin typeface="Tahoma"/>
                <a:cs typeface="Tahoma"/>
              </a:rPr>
              <a:t> </a:t>
            </a:r>
            <a:r>
              <a:rPr sz="4650" i="1" spc="-145" dirty="0">
                <a:solidFill>
                  <a:srgbClr val="00AF50"/>
                </a:solidFill>
                <a:latin typeface="Tahoma"/>
                <a:cs typeface="Tahoma"/>
              </a:rPr>
              <a:t>Separator</a:t>
            </a:r>
            <a:endParaRPr sz="4650">
              <a:latin typeface="Tahoma"/>
              <a:cs typeface="Tahoma"/>
            </a:endParaRPr>
          </a:p>
        </p:txBody>
      </p:sp>
      <p:sp>
        <p:nvSpPr>
          <p:cNvPr id="6" name="object 6"/>
          <p:cNvSpPr txBox="1"/>
          <p:nvPr/>
        </p:nvSpPr>
        <p:spPr>
          <a:xfrm>
            <a:off x="383540" y="1335791"/>
            <a:ext cx="5253355" cy="3683635"/>
          </a:xfrm>
          <a:prstGeom prst="rect">
            <a:avLst/>
          </a:prstGeom>
        </p:spPr>
        <p:txBody>
          <a:bodyPr vert="horz" wrap="square" lIns="0" tIns="12065" rIns="0" bIns="0" rtlCol="0">
            <a:spAutoFit/>
          </a:bodyPr>
          <a:lstStyle/>
          <a:p>
            <a:pPr marL="355600" marR="5080" indent="-342900" algn="just">
              <a:lnSpc>
                <a:spcPct val="150100"/>
              </a:lnSpc>
              <a:spcBef>
                <a:spcPts val="95"/>
              </a:spcBef>
              <a:buClr>
                <a:srgbClr val="CCCCFF"/>
              </a:buClr>
              <a:buSzPct val="79545"/>
              <a:buFont typeface="Wingdings"/>
              <a:buChar char=""/>
              <a:tabLst>
                <a:tab pos="355600" algn="l"/>
              </a:tabLst>
            </a:pPr>
            <a:r>
              <a:rPr sz="2200" b="1" spc="-5" dirty="0">
                <a:latin typeface="Tahoma"/>
                <a:cs typeface="Tahoma"/>
              </a:rPr>
              <a:t>The cyclone separator consists of  a cylindrical </a:t>
            </a:r>
            <a:r>
              <a:rPr sz="2200" b="1" dirty="0">
                <a:latin typeface="Tahoma"/>
                <a:cs typeface="Tahoma"/>
              </a:rPr>
              <a:t>vessel </a:t>
            </a:r>
            <a:r>
              <a:rPr sz="2200" b="1" spc="-5" dirty="0">
                <a:latin typeface="Tahoma"/>
                <a:cs typeface="Tahoma"/>
              </a:rPr>
              <a:t>with a </a:t>
            </a:r>
            <a:r>
              <a:rPr sz="2200" b="1" dirty="0">
                <a:latin typeface="Tahoma"/>
                <a:cs typeface="Tahoma"/>
              </a:rPr>
              <a:t>conical  </a:t>
            </a:r>
            <a:r>
              <a:rPr sz="2200" b="1" spc="-5" dirty="0">
                <a:latin typeface="Tahoma"/>
                <a:cs typeface="Tahoma"/>
              </a:rPr>
              <a:t>base</a:t>
            </a:r>
            <a:endParaRPr sz="2200">
              <a:latin typeface="Tahoma"/>
              <a:cs typeface="Tahoma"/>
            </a:endParaRPr>
          </a:p>
          <a:p>
            <a:pPr marL="355600" marR="6350" indent="-342900" algn="just">
              <a:lnSpc>
                <a:spcPct val="150000"/>
              </a:lnSpc>
              <a:spcBef>
                <a:spcPts val="1080"/>
              </a:spcBef>
              <a:buClr>
                <a:srgbClr val="CCCCFF"/>
              </a:buClr>
              <a:buSzPct val="79545"/>
              <a:buFont typeface="Wingdings"/>
              <a:buChar char=""/>
              <a:tabLst>
                <a:tab pos="355600" algn="l"/>
              </a:tabLst>
            </a:pPr>
            <a:r>
              <a:rPr sz="2200" b="1" spc="-5" dirty="0">
                <a:latin typeface="Tahoma"/>
                <a:cs typeface="Tahoma"/>
              </a:rPr>
              <a:t>The </a:t>
            </a:r>
            <a:r>
              <a:rPr sz="2200" b="1" spc="-10" dirty="0">
                <a:latin typeface="Tahoma"/>
                <a:cs typeface="Tahoma"/>
              </a:rPr>
              <a:t>rotatory </a:t>
            </a:r>
            <a:r>
              <a:rPr sz="2200" b="1" spc="-5" dirty="0">
                <a:latin typeface="Tahoma"/>
                <a:cs typeface="Tahoma"/>
              </a:rPr>
              <a:t>flow within the  cyclone causes the particles </a:t>
            </a:r>
            <a:r>
              <a:rPr sz="2200" b="1" dirty="0">
                <a:latin typeface="Tahoma"/>
                <a:cs typeface="Tahoma"/>
              </a:rPr>
              <a:t>to </a:t>
            </a:r>
            <a:r>
              <a:rPr sz="2200" b="1" spc="-5" dirty="0">
                <a:latin typeface="Tahoma"/>
                <a:cs typeface="Tahoma"/>
              </a:rPr>
              <a:t>be  acted </a:t>
            </a:r>
            <a:r>
              <a:rPr sz="2200" b="1" dirty="0">
                <a:latin typeface="Tahoma"/>
                <a:cs typeface="Tahoma"/>
              </a:rPr>
              <a:t>on </a:t>
            </a:r>
            <a:r>
              <a:rPr sz="2200" b="1" spc="-5" dirty="0">
                <a:latin typeface="Tahoma"/>
                <a:cs typeface="Tahoma"/>
              </a:rPr>
              <a:t>by centrifugal </a:t>
            </a:r>
            <a:r>
              <a:rPr sz="2200" b="1" dirty="0">
                <a:latin typeface="Tahoma"/>
                <a:cs typeface="Tahoma"/>
              </a:rPr>
              <a:t>force,  </a:t>
            </a:r>
            <a:r>
              <a:rPr sz="2200" b="1" spc="-5" dirty="0">
                <a:latin typeface="Tahoma"/>
                <a:cs typeface="Tahoma"/>
              </a:rPr>
              <a:t>solids being thrown out to</a:t>
            </a:r>
            <a:r>
              <a:rPr sz="2200" b="1" spc="10" dirty="0">
                <a:latin typeface="Tahoma"/>
                <a:cs typeface="Tahoma"/>
              </a:rPr>
              <a:t> </a:t>
            </a:r>
            <a:r>
              <a:rPr sz="2200" b="1" spc="-10" dirty="0">
                <a:latin typeface="Tahoma"/>
                <a:cs typeface="Tahoma"/>
              </a:rPr>
              <a:t>the</a:t>
            </a:r>
            <a:endParaRPr sz="2200">
              <a:latin typeface="Tahoma"/>
              <a:cs typeface="Tahoma"/>
            </a:endParaRPr>
          </a:p>
        </p:txBody>
      </p:sp>
      <p:sp>
        <p:nvSpPr>
          <p:cNvPr id="7" name="object 7"/>
          <p:cNvSpPr txBox="1"/>
          <p:nvPr/>
        </p:nvSpPr>
        <p:spPr>
          <a:xfrm>
            <a:off x="726440" y="4994351"/>
            <a:ext cx="4909185" cy="1534160"/>
          </a:xfrm>
          <a:prstGeom prst="rect">
            <a:avLst/>
          </a:prstGeom>
        </p:spPr>
        <p:txBody>
          <a:bodyPr vert="horz" wrap="square" lIns="0" tIns="12700" rIns="0" bIns="0" rtlCol="0">
            <a:spAutoFit/>
          </a:bodyPr>
          <a:lstStyle/>
          <a:p>
            <a:pPr marL="12700" marR="5080" algn="just">
              <a:lnSpc>
                <a:spcPct val="150000"/>
              </a:lnSpc>
              <a:spcBef>
                <a:spcPts val="100"/>
              </a:spcBef>
            </a:pPr>
            <a:r>
              <a:rPr sz="2200" b="1" spc="-5" dirty="0">
                <a:latin typeface="Tahoma"/>
                <a:cs typeface="Tahoma"/>
              </a:rPr>
              <a:t>walls, </a:t>
            </a:r>
            <a:r>
              <a:rPr sz="2200" b="1" dirty="0">
                <a:latin typeface="Tahoma"/>
                <a:cs typeface="Tahoma"/>
              </a:rPr>
              <a:t>then </a:t>
            </a:r>
            <a:r>
              <a:rPr sz="2200" b="1" spc="-5" dirty="0">
                <a:latin typeface="Tahoma"/>
                <a:cs typeface="Tahoma"/>
              </a:rPr>
              <a:t>falling </a:t>
            </a:r>
            <a:r>
              <a:rPr sz="2200" b="1" dirty="0">
                <a:latin typeface="Tahoma"/>
                <a:cs typeface="Tahoma"/>
              </a:rPr>
              <a:t>to </a:t>
            </a:r>
            <a:r>
              <a:rPr sz="2200" b="1" spc="-5" dirty="0">
                <a:latin typeface="Tahoma"/>
                <a:cs typeface="Tahoma"/>
              </a:rPr>
              <a:t>the conical  base and </a:t>
            </a:r>
            <a:r>
              <a:rPr sz="2200" b="1" spc="-10" dirty="0">
                <a:latin typeface="Tahoma"/>
                <a:cs typeface="Tahoma"/>
              </a:rPr>
              <a:t>out </a:t>
            </a:r>
            <a:r>
              <a:rPr sz="2200" b="1" spc="-5" dirty="0">
                <a:latin typeface="Tahoma"/>
                <a:cs typeface="Tahoma"/>
              </a:rPr>
              <a:t>through the solids  </a:t>
            </a:r>
            <a:r>
              <a:rPr sz="2200" b="1" spc="-10" dirty="0">
                <a:latin typeface="Tahoma"/>
                <a:cs typeface="Tahoma"/>
              </a:rPr>
              <a:t>discharge.</a:t>
            </a:r>
            <a:endParaRPr sz="2200">
              <a:latin typeface="Tahoma"/>
              <a:cs typeface="Tahoma"/>
            </a:endParaRPr>
          </a:p>
        </p:txBody>
      </p:sp>
      <p:sp>
        <p:nvSpPr>
          <p:cNvPr id="8" name="object 8"/>
          <p:cNvSpPr txBox="1"/>
          <p:nvPr/>
        </p:nvSpPr>
        <p:spPr>
          <a:xfrm>
            <a:off x="5807455" y="6058306"/>
            <a:ext cx="280035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00"/>
                </a:solidFill>
                <a:latin typeface="Times New Roman"/>
                <a:cs typeface="Times New Roman"/>
              </a:rPr>
              <a:t>Cyclone</a:t>
            </a:r>
            <a:r>
              <a:rPr sz="2800" b="1" spc="-35" dirty="0">
                <a:solidFill>
                  <a:srgbClr val="FFFF00"/>
                </a:solidFill>
                <a:latin typeface="Times New Roman"/>
                <a:cs typeface="Times New Roman"/>
              </a:rPr>
              <a:t> </a:t>
            </a:r>
            <a:r>
              <a:rPr sz="2800" b="1" spc="-5" dirty="0">
                <a:solidFill>
                  <a:srgbClr val="FFFF00"/>
                </a:solidFill>
                <a:latin typeface="Times New Roman"/>
                <a:cs typeface="Times New Roman"/>
              </a:rPr>
              <a:t>separator</a:t>
            </a:r>
            <a:endParaRPr sz="2800">
              <a:latin typeface="Times New Roman"/>
              <a:cs typeface="Times New Roman"/>
            </a:endParaRPr>
          </a:p>
        </p:txBody>
      </p:sp>
      <p:sp>
        <p:nvSpPr>
          <p:cNvPr id="9" name="object 9"/>
          <p:cNvSpPr/>
          <p:nvPr/>
        </p:nvSpPr>
        <p:spPr>
          <a:xfrm>
            <a:off x="5943600" y="4876800"/>
            <a:ext cx="2514600" cy="11271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96000" y="1447800"/>
            <a:ext cx="2133600" cy="32766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2200" y="762000"/>
            <a:ext cx="2619375" cy="58959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782777"/>
            <a:ext cx="2963545" cy="1086485"/>
          </a:xfrm>
          <a:prstGeom prst="rect">
            <a:avLst/>
          </a:prstGeom>
        </p:spPr>
        <p:txBody>
          <a:bodyPr vert="horz" wrap="square" lIns="0" tIns="12700" rIns="0" bIns="0" rtlCol="0">
            <a:spAutoFit/>
          </a:bodyPr>
          <a:lstStyle/>
          <a:p>
            <a:pPr marL="355600" indent="-342900">
              <a:lnSpc>
                <a:spcPct val="100000"/>
              </a:lnSpc>
              <a:spcBef>
                <a:spcPts val="100"/>
              </a:spcBef>
              <a:buClr>
                <a:srgbClr val="CCCCFF"/>
              </a:buClr>
              <a:buSzPct val="79166"/>
              <a:buFont typeface="Wingdings"/>
              <a:buChar char=""/>
              <a:tabLst>
                <a:tab pos="354965" algn="l"/>
                <a:tab pos="355600" algn="l"/>
                <a:tab pos="1178560" algn="l"/>
              </a:tabLst>
            </a:pPr>
            <a:r>
              <a:rPr sz="2400" b="1" spc="-5" dirty="0">
                <a:latin typeface="Tahoma"/>
                <a:cs typeface="Tahoma"/>
              </a:rPr>
              <a:t>The	suspension</a:t>
            </a:r>
            <a:endParaRPr sz="2400">
              <a:latin typeface="Tahoma"/>
              <a:cs typeface="Tahoma"/>
            </a:endParaRPr>
          </a:p>
          <a:p>
            <a:pPr marL="355600">
              <a:lnSpc>
                <a:spcPct val="100000"/>
              </a:lnSpc>
              <a:spcBef>
                <a:spcPts val="2595"/>
              </a:spcBef>
              <a:tabLst>
                <a:tab pos="2640330" algn="l"/>
              </a:tabLst>
            </a:pPr>
            <a:r>
              <a:rPr sz="2400" b="1" dirty="0">
                <a:latin typeface="Tahoma"/>
                <a:cs typeface="Tahoma"/>
              </a:rPr>
              <a:t>tangenti</a:t>
            </a:r>
            <a:r>
              <a:rPr sz="2400" b="1" spc="10" dirty="0">
                <a:latin typeface="Tahoma"/>
                <a:cs typeface="Tahoma"/>
              </a:rPr>
              <a:t>a</a:t>
            </a:r>
            <a:r>
              <a:rPr sz="2400" b="1" dirty="0">
                <a:latin typeface="Tahoma"/>
                <a:cs typeface="Tahoma"/>
              </a:rPr>
              <a:t>l</a:t>
            </a:r>
            <a:r>
              <a:rPr sz="2400" b="1" spc="-10" dirty="0">
                <a:latin typeface="Tahoma"/>
                <a:cs typeface="Tahoma"/>
              </a:rPr>
              <a:t>l</a:t>
            </a:r>
            <a:r>
              <a:rPr sz="2400" b="1" dirty="0">
                <a:latin typeface="Tahoma"/>
                <a:cs typeface="Tahoma"/>
              </a:rPr>
              <a:t>y	at</a:t>
            </a:r>
            <a:endParaRPr sz="2400">
              <a:latin typeface="Tahoma"/>
              <a:cs typeface="Tahoma"/>
            </a:endParaRPr>
          </a:p>
        </p:txBody>
      </p:sp>
      <p:sp>
        <p:nvSpPr>
          <p:cNvPr id="4" name="object 4"/>
          <p:cNvSpPr txBox="1"/>
          <p:nvPr/>
        </p:nvSpPr>
        <p:spPr>
          <a:xfrm>
            <a:off x="3672966" y="782777"/>
            <a:ext cx="2193925" cy="1086485"/>
          </a:xfrm>
          <a:prstGeom prst="rect">
            <a:avLst/>
          </a:prstGeom>
        </p:spPr>
        <p:txBody>
          <a:bodyPr vert="horz" wrap="square" lIns="0" tIns="12700" rIns="0" bIns="0" rtlCol="0">
            <a:spAutoFit/>
          </a:bodyPr>
          <a:lstStyle/>
          <a:p>
            <a:pPr marR="5080" algn="r">
              <a:lnSpc>
                <a:spcPct val="100000"/>
              </a:lnSpc>
              <a:spcBef>
                <a:spcPts val="100"/>
              </a:spcBef>
              <a:tabLst>
                <a:tab pos="511809" algn="l"/>
              </a:tabLst>
            </a:pPr>
            <a:r>
              <a:rPr sz="2400" b="1" spc="5" dirty="0">
                <a:latin typeface="Tahoma"/>
                <a:cs typeface="Tahoma"/>
              </a:rPr>
              <a:t>i</a:t>
            </a:r>
            <a:r>
              <a:rPr sz="2400" b="1" dirty="0">
                <a:latin typeface="Tahoma"/>
                <a:cs typeface="Tahoma"/>
              </a:rPr>
              <a:t>s	in</a:t>
            </a:r>
            <a:r>
              <a:rPr sz="2400" b="1" spc="-10" dirty="0">
                <a:latin typeface="Tahoma"/>
                <a:cs typeface="Tahoma"/>
              </a:rPr>
              <a:t>t</a:t>
            </a:r>
            <a:r>
              <a:rPr sz="2400" b="1" dirty="0">
                <a:latin typeface="Tahoma"/>
                <a:cs typeface="Tahoma"/>
              </a:rPr>
              <a:t>roduced</a:t>
            </a:r>
            <a:endParaRPr sz="2400">
              <a:latin typeface="Tahoma"/>
              <a:cs typeface="Tahoma"/>
            </a:endParaRPr>
          </a:p>
          <a:p>
            <a:pPr marR="5080" algn="r">
              <a:lnSpc>
                <a:spcPct val="100000"/>
              </a:lnSpc>
              <a:spcBef>
                <a:spcPts val="2595"/>
              </a:spcBef>
              <a:tabLst>
                <a:tab pos="1240155" algn="l"/>
              </a:tabLst>
            </a:pPr>
            <a:r>
              <a:rPr sz="2400" b="1" spc="-5" dirty="0">
                <a:latin typeface="Tahoma"/>
                <a:cs typeface="Tahoma"/>
              </a:rPr>
              <a:t>fa</a:t>
            </a:r>
            <a:r>
              <a:rPr sz="2400" b="1" spc="-10" dirty="0">
                <a:latin typeface="Tahoma"/>
                <a:cs typeface="Tahoma"/>
              </a:rPr>
              <a:t>i</a:t>
            </a:r>
            <a:r>
              <a:rPr sz="2400" b="1" dirty="0">
                <a:latin typeface="Tahoma"/>
                <a:cs typeface="Tahoma"/>
              </a:rPr>
              <a:t>rly	</a:t>
            </a:r>
            <a:r>
              <a:rPr sz="2400" b="1" spc="-5" dirty="0">
                <a:latin typeface="Tahoma"/>
                <a:cs typeface="Tahoma"/>
              </a:rPr>
              <a:t>high</a:t>
            </a:r>
            <a:endParaRPr sz="2400">
              <a:latin typeface="Tahoma"/>
              <a:cs typeface="Tahoma"/>
            </a:endParaRPr>
          </a:p>
        </p:txBody>
      </p:sp>
      <p:sp>
        <p:nvSpPr>
          <p:cNvPr id="5" name="object 5"/>
          <p:cNvSpPr txBox="1"/>
          <p:nvPr/>
        </p:nvSpPr>
        <p:spPr>
          <a:xfrm>
            <a:off x="878839" y="2173046"/>
            <a:ext cx="4985385" cy="3172460"/>
          </a:xfrm>
          <a:prstGeom prst="rect">
            <a:avLst/>
          </a:prstGeom>
        </p:spPr>
        <p:txBody>
          <a:bodyPr vert="horz" wrap="square" lIns="0" tIns="12700" rIns="0" bIns="0" rtlCol="0">
            <a:spAutoFit/>
          </a:bodyPr>
          <a:lstStyle/>
          <a:p>
            <a:pPr marL="12700" algn="just">
              <a:lnSpc>
                <a:spcPct val="100000"/>
              </a:lnSpc>
              <a:spcBef>
                <a:spcPts val="100"/>
              </a:spcBef>
            </a:pPr>
            <a:r>
              <a:rPr sz="2400" b="1" spc="-5" dirty="0">
                <a:latin typeface="Tahoma"/>
                <a:cs typeface="Tahoma"/>
              </a:rPr>
              <a:t>velocity,     so     </a:t>
            </a:r>
            <a:r>
              <a:rPr sz="2400" b="1" dirty="0">
                <a:latin typeface="Tahoma"/>
                <a:cs typeface="Tahoma"/>
              </a:rPr>
              <a:t>that     a </a:t>
            </a:r>
            <a:r>
              <a:rPr sz="2400" b="1" spc="430" dirty="0">
                <a:latin typeface="Tahoma"/>
                <a:cs typeface="Tahoma"/>
              </a:rPr>
              <a:t> </a:t>
            </a:r>
            <a:r>
              <a:rPr sz="2400" b="1" spc="-5" dirty="0">
                <a:latin typeface="Tahoma"/>
                <a:cs typeface="Tahoma"/>
              </a:rPr>
              <a:t>rotary</a:t>
            </a:r>
            <a:endParaRPr sz="2400">
              <a:latin typeface="Tahoma"/>
              <a:cs typeface="Tahoma"/>
            </a:endParaRPr>
          </a:p>
          <a:p>
            <a:pPr marL="12700" marR="5080" algn="just">
              <a:lnSpc>
                <a:spcPct val="190000"/>
              </a:lnSpc>
            </a:pPr>
            <a:r>
              <a:rPr sz="2400" b="1" dirty="0">
                <a:latin typeface="Tahoma"/>
                <a:cs typeface="Tahoma"/>
              </a:rPr>
              <a:t>movement takes </a:t>
            </a:r>
            <a:r>
              <a:rPr sz="2400" b="1" spc="-5" dirty="0">
                <a:latin typeface="Tahoma"/>
                <a:cs typeface="Tahoma"/>
              </a:rPr>
              <a:t>place </a:t>
            </a:r>
            <a:r>
              <a:rPr sz="2400" b="1" dirty="0">
                <a:latin typeface="Tahoma"/>
                <a:cs typeface="Tahoma"/>
              </a:rPr>
              <a:t>within  the </a:t>
            </a:r>
            <a:r>
              <a:rPr sz="2400" b="1" spc="-5" dirty="0">
                <a:latin typeface="Tahoma"/>
                <a:cs typeface="Tahoma"/>
              </a:rPr>
              <a:t>vessel, </a:t>
            </a:r>
            <a:r>
              <a:rPr sz="2400" b="1" dirty="0">
                <a:latin typeface="Tahoma"/>
                <a:cs typeface="Tahoma"/>
              </a:rPr>
              <a:t>and the </a:t>
            </a:r>
            <a:r>
              <a:rPr sz="2400" b="1" spc="-5" dirty="0">
                <a:latin typeface="Tahoma"/>
                <a:cs typeface="Tahoma"/>
              </a:rPr>
              <a:t>fluid is  removed  from  </a:t>
            </a:r>
            <a:r>
              <a:rPr sz="2400" b="1" dirty="0">
                <a:latin typeface="Tahoma"/>
                <a:cs typeface="Tahoma"/>
              </a:rPr>
              <a:t>a  </a:t>
            </a:r>
            <a:r>
              <a:rPr sz="2400" b="1" spc="-5" dirty="0">
                <a:latin typeface="Tahoma"/>
                <a:cs typeface="Tahoma"/>
              </a:rPr>
              <a:t>central </a:t>
            </a:r>
            <a:r>
              <a:rPr sz="2400" b="1" spc="80" dirty="0">
                <a:latin typeface="Tahoma"/>
                <a:cs typeface="Tahoma"/>
              </a:rPr>
              <a:t> </a:t>
            </a:r>
            <a:r>
              <a:rPr sz="2400" b="1" spc="-5" dirty="0">
                <a:latin typeface="Tahoma"/>
                <a:cs typeface="Tahoma"/>
              </a:rPr>
              <a:t>outlet</a:t>
            </a:r>
            <a:endParaRPr sz="2400">
              <a:latin typeface="Tahoma"/>
              <a:cs typeface="Tahoma"/>
            </a:endParaRPr>
          </a:p>
          <a:p>
            <a:pPr marL="12700" algn="just">
              <a:lnSpc>
                <a:spcPct val="100000"/>
              </a:lnSpc>
              <a:spcBef>
                <a:spcPts val="2595"/>
              </a:spcBef>
            </a:pPr>
            <a:r>
              <a:rPr sz="2400" b="1" dirty="0">
                <a:latin typeface="Tahoma"/>
                <a:cs typeface="Tahoma"/>
              </a:rPr>
              <a:t>at the</a:t>
            </a:r>
            <a:r>
              <a:rPr sz="2400" b="1" spc="-25" dirty="0">
                <a:latin typeface="Tahoma"/>
                <a:cs typeface="Tahoma"/>
              </a:rPr>
              <a:t> </a:t>
            </a:r>
            <a:r>
              <a:rPr sz="2400" b="1" spc="-5" dirty="0">
                <a:latin typeface="Tahoma"/>
                <a:cs typeface="Tahoma"/>
              </a:rPr>
              <a:t>top.</a:t>
            </a:r>
            <a:endParaRPr sz="2400">
              <a:latin typeface="Tahoma"/>
              <a:cs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97967"/>
            <a:ext cx="5712460" cy="3745229"/>
          </a:xfrm>
          <a:prstGeom prst="rect">
            <a:avLst/>
          </a:prstGeom>
        </p:spPr>
        <p:txBody>
          <a:bodyPr vert="horz" wrap="square" lIns="0" tIns="12700" rIns="0" bIns="0" rtlCol="0">
            <a:spAutoFit/>
          </a:bodyPr>
          <a:lstStyle/>
          <a:p>
            <a:pPr marL="355600" marR="6350" indent="-342900" algn="just">
              <a:lnSpc>
                <a:spcPct val="150000"/>
              </a:lnSpc>
              <a:spcBef>
                <a:spcPts val="100"/>
              </a:spcBef>
              <a:buClr>
                <a:srgbClr val="CCCCFF"/>
              </a:buClr>
              <a:buSzPct val="80000"/>
              <a:buFont typeface="Wingdings"/>
              <a:buChar char=""/>
              <a:tabLst>
                <a:tab pos="355600" algn="l"/>
              </a:tabLst>
            </a:pPr>
            <a:r>
              <a:rPr sz="2000" b="1" spc="-5" dirty="0">
                <a:latin typeface="Tahoma"/>
                <a:cs typeface="Tahoma"/>
              </a:rPr>
              <a:t>The separator is still </a:t>
            </a:r>
            <a:r>
              <a:rPr sz="2000" b="1" dirty="0">
                <a:latin typeface="Tahoma"/>
                <a:cs typeface="Tahoma"/>
              </a:rPr>
              <a:t>a </a:t>
            </a:r>
            <a:r>
              <a:rPr sz="2000" b="1" spc="-10" dirty="0">
                <a:latin typeface="Tahoma"/>
                <a:cs typeface="Tahoma"/>
              </a:rPr>
              <a:t>form </a:t>
            </a:r>
            <a:r>
              <a:rPr sz="2000" b="1" spc="-5" dirty="0">
                <a:latin typeface="Tahoma"/>
                <a:cs typeface="Tahoma"/>
              </a:rPr>
              <a:t>of  sedimentation, but with </a:t>
            </a:r>
            <a:r>
              <a:rPr sz="2000" b="1" spc="-10" dirty="0">
                <a:latin typeface="Tahoma"/>
                <a:cs typeface="Tahoma"/>
              </a:rPr>
              <a:t>centrifugal </a:t>
            </a:r>
            <a:r>
              <a:rPr sz="2000" b="1" spc="-5" dirty="0">
                <a:latin typeface="Tahoma"/>
                <a:cs typeface="Tahoma"/>
              </a:rPr>
              <a:t>force  used </a:t>
            </a:r>
            <a:r>
              <a:rPr sz="2000" b="1" dirty="0">
                <a:latin typeface="Tahoma"/>
                <a:cs typeface="Tahoma"/>
              </a:rPr>
              <a:t>instead </a:t>
            </a:r>
            <a:r>
              <a:rPr sz="2000" b="1" spc="-5" dirty="0">
                <a:latin typeface="Tahoma"/>
                <a:cs typeface="Tahoma"/>
              </a:rPr>
              <a:t>of </a:t>
            </a:r>
            <a:r>
              <a:rPr sz="2000" b="1" dirty="0">
                <a:latin typeface="Tahoma"/>
                <a:cs typeface="Tahoma"/>
              </a:rPr>
              <a:t>the </a:t>
            </a:r>
            <a:r>
              <a:rPr sz="2000" b="1" spc="-5" dirty="0">
                <a:latin typeface="Tahoma"/>
                <a:cs typeface="Tahoma"/>
              </a:rPr>
              <a:t>gravitational</a:t>
            </a:r>
            <a:r>
              <a:rPr sz="2000" b="1" spc="-80" dirty="0">
                <a:latin typeface="Tahoma"/>
                <a:cs typeface="Tahoma"/>
              </a:rPr>
              <a:t> </a:t>
            </a:r>
            <a:r>
              <a:rPr sz="2000" b="1" spc="-5" dirty="0">
                <a:latin typeface="Tahoma"/>
                <a:cs typeface="Tahoma"/>
              </a:rPr>
              <a:t>force.</a:t>
            </a:r>
            <a:endParaRPr sz="2000">
              <a:latin typeface="Tahoma"/>
              <a:cs typeface="Tahoma"/>
            </a:endParaRPr>
          </a:p>
          <a:p>
            <a:pPr marL="355600" marR="5080" indent="-44450" algn="just">
              <a:lnSpc>
                <a:spcPct val="150100"/>
              </a:lnSpc>
              <a:spcBef>
                <a:spcPts val="475"/>
              </a:spcBef>
            </a:pPr>
            <a:r>
              <a:rPr sz="2000" b="1" spc="-5" dirty="0">
                <a:latin typeface="Tahoma"/>
                <a:cs typeface="Tahoma"/>
              </a:rPr>
              <a:t>Hence, depending on </a:t>
            </a:r>
            <a:r>
              <a:rPr sz="2000" b="1" spc="-10" dirty="0">
                <a:latin typeface="Tahoma"/>
                <a:cs typeface="Tahoma"/>
              </a:rPr>
              <a:t>the </a:t>
            </a:r>
            <a:r>
              <a:rPr sz="2000" b="1" spc="-5" dirty="0">
                <a:latin typeface="Tahoma"/>
                <a:cs typeface="Tahoma"/>
              </a:rPr>
              <a:t>fluid velocity,  </a:t>
            </a:r>
            <a:r>
              <a:rPr sz="2000" b="1" dirty="0">
                <a:latin typeface="Tahoma"/>
                <a:cs typeface="Tahoma"/>
              </a:rPr>
              <a:t>the </a:t>
            </a:r>
            <a:r>
              <a:rPr sz="2000" b="1" spc="-5" dirty="0">
                <a:latin typeface="Tahoma"/>
                <a:cs typeface="Tahoma"/>
              </a:rPr>
              <a:t>cyclone can </a:t>
            </a:r>
            <a:r>
              <a:rPr sz="2000" b="1" spc="5" dirty="0">
                <a:latin typeface="Tahoma"/>
                <a:cs typeface="Tahoma"/>
              </a:rPr>
              <a:t>be </a:t>
            </a:r>
            <a:r>
              <a:rPr sz="2000" b="1" spc="-10" dirty="0">
                <a:latin typeface="Tahoma"/>
                <a:cs typeface="Tahoma"/>
              </a:rPr>
              <a:t>used </a:t>
            </a:r>
            <a:r>
              <a:rPr sz="2000" b="1" spc="-5" dirty="0">
                <a:latin typeface="Tahoma"/>
                <a:cs typeface="Tahoma"/>
              </a:rPr>
              <a:t>to separate </a:t>
            </a:r>
            <a:r>
              <a:rPr sz="2000" b="1" dirty="0">
                <a:latin typeface="Tahoma"/>
                <a:cs typeface="Tahoma"/>
              </a:rPr>
              <a:t>all  </a:t>
            </a:r>
            <a:r>
              <a:rPr sz="2000" b="1" spc="-5" dirty="0">
                <a:latin typeface="Tahoma"/>
                <a:cs typeface="Tahoma"/>
              </a:rPr>
              <a:t>particles </a:t>
            </a:r>
            <a:r>
              <a:rPr sz="2000" b="1" spc="-10" dirty="0">
                <a:latin typeface="Tahoma"/>
                <a:cs typeface="Tahoma"/>
              </a:rPr>
              <a:t>or </a:t>
            </a:r>
            <a:r>
              <a:rPr sz="2000" b="1" spc="-5" dirty="0">
                <a:latin typeface="Tahoma"/>
                <a:cs typeface="Tahoma"/>
              </a:rPr>
              <a:t>to </a:t>
            </a:r>
            <a:r>
              <a:rPr sz="2000" b="1" dirty="0">
                <a:latin typeface="Tahoma"/>
                <a:cs typeface="Tahoma"/>
              </a:rPr>
              <a:t>remove </a:t>
            </a:r>
            <a:r>
              <a:rPr sz="2000" b="1" spc="-5" dirty="0">
                <a:latin typeface="Tahoma"/>
                <a:cs typeface="Tahoma"/>
              </a:rPr>
              <a:t>only coarser  particles and allow fine </a:t>
            </a:r>
            <a:r>
              <a:rPr sz="2000" b="1" spc="-10" dirty="0">
                <a:latin typeface="Tahoma"/>
                <a:cs typeface="Tahoma"/>
              </a:rPr>
              <a:t>particles </a:t>
            </a:r>
            <a:r>
              <a:rPr sz="2000" b="1" spc="-5" dirty="0">
                <a:latin typeface="Tahoma"/>
                <a:cs typeface="Tahoma"/>
              </a:rPr>
              <a:t>to </a:t>
            </a:r>
            <a:r>
              <a:rPr sz="2000" b="1" spc="5" dirty="0">
                <a:latin typeface="Tahoma"/>
                <a:cs typeface="Tahoma"/>
              </a:rPr>
              <a:t>be  </a:t>
            </a:r>
            <a:r>
              <a:rPr sz="2000" b="1" spc="-5" dirty="0">
                <a:latin typeface="Tahoma"/>
                <a:cs typeface="Tahoma"/>
              </a:rPr>
              <a:t>carried through </a:t>
            </a:r>
            <a:r>
              <a:rPr sz="2000" b="1" dirty="0">
                <a:latin typeface="Tahoma"/>
                <a:cs typeface="Tahoma"/>
              </a:rPr>
              <a:t>with </a:t>
            </a:r>
            <a:r>
              <a:rPr sz="2000" b="1" spc="-5" dirty="0">
                <a:latin typeface="Tahoma"/>
                <a:cs typeface="Tahoma"/>
              </a:rPr>
              <a:t>the</a:t>
            </a:r>
            <a:r>
              <a:rPr sz="2000" b="1" spc="-90" dirty="0">
                <a:latin typeface="Tahoma"/>
                <a:cs typeface="Tahoma"/>
              </a:rPr>
              <a:t> </a:t>
            </a:r>
            <a:r>
              <a:rPr sz="2000" b="1" spc="-5" dirty="0">
                <a:latin typeface="Tahoma"/>
                <a:cs typeface="Tahoma"/>
              </a:rPr>
              <a:t>fluid.</a:t>
            </a:r>
            <a:endParaRPr sz="2000">
              <a:latin typeface="Tahoma"/>
              <a:cs typeface="Tahoma"/>
            </a:endParaRPr>
          </a:p>
        </p:txBody>
      </p:sp>
      <p:sp>
        <p:nvSpPr>
          <p:cNvPr id="3" name="object 3"/>
          <p:cNvSpPr txBox="1"/>
          <p:nvPr/>
        </p:nvSpPr>
        <p:spPr>
          <a:xfrm>
            <a:off x="878839" y="5105857"/>
            <a:ext cx="4485005" cy="331470"/>
          </a:xfrm>
          <a:prstGeom prst="rect">
            <a:avLst/>
          </a:prstGeom>
        </p:spPr>
        <p:txBody>
          <a:bodyPr vert="horz" wrap="square" lIns="0" tIns="13335" rIns="0" bIns="0" rtlCol="0">
            <a:spAutoFit/>
          </a:bodyPr>
          <a:lstStyle/>
          <a:p>
            <a:pPr marL="12700">
              <a:lnSpc>
                <a:spcPct val="100000"/>
              </a:lnSpc>
              <a:spcBef>
                <a:spcPts val="105"/>
              </a:spcBef>
              <a:tabLst>
                <a:tab pos="1814195" algn="l"/>
                <a:tab pos="2317115" algn="l"/>
                <a:tab pos="3376295" algn="l"/>
                <a:tab pos="4053204" algn="l"/>
              </a:tabLst>
            </a:pPr>
            <a:r>
              <a:rPr sz="2000" b="1" dirty="0">
                <a:latin typeface="Tahoma"/>
                <a:cs typeface="Tahoma"/>
              </a:rPr>
              <a:t>s</a:t>
            </a:r>
            <a:r>
              <a:rPr sz="2000" b="1" spc="-15" dirty="0">
                <a:latin typeface="Tahoma"/>
                <a:cs typeface="Tahoma"/>
              </a:rPr>
              <a:t>u</a:t>
            </a:r>
            <a:r>
              <a:rPr sz="2000" b="1" dirty="0">
                <a:latin typeface="Tahoma"/>
                <a:cs typeface="Tahoma"/>
              </a:rPr>
              <a:t>sp</a:t>
            </a:r>
            <a:r>
              <a:rPr sz="2000" b="1" spc="-20" dirty="0">
                <a:latin typeface="Tahoma"/>
                <a:cs typeface="Tahoma"/>
              </a:rPr>
              <a:t>e</a:t>
            </a:r>
            <a:r>
              <a:rPr sz="2000" b="1" spc="-5" dirty="0">
                <a:latin typeface="Tahoma"/>
                <a:cs typeface="Tahoma"/>
              </a:rPr>
              <a:t>ns</a:t>
            </a:r>
            <a:r>
              <a:rPr sz="2000" b="1" spc="-10" dirty="0">
                <a:latin typeface="Tahoma"/>
                <a:cs typeface="Tahoma"/>
              </a:rPr>
              <a:t>i</a:t>
            </a:r>
            <a:r>
              <a:rPr sz="2000" b="1" spc="-15" dirty="0">
                <a:latin typeface="Tahoma"/>
                <a:cs typeface="Tahoma"/>
              </a:rPr>
              <a:t>o</a:t>
            </a:r>
            <a:r>
              <a:rPr sz="2000" b="1" spc="-5" dirty="0">
                <a:latin typeface="Tahoma"/>
                <a:cs typeface="Tahoma"/>
              </a:rPr>
              <a:t>n</a:t>
            </a:r>
            <a:r>
              <a:rPr sz="2000" b="1" dirty="0">
                <a:latin typeface="Tahoma"/>
                <a:cs typeface="Tahoma"/>
              </a:rPr>
              <a:t>s	</a:t>
            </a:r>
            <a:r>
              <a:rPr sz="2000" b="1" spc="-5" dirty="0">
                <a:latin typeface="Tahoma"/>
                <a:cs typeface="Tahoma"/>
              </a:rPr>
              <a:t>o</a:t>
            </a:r>
            <a:r>
              <a:rPr sz="2000" b="1" dirty="0">
                <a:latin typeface="Tahoma"/>
                <a:cs typeface="Tahoma"/>
              </a:rPr>
              <a:t>f	so</a:t>
            </a:r>
            <a:r>
              <a:rPr sz="2000" b="1" spc="-10" dirty="0">
                <a:latin typeface="Tahoma"/>
                <a:cs typeface="Tahoma"/>
              </a:rPr>
              <a:t>l</a:t>
            </a:r>
            <a:r>
              <a:rPr sz="2000" b="1" dirty="0">
                <a:latin typeface="Tahoma"/>
                <a:cs typeface="Tahoma"/>
              </a:rPr>
              <a:t>i</a:t>
            </a:r>
            <a:r>
              <a:rPr sz="2000" b="1" spc="-10" dirty="0">
                <a:latin typeface="Tahoma"/>
                <a:cs typeface="Tahoma"/>
              </a:rPr>
              <a:t>d</a:t>
            </a:r>
            <a:r>
              <a:rPr sz="2000" b="1" spc="-15" dirty="0">
                <a:latin typeface="Tahoma"/>
                <a:cs typeface="Tahoma"/>
              </a:rPr>
              <a:t>s</a:t>
            </a:r>
            <a:r>
              <a:rPr sz="2000" b="1" dirty="0">
                <a:latin typeface="Tahoma"/>
                <a:cs typeface="Tahoma"/>
              </a:rPr>
              <a:t>,	</a:t>
            </a:r>
            <a:r>
              <a:rPr sz="2000" b="1" spc="-10" dirty="0">
                <a:latin typeface="Tahoma"/>
                <a:cs typeface="Tahoma"/>
              </a:rPr>
              <a:t>b</a:t>
            </a:r>
            <a:r>
              <a:rPr sz="2000" b="1" spc="-5" dirty="0">
                <a:latin typeface="Tahoma"/>
                <a:cs typeface="Tahoma"/>
              </a:rPr>
              <a:t>u</a:t>
            </a:r>
            <a:r>
              <a:rPr sz="2000" b="1" dirty="0">
                <a:latin typeface="Tahoma"/>
                <a:cs typeface="Tahoma"/>
              </a:rPr>
              <a:t>t	</a:t>
            </a:r>
            <a:r>
              <a:rPr sz="2000" b="1" spc="-20" dirty="0">
                <a:latin typeface="Tahoma"/>
                <a:cs typeface="Tahoma"/>
              </a:rPr>
              <a:t>t</a:t>
            </a:r>
            <a:r>
              <a:rPr sz="2000" b="1" spc="-5" dirty="0">
                <a:latin typeface="Tahoma"/>
                <a:cs typeface="Tahoma"/>
              </a:rPr>
              <a:t>he</a:t>
            </a:r>
            <a:endParaRPr sz="2000">
              <a:latin typeface="Tahoma"/>
              <a:cs typeface="Tahoma"/>
            </a:endParaRPr>
          </a:p>
        </p:txBody>
      </p:sp>
      <p:sp>
        <p:nvSpPr>
          <p:cNvPr id="4" name="object 4"/>
          <p:cNvSpPr txBox="1"/>
          <p:nvPr/>
        </p:nvSpPr>
        <p:spPr>
          <a:xfrm>
            <a:off x="535940" y="4496896"/>
            <a:ext cx="5711825" cy="940435"/>
          </a:xfrm>
          <a:prstGeom prst="rect">
            <a:avLst/>
          </a:prstGeom>
        </p:spPr>
        <p:txBody>
          <a:bodyPr vert="horz" wrap="square" lIns="0" tIns="164465" rIns="0" bIns="0" rtlCol="0">
            <a:spAutoFit/>
          </a:bodyPr>
          <a:lstStyle/>
          <a:p>
            <a:pPr marL="355600" indent="-342900">
              <a:lnSpc>
                <a:spcPct val="100000"/>
              </a:lnSpc>
              <a:spcBef>
                <a:spcPts val="1295"/>
              </a:spcBef>
              <a:buClr>
                <a:srgbClr val="CCCCFF"/>
              </a:buClr>
              <a:buSzPct val="80000"/>
              <a:buFont typeface="Wingdings"/>
              <a:buChar char=""/>
              <a:tabLst>
                <a:tab pos="354965" algn="l"/>
                <a:tab pos="355600" algn="l"/>
                <a:tab pos="1795780" algn="l"/>
                <a:tab pos="2557780" algn="l"/>
                <a:tab pos="3184525" algn="l"/>
                <a:tab pos="4102100" algn="l"/>
                <a:tab pos="4984750" algn="l"/>
              </a:tabLst>
            </a:pPr>
            <a:r>
              <a:rPr sz="2000" b="1" spc="-5" dirty="0">
                <a:latin typeface="Tahoma"/>
                <a:cs typeface="Tahoma"/>
              </a:rPr>
              <a:t>Cyclones	can	</a:t>
            </a:r>
            <a:r>
              <a:rPr sz="2000" b="1" spc="5" dirty="0">
                <a:latin typeface="Tahoma"/>
                <a:cs typeface="Tahoma"/>
              </a:rPr>
              <a:t>be	</a:t>
            </a:r>
            <a:r>
              <a:rPr sz="2000" b="1" spc="-5" dirty="0">
                <a:latin typeface="Tahoma"/>
                <a:cs typeface="Tahoma"/>
              </a:rPr>
              <a:t>used	with	liquid</a:t>
            </a:r>
            <a:endParaRPr sz="2000">
              <a:latin typeface="Tahoma"/>
              <a:cs typeface="Tahoma"/>
            </a:endParaRPr>
          </a:p>
          <a:p>
            <a:pPr marR="5080" algn="r">
              <a:lnSpc>
                <a:spcPct val="100000"/>
              </a:lnSpc>
              <a:spcBef>
                <a:spcPts val="1205"/>
              </a:spcBef>
            </a:pPr>
            <a:r>
              <a:rPr sz="2000" b="1" spc="-5" dirty="0">
                <a:latin typeface="Tahoma"/>
                <a:cs typeface="Tahoma"/>
              </a:rPr>
              <a:t>most</a:t>
            </a:r>
            <a:endParaRPr sz="2000">
              <a:latin typeface="Tahoma"/>
              <a:cs typeface="Tahoma"/>
            </a:endParaRPr>
          </a:p>
        </p:txBody>
      </p:sp>
      <p:sp>
        <p:nvSpPr>
          <p:cNvPr id="5" name="object 5"/>
          <p:cNvSpPr txBox="1"/>
          <p:nvPr/>
        </p:nvSpPr>
        <p:spPr>
          <a:xfrm>
            <a:off x="878839" y="5411520"/>
            <a:ext cx="5366385" cy="939800"/>
          </a:xfrm>
          <a:prstGeom prst="rect">
            <a:avLst/>
          </a:prstGeom>
        </p:spPr>
        <p:txBody>
          <a:bodyPr vert="horz" wrap="square" lIns="0" tIns="12700" rIns="0" bIns="0" rtlCol="0">
            <a:spAutoFit/>
          </a:bodyPr>
          <a:lstStyle/>
          <a:p>
            <a:pPr marL="12700" marR="5080">
              <a:lnSpc>
                <a:spcPct val="150000"/>
              </a:lnSpc>
              <a:spcBef>
                <a:spcPts val="100"/>
              </a:spcBef>
              <a:tabLst>
                <a:tab pos="1235075" algn="l"/>
              </a:tabLst>
            </a:pPr>
            <a:r>
              <a:rPr sz="2000" b="1" spc="-5" dirty="0">
                <a:latin typeface="Tahoma"/>
                <a:cs typeface="Tahoma"/>
              </a:rPr>
              <a:t>common	application is with </a:t>
            </a:r>
            <a:r>
              <a:rPr sz="2000" b="1" spc="-10" dirty="0">
                <a:latin typeface="Tahoma"/>
                <a:cs typeface="Tahoma"/>
              </a:rPr>
              <a:t>suspensions  </a:t>
            </a:r>
            <a:r>
              <a:rPr sz="2000" b="1" spc="-5" dirty="0">
                <a:latin typeface="Tahoma"/>
                <a:cs typeface="Tahoma"/>
              </a:rPr>
              <a:t>of </a:t>
            </a:r>
            <a:r>
              <a:rPr sz="2000" b="1" dirty="0">
                <a:latin typeface="Tahoma"/>
                <a:cs typeface="Tahoma"/>
              </a:rPr>
              <a:t>a </a:t>
            </a:r>
            <a:r>
              <a:rPr sz="2000" b="1" spc="-5" dirty="0">
                <a:latin typeface="Tahoma"/>
                <a:cs typeface="Tahoma"/>
              </a:rPr>
              <a:t>solid in </a:t>
            </a:r>
            <a:r>
              <a:rPr sz="2000" b="1" dirty="0">
                <a:latin typeface="Tahoma"/>
                <a:cs typeface="Tahoma"/>
              </a:rPr>
              <a:t>a </a:t>
            </a:r>
            <a:r>
              <a:rPr sz="2000" b="1" spc="-5" dirty="0">
                <a:latin typeface="Tahoma"/>
                <a:cs typeface="Tahoma"/>
              </a:rPr>
              <a:t>gas, usually</a:t>
            </a:r>
            <a:r>
              <a:rPr sz="2000" b="1" spc="-40" dirty="0">
                <a:latin typeface="Tahoma"/>
                <a:cs typeface="Tahoma"/>
              </a:rPr>
              <a:t> </a:t>
            </a:r>
            <a:r>
              <a:rPr sz="2000" b="1" spc="-5" dirty="0">
                <a:latin typeface="Tahoma"/>
                <a:cs typeface="Tahoma"/>
              </a:rPr>
              <a:t>air.</a:t>
            </a:r>
            <a:endParaRPr sz="2000">
              <a:latin typeface="Tahoma"/>
              <a:cs typeface="Tahoma"/>
            </a:endParaRPr>
          </a:p>
        </p:txBody>
      </p:sp>
      <p:sp>
        <p:nvSpPr>
          <p:cNvPr id="6" name="object 6"/>
          <p:cNvSpPr/>
          <p:nvPr/>
        </p:nvSpPr>
        <p:spPr>
          <a:xfrm>
            <a:off x="6477000" y="838200"/>
            <a:ext cx="2381250" cy="541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3004" y="230124"/>
            <a:ext cx="8318500" cy="1231900"/>
            <a:chOff x="413004" y="230124"/>
            <a:chExt cx="8318500" cy="1231900"/>
          </a:xfrm>
        </p:grpSpPr>
        <p:sp>
          <p:nvSpPr>
            <p:cNvPr id="3" name="object 3"/>
            <p:cNvSpPr/>
            <p:nvPr/>
          </p:nvSpPr>
          <p:spPr>
            <a:xfrm>
              <a:off x="413004" y="230124"/>
              <a:ext cx="8292083" cy="12070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8912" y="256032"/>
              <a:ext cx="8292084" cy="1205484"/>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274700"/>
            <a:ext cx="8229600" cy="1143000"/>
          </a:xfrm>
          <a:prstGeom prst="rect">
            <a:avLst/>
          </a:prstGeom>
          <a:ln w="60325">
            <a:solidFill>
              <a:srgbClr val="0000FF"/>
            </a:solidFill>
          </a:ln>
        </p:spPr>
        <p:txBody>
          <a:bodyPr vert="horz" wrap="square" lIns="0" tIns="306070" rIns="0" bIns="0" rtlCol="0">
            <a:spAutoFit/>
          </a:bodyPr>
          <a:lstStyle/>
          <a:p>
            <a:pPr marL="1373505">
              <a:lnSpc>
                <a:spcPct val="100000"/>
              </a:lnSpc>
              <a:spcBef>
                <a:spcPts val="2410"/>
              </a:spcBef>
            </a:pPr>
            <a:r>
              <a:rPr sz="3350" i="1" spc="-75" dirty="0">
                <a:solidFill>
                  <a:srgbClr val="00AF50"/>
                </a:solidFill>
                <a:latin typeface="Tahoma"/>
                <a:cs typeface="Tahoma"/>
              </a:rPr>
              <a:t>4. </a:t>
            </a:r>
            <a:r>
              <a:rPr sz="3350" i="1" spc="-85" dirty="0">
                <a:solidFill>
                  <a:srgbClr val="00AF50"/>
                </a:solidFill>
                <a:latin typeface="Tahoma"/>
                <a:cs typeface="Tahoma"/>
              </a:rPr>
              <a:t>Mechanical </a:t>
            </a:r>
            <a:r>
              <a:rPr sz="3350" i="1" spc="-70" dirty="0">
                <a:solidFill>
                  <a:srgbClr val="00AF50"/>
                </a:solidFill>
                <a:latin typeface="Tahoma"/>
                <a:cs typeface="Tahoma"/>
              </a:rPr>
              <a:t>Air</a:t>
            </a:r>
            <a:r>
              <a:rPr sz="3350" i="1" spc="-50" dirty="0">
                <a:solidFill>
                  <a:srgbClr val="00AF50"/>
                </a:solidFill>
                <a:latin typeface="Tahoma"/>
                <a:cs typeface="Tahoma"/>
              </a:rPr>
              <a:t> </a:t>
            </a:r>
            <a:r>
              <a:rPr sz="3350" i="1" spc="-70" dirty="0">
                <a:solidFill>
                  <a:srgbClr val="00AF50"/>
                </a:solidFill>
                <a:latin typeface="Tahoma"/>
                <a:cs typeface="Tahoma"/>
              </a:rPr>
              <a:t>Classifier</a:t>
            </a:r>
            <a:endParaRPr sz="3350">
              <a:latin typeface="Tahoma"/>
              <a:cs typeface="Tahoma"/>
            </a:endParaRPr>
          </a:p>
        </p:txBody>
      </p:sp>
      <p:sp>
        <p:nvSpPr>
          <p:cNvPr id="6" name="object 6"/>
          <p:cNvSpPr txBox="1"/>
          <p:nvPr/>
        </p:nvSpPr>
        <p:spPr>
          <a:xfrm>
            <a:off x="535940" y="1795017"/>
            <a:ext cx="5558790" cy="4123054"/>
          </a:xfrm>
          <a:prstGeom prst="rect">
            <a:avLst/>
          </a:prstGeom>
        </p:spPr>
        <p:txBody>
          <a:bodyPr vert="horz" wrap="square" lIns="0" tIns="12700" rIns="0" bIns="0" rtlCol="0">
            <a:spAutoFit/>
          </a:bodyPr>
          <a:lstStyle/>
          <a:p>
            <a:pPr marL="355600" indent="-342900" algn="just">
              <a:lnSpc>
                <a:spcPct val="100000"/>
              </a:lnSpc>
              <a:spcBef>
                <a:spcPts val="100"/>
              </a:spcBef>
              <a:buClr>
                <a:srgbClr val="CCCCFF"/>
              </a:buClr>
              <a:buSzPct val="79166"/>
              <a:buFont typeface="Wingdings"/>
              <a:buChar char=""/>
              <a:tabLst>
                <a:tab pos="355600" algn="l"/>
              </a:tabLst>
            </a:pPr>
            <a:r>
              <a:rPr sz="2400" b="1" spc="-5" dirty="0">
                <a:latin typeface="Tahoma"/>
                <a:cs typeface="Tahoma"/>
              </a:rPr>
              <a:t>Mechanical </a:t>
            </a:r>
            <a:r>
              <a:rPr sz="2400" b="1" dirty="0">
                <a:latin typeface="Tahoma"/>
                <a:cs typeface="Tahoma"/>
              </a:rPr>
              <a:t>air</a:t>
            </a:r>
            <a:r>
              <a:rPr sz="2400" b="1" spc="70" dirty="0">
                <a:latin typeface="Tahoma"/>
                <a:cs typeface="Tahoma"/>
              </a:rPr>
              <a:t> </a:t>
            </a:r>
            <a:r>
              <a:rPr sz="2400" b="1" spc="-5" dirty="0">
                <a:latin typeface="Tahoma"/>
                <a:cs typeface="Tahoma"/>
              </a:rPr>
              <a:t>separation</a:t>
            </a:r>
            <a:endParaRPr sz="2400">
              <a:latin typeface="Tahoma"/>
              <a:cs typeface="Tahoma"/>
            </a:endParaRPr>
          </a:p>
          <a:p>
            <a:pPr marL="355600" marR="5080" algn="just">
              <a:lnSpc>
                <a:spcPct val="170000"/>
              </a:lnSpc>
            </a:pPr>
            <a:r>
              <a:rPr sz="2400" b="1" dirty="0">
                <a:latin typeface="Tahoma"/>
                <a:cs typeface="Tahoma"/>
              </a:rPr>
              <a:t>methods </a:t>
            </a:r>
            <a:r>
              <a:rPr sz="2400" b="1" spc="-5" dirty="0">
                <a:latin typeface="Tahoma"/>
                <a:cs typeface="Tahoma"/>
              </a:rPr>
              <a:t>use similar </a:t>
            </a:r>
            <a:r>
              <a:rPr sz="2400" b="1" spc="-10" dirty="0">
                <a:latin typeface="Tahoma"/>
                <a:cs typeface="Tahoma"/>
              </a:rPr>
              <a:t>principles </a:t>
            </a:r>
            <a:r>
              <a:rPr sz="2400" b="1" spc="-5" dirty="0">
                <a:latin typeface="Tahoma"/>
                <a:cs typeface="Tahoma"/>
              </a:rPr>
              <a:t>to  </a:t>
            </a:r>
            <a:r>
              <a:rPr sz="2400" b="1" dirty="0">
                <a:latin typeface="Tahoma"/>
                <a:cs typeface="Tahoma"/>
              </a:rPr>
              <a:t>the </a:t>
            </a:r>
            <a:r>
              <a:rPr sz="2400" b="1" spc="-5" dirty="0">
                <a:latin typeface="Tahoma"/>
                <a:cs typeface="Tahoma"/>
              </a:rPr>
              <a:t>cyclone separator, </a:t>
            </a:r>
            <a:r>
              <a:rPr sz="2400" b="1" dirty="0">
                <a:latin typeface="Tahoma"/>
                <a:cs typeface="Tahoma"/>
              </a:rPr>
              <a:t>but the air  </a:t>
            </a:r>
            <a:r>
              <a:rPr sz="2400" b="1" spc="-5" dirty="0">
                <a:latin typeface="Tahoma"/>
                <a:cs typeface="Tahoma"/>
              </a:rPr>
              <a:t>movement is obtained by means  of </a:t>
            </a:r>
            <a:r>
              <a:rPr sz="2400" b="1" dirty="0">
                <a:latin typeface="Tahoma"/>
                <a:cs typeface="Tahoma"/>
              </a:rPr>
              <a:t>a </a:t>
            </a:r>
            <a:r>
              <a:rPr sz="2400" b="1" spc="-5" dirty="0">
                <a:latin typeface="Tahoma"/>
                <a:cs typeface="Tahoma"/>
              </a:rPr>
              <a:t>rotating disc </a:t>
            </a:r>
            <a:r>
              <a:rPr sz="2400" b="1" dirty="0">
                <a:latin typeface="Tahoma"/>
                <a:cs typeface="Tahoma"/>
              </a:rPr>
              <a:t>and </a:t>
            </a:r>
            <a:r>
              <a:rPr sz="2400" b="1" spc="-5" dirty="0">
                <a:latin typeface="Tahoma"/>
                <a:cs typeface="Tahoma"/>
              </a:rPr>
              <a:t>vanes, </a:t>
            </a:r>
            <a:r>
              <a:rPr sz="2400" b="1" dirty="0">
                <a:latin typeface="Tahoma"/>
                <a:cs typeface="Tahoma"/>
              </a:rPr>
              <a:t>and  separation </a:t>
            </a:r>
            <a:r>
              <a:rPr sz="2400" b="1" spc="-5" dirty="0">
                <a:latin typeface="Tahoma"/>
                <a:cs typeface="Tahoma"/>
              </a:rPr>
              <a:t>is </a:t>
            </a:r>
            <a:r>
              <a:rPr sz="2400" b="1" dirty="0">
                <a:latin typeface="Tahoma"/>
                <a:cs typeface="Tahoma"/>
              </a:rPr>
              <a:t>improved </a:t>
            </a:r>
            <a:r>
              <a:rPr sz="2400" b="1" spc="-5" dirty="0">
                <a:latin typeface="Tahoma"/>
                <a:cs typeface="Tahoma"/>
              </a:rPr>
              <a:t>by </a:t>
            </a:r>
            <a:r>
              <a:rPr sz="2400" b="1" dirty="0">
                <a:latin typeface="Tahoma"/>
                <a:cs typeface="Tahoma"/>
              </a:rPr>
              <a:t>the </a:t>
            </a:r>
            <a:r>
              <a:rPr sz="2400" b="1" spc="-10" dirty="0">
                <a:latin typeface="Tahoma"/>
                <a:cs typeface="Tahoma"/>
              </a:rPr>
              <a:t>use  </a:t>
            </a:r>
            <a:r>
              <a:rPr sz="2400" b="1" spc="-5" dirty="0">
                <a:latin typeface="Tahoma"/>
                <a:cs typeface="Tahoma"/>
              </a:rPr>
              <a:t>of stationary</a:t>
            </a:r>
            <a:r>
              <a:rPr sz="2400" b="1" spc="10" dirty="0">
                <a:latin typeface="Tahoma"/>
                <a:cs typeface="Tahoma"/>
              </a:rPr>
              <a:t> </a:t>
            </a:r>
            <a:r>
              <a:rPr sz="2400" b="1" dirty="0">
                <a:latin typeface="Tahoma"/>
                <a:cs typeface="Tahoma"/>
              </a:rPr>
              <a:t>vanes.</a:t>
            </a:r>
            <a:endParaRPr sz="2400">
              <a:latin typeface="Tahoma"/>
              <a:cs typeface="Tahoma"/>
            </a:endParaRPr>
          </a:p>
        </p:txBody>
      </p:sp>
      <p:sp>
        <p:nvSpPr>
          <p:cNvPr id="7" name="object 7"/>
          <p:cNvSpPr/>
          <p:nvPr/>
        </p:nvSpPr>
        <p:spPr>
          <a:xfrm>
            <a:off x="6477000" y="1676400"/>
            <a:ext cx="2381250" cy="47625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497056"/>
            <a:ext cx="5862320" cy="1534795"/>
          </a:xfrm>
          <a:prstGeom prst="rect">
            <a:avLst/>
          </a:prstGeom>
        </p:spPr>
        <p:txBody>
          <a:bodyPr vert="horz" wrap="square" lIns="0" tIns="13335" rIns="0" bIns="0" rtlCol="0">
            <a:spAutoFit/>
          </a:bodyPr>
          <a:lstStyle/>
          <a:p>
            <a:pPr marL="355600" marR="5080" indent="-342900" algn="just">
              <a:lnSpc>
                <a:spcPct val="150000"/>
              </a:lnSpc>
              <a:spcBef>
                <a:spcPts val="105"/>
              </a:spcBef>
              <a:buClr>
                <a:srgbClr val="CCCCFF"/>
              </a:buClr>
              <a:buSzPct val="200000"/>
              <a:buFont typeface="Wingdings"/>
              <a:buChar char=""/>
              <a:tabLst>
                <a:tab pos="355600" algn="l"/>
              </a:tabLst>
            </a:pPr>
            <a:r>
              <a:rPr sz="2200" b="1" spc="-5" dirty="0">
                <a:latin typeface="Tahoma"/>
                <a:cs typeface="Tahoma"/>
              </a:rPr>
              <a:t>By controlling </a:t>
            </a:r>
            <a:r>
              <a:rPr sz="2200" b="1" dirty="0">
                <a:latin typeface="Tahoma"/>
                <a:cs typeface="Tahoma"/>
              </a:rPr>
              <a:t>these vanes </a:t>
            </a:r>
            <a:r>
              <a:rPr sz="2200" b="1" spc="-5" dirty="0">
                <a:latin typeface="Tahoma"/>
                <a:cs typeface="Tahoma"/>
              </a:rPr>
              <a:t>and the  </a:t>
            </a:r>
            <a:r>
              <a:rPr sz="2200" b="1" dirty="0">
                <a:latin typeface="Tahoma"/>
                <a:cs typeface="Tahoma"/>
              </a:rPr>
              <a:t>speed </a:t>
            </a:r>
            <a:r>
              <a:rPr sz="2200" b="1" spc="-5" dirty="0">
                <a:latin typeface="Tahoma"/>
                <a:cs typeface="Tahoma"/>
              </a:rPr>
              <a:t>of rotation, it is </a:t>
            </a:r>
            <a:r>
              <a:rPr sz="2200" b="1" dirty="0">
                <a:latin typeface="Tahoma"/>
                <a:cs typeface="Tahoma"/>
              </a:rPr>
              <a:t>possible </a:t>
            </a:r>
            <a:r>
              <a:rPr sz="2200" b="1" spc="-5" dirty="0">
                <a:latin typeface="Tahoma"/>
                <a:cs typeface="Tahoma"/>
              </a:rPr>
              <a:t>to vary  </a:t>
            </a:r>
            <a:r>
              <a:rPr sz="2200" b="1" spc="-10" dirty="0">
                <a:latin typeface="Tahoma"/>
                <a:cs typeface="Tahoma"/>
              </a:rPr>
              <a:t>the </a:t>
            </a:r>
            <a:r>
              <a:rPr sz="2200" b="1" spc="5" dirty="0">
                <a:latin typeface="Tahoma"/>
                <a:cs typeface="Tahoma"/>
              </a:rPr>
              <a:t>size </a:t>
            </a:r>
            <a:r>
              <a:rPr sz="2200" b="1" dirty="0">
                <a:latin typeface="Tahoma"/>
                <a:cs typeface="Tahoma"/>
              </a:rPr>
              <a:t>at </a:t>
            </a:r>
            <a:r>
              <a:rPr sz="2200" b="1" spc="-5" dirty="0">
                <a:latin typeface="Tahoma"/>
                <a:cs typeface="Tahoma"/>
              </a:rPr>
              <a:t>which separation</a:t>
            </a:r>
            <a:r>
              <a:rPr sz="2200" b="1" spc="90" dirty="0">
                <a:latin typeface="Tahoma"/>
                <a:cs typeface="Tahoma"/>
              </a:rPr>
              <a:t> </a:t>
            </a:r>
            <a:r>
              <a:rPr sz="2200" b="1" spc="-5" dirty="0">
                <a:latin typeface="Tahoma"/>
                <a:cs typeface="Tahoma"/>
              </a:rPr>
              <a:t>occurs.</a:t>
            </a:r>
            <a:endParaRPr sz="2200">
              <a:latin typeface="Tahoma"/>
              <a:cs typeface="Tahoma"/>
            </a:endParaRPr>
          </a:p>
        </p:txBody>
      </p:sp>
      <p:sp>
        <p:nvSpPr>
          <p:cNvPr id="3" name="object 3"/>
          <p:cNvSpPr txBox="1"/>
          <p:nvPr/>
        </p:nvSpPr>
        <p:spPr>
          <a:xfrm>
            <a:off x="383540" y="2811906"/>
            <a:ext cx="3985895" cy="360680"/>
          </a:xfrm>
          <a:prstGeom prst="rect">
            <a:avLst/>
          </a:prstGeom>
        </p:spPr>
        <p:txBody>
          <a:bodyPr vert="horz" wrap="square" lIns="0" tIns="12065" rIns="0" bIns="0" rtlCol="0">
            <a:spAutoFit/>
          </a:bodyPr>
          <a:lstStyle/>
          <a:p>
            <a:pPr marL="355600" indent="-342900">
              <a:lnSpc>
                <a:spcPct val="100000"/>
              </a:lnSpc>
              <a:spcBef>
                <a:spcPts val="95"/>
              </a:spcBef>
              <a:buClr>
                <a:srgbClr val="CCCCFF"/>
              </a:buClr>
              <a:buSzPct val="79545"/>
              <a:buFont typeface="Wingdings"/>
              <a:buChar char=""/>
              <a:tabLst>
                <a:tab pos="354965" algn="l"/>
                <a:tab pos="355600" algn="l"/>
                <a:tab pos="1087120" algn="l"/>
                <a:tab pos="2380615" algn="l"/>
                <a:tab pos="2826385" algn="l"/>
                <a:tab pos="3707129" algn="l"/>
              </a:tabLst>
            </a:pPr>
            <a:r>
              <a:rPr sz="2200" b="1" spc="-10" dirty="0">
                <a:latin typeface="Tahoma"/>
                <a:cs typeface="Tahoma"/>
              </a:rPr>
              <a:t>T</a:t>
            </a:r>
            <a:r>
              <a:rPr sz="2200" b="1" dirty="0">
                <a:latin typeface="Tahoma"/>
                <a:cs typeface="Tahoma"/>
              </a:rPr>
              <a:t>h</a:t>
            </a:r>
            <a:r>
              <a:rPr sz="2200" b="1" spc="-5" dirty="0">
                <a:latin typeface="Tahoma"/>
                <a:cs typeface="Tahoma"/>
              </a:rPr>
              <a:t>e</a:t>
            </a:r>
            <a:r>
              <a:rPr sz="2200" b="1" dirty="0">
                <a:latin typeface="Tahoma"/>
                <a:cs typeface="Tahoma"/>
              </a:rPr>
              <a:t>	</a:t>
            </a:r>
            <a:r>
              <a:rPr sz="2200" b="1" spc="-5" dirty="0">
                <a:latin typeface="Tahoma"/>
                <a:cs typeface="Tahoma"/>
              </a:rPr>
              <a:t>m</a:t>
            </a:r>
            <a:r>
              <a:rPr sz="2200" b="1" dirty="0">
                <a:latin typeface="Tahoma"/>
                <a:cs typeface="Tahoma"/>
              </a:rPr>
              <a:t>eth</a:t>
            </a:r>
            <a:r>
              <a:rPr sz="2200" b="1" spc="-10" dirty="0">
                <a:latin typeface="Tahoma"/>
                <a:cs typeface="Tahoma"/>
              </a:rPr>
              <a:t>o</a:t>
            </a:r>
            <a:r>
              <a:rPr sz="2200" b="1" spc="-5" dirty="0">
                <a:latin typeface="Tahoma"/>
                <a:cs typeface="Tahoma"/>
              </a:rPr>
              <a:t>d</a:t>
            </a:r>
            <a:r>
              <a:rPr sz="2200" b="1" dirty="0">
                <a:latin typeface="Tahoma"/>
                <a:cs typeface="Tahoma"/>
              </a:rPr>
              <a:t>	i</a:t>
            </a:r>
            <a:r>
              <a:rPr sz="2200" b="1" spc="-5" dirty="0">
                <a:latin typeface="Tahoma"/>
                <a:cs typeface="Tahoma"/>
              </a:rPr>
              <a:t>s</a:t>
            </a:r>
            <a:r>
              <a:rPr sz="2200" b="1" dirty="0">
                <a:latin typeface="Tahoma"/>
                <a:cs typeface="Tahoma"/>
              </a:rPr>
              <a:t>	u</a:t>
            </a:r>
            <a:r>
              <a:rPr sz="2200" b="1" spc="-5" dirty="0">
                <a:latin typeface="Tahoma"/>
                <a:cs typeface="Tahoma"/>
              </a:rPr>
              <a:t>s</a:t>
            </a:r>
            <a:r>
              <a:rPr sz="2200" b="1" spc="5" dirty="0">
                <a:latin typeface="Tahoma"/>
                <a:cs typeface="Tahoma"/>
              </a:rPr>
              <a:t>e</a:t>
            </a:r>
            <a:r>
              <a:rPr sz="2200" b="1" spc="-5" dirty="0">
                <a:latin typeface="Tahoma"/>
                <a:cs typeface="Tahoma"/>
              </a:rPr>
              <a:t>d</a:t>
            </a:r>
            <a:r>
              <a:rPr sz="2200" b="1" dirty="0">
                <a:latin typeface="Tahoma"/>
                <a:cs typeface="Tahoma"/>
              </a:rPr>
              <a:t>	in</a:t>
            </a:r>
            <a:endParaRPr sz="2200">
              <a:latin typeface="Tahoma"/>
              <a:cs typeface="Tahoma"/>
            </a:endParaRPr>
          </a:p>
        </p:txBody>
      </p:sp>
      <p:sp>
        <p:nvSpPr>
          <p:cNvPr id="4" name="object 4"/>
          <p:cNvSpPr txBox="1"/>
          <p:nvPr/>
        </p:nvSpPr>
        <p:spPr>
          <a:xfrm>
            <a:off x="4390771" y="2643403"/>
            <a:ext cx="1853564" cy="1534795"/>
          </a:xfrm>
          <a:prstGeom prst="rect">
            <a:avLst/>
          </a:prstGeom>
        </p:spPr>
        <p:txBody>
          <a:bodyPr vert="horz" wrap="square" lIns="0" tIns="12700" rIns="0" bIns="0" rtlCol="0">
            <a:spAutoFit/>
          </a:bodyPr>
          <a:lstStyle/>
          <a:p>
            <a:pPr marL="12700" marR="5080" indent="165735" algn="just">
              <a:lnSpc>
                <a:spcPct val="150000"/>
              </a:lnSpc>
              <a:spcBef>
                <a:spcPts val="100"/>
              </a:spcBef>
            </a:pPr>
            <a:r>
              <a:rPr sz="2200" b="1" spc="10" dirty="0">
                <a:latin typeface="Tahoma"/>
                <a:cs typeface="Tahoma"/>
              </a:rPr>
              <a:t>c</a:t>
            </a:r>
            <a:r>
              <a:rPr sz="2200" b="1" spc="5" dirty="0">
                <a:latin typeface="Tahoma"/>
                <a:cs typeface="Tahoma"/>
              </a:rPr>
              <a:t>o</a:t>
            </a:r>
            <a:r>
              <a:rPr sz="2200" b="1" spc="-10" dirty="0">
                <a:latin typeface="Tahoma"/>
                <a:cs typeface="Tahoma"/>
              </a:rPr>
              <a:t>njun</a:t>
            </a:r>
            <a:r>
              <a:rPr sz="2200" b="1" dirty="0">
                <a:latin typeface="Tahoma"/>
                <a:cs typeface="Tahoma"/>
              </a:rPr>
              <a:t>ct</a:t>
            </a:r>
            <a:r>
              <a:rPr sz="2200" b="1" spc="-5" dirty="0">
                <a:latin typeface="Tahoma"/>
                <a:cs typeface="Tahoma"/>
              </a:rPr>
              <a:t>i</a:t>
            </a:r>
            <a:r>
              <a:rPr sz="2200" b="1" dirty="0">
                <a:latin typeface="Tahoma"/>
                <a:cs typeface="Tahoma"/>
              </a:rPr>
              <a:t>o</a:t>
            </a:r>
            <a:r>
              <a:rPr sz="2200" b="1" spc="-5" dirty="0">
                <a:latin typeface="Tahoma"/>
                <a:cs typeface="Tahoma"/>
              </a:rPr>
              <a:t>n  and return  further</a:t>
            </a:r>
            <a:r>
              <a:rPr sz="2200" b="1" spc="335" dirty="0">
                <a:latin typeface="Tahoma"/>
                <a:cs typeface="Tahoma"/>
              </a:rPr>
              <a:t> </a:t>
            </a:r>
            <a:r>
              <a:rPr sz="2200" b="1" spc="10" dirty="0">
                <a:latin typeface="Tahoma"/>
                <a:cs typeface="Tahoma"/>
              </a:rPr>
              <a:t>size</a:t>
            </a:r>
            <a:endParaRPr sz="2200">
              <a:latin typeface="Tahoma"/>
              <a:cs typeface="Tahoma"/>
            </a:endParaRPr>
          </a:p>
        </p:txBody>
      </p:sp>
      <p:sp>
        <p:nvSpPr>
          <p:cNvPr id="5" name="object 5"/>
          <p:cNvSpPr txBox="1"/>
          <p:nvPr/>
        </p:nvSpPr>
        <p:spPr>
          <a:xfrm>
            <a:off x="726440" y="3146831"/>
            <a:ext cx="3598545" cy="1534160"/>
          </a:xfrm>
          <a:prstGeom prst="rect">
            <a:avLst/>
          </a:prstGeom>
        </p:spPr>
        <p:txBody>
          <a:bodyPr vert="horz" wrap="square" lIns="0" tIns="12700" rIns="0" bIns="0" rtlCol="0">
            <a:spAutoFit/>
          </a:bodyPr>
          <a:lstStyle/>
          <a:p>
            <a:pPr marL="12700" marR="5080">
              <a:lnSpc>
                <a:spcPct val="150000"/>
              </a:lnSpc>
              <a:spcBef>
                <a:spcPts val="100"/>
              </a:spcBef>
              <a:tabLst>
                <a:tab pos="896619" algn="l"/>
                <a:tab pos="1475740" algn="l"/>
                <a:tab pos="1816735" algn="l"/>
                <a:tab pos="2362835" algn="l"/>
                <a:tab pos="2980055" algn="l"/>
              </a:tabLst>
            </a:pPr>
            <a:r>
              <a:rPr sz="2200" b="1" spc="-5" dirty="0">
                <a:latin typeface="Tahoma"/>
                <a:cs typeface="Tahoma"/>
              </a:rPr>
              <a:t>with	mil</a:t>
            </a:r>
            <a:r>
              <a:rPr sz="2200" b="1" dirty="0">
                <a:latin typeface="Tahoma"/>
                <a:cs typeface="Tahoma"/>
              </a:rPr>
              <a:t>l</a:t>
            </a:r>
            <a:r>
              <a:rPr sz="2200" b="1" spc="-5" dirty="0">
                <a:latin typeface="Tahoma"/>
                <a:cs typeface="Tahoma"/>
              </a:rPr>
              <a:t>s</a:t>
            </a:r>
            <a:r>
              <a:rPr sz="2200" b="1" dirty="0">
                <a:latin typeface="Tahoma"/>
                <a:cs typeface="Tahoma"/>
              </a:rPr>
              <a:t>	</a:t>
            </a:r>
            <a:r>
              <a:rPr sz="2200" b="1" spc="-10" dirty="0">
                <a:latin typeface="Tahoma"/>
                <a:cs typeface="Tahoma"/>
              </a:rPr>
              <a:t>t</a:t>
            </a:r>
            <a:r>
              <a:rPr sz="2200" b="1" spc="-5" dirty="0">
                <a:latin typeface="Tahoma"/>
                <a:cs typeface="Tahoma"/>
              </a:rPr>
              <a:t>o</a:t>
            </a:r>
            <a:r>
              <a:rPr sz="2200" b="1" dirty="0">
                <a:latin typeface="Tahoma"/>
                <a:cs typeface="Tahoma"/>
              </a:rPr>
              <a:t>	</a:t>
            </a:r>
            <a:r>
              <a:rPr sz="2200" b="1" spc="-5" dirty="0">
                <a:latin typeface="Tahoma"/>
                <a:cs typeface="Tahoma"/>
              </a:rPr>
              <a:t>s</a:t>
            </a:r>
            <a:r>
              <a:rPr sz="2200" b="1" spc="5" dirty="0">
                <a:latin typeface="Tahoma"/>
                <a:cs typeface="Tahoma"/>
              </a:rPr>
              <a:t>e</a:t>
            </a:r>
            <a:r>
              <a:rPr sz="2200" b="1" spc="-10" dirty="0">
                <a:latin typeface="Tahoma"/>
                <a:cs typeface="Tahoma"/>
              </a:rPr>
              <a:t>parate  </a:t>
            </a:r>
            <a:r>
              <a:rPr sz="2200" b="1" dirty="0">
                <a:latin typeface="Tahoma"/>
                <a:cs typeface="Tahoma"/>
              </a:rPr>
              <a:t>oversize	</a:t>
            </a:r>
            <a:r>
              <a:rPr sz="2200" b="1" spc="-5" dirty="0">
                <a:latin typeface="Tahoma"/>
                <a:cs typeface="Tahoma"/>
              </a:rPr>
              <a:t>particles	for  reduction.</a:t>
            </a:r>
            <a:endParaRPr sz="2200">
              <a:latin typeface="Tahoma"/>
              <a:cs typeface="Tahoma"/>
            </a:endParaRPr>
          </a:p>
        </p:txBody>
      </p:sp>
      <p:sp>
        <p:nvSpPr>
          <p:cNvPr id="6" name="object 6"/>
          <p:cNvSpPr/>
          <p:nvPr/>
        </p:nvSpPr>
        <p:spPr>
          <a:xfrm>
            <a:off x="6400800" y="571500"/>
            <a:ext cx="2381250" cy="476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241" y="115315"/>
            <a:ext cx="6046470" cy="696595"/>
          </a:xfrm>
          <a:prstGeom prst="rect">
            <a:avLst/>
          </a:prstGeom>
        </p:spPr>
        <p:txBody>
          <a:bodyPr vert="horz" wrap="square" lIns="0" tIns="12700" rIns="0" bIns="0" rtlCol="0">
            <a:spAutoFit/>
          </a:bodyPr>
          <a:lstStyle/>
          <a:p>
            <a:pPr marL="12700">
              <a:lnSpc>
                <a:spcPct val="100000"/>
              </a:lnSpc>
              <a:spcBef>
                <a:spcPts val="100"/>
              </a:spcBef>
            </a:pPr>
            <a:r>
              <a:rPr sz="4400" spc="-220" dirty="0">
                <a:solidFill>
                  <a:srgbClr val="6F2F9F"/>
                </a:solidFill>
                <a:latin typeface="Arial"/>
                <a:cs typeface="Arial"/>
              </a:rPr>
              <a:t>ELUTRIATION</a:t>
            </a:r>
            <a:r>
              <a:rPr sz="4400" spc="-235" dirty="0">
                <a:solidFill>
                  <a:srgbClr val="6F2F9F"/>
                </a:solidFill>
                <a:latin typeface="Arial"/>
                <a:cs typeface="Arial"/>
              </a:rPr>
              <a:t> </a:t>
            </a:r>
            <a:r>
              <a:rPr sz="4400" spc="-409" dirty="0">
                <a:solidFill>
                  <a:srgbClr val="6F2F9F"/>
                </a:solidFill>
                <a:latin typeface="Arial"/>
                <a:cs typeface="Arial"/>
              </a:rPr>
              <a:t>METHODS</a:t>
            </a:r>
            <a:endParaRPr sz="4400">
              <a:latin typeface="Arial"/>
              <a:cs typeface="Arial"/>
            </a:endParaRPr>
          </a:p>
        </p:txBody>
      </p:sp>
      <p:sp>
        <p:nvSpPr>
          <p:cNvPr id="3" name="object 3"/>
          <p:cNvSpPr txBox="1"/>
          <p:nvPr/>
        </p:nvSpPr>
        <p:spPr>
          <a:xfrm>
            <a:off x="383540" y="1131468"/>
            <a:ext cx="5024755" cy="1635125"/>
          </a:xfrm>
          <a:prstGeom prst="rect">
            <a:avLst/>
          </a:prstGeom>
        </p:spPr>
        <p:txBody>
          <a:bodyPr vert="horz" wrap="square" lIns="0" tIns="12700" rIns="0" bIns="0" rtlCol="0">
            <a:spAutoFit/>
          </a:bodyPr>
          <a:lstStyle/>
          <a:p>
            <a:pPr marL="355600" marR="5080" indent="-342900" algn="just">
              <a:lnSpc>
                <a:spcPct val="120000"/>
              </a:lnSpc>
              <a:spcBef>
                <a:spcPts val="100"/>
              </a:spcBef>
              <a:buClr>
                <a:srgbClr val="CCCCFF"/>
              </a:buClr>
              <a:buSzPct val="79545"/>
              <a:buFont typeface="Wingdings"/>
              <a:buChar char=""/>
              <a:tabLst>
                <a:tab pos="355600" algn="l"/>
              </a:tabLst>
            </a:pPr>
            <a:r>
              <a:rPr sz="2200" b="1" spc="-5" dirty="0">
                <a:latin typeface="Tahoma"/>
                <a:cs typeface="Tahoma"/>
              </a:rPr>
              <a:t>Elutriation depends </a:t>
            </a:r>
            <a:r>
              <a:rPr sz="2200" b="1" dirty="0">
                <a:latin typeface="Tahoma"/>
                <a:cs typeface="Tahoma"/>
              </a:rPr>
              <a:t>on </a:t>
            </a:r>
            <a:r>
              <a:rPr sz="2200" b="1" spc="-5" dirty="0">
                <a:latin typeface="Tahoma"/>
                <a:cs typeface="Tahoma"/>
              </a:rPr>
              <a:t>the  movement of a </a:t>
            </a:r>
            <a:r>
              <a:rPr sz="2200" b="1" spc="-10" dirty="0">
                <a:latin typeface="Tahoma"/>
                <a:cs typeface="Tahoma"/>
              </a:rPr>
              <a:t>fluid </a:t>
            </a:r>
            <a:r>
              <a:rPr sz="2200" b="1" spc="-5" dirty="0">
                <a:latin typeface="Tahoma"/>
                <a:cs typeface="Tahoma"/>
              </a:rPr>
              <a:t>against </a:t>
            </a:r>
            <a:r>
              <a:rPr sz="2200" b="1" spc="5" dirty="0">
                <a:latin typeface="Tahoma"/>
                <a:cs typeface="Tahoma"/>
              </a:rPr>
              <a:t>the  </a:t>
            </a:r>
            <a:r>
              <a:rPr sz="2200" b="1" spc="-5" dirty="0">
                <a:latin typeface="Tahoma"/>
                <a:cs typeface="Tahoma"/>
              </a:rPr>
              <a:t>direction </a:t>
            </a:r>
            <a:r>
              <a:rPr sz="2200" b="1" dirty="0">
                <a:latin typeface="Tahoma"/>
                <a:cs typeface="Tahoma"/>
              </a:rPr>
              <a:t>of </a:t>
            </a:r>
            <a:r>
              <a:rPr sz="2200" b="1" spc="-5" dirty="0">
                <a:latin typeface="Tahoma"/>
                <a:cs typeface="Tahoma"/>
              </a:rPr>
              <a:t>sedimentation of the  particles.</a:t>
            </a:r>
            <a:endParaRPr sz="2200">
              <a:latin typeface="Tahoma"/>
              <a:cs typeface="Tahoma"/>
            </a:endParaRPr>
          </a:p>
        </p:txBody>
      </p:sp>
      <p:sp>
        <p:nvSpPr>
          <p:cNvPr id="4" name="object 4"/>
          <p:cNvSpPr txBox="1"/>
          <p:nvPr/>
        </p:nvSpPr>
        <p:spPr>
          <a:xfrm>
            <a:off x="383540" y="3277895"/>
            <a:ext cx="5024755" cy="830580"/>
          </a:xfrm>
          <a:prstGeom prst="rect">
            <a:avLst/>
          </a:prstGeom>
        </p:spPr>
        <p:txBody>
          <a:bodyPr vert="horz" wrap="square" lIns="0" tIns="12700" rIns="0" bIns="0" rtlCol="0">
            <a:spAutoFit/>
          </a:bodyPr>
          <a:lstStyle/>
          <a:p>
            <a:pPr marL="355600" marR="5080" indent="-342900">
              <a:lnSpc>
                <a:spcPct val="120000"/>
              </a:lnSpc>
              <a:spcBef>
                <a:spcPts val="100"/>
              </a:spcBef>
              <a:buClr>
                <a:srgbClr val="CCCCFF"/>
              </a:buClr>
              <a:buSzPct val="79545"/>
              <a:buFont typeface="Wingdings"/>
              <a:buChar char=""/>
              <a:tabLst>
                <a:tab pos="354965" algn="l"/>
                <a:tab pos="355600" algn="l"/>
                <a:tab pos="1953895" algn="l"/>
                <a:tab pos="3275965" algn="l"/>
                <a:tab pos="4377690" algn="l"/>
                <a:tab pos="4844415" algn="l"/>
              </a:tabLst>
            </a:pPr>
            <a:r>
              <a:rPr sz="2200" b="1" spc="-10" dirty="0">
                <a:latin typeface="Tahoma"/>
                <a:cs typeface="Tahoma"/>
              </a:rPr>
              <a:t>For </a:t>
            </a:r>
            <a:r>
              <a:rPr sz="2200" b="1" spc="-5" dirty="0">
                <a:latin typeface="Tahoma"/>
                <a:cs typeface="Tahoma"/>
              </a:rPr>
              <a:t>the gravitational system, the  app</a:t>
            </a:r>
            <a:r>
              <a:rPr sz="2200" b="1" dirty="0">
                <a:latin typeface="Tahoma"/>
                <a:cs typeface="Tahoma"/>
              </a:rPr>
              <a:t>a</a:t>
            </a:r>
            <a:r>
              <a:rPr sz="2200" b="1" spc="-5" dirty="0">
                <a:latin typeface="Tahoma"/>
                <a:cs typeface="Tahoma"/>
              </a:rPr>
              <a:t>ratus</a:t>
            </a:r>
            <a:r>
              <a:rPr sz="2200" b="1" dirty="0">
                <a:latin typeface="Tahoma"/>
                <a:cs typeface="Tahoma"/>
              </a:rPr>
              <a:t>	</a:t>
            </a:r>
            <a:r>
              <a:rPr sz="2200" b="1" spc="-5" dirty="0">
                <a:latin typeface="Tahoma"/>
                <a:cs typeface="Tahoma"/>
              </a:rPr>
              <a:t>c</a:t>
            </a:r>
            <a:r>
              <a:rPr sz="2200" b="1" spc="5" dirty="0">
                <a:latin typeface="Tahoma"/>
                <a:cs typeface="Tahoma"/>
              </a:rPr>
              <a:t>o</a:t>
            </a:r>
            <a:r>
              <a:rPr sz="2200" b="1" spc="-10" dirty="0">
                <a:latin typeface="Tahoma"/>
                <a:cs typeface="Tahoma"/>
              </a:rPr>
              <a:t>n</a:t>
            </a:r>
            <a:r>
              <a:rPr sz="2200" b="1" spc="-5" dirty="0">
                <a:latin typeface="Tahoma"/>
                <a:cs typeface="Tahoma"/>
              </a:rPr>
              <a:t>sists</a:t>
            </a:r>
            <a:r>
              <a:rPr sz="2200" b="1" dirty="0">
                <a:latin typeface="Tahoma"/>
                <a:cs typeface="Tahoma"/>
              </a:rPr>
              <a:t>	</a:t>
            </a:r>
            <a:r>
              <a:rPr sz="2200" b="1" spc="-5" dirty="0">
                <a:latin typeface="Tahoma"/>
                <a:cs typeface="Tahoma"/>
              </a:rPr>
              <a:t>si</a:t>
            </a:r>
            <a:r>
              <a:rPr sz="2200" b="1" dirty="0">
                <a:latin typeface="Tahoma"/>
                <a:cs typeface="Tahoma"/>
              </a:rPr>
              <a:t>m</a:t>
            </a:r>
            <a:r>
              <a:rPr sz="2200" b="1" spc="-10" dirty="0">
                <a:latin typeface="Tahoma"/>
                <a:cs typeface="Tahoma"/>
              </a:rPr>
              <a:t>pl</a:t>
            </a:r>
            <a:r>
              <a:rPr sz="2200" b="1" spc="-5" dirty="0">
                <a:latin typeface="Tahoma"/>
                <a:cs typeface="Tahoma"/>
              </a:rPr>
              <a:t>y</a:t>
            </a:r>
            <a:r>
              <a:rPr sz="2200" b="1" dirty="0">
                <a:latin typeface="Tahoma"/>
                <a:cs typeface="Tahoma"/>
              </a:rPr>
              <a:t>	</a:t>
            </a:r>
            <a:r>
              <a:rPr sz="2200" b="1" spc="-5" dirty="0">
                <a:latin typeface="Tahoma"/>
                <a:cs typeface="Tahoma"/>
              </a:rPr>
              <a:t>of</a:t>
            </a:r>
            <a:r>
              <a:rPr sz="2200" b="1" dirty="0">
                <a:latin typeface="Tahoma"/>
                <a:cs typeface="Tahoma"/>
              </a:rPr>
              <a:t>	</a:t>
            </a:r>
            <a:r>
              <a:rPr sz="2200" b="1" spc="-5" dirty="0">
                <a:latin typeface="Tahoma"/>
                <a:cs typeface="Tahoma"/>
              </a:rPr>
              <a:t>a</a:t>
            </a:r>
            <a:endParaRPr sz="2200">
              <a:latin typeface="Tahoma"/>
              <a:cs typeface="Tahoma"/>
            </a:endParaRPr>
          </a:p>
        </p:txBody>
      </p:sp>
      <p:sp>
        <p:nvSpPr>
          <p:cNvPr id="5" name="object 5"/>
          <p:cNvSpPr txBox="1"/>
          <p:nvPr/>
        </p:nvSpPr>
        <p:spPr>
          <a:xfrm>
            <a:off x="726440" y="4082567"/>
            <a:ext cx="3218180" cy="830580"/>
          </a:xfrm>
          <a:prstGeom prst="rect">
            <a:avLst/>
          </a:prstGeom>
        </p:spPr>
        <p:txBody>
          <a:bodyPr vert="horz" wrap="square" lIns="0" tIns="12700" rIns="0" bIns="0" rtlCol="0">
            <a:spAutoFit/>
          </a:bodyPr>
          <a:lstStyle/>
          <a:p>
            <a:pPr marL="12700" marR="5080">
              <a:lnSpc>
                <a:spcPct val="120000"/>
              </a:lnSpc>
              <a:spcBef>
                <a:spcPts val="100"/>
              </a:spcBef>
              <a:tabLst>
                <a:tab pos="1064260" algn="l"/>
                <a:tab pos="1301750" algn="l"/>
                <a:tab pos="1946275" algn="l"/>
                <a:tab pos="2576195" algn="l"/>
              </a:tabLst>
            </a:pPr>
            <a:r>
              <a:rPr sz="2200" b="1" spc="-5" dirty="0">
                <a:latin typeface="Tahoma"/>
                <a:cs typeface="Tahoma"/>
              </a:rPr>
              <a:t>vertical		</a:t>
            </a:r>
            <a:r>
              <a:rPr sz="2200" b="1" spc="10" dirty="0">
                <a:latin typeface="Tahoma"/>
                <a:cs typeface="Tahoma"/>
              </a:rPr>
              <a:t>c</a:t>
            </a:r>
            <a:r>
              <a:rPr sz="2200" b="1" spc="-10" dirty="0">
                <a:latin typeface="Tahoma"/>
                <a:cs typeface="Tahoma"/>
              </a:rPr>
              <a:t>olu</a:t>
            </a:r>
            <a:r>
              <a:rPr sz="2200" b="1" spc="5" dirty="0">
                <a:latin typeface="Tahoma"/>
                <a:cs typeface="Tahoma"/>
              </a:rPr>
              <a:t>m</a:t>
            </a:r>
            <a:r>
              <a:rPr sz="2200" b="1" spc="-5" dirty="0">
                <a:latin typeface="Tahoma"/>
                <a:cs typeface="Tahoma"/>
              </a:rPr>
              <a:t>n</a:t>
            </a:r>
            <a:r>
              <a:rPr sz="2200" b="1" dirty="0">
                <a:latin typeface="Tahoma"/>
                <a:cs typeface="Tahoma"/>
              </a:rPr>
              <a:t>	</a:t>
            </a:r>
            <a:r>
              <a:rPr sz="2200" b="1" spc="-5" dirty="0">
                <a:latin typeface="Tahoma"/>
                <a:cs typeface="Tahoma"/>
              </a:rPr>
              <a:t>w</a:t>
            </a:r>
            <a:r>
              <a:rPr sz="2200" b="1" dirty="0">
                <a:latin typeface="Tahoma"/>
                <a:cs typeface="Tahoma"/>
              </a:rPr>
              <a:t>i</a:t>
            </a:r>
            <a:r>
              <a:rPr sz="2200" b="1" spc="-5" dirty="0">
                <a:latin typeface="Tahoma"/>
                <a:cs typeface="Tahoma"/>
              </a:rPr>
              <a:t>th  near	the	bottom</a:t>
            </a:r>
            <a:endParaRPr sz="2200">
              <a:latin typeface="Tahoma"/>
              <a:cs typeface="Tahoma"/>
            </a:endParaRPr>
          </a:p>
        </p:txBody>
      </p:sp>
      <p:sp>
        <p:nvSpPr>
          <p:cNvPr id="6" name="object 6"/>
          <p:cNvSpPr txBox="1"/>
          <p:nvPr/>
        </p:nvSpPr>
        <p:spPr>
          <a:xfrm>
            <a:off x="4101210" y="4082567"/>
            <a:ext cx="1305560" cy="830580"/>
          </a:xfrm>
          <a:prstGeom prst="rect">
            <a:avLst/>
          </a:prstGeom>
        </p:spPr>
        <p:txBody>
          <a:bodyPr vert="horz" wrap="square" lIns="0" tIns="12700" rIns="0" bIns="0" rtlCol="0">
            <a:spAutoFit/>
          </a:bodyPr>
          <a:lstStyle/>
          <a:p>
            <a:pPr marL="12700" marR="5080" indent="59055">
              <a:lnSpc>
                <a:spcPct val="120000"/>
              </a:lnSpc>
              <a:spcBef>
                <a:spcPts val="100"/>
              </a:spcBef>
              <a:tabLst>
                <a:tab pos="661670" algn="l"/>
                <a:tab pos="831215" algn="l"/>
              </a:tabLst>
            </a:pPr>
            <a:r>
              <a:rPr sz="2200" b="1" dirty="0">
                <a:latin typeface="Tahoma"/>
                <a:cs typeface="Tahoma"/>
              </a:rPr>
              <a:t>a</a:t>
            </a:r>
            <a:r>
              <a:rPr sz="2200" b="1" spc="-5" dirty="0">
                <a:latin typeface="Tahoma"/>
                <a:cs typeface="Tahoma"/>
              </a:rPr>
              <a:t>n</a:t>
            </a:r>
            <a:r>
              <a:rPr sz="2200" b="1" dirty="0">
                <a:latin typeface="Tahoma"/>
                <a:cs typeface="Tahoma"/>
              </a:rPr>
              <a:t>	</a:t>
            </a:r>
            <a:r>
              <a:rPr sz="2200" b="1" spc="-5" dirty="0">
                <a:latin typeface="Tahoma"/>
                <a:cs typeface="Tahoma"/>
              </a:rPr>
              <a:t>in</a:t>
            </a:r>
            <a:r>
              <a:rPr sz="2200" b="1" dirty="0">
                <a:latin typeface="Tahoma"/>
                <a:cs typeface="Tahoma"/>
              </a:rPr>
              <a:t>l</a:t>
            </a:r>
            <a:r>
              <a:rPr sz="2200" b="1" spc="-5" dirty="0">
                <a:latin typeface="Tahoma"/>
                <a:cs typeface="Tahoma"/>
              </a:rPr>
              <a:t>et  for</a:t>
            </a:r>
            <a:r>
              <a:rPr sz="2200" b="1" dirty="0">
                <a:latin typeface="Tahoma"/>
                <a:cs typeface="Tahoma"/>
              </a:rPr>
              <a:t>		</a:t>
            </a:r>
            <a:r>
              <a:rPr sz="2200" b="1" spc="-5" dirty="0">
                <a:latin typeface="Tahoma"/>
                <a:cs typeface="Tahoma"/>
              </a:rPr>
              <a:t>t</a:t>
            </a:r>
            <a:r>
              <a:rPr sz="2200" b="1" dirty="0">
                <a:latin typeface="Tahoma"/>
                <a:cs typeface="Tahoma"/>
              </a:rPr>
              <a:t>h</a:t>
            </a:r>
            <a:r>
              <a:rPr sz="2200" b="1" spc="-5" dirty="0">
                <a:latin typeface="Tahoma"/>
                <a:cs typeface="Tahoma"/>
              </a:rPr>
              <a:t>e</a:t>
            </a:r>
            <a:endParaRPr sz="2200">
              <a:latin typeface="Tahoma"/>
              <a:cs typeface="Tahoma"/>
            </a:endParaRPr>
          </a:p>
        </p:txBody>
      </p:sp>
      <p:sp>
        <p:nvSpPr>
          <p:cNvPr id="7" name="object 7"/>
          <p:cNvSpPr txBox="1"/>
          <p:nvPr/>
        </p:nvSpPr>
        <p:spPr>
          <a:xfrm>
            <a:off x="726440" y="4954981"/>
            <a:ext cx="4678680" cy="360680"/>
          </a:xfrm>
          <a:prstGeom prst="rect">
            <a:avLst/>
          </a:prstGeom>
        </p:spPr>
        <p:txBody>
          <a:bodyPr vert="horz" wrap="square" lIns="0" tIns="12065" rIns="0" bIns="0" rtlCol="0">
            <a:spAutoFit/>
          </a:bodyPr>
          <a:lstStyle/>
          <a:p>
            <a:pPr marL="12700">
              <a:lnSpc>
                <a:spcPct val="100000"/>
              </a:lnSpc>
              <a:spcBef>
                <a:spcPts val="95"/>
              </a:spcBef>
            </a:pPr>
            <a:r>
              <a:rPr sz="2200" b="1" dirty="0">
                <a:latin typeface="Tahoma"/>
                <a:cs typeface="Tahoma"/>
              </a:rPr>
              <a:t>suspension, </a:t>
            </a:r>
            <a:r>
              <a:rPr sz="2200" b="1" spc="-5" dirty="0">
                <a:latin typeface="Tahoma"/>
                <a:cs typeface="Tahoma"/>
              </a:rPr>
              <a:t>an </a:t>
            </a:r>
            <a:r>
              <a:rPr sz="2200" b="1" dirty="0">
                <a:latin typeface="Tahoma"/>
                <a:cs typeface="Tahoma"/>
              </a:rPr>
              <a:t>outlet </a:t>
            </a:r>
            <a:r>
              <a:rPr sz="2200" b="1" spc="-5" dirty="0">
                <a:latin typeface="Tahoma"/>
                <a:cs typeface="Tahoma"/>
              </a:rPr>
              <a:t>at the</a:t>
            </a:r>
            <a:r>
              <a:rPr sz="2200" b="1" spc="5" dirty="0">
                <a:latin typeface="Tahoma"/>
                <a:cs typeface="Tahoma"/>
              </a:rPr>
              <a:t> </a:t>
            </a:r>
            <a:r>
              <a:rPr sz="2200" b="1" spc="-5" dirty="0">
                <a:latin typeface="Tahoma"/>
                <a:cs typeface="Tahoma"/>
              </a:rPr>
              <a:t>base</a:t>
            </a:r>
            <a:endParaRPr sz="2200">
              <a:latin typeface="Tahoma"/>
              <a:cs typeface="Tahoma"/>
            </a:endParaRPr>
          </a:p>
        </p:txBody>
      </p:sp>
      <p:sp>
        <p:nvSpPr>
          <p:cNvPr id="8" name="object 8"/>
          <p:cNvSpPr txBox="1"/>
          <p:nvPr/>
        </p:nvSpPr>
        <p:spPr>
          <a:xfrm>
            <a:off x="726440" y="5289905"/>
            <a:ext cx="4681855" cy="1232535"/>
          </a:xfrm>
          <a:prstGeom prst="rect">
            <a:avLst/>
          </a:prstGeom>
        </p:spPr>
        <p:txBody>
          <a:bodyPr vert="horz" wrap="square" lIns="0" tIns="12700" rIns="0" bIns="0" rtlCol="0">
            <a:spAutoFit/>
          </a:bodyPr>
          <a:lstStyle/>
          <a:p>
            <a:pPr marL="12700" marR="5080" algn="just">
              <a:lnSpc>
                <a:spcPct val="120000"/>
              </a:lnSpc>
              <a:spcBef>
                <a:spcPts val="100"/>
              </a:spcBef>
            </a:pPr>
            <a:r>
              <a:rPr sz="2200" b="1" spc="-5" dirty="0">
                <a:latin typeface="Tahoma"/>
                <a:cs typeface="Tahoma"/>
              </a:rPr>
              <a:t>for coarse particles, and </a:t>
            </a:r>
            <a:r>
              <a:rPr sz="2200" b="1" dirty="0">
                <a:latin typeface="Tahoma"/>
                <a:cs typeface="Tahoma"/>
              </a:rPr>
              <a:t>an  </a:t>
            </a:r>
            <a:r>
              <a:rPr sz="2200" b="1" spc="-10" dirty="0">
                <a:latin typeface="Tahoma"/>
                <a:cs typeface="Tahoma"/>
              </a:rPr>
              <a:t>overflow </a:t>
            </a:r>
            <a:r>
              <a:rPr sz="2200" b="1" spc="-5" dirty="0">
                <a:latin typeface="Tahoma"/>
                <a:cs typeface="Tahoma"/>
              </a:rPr>
              <a:t>near </a:t>
            </a:r>
            <a:r>
              <a:rPr sz="2200" b="1" spc="-10" dirty="0">
                <a:latin typeface="Tahoma"/>
                <a:cs typeface="Tahoma"/>
              </a:rPr>
              <a:t>the </a:t>
            </a:r>
            <a:r>
              <a:rPr sz="2200" b="1" spc="-5" dirty="0">
                <a:latin typeface="Tahoma"/>
                <a:cs typeface="Tahoma"/>
              </a:rPr>
              <a:t>top for fluid  and </a:t>
            </a:r>
            <a:r>
              <a:rPr sz="2200" b="1" spc="-10" dirty="0">
                <a:latin typeface="Tahoma"/>
                <a:cs typeface="Tahoma"/>
              </a:rPr>
              <a:t>fine</a:t>
            </a:r>
            <a:r>
              <a:rPr sz="2200" b="1" spc="15" dirty="0">
                <a:latin typeface="Tahoma"/>
                <a:cs typeface="Tahoma"/>
              </a:rPr>
              <a:t> </a:t>
            </a:r>
            <a:r>
              <a:rPr sz="2200" b="1" spc="-5" dirty="0">
                <a:latin typeface="Tahoma"/>
                <a:cs typeface="Tahoma"/>
              </a:rPr>
              <a:t>particles.</a:t>
            </a:r>
            <a:endParaRPr sz="2200">
              <a:latin typeface="Tahoma"/>
              <a:cs typeface="Tahoma"/>
            </a:endParaRPr>
          </a:p>
        </p:txBody>
      </p:sp>
      <p:sp>
        <p:nvSpPr>
          <p:cNvPr id="9" name="object 9"/>
          <p:cNvSpPr/>
          <p:nvPr/>
        </p:nvSpPr>
        <p:spPr>
          <a:xfrm>
            <a:off x="5562600" y="1143000"/>
            <a:ext cx="3352800" cy="5377803"/>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5642864" y="1167130"/>
            <a:ext cx="1547495" cy="635635"/>
          </a:xfrm>
          <a:prstGeom prst="rect">
            <a:avLst/>
          </a:prstGeom>
        </p:spPr>
        <p:txBody>
          <a:bodyPr vert="horz" wrap="square" lIns="0" tIns="13335" rIns="0" bIns="0" rtlCol="0">
            <a:spAutoFit/>
          </a:bodyPr>
          <a:lstStyle/>
          <a:p>
            <a:pPr marL="338455" marR="5080" indent="-326390">
              <a:lnSpc>
                <a:spcPct val="100000"/>
              </a:lnSpc>
              <a:spcBef>
                <a:spcPts val="105"/>
              </a:spcBef>
            </a:pPr>
            <a:r>
              <a:rPr sz="2000" b="1" spc="-5" dirty="0">
                <a:solidFill>
                  <a:srgbClr val="FF0000"/>
                </a:solidFill>
                <a:latin typeface="Times New Roman"/>
                <a:cs typeface="Times New Roman"/>
              </a:rPr>
              <a:t>Fluid </a:t>
            </a:r>
            <a:r>
              <a:rPr sz="2000" b="1" dirty="0">
                <a:solidFill>
                  <a:srgbClr val="FF0000"/>
                </a:solidFill>
                <a:latin typeface="Times New Roman"/>
                <a:cs typeface="Times New Roman"/>
              </a:rPr>
              <a:t>and</a:t>
            </a:r>
            <a:r>
              <a:rPr sz="2000" b="1" spc="-95" dirty="0">
                <a:solidFill>
                  <a:srgbClr val="FF0000"/>
                </a:solidFill>
                <a:latin typeface="Times New Roman"/>
                <a:cs typeface="Times New Roman"/>
              </a:rPr>
              <a:t> </a:t>
            </a:r>
            <a:r>
              <a:rPr sz="2000" b="1" dirty="0">
                <a:solidFill>
                  <a:srgbClr val="FF0000"/>
                </a:solidFill>
                <a:latin typeface="Times New Roman"/>
                <a:cs typeface="Times New Roman"/>
              </a:rPr>
              <a:t>fine  particles</a:t>
            </a:r>
            <a:endParaRPr sz="2000">
              <a:latin typeface="Times New Roman"/>
              <a:cs typeface="Times New Roman"/>
            </a:endParaRPr>
          </a:p>
        </p:txBody>
      </p:sp>
      <p:sp>
        <p:nvSpPr>
          <p:cNvPr id="11" name="object 11"/>
          <p:cNvSpPr txBox="1"/>
          <p:nvPr/>
        </p:nvSpPr>
        <p:spPr>
          <a:xfrm>
            <a:off x="5631560" y="3513785"/>
            <a:ext cx="1242695"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0000"/>
                </a:solidFill>
                <a:latin typeface="Times New Roman"/>
                <a:cs typeface="Times New Roman"/>
              </a:rPr>
              <a:t>Suspens</a:t>
            </a:r>
            <a:r>
              <a:rPr sz="2000" b="1" spc="-10" dirty="0">
                <a:solidFill>
                  <a:srgbClr val="FF0000"/>
                </a:solidFill>
                <a:latin typeface="Times New Roman"/>
                <a:cs typeface="Times New Roman"/>
              </a:rPr>
              <a:t>i</a:t>
            </a:r>
            <a:r>
              <a:rPr sz="2000" b="1" dirty="0">
                <a:solidFill>
                  <a:srgbClr val="FF0000"/>
                </a:solidFill>
                <a:latin typeface="Times New Roman"/>
                <a:cs typeface="Times New Roman"/>
              </a:rPr>
              <a:t>on</a:t>
            </a:r>
            <a:endParaRPr sz="2000">
              <a:latin typeface="Times New Roman"/>
              <a:cs typeface="Times New Roman"/>
            </a:endParaRPr>
          </a:p>
        </p:txBody>
      </p:sp>
      <p:sp>
        <p:nvSpPr>
          <p:cNvPr id="12" name="object 12"/>
          <p:cNvSpPr txBox="1"/>
          <p:nvPr/>
        </p:nvSpPr>
        <p:spPr>
          <a:xfrm>
            <a:off x="8074532" y="5677915"/>
            <a:ext cx="1065530" cy="604520"/>
          </a:xfrm>
          <a:prstGeom prst="rect">
            <a:avLst/>
          </a:prstGeom>
        </p:spPr>
        <p:txBody>
          <a:bodyPr vert="horz" wrap="square" lIns="0" tIns="12065" rIns="0" bIns="0" rtlCol="0">
            <a:spAutoFit/>
          </a:bodyPr>
          <a:lstStyle/>
          <a:p>
            <a:pPr marL="12700" marR="5080" indent="73025">
              <a:lnSpc>
                <a:spcPct val="100000"/>
              </a:lnSpc>
              <a:spcBef>
                <a:spcPts val="95"/>
              </a:spcBef>
            </a:pPr>
            <a:r>
              <a:rPr sz="1900" b="1" spc="-5" dirty="0">
                <a:solidFill>
                  <a:srgbClr val="FF0000"/>
                </a:solidFill>
                <a:latin typeface="Tahoma"/>
                <a:cs typeface="Tahoma"/>
              </a:rPr>
              <a:t>Coarse  </a:t>
            </a:r>
            <a:r>
              <a:rPr sz="1900" b="1" spc="-10" dirty="0">
                <a:solidFill>
                  <a:srgbClr val="FF0000"/>
                </a:solidFill>
                <a:latin typeface="Tahoma"/>
                <a:cs typeface="Tahoma"/>
              </a:rPr>
              <a:t>par</a:t>
            </a:r>
            <a:r>
              <a:rPr sz="1900" b="1" spc="-5" dirty="0">
                <a:solidFill>
                  <a:srgbClr val="FF0000"/>
                </a:solidFill>
                <a:latin typeface="Tahoma"/>
                <a:cs typeface="Tahoma"/>
              </a:rPr>
              <a:t>ticles</a:t>
            </a:r>
            <a:endParaRPr sz="1900">
              <a:latin typeface="Tahoma"/>
              <a:cs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640" y="573256"/>
            <a:ext cx="4377055" cy="5056505"/>
          </a:xfrm>
          <a:prstGeom prst="rect">
            <a:avLst/>
          </a:prstGeom>
        </p:spPr>
        <p:txBody>
          <a:bodyPr vert="horz" wrap="square" lIns="0" tIns="13335" rIns="0" bIns="0" rtlCol="0">
            <a:spAutoFit/>
          </a:bodyPr>
          <a:lstStyle/>
          <a:p>
            <a:pPr marL="12700" marR="5080" algn="just">
              <a:lnSpc>
                <a:spcPct val="150000"/>
              </a:lnSpc>
              <a:spcBef>
                <a:spcPts val="105"/>
              </a:spcBef>
            </a:pPr>
            <a:r>
              <a:rPr sz="2200" b="1" dirty="0">
                <a:latin typeface="Tahoma"/>
                <a:cs typeface="Tahoma"/>
              </a:rPr>
              <a:t>One </a:t>
            </a:r>
            <a:r>
              <a:rPr sz="2200" b="1" spc="-5" dirty="0">
                <a:latin typeface="Tahoma"/>
                <a:cs typeface="Tahoma"/>
              </a:rPr>
              <a:t>column will give a single  separation into two fractions,  but it </a:t>
            </a:r>
            <a:r>
              <a:rPr sz="2200" b="1" dirty="0">
                <a:latin typeface="Tahoma"/>
                <a:cs typeface="Tahoma"/>
              </a:rPr>
              <a:t>must </a:t>
            </a:r>
            <a:r>
              <a:rPr sz="2200" b="1" spc="-5" dirty="0">
                <a:latin typeface="Tahoma"/>
                <a:cs typeface="Tahoma"/>
              </a:rPr>
              <a:t>be remembered  that this will not give a clean  cut, </a:t>
            </a:r>
            <a:r>
              <a:rPr sz="2200" b="1" dirty="0">
                <a:latin typeface="Tahoma"/>
                <a:cs typeface="Tahoma"/>
              </a:rPr>
              <a:t>since </a:t>
            </a:r>
            <a:r>
              <a:rPr sz="2200" b="1" spc="-5" dirty="0">
                <a:latin typeface="Tahoma"/>
                <a:cs typeface="Tahoma"/>
              </a:rPr>
              <a:t>there </a:t>
            </a:r>
            <a:r>
              <a:rPr sz="2200" b="1" dirty="0">
                <a:latin typeface="Tahoma"/>
                <a:cs typeface="Tahoma"/>
              </a:rPr>
              <a:t>is </a:t>
            </a:r>
            <a:r>
              <a:rPr sz="2200" b="1" spc="-5" dirty="0">
                <a:latin typeface="Tahoma"/>
                <a:cs typeface="Tahoma"/>
              </a:rPr>
              <a:t>a velocity  </a:t>
            </a:r>
            <a:r>
              <a:rPr sz="2200" b="1" spc="-10" dirty="0">
                <a:latin typeface="Tahoma"/>
                <a:cs typeface="Tahoma"/>
              </a:rPr>
              <a:t>gradient </a:t>
            </a:r>
            <a:r>
              <a:rPr sz="2200" b="1" spc="-5" dirty="0">
                <a:latin typeface="Tahoma"/>
                <a:cs typeface="Tahoma"/>
              </a:rPr>
              <a:t>across the tube,  resulting </a:t>
            </a:r>
            <a:r>
              <a:rPr sz="2200" b="1" dirty="0">
                <a:latin typeface="Tahoma"/>
                <a:cs typeface="Tahoma"/>
              </a:rPr>
              <a:t>in </a:t>
            </a:r>
            <a:r>
              <a:rPr sz="2200" b="1" spc="-5" dirty="0">
                <a:latin typeface="Tahoma"/>
                <a:cs typeface="Tahoma"/>
              </a:rPr>
              <a:t>the separation </a:t>
            </a:r>
            <a:r>
              <a:rPr sz="2200" b="1" spc="5" dirty="0">
                <a:latin typeface="Tahoma"/>
                <a:cs typeface="Tahoma"/>
              </a:rPr>
              <a:t>of  </a:t>
            </a:r>
            <a:r>
              <a:rPr sz="2200" b="1" spc="-5" dirty="0">
                <a:latin typeface="Tahoma"/>
                <a:cs typeface="Tahoma"/>
              </a:rPr>
              <a:t>particles of </a:t>
            </a:r>
            <a:r>
              <a:rPr sz="2200" b="1" spc="-10" dirty="0">
                <a:latin typeface="Tahoma"/>
                <a:cs typeface="Tahoma"/>
              </a:rPr>
              <a:t>different </a:t>
            </a:r>
            <a:r>
              <a:rPr sz="2200" b="1" spc="10" dirty="0">
                <a:latin typeface="Tahoma"/>
                <a:cs typeface="Tahoma"/>
              </a:rPr>
              <a:t>sizes  </a:t>
            </a:r>
            <a:r>
              <a:rPr sz="2200" b="1" spc="-5" dirty="0">
                <a:latin typeface="Tahoma"/>
                <a:cs typeface="Tahoma"/>
              </a:rPr>
              <a:t>according to the distance </a:t>
            </a:r>
            <a:r>
              <a:rPr sz="2200" b="1" spc="-10" dirty="0">
                <a:latin typeface="Tahoma"/>
                <a:cs typeface="Tahoma"/>
              </a:rPr>
              <a:t>from  the</a:t>
            </a:r>
            <a:r>
              <a:rPr sz="2200" b="1" dirty="0">
                <a:latin typeface="Tahoma"/>
                <a:cs typeface="Tahoma"/>
              </a:rPr>
              <a:t> </a:t>
            </a:r>
            <a:r>
              <a:rPr sz="2200" b="1" spc="-5" dirty="0">
                <a:latin typeface="Tahoma"/>
                <a:cs typeface="Tahoma"/>
              </a:rPr>
              <a:t>wall.</a:t>
            </a:r>
            <a:endParaRPr sz="2200">
              <a:latin typeface="Tahoma"/>
              <a:cs typeface="Tahoma"/>
            </a:endParaRPr>
          </a:p>
        </p:txBody>
      </p:sp>
      <p:sp>
        <p:nvSpPr>
          <p:cNvPr id="3" name="object 3"/>
          <p:cNvSpPr txBox="1"/>
          <p:nvPr/>
        </p:nvSpPr>
        <p:spPr>
          <a:xfrm>
            <a:off x="6293358" y="6240881"/>
            <a:ext cx="170497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Times New Roman"/>
                <a:cs typeface="Times New Roman"/>
              </a:rPr>
              <a:t>Elutriation</a:t>
            </a:r>
            <a:endParaRPr sz="2800">
              <a:latin typeface="Times New Roman"/>
              <a:cs typeface="Times New Roman"/>
            </a:endParaRPr>
          </a:p>
        </p:txBody>
      </p:sp>
      <p:sp>
        <p:nvSpPr>
          <p:cNvPr id="4" name="object 4"/>
          <p:cNvSpPr/>
          <p:nvPr/>
        </p:nvSpPr>
        <p:spPr>
          <a:xfrm>
            <a:off x="5346700" y="685800"/>
            <a:ext cx="3352800" cy="537780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426709" y="709930"/>
            <a:ext cx="1547495" cy="635635"/>
          </a:xfrm>
          <a:prstGeom prst="rect">
            <a:avLst/>
          </a:prstGeom>
        </p:spPr>
        <p:txBody>
          <a:bodyPr vert="horz" wrap="square" lIns="0" tIns="13335" rIns="0" bIns="0" rtlCol="0">
            <a:spAutoFit/>
          </a:bodyPr>
          <a:lstStyle/>
          <a:p>
            <a:pPr marL="338455" marR="5080" indent="-326390">
              <a:lnSpc>
                <a:spcPct val="100000"/>
              </a:lnSpc>
              <a:spcBef>
                <a:spcPts val="105"/>
              </a:spcBef>
            </a:pPr>
            <a:r>
              <a:rPr sz="2000" b="1" spc="-5" dirty="0">
                <a:solidFill>
                  <a:srgbClr val="FF0000"/>
                </a:solidFill>
                <a:latin typeface="Times New Roman"/>
                <a:cs typeface="Times New Roman"/>
              </a:rPr>
              <a:t>Fluid </a:t>
            </a:r>
            <a:r>
              <a:rPr sz="2000" b="1" dirty="0">
                <a:solidFill>
                  <a:srgbClr val="FF0000"/>
                </a:solidFill>
                <a:latin typeface="Times New Roman"/>
                <a:cs typeface="Times New Roman"/>
              </a:rPr>
              <a:t>and</a:t>
            </a:r>
            <a:r>
              <a:rPr sz="2000" b="1" spc="-95" dirty="0">
                <a:solidFill>
                  <a:srgbClr val="FF0000"/>
                </a:solidFill>
                <a:latin typeface="Times New Roman"/>
                <a:cs typeface="Times New Roman"/>
              </a:rPr>
              <a:t> </a:t>
            </a:r>
            <a:r>
              <a:rPr sz="2000" b="1" dirty="0">
                <a:solidFill>
                  <a:srgbClr val="FF0000"/>
                </a:solidFill>
                <a:latin typeface="Times New Roman"/>
                <a:cs typeface="Times New Roman"/>
              </a:rPr>
              <a:t>fine  particles</a:t>
            </a:r>
            <a:endParaRPr sz="2000">
              <a:latin typeface="Times New Roman"/>
              <a:cs typeface="Times New Roman"/>
            </a:endParaRPr>
          </a:p>
        </p:txBody>
      </p:sp>
      <p:sp>
        <p:nvSpPr>
          <p:cNvPr id="6" name="object 6"/>
          <p:cNvSpPr txBox="1"/>
          <p:nvPr/>
        </p:nvSpPr>
        <p:spPr>
          <a:xfrm>
            <a:off x="5415788" y="3056636"/>
            <a:ext cx="124269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0000"/>
                </a:solidFill>
                <a:latin typeface="Times New Roman"/>
                <a:cs typeface="Times New Roman"/>
              </a:rPr>
              <a:t>Suspension</a:t>
            </a:r>
            <a:endParaRPr sz="2000">
              <a:latin typeface="Times New Roman"/>
              <a:cs typeface="Times New Roman"/>
            </a:endParaRPr>
          </a:p>
        </p:txBody>
      </p:sp>
      <p:sp>
        <p:nvSpPr>
          <p:cNvPr id="7" name="object 7"/>
          <p:cNvSpPr txBox="1"/>
          <p:nvPr/>
        </p:nvSpPr>
        <p:spPr>
          <a:xfrm>
            <a:off x="7916418" y="5220461"/>
            <a:ext cx="1067435" cy="604520"/>
          </a:xfrm>
          <a:prstGeom prst="rect">
            <a:avLst/>
          </a:prstGeom>
        </p:spPr>
        <p:txBody>
          <a:bodyPr vert="horz" wrap="square" lIns="0" tIns="12065" rIns="0" bIns="0" rtlCol="0">
            <a:spAutoFit/>
          </a:bodyPr>
          <a:lstStyle/>
          <a:p>
            <a:pPr marL="85725">
              <a:lnSpc>
                <a:spcPct val="100000"/>
              </a:lnSpc>
              <a:spcBef>
                <a:spcPts val="95"/>
              </a:spcBef>
            </a:pPr>
            <a:r>
              <a:rPr sz="1900" b="1" spc="-5" dirty="0">
                <a:solidFill>
                  <a:srgbClr val="FF0000"/>
                </a:solidFill>
                <a:latin typeface="Tahoma"/>
                <a:cs typeface="Tahoma"/>
              </a:rPr>
              <a:t>Coarse</a:t>
            </a:r>
            <a:endParaRPr sz="1900">
              <a:latin typeface="Tahoma"/>
              <a:cs typeface="Tahoma"/>
            </a:endParaRPr>
          </a:p>
          <a:p>
            <a:pPr marL="12700">
              <a:lnSpc>
                <a:spcPct val="100000"/>
              </a:lnSpc>
            </a:pPr>
            <a:r>
              <a:rPr sz="1900" b="1" spc="-5" dirty="0">
                <a:solidFill>
                  <a:srgbClr val="FF0000"/>
                </a:solidFill>
                <a:latin typeface="Tahoma"/>
                <a:cs typeface="Tahoma"/>
              </a:rPr>
              <a:t>particles</a:t>
            </a:r>
            <a:endParaRPr sz="1900">
              <a:latin typeface="Tahoma"/>
              <a:cs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791483"/>
            <a:ext cx="8074659" cy="2640965"/>
          </a:xfrm>
          <a:prstGeom prst="rect">
            <a:avLst/>
          </a:prstGeom>
        </p:spPr>
        <p:txBody>
          <a:bodyPr vert="horz" wrap="square" lIns="0" tIns="12700" rIns="0" bIns="0" rtlCol="0">
            <a:spAutoFit/>
          </a:bodyPr>
          <a:lstStyle/>
          <a:p>
            <a:pPr marL="355600" marR="5080" indent="-342900" algn="just">
              <a:lnSpc>
                <a:spcPct val="130000"/>
              </a:lnSpc>
              <a:spcBef>
                <a:spcPts val="100"/>
              </a:spcBef>
              <a:buClr>
                <a:srgbClr val="CCCCFF"/>
              </a:buClr>
              <a:buSzPct val="79545"/>
              <a:buFont typeface="Wingdings"/>
              <a:buChar char=""/>
              <a:tabLst>
                <a:tab pos="355600" algn="l"/>
              </a:tabLst>
            </a:pPr>
            <a:r>
              <a:rPr sz="2200" b="1" spc="-10" dirty="0">
                <a:latin typeface="Tahoma"/>
                <a:cs typeface="Tahoma"/>
              </a:rPr>
              <a:t>If </a:t>
            </a:r>
            <a:r>
              <a:rPr sz="2200" b="1" spc="-5" dirty="0">
                <a:latin typeface="Tahoma"/>
                <a:cs typeface="Tahoma"/>
              </a:rPr>
              <a:t>more than one fraction </a:t>
            </a:r>
            <a:r>
              <a:rPr sz="2200" b="1" dirty="0">
                <a:latin typeface="Tahoma"/>
                <a:cs typeface="Tahoma"/>
              </a:rPr>
              <a:t>is </a:t>
            </a:r>
            <a:r>
              <a:rPr sz="2200" b="1" spc="-5" dirty="0">
                <a:latin typeface="Tahoma"/>
                <a:cs typeface="Tahoma"/>
              </a:rPr>
              <a:t>required, a </a:t>
            </a:r>
            <a:r>
              <a:rPr sz="2200" b="1" spc="-10" dirty="0">
                <a:latin typeface="Tahoma"/>
                <a:cs typeface="Tahoma"/>
              </a:rPr>
              <a:t>number </a:t>
            </a:r>
            <a:r>
              <a:rPr sz="2200" b="1" spc="-5" dirty="0">
                <a:latin typeface="Tahoma"/>
                <a:cs typeface="Tahoma"/>
              </a:rPr>
              <a:t>of  </a:t>
            </a:r>
            <a:r>
              <a:rPr sz="2200" b="1" dirty="0">
                <a:latin typeface="Tahoma"/>
                <a:cs typeface="Tahoma"/>
              </a:rPr>
              <a:t>tubes </a:t>
            </a:r>
            <a:r>
              <a:rPr sz="2200" b="1" spc="-5" dirty="0">
                <a:latin typeface="Tahoma"/>
                <a:cs typeface="Tahoma"/>
              </a:rPr>
              <a:t>of increasing area of </a:t>
            </a:r>
            <a:r>
              <a:rPr sz="2200" b="1" dirty="0">
                <a:latin typeface="Tahoma"/>
                <a:cs typeface="Tahoma"/>
              </a:rPr>
              <a:t>cross-section </a:t>
            </a:r>
            <a:r>
              <a:rPr sz="2200" b="1" spc="-5" dirty="0">
                <a:latin typeface="Tahoma"/>
                <a:cs typeface="Tahoma"/>
              </a:rPr>
              <a:t>can be  connected in </a:t>
            </a:r>
            <a:r>
              <a:rPr sz="2200" b="1" dirty="0">
                <a:latin typeface="Tahoma"/>
                <a:cs typeface="Tahoma"/>
              </a:rPr>
              <a:t>series. </a:t>
            </a:r>
            <a:r>
              <a:rPr sz="2200" b="1" spc="-5" dirty="0">
                <a:latin typeface="Tahoma"/>
                <a:cs typeface="Tahoma"/>
              </a:rPr>
              <a:t>With the same </a:t>
            </a:r>
            <a:r>
              <a:rPr sz="2200" b="1" spc="-10" dirty="0">
                <a:latin typeface="Tahoma"/>
                <a:cs typeface="Tahoma"/>
              </a:rPr>
              <a:t>overall </a:t>
            </a:r>
            <a:r>
              <a:rPr sz="2200" b="1" spc="-5" dirty="0">
                <a:latin typeface="Tahoma"/>
                <a:cs typeface="Tahoma"/>
              </a:rPr>
              <a:t>flow-rate,  </a:t>
            </a:r>
            <a:r>
              <a:rPr sz="2200" b="1" spc="-10" dirty="0">
                <a:latin typeface="Tahoma"/>
                <a:cs typeface="Tahoma"/>
              </a:rPr>
              <a:t>the </a:t>
            </a:r>
            <a:r>
              <a:rPr sz="2200" b="1" dirty="0">
                <a:latin typeface="Tahoma"/>
                <a:cs typeface="Tahoma"/>
              </a:rPr>
              <a:t>velocity </a:t>
            </a:r>
            <a:r>
              <a:rPr sz="2200" b="1" spc="-5" dirty="0">
                <a:latin typeface="Tahoma"/>
                <a:cs typeface="Tahoma"/>
              </a:rPr>
              <a:t>will </a:t>
            </a:r>
            <a:r>
              <a:rPr sz="2200" b="1" dirty="0">
                <a:latin typeface="Tahoma"/>
                <a:cs typeface="Tahoma"/>
              </a:rPr>
              <a:t>decrease in </a:t>
            </a:r>
            <a:r>
              <a:rPr sz="2200" b="1" spc="-5" dirty="0">
                <a:latin typeface="Tahoma"/>
                <a:cs typeface="Tahoma"/>
              </a:rPr>
              <a:t>succeeding tubes </a:t>
            </a:r>
            <a:r>
              <a:rPr sz="2200" b="1" dirty="0">
                <a:latin typeface="Tahoma"/>
                <a:cs typeface="Tahoma"/>
              </a:rPr>
              <a:t>as </a:t>
            </a:r>
            <a:r>
              <a:rPr sz="2200" b="1" spc="5" dirty="0">
                <a:latin typeface="Tahoma"/>
                <a:cs typeface="Tahoma"/>
              </a:rPr>
              <a:t>the  </a:t>
            </a:r>
            <a:r>
              <a:rPr sz="2200" b="1" spc="-5" dirty="0">
                <a:latin typeface="Tahoma"/>
                <a:cs typeface="Tahoma"/>
              </a:rPr>
              <a:t>area of cross-section increases, giving a </a:t>
            </a:r>
            <a:r>
              <a:rPr sz="2200" b="1" spc="-10" dirty="0">
                <a:latin typeface="Tahoma"/>
                <a:cs typeface="Tahoma"/>
              </a:rPr>
              <a:t>number </a:t>
            </a:r>
            <a:r>
              <a:rPr sz="2200" b="1" spc="5" dirty="0">
                <a:latin typeface="Tahoma"/>
                <a:cs typeface="Tahoma"/>
              </a:rPr>
              <a:t>of  </a:t>
            </a:r>
            <a:r>
              <a:rPr sz="2200" b="1" spc="-5" dirty="0">
                <a:latin typeface="Tahoma"/>
                <a:cs typeface="Tahoma"/>
              </a:rPr>
              <a:t>fractions.</a:t>
            </a:r>
            <a:endParaRPr sz="2200">
              <a:latin typeface="Tahoma"/>
              <a:cs typeface="Tahoma"/>
            </a:endParaRPr>
          </a:p>
        </p:txBody>
      </p:sp>
      <p:grpSp>
        <p:nvGrpSpPr>
          <p:cNvPr id="3" name="object 3"/>
          <p:cNvGrpSpPr/>
          <p:nvPr/>
        </p:nvGrpSpPr>
        <p:grpSpPr>
          <a:xfrm>
            <a:off x="508000" y="482600"/>
            <a:ext cx="5181600" cy="2997200"/>
            <a:chOff x="508000" y="482600"/>
            <a:chExt cx="5181600" cy="2997200"/>
          </a:xfrm>
        </p:grpSpPr>
        <p:sp>
          <p:nvSpPr>
            <p:cNvPr id="4" name="object 4"/>
            <p:cNvSpPr/>
            <p:nvPr/>
          </p:nvSpPr>
          <p:spPr>
            <a:xfrm>
              <a:off x="558800" y="533400"/>
              <a:ext cx="5080000" cy="2895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3400" y="508000"/>
              <a:ext cx="5130800" cy="2946400"/>
            </a:xfrm>
            <a:custGeom>
              <a:avLst/>
              <a:gdLst/>
              <a:ahLst/>
              <a:cxnLst/>
              <a:rect l="l" t="t" r="r" b="b"/>
              <a:pathLst>
                <a:path w="5130800" h="2946400">
                  <a:moveTo>
                    <a:pt x="0" y="2946400"/>
                  </a:moveTo>
                  <a:lnTo>
                    <a:pt x="5130800" y="2946400"/>
                  </a:lnTo>
                  <a:lnTo>
                    <a:pt x="5130800" y="0"/>
                  </a:lnTo>
                  <a:lnTo>
                    <a:pt x="0" y="0"/>
                  </a:lnTo>
                  <a:lnTo>
                    <a:pt x="0" y="2946400"/>
                  </a:lnTo>
                  <a:close/>
                </a:path>
              </a:pathLst>
            </a:custGeom>
            <a:ln w="50800">
              <a:solidFill>
                <a:srgbClr val="FFFF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Multi-stage</a:t>
            </a:r>
            <a:r>
              <a:rPr spc="-114" dirty="0"/>
              <a:t> </a:t>
            </a:r>
            <a:r>
              <a:rPr dirty="0"/>
              <a:t>elutriator</a:t>
            </a:r>
          </a:p>
        </p:txBody>
      </p:sp>
      <p:sp>
        <p:nvSpPr>
          <p:cNvPr id="7" name="object 7"/>
          <p:cNvSpPr txBox="1"/>
          <p:nvPr/>
        </p:nvSpPr>
        <p:spPr>
          <a:xfrm>
            <a:off x="5871464" y="2020061"/>
            <a:ext cx="3191510" cy="756920"/>
          </a:xfrm>
          <a:prstGeom prst="rect">
            <a:avLst/>
          </a:prstGeom>
        </p:spPr>
        <p:txBody>
          <a:bodyPr vert="horz" wrap="square" lIns="0" tIns="12700" rIns="0" bIns="0" rtlCol="0">
            <a:spAutoFit/>
          </a:bodyPr>
          <a:lstStyle/>
          <a:p>
            <a:pPr marL="94615" marR="5080" indent="-82550">
              <a:lnSpc>
                <a:spcPct val="100000"/>
              </a:lnSpc>
              <a:spcBef>
                <a:spcPts val="100"/>
              </a:spcBef>
            </a:pPr>
            <a:r>
              <a:rPr sz="2400" b="1" dirty="0">
                <a:latin typeface="Times New Roman"/>
                <a:cs typeface="Times New Roman"/>
              </a:rPr>
              <a:t>(1) to (4) </a:t>
            </a:r>
            <a:r>
              <a:rPr sz="2400" b="1" spc="-20" dirty="0">
                <a:latin typeface="Times New Roman"/>
                <a:cs typeface="Times New Roman"/>
              </a:rPr>
              <a:t>are </a:t>
            </a:r>
            <a:r>
              <a:rPr sz="2400" b="1" dirty="0">
                <a:latin typeface="Times New Roman"/>
                <a:cs typeface="Times New Roman"/>
              </a:rPr>
              <a:t>fractions</a:t>
            </a:r>
            <a:r>
              <a:rPr sz="2400" b="1" spc="-105" dirty="0">
                <a:latin typeface="Times New Roman"/>
                <a:cs typeface="Times New Roman"/>
              </a:rPr>
              <a:t> </a:t>
            </a:r>
            <a:r>
              <a:rPr sz="2400" b="1" dirty="0">
                <a:latin typeface="Times New Roman"/>
                <a:cs typeface="Times New Roman"/>
              </a:rPr>
              <a:t>of  </a:t>
            </a:r>
            <a:r>
              <a:rPr sz="2400" b="1" spc="-5" dirty="0">
                <a:latin typeface="Times New Roman"/>
                <a:cs typeface="Times New Roman"/>
              </a:rPr>
              <a:t>decreasing </a:t>
            </a:r>
            <a:r>
              <a:rPr sz="2400" b="1" dirty="0">
                <a:latin typeface="Times New Roman"/>
                <a:cs typeface="Times New Roman"/>
              </a:rPr>
              <a:t>particle</a:t>
            </a:r>
            <a:r>
              <a:rPr sz="2400" b="1" spc="-110" dirty="0">
                <a:latin typeface="Times New Roman"/>
                <a:cs typeface="Times New Roman"/>
              </a:rPr>
              <a:t> </a:t>
            </a:r>
            <a:r>
              <a:rPr sz="2400" b="1" spc="-5" dirty="0">
                <a:latin typeface="Times New Roman"/>
                <a:cs typeface="Times New Roman"/>
              </a:rPr>
              <a:t>size</a:t>
            </a:r>
            <a:endParaRPr sz="24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51129"/>
            <a:ext cx="7698740" cy="1976755"/>
          </a:xfrm>
          <a:prstGeom prst="rect">
            <a:avLst/>
          </a:prstGeom>
        </p:spPr>
        <p:txBody>
          <a:bodyPr vert="horz" wrap="square" lIns="0" tIns="12065" rIns="0" bIns="0" rtlCol="0">
            <a:spAutoFit/>
          </a:bodyPr>
          <a:lstStyle/>
          <a:p>
            <a:pPr marL="622300" indent="-610235">
              <a:lnSpc>
                <a:spcPct val="100000"/>
              </a:lnSpc>
              <a:spcBef>
                <a:spcPts val="95"/>
              </a:spcBef>
              <a:buClr>
                <a:srgbClr val="CCCCFF"/>
              </a:buClr>
              <a:buSzPct val="80357"/>
              <a:buFont typeface="Wingdings"/>
              <a:buChar char=""/>
              <a:tabLst>
                <a:tab pos="622300" algn="l"/>
                <a:tab pos="622935" algn="l"/>
              </a:tabLst>
            </a:pPr>
            <a:r>
              <a:rPr sz="2800" b="1" spc="-5" dirty="0">
                <a:solidFill>
                  <a:srgbClr val="C00000"/>
                </a:solidFill>
                <a:latin typeface="Tahoma"/>
                <a:cs typeface="Tahoma"/>
              </a:rPr>
              <a:t>Advantages</a:t>
            </a:r>
            <a:endParaRPr sz="2800">
              <a:latin typeface="Tahoma"/>
              <a:cs typeface="Tahoma"/>
            </a:endParaRPr>
          </a:p>
          <a:p>
            <a:pPr>
              <a:lnSpc>
                <a:spcPct val="100000"/>
              </a:lnSpc>
              <a:spcBef>
                <a:spcPts val="30"/>
              </a:spcBef>
            </a:pPr>
            <a:endParaRPr sz="4450">
              <a:latin typeface="Tahoma"/>
              <a:cs typeface="Tahoma"/>
            </a:endParaRPr>
          </a:p>
          <a:p>
            <a:pPr marL="622300" indent="-610235">
              <a:lnSpc>
                <a:spcPct val="100000"/>
              </a:lnSpc>
              <a:buClr>
                <a:srgbClr val="CCCCFF"/>
              </a:buClr>
              <a:buSzPct val="79545"/>
              <a:buAutoNum type="alphaUcPeriod"/>
              <a:tabLst>
                <a:tab pos="622300" algn="l"/>
                <a:tab pos="622935" algn="l"/>
              </a:tabLst>
            </a:pPr>
            <a:r>
              <a:rPr sz="2200" b="1" spc="-10" dirty="0">
                <a:latin typeface="Tahoma"/>
                <a:cs typeface="Tahoma"/>
              </a:rPr>
              <a:t>The process </a:t>
            </a:r>
            <a:r>
              <a:rPr sz="2200" b="1" spc="-5" dirty="0">
                <a:latin typeface="Tahoma"/>
                <a:cs typeface="Tahoma"/>
              </a:rPr>
              <a:t>is</a:t>
            </a:r>
            <a:r>
              <a:rPr sz="2200" b="1" spc="85" dirty="0">
                <a:latin typeface="Tahoma"/>
                <a:cs typeface="Tahoma"/>
              </a:rPr>
              <a:t> </a:t>
            </a:r>
            <a:r>
              <a:rPr sz="2200" b="1" spc="-5" dirty="0">
                <a:latin typeface="Tahoma"/>
                <a:cs typeface="Tahoma"/>
              </a:rPr>
              <a:t>continuous.</a:t>
            </a:r>
            <a:endParaRPr sz="2200">
              <a:latin typeface="Tahoma"/>
              <a:cs typeface="Tahoma"/>
            </a:endParaRPr>
          </a:p>
          <a:p>
            <a:pPr marL="622300" indent="-610235">
              <a:lnSpc>
                <a:spcPct val="100000"/>
              </a:lnSpc>
              <a:spcBef>
                <a:spcPts val="1325"/>
              </a:spcBef>
              <a:buClr>
                <a:srgbClr val="CCCCFF"/>
              </a:buClr>
              <a:buSzPct val="79545"/>
              <a:buAutoNum type="alphaUcPeriod"/>
              <a:tabLst>
                <a:tab pos="622300" algn="l"/>
                <a:tab pos="622935" algn="l"/>
              </a:tabLst>
            </a:pPr>
            <a:r>
              <a:rPr sz="2200" b="1" spc="-5" dirty="0">
                <a:latin typeface="Tahoma"/>
                <a:cs typeface="Tahoma"/>
              </a:rPr>
              <a:t>The separation is </a:t>
            </a:r>
            <a:r>
              <a:rPr sz="2200" b="1" spc="-10" dirty="0">
                <a:latin typeface="Tahoma"/>
                <a:cs typeface="Tahoma"/>
              </a:rPr>
              <a:t>quicker </a:t>
            </a:r>
            <a:r>
              <a:rPr sz="2200" b="1" spc="-5" dirty="0">
                <a:latin typeface="Tahoma"/>
                <a:cs typeface="Tahoma"/>
              </a:rPr>
              <a:t>than with</a:t>
            </a:r>
            <a:r>
              <a:rPr sz="2200" b="1" spc="170" dirty="0">
                <a:latin typeface="Tahoma"/>
                <a:cs typeface="Tahoma"/>
              </a:rPr>
              <a:t> </a:t>
            </a:r>
            <a:r>
              <a:rPr sz="2200" b="1" spc="-5" dirty="0">
                <a:latin typeface="Tahoma"/>
                <a:cs typeface="Tahoma"/>
              </a:rPr>
              <a:t>sedimentation</a:t>
            </a:r>
            <a:endParaRPr sz="2200">
              <a:latin typeface="Tahoma"/>
              <a:cs typeface="Tahoma"/>
            </a:endParaRPr>
          </a:p>
        </p:txBody>
      </p:sp>
      <p:sp>
        <p:nvSpPr>
          <p:cNvPr id="3" name="object 3"/>
          <p:cNvSpPr txBox="1"/>
          <p:nvPr/>
        </p:nvSpPr>
        <p:spPr>
          <a:xfrm>
            <a:off x="535940" y="2969628"/>
            <a:ext cx="4398010" cy="1640205"/>
          </a:xfrm>
          <a:prstGeom prst="rect">
            <a:avLst/>
          </a:prstGeom>
        </p:spPr>
        <p:txBody>
          <a:bodyPr vert="horz" wrap="square" lIns="0" tIns="245745" rIns="0" bIns="0" rtlCol="0">
            <a:spAutoFit/>
          </a:bodyPr>
          <a:lstStyle/>
          <a:p>
            <a:pPr marL="622300" indent="-610235">
              <a:lnSpc>
                <a:spcPct val="100000"/>
              </a:lnSpc>
              <a:spcBef>
                <a:spcPts val="1935"/>
              </a:spcBef>
              <a:buClr>
                <a:srgbClr val="CCCCFF"/>
              </a:buClr>
              <a:buSzPct val="80357"/>
              <a:buFont typeface="Wingdings"/>
              <a:buChar char=""/>
              <a:tabLst>
                <a:tab pos="622300" algn="l"/>
                <a:tab pos="622935" algn="l"/>
              </a:tabLst>
            </a:pPr>
            <a:r>
              <a:rPr sz="2800" b="1" spc="-5" dirty="0">
                <a:solidFill>
                  <a:srgbClr val="C00000"/>
                </a:solidFill>
                <a:latin typeface="Tahoma"/>
                <a:cs typeface="Tahoma"/>
              </a:rPr>
              <a:t>Disadvantages</a:t>
            </a:r>
            <a:endParaRPr sz="2800">
              <a:latin typeface="Tahoma"/>
              <a:cs typeface="Tahoma"/>
            </a:endParaRPr>
          </a:p>
          <a:p>
            <a:pPr marL="622300" marR="5080" indent="-32384">
              <a:lnSpc>
                <a:spcPct val="130000"/>
              </a:lnSpc>
              <a:spcBef>
                <a:spcPts val="650"/>
              </a:spcBef>
              <a:tabLst>
                <a:tab pos="1402715" algn="l"/>
                <a:tab pos="3269615" algn="l"/>
                <a:tab pos="4054475" algn="l"/>
              </a:tabLst>
            </a:pPr>
            <a:r>
              <a:rPr sz="2200" b="1" spc="-5" dirty="0">
                <a:latin typeface="Tahoma"/>
                <a:cs typeface="Tahoma"/>
              </a:rPr>
              <a:t>The	suspension	</a:t>
            </a:r>
            <a:r>
              <a:rPr sz="2200" b="1" spc="-10" dirty="0">
                <a:latin typeface="Tahoma"/>
                <a:cs typeface="Tahoma"/>
              </a:rPr>
              <a:t>has	to  </a:t>
            </a:r>
            <a:r>
              <a:rPr sz="2200" b="1" spc="-5" dirty="0">
                <a:latin typeface="Tahoma"/>
                <a:cs typeface="Tahoma"/>
              </a:rPr>
              <a:t>sometimes be</a:t>
            </a:r>
            <a:r>
              <a:rPr sz="2200" b="1" spc="-20" dirty="0">
                <a:latin typeface="Tahoma"/>
                <a:cs typeface="Tahoma"/>
              </a:rPr>
              <a:t> </a:t>
            </a:r>
            <a:r>
              <a:rPr sz="2200" b="1" spc="-5" dirty="0">
                <a:latin typeface="Tahoma"/>
                <a:cs typeface="Tahoma"/>
              </a:rPr>
              <a:t>undesirable.</a:t>
            </a:r>
            <a:endParaRPr sz="2200">
              <a:latin typeface="Tahoma"/>
              <a:cs typeface="Tahoma"/>
            </a:endParaRPr>
          </a:p>
        </p:txBody>
      </p:sp>
      <p:sp>
        <p:nvSpPr>
          <p:cNvPr id="4" name="object 4"/>
          <p:cNvSpPr txBox="1"/>
          <p:nvPr/>
        </p:nvSpPr>
        <p:spPr>
          <a:xfrm>
            <a:off x="5163692" y="3813428"/>
            <a:ext cx="3597910" cy="360680"/>
          </a:xfrm>
          <a:prstGeom prst="rect">
            <a:avLst/>
          </a:prstGeom>
        </p:spPr>
        <p:txBody>
          <a:bodyPr vert="horz" wrap="square" lIns="0" tIns="12065" rIns="0" bIns="0" rtlCol="0">
            <a:spAutoFit/>
          </a:bodyPr>
          <a:lstStyle/>
          <a:p>
            <a:pPr marL="12700">
              <a:lnSpc>
                <a:spcPct val="100000"/>
              </a:lnSpc>
              <a:spcBef>
                <a:spcPts val="95"/>
              </a:spcBef>
              <a:tabLst>
                <a:tab pos="650875" algn="l"/>
                <a:tab pos="1852295" algn="l"/>
                <a:tab pos="2988945" algn="l"/>
              </a:tabLst>
            </a:pPr>
            <a:r>
              <a:rPr sz="2200" b="1" spc="-5" dirty="0">
                <a:latin typeface="Tahoma"/>
                <a:cs typeface="Tahoma"/>
              </a:rPr>
              <a:t>be	</a:t>
            </a:r>
            <a:r>
              <a:rPr sz="2200" b="1" spc="-10" dirty="0">
                <a:latin typeface="Tahoma"/>
                <a:cs typeface="Tahoma"/>
              </a:rPr>
              <a:t>di</a:t>
            </a:r>
            <a:r>
              <a:rPr sz="2200" b="1" spc="-15" dirty="0">
                <a:latin typeface="Tahoma"/>
                <a:cs typeface="Tahoma"/>
              </a:rPr>
              <a:t>l</a:t>
            </a:r>
            <a:r>
              <a:rPr sz="2200" b="1" dirty="0">
                <a:latin typeface="Tahoma"/>
                <a:cs typeface="Tahoma"/>
              </a:rPr>
              <a:t>u</a:t>
            </a:r>
            <a:r>
              <a:rPr sz="2200" b="1" spc="-5" dirty="0">
                <a:latin typeface="Tahoma"/>
                <a:cs typeface="Tahoma"/>
              </a:rPr>
              <a:t>t</a:t>
            </a:r>
            <a:r>
              <a:rPr sz="2200" b="1" dirty="0">
                <a:latin typeface="Tahoma"/>
                <a:cs typeface="Tahoma"/>
              </a:rPr>
              <a:t>e</a:t>
            </a:r>
            <a:r>
              <a:rPr sz="2200" b="1" spc="-5" dirty="0">
                <a:latin typeface="Tahoma"/>
                <a:cs typeface="Tahoma"/>
              </a:rPr>
              <a:t>;</a:t>
            </a:r>
            <a:r>
              <a:rPr sz="2200" b="1" dirty="0">
                <a:latin typeface="Tahoma"/>
                <a:cs typeface="Tahoma"/>
              </a:rPr>
              <a:t>	</a:t>
            </a:r>
            <a:r>
              <a:rPr sz="2200" b="1" spc="5" dirty="0">
                <a:latin typeface="Tahoma"/>
                <a:cs typeface="Tahoma"/>
              </a:rPr>
              <a:t>w</a:t>
            </a:r>
            <a:r>
              <a:rPr sz="2200" b="1" spc="-10" dirty="0">
                <a:latin typeface="Tahoma"/>
                <a:cs typeface="Tahoma"/>
              </a:rPr>
              <a:t>hi</a:t>
            </a:r>
            <a:r>
              <a:rPr sz="2200" b="1" spc="5" dirty="0">
                <a:latin typeface="Tahoma"/>
                <a:cs typeface="Tahoma"/>
              </a:rPr>
              <a:t>c</a:t>
            </a:r>
            <a:r>
              <a:rPr sz="2200" b="1" spc="-5" dirty="0">
                <a:latin typeface="Tahoma"/>
                <a:cs typeface="Tahoma"/>
              </a:rPr>
              <a:t>h</a:t>
            </a:r>
            <a:r>
              <a:rPr sz="2200" b="1" dirty="0">
                <a:latin typeface="Tahoma"/>
                <a:cs typeface="Tahoma"/>
              </a:rPr>
              <a:t>	may</a:t>
            </a:r>
            <a:endParaRPr sz="220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322832"/>
            <a:ext cx="8147050" cy="845185"/>
          </a:xfrm>
          <a:prstGeom prst="rect">
            <a:avLst/>
          </a:prstGeom>
        </p:spPr>
        <p:txBody>
          <a:bodyPr vert="horz" wrap="square" lIns="0" tIns="17780" rIns="0" bIns="0" rtlCol="0">
            <a:spAutoFit/>
          </a:bodyPr>
          <a:lstStyle/>
          <a:p>
            <a:pPr marL="12700" marR="5080">
              <a:lnSpc>
                <a:spcPct val="108900"/>
              </a:lnSpc>
              <a:spcBef>
                <a:spcPts val="140"/>
              </a:spcBef>
            </a:pPr>
            <a:r>
              <a:rPr sz="3600" spc="-7" baseline="-2314" dirty="0"/>
              <a:t>The </a:t>
            </a:r>
            <a:r>
              <a:rPr sz="3750" spc="7" baseline="-2222" dirty="0">
                <a:solidFill>
                  <a:srgbClr val="C00000"/>
                </a:solidFill>
              </a:rPr>
              <a:t>Indian </a:t>
            </a:r>
            <a:r>
              <a:rPr sz="2500" i="1" spc="-20" dirty="0">
                <a:solidFill>
                  <a:srgbClr val="C00000"/>
                </a:solidFill>
                <a:latin typeface="Times New Roman"/>
                <a:cs typeface="Times New Roman"/>
              </a:rPr>
              <a:t>Pharmacopoeia </a:t>
            </a:r>
            <a:r>
              <a:rPr sz="2400" spc="-5" dirty="0"/>
              <a:t>makes </a:t>
            </a:r>
            <a:r>
              <a:rPr sz="2400" spc="-10" dirty="0"/>
              <a:t>two </a:t>
            </a:r>
            <a:r>
              <a:rPr sz="2400" spc="-5" dirty="0"/>
              <a:t>statements with </a:t>
            </a:r>
            <a:r>
              <a:rPr sz="2400" spc="-15" dirty="0"/>
              <a:t>regard  </a:t>
            </a:r>
            <a:r>
              <a:rPr sz="2400" spc="-5" dirty="0"/>
              <a:t>to these </a:t>
            </a:r>
            <a:r>
              <a:rPr sz="2400" dirty="0"/>
              <a:t>`official' </a:t>
            </a:r>
            <a:r>
              <a:rPr sz="2400" spc="-5" dirty="0"/>
              <a:t>grades </a:t>
            </a:r>
            <a:r>
              <a:rPr sz="2400" dirty="0"/>
              <a:t>of </a:t>
            </a:r>
            <a:r>
              <a:rPr sz="2400" spc="-5" dirty="0"/>
              <a:t>powders </a:t>
            </a:r>
            <a:r>
              <a:rPr sz="2400" dirty="0"/>
              <a:t>in</a:t>
            </a:r>
            <a:r>
              <a:rPr sz="2400" spc="-20" dirty="0"/>
              <a:t> </a:t>
            </a:r>
            <a:r>
              <a:rPr sz="2400" dirty="0"/>
              <a:t>practice:</a:t>
            </a:r>
            <a:endParaRPr sz="2400">
              <a:latin typeface="Times New Roman"/>
              <a:cs typeface="Times New Roman"/>
            </a:endParaRPr>
          </a:p>
        </p:txBody>
      </p:sp>
      <p:sp>
        <p:nvSpPr>
          <p:cNvPr id="3" name="object 3"/>
          <p:cNvSpPr txBox="1"/>
          <p:nvPr/>
        </p:nvSpPr>
        <p:spPr>
          <a:xfrm>
            <a:off x="307340" y="1562597"/>
            <a:ext cx="8606790" cy="4840605"/>
          </a:xfrm>
          <a:prstGeom prst="rect">
            <a:avLst/>
          </a:prstGeom>
        </p:spPr>
        <p:txBody>
          <a:bodyPr vert="horz" wrap="square" lIns="0" tIns="31750" rIns="0" bIns="0" rtlCol="0">
            <a:spAutoFit/>
          </a:bodyPr>
          <a:lstStyle/>
          <a:p>
            <a:pPr marL="469900" indent="-457200">
              <a:lnSpc>
                <a:spcPct val="100000"/>
              </a:lnSpc>
              <a:spcBef>
                <a:spcPts val="250"/>
              </a:spcBef>
              <a:buAutoNum type="arabicPeriod"/>
              <a:tabLst>
                <a:tab pos="469265" algn="l"/>
                <a:tab pos="469900" algn="l"/>
              </a:tabLst>
            </a:pPr>
            <a:r>
              <a:rPr sz="2400" b="1" spc="-5" dirty="0">
                <a:solidFill>
                  <a:srgbClr val="00AF50"/>
                </a:solidFill>
                <a:latin typeface="Times New Roman"/>
                <a:cs typeface="Times New Roman"/>
              </a:rPr>
              <a:t>It</a:t>
            </a:r>
            <a:r>
              <a:rPr sz="2400" b="1" spc="220" dirty="0">
                <a:solidFill>
                  <a:srgbClr val="00AF50"/>
                </a:solidFill>
                <a:latin typeface="Times New Roman"/>
                <a:cs typeface="Times New Roman"/>
              </a:rPr>
              <a:t> </a:t>
            </a:r>
            <a:r>
              <a:rPr sz="2400" b="1" dirty="0">
                <a:solidFill>
                  <a:srgbClr val="00AF50"/>
                </a:solidFill>
                <a:latin typeface="Times New Roman"/>
                <a:cs typeface="Times New Roman"/>
              </a:rPr>
              <a:t>is</a:t>
            </a:r>
            <a:r>
              <a:rPr sz="2400" b="1" spc="215" dirty="0">
                <a:solidFill>
                  <a:srgbClr val="00AF50"/>
                </a:solidFill>
                <a:latin typeface="Times New Roman"/>
                <a:cs typeface="Times New Roman"/>
              </a:rPr>
              <a:t> </a:t>
            </a:r>
            <a:r>
              <a:rPr sz="2400" b="1" spc="-15" dirty="0">
                <a:solidFill>
                  <a:srgbClr val="00AF50"/>
                </a:solidFill>
                <a:latin typeface="Times New Roman"/>
                <a:cs typeface="Times New Roman"/>
              </a:rPr>
              <a:t>required</a:t>
            </a:r>
            <a:r>
              <a:rPr sz="2400" b="1" spc="215" dirty="0">
                <a:solidFill>
                  <a:srgbClr val="00AF50"/>
                </a:solidFill>
                <a:latin typeface="Times New Roman"/>
                <a:cs typeface="Times New Roman"/>
              </a:rPr>
              <a:t> </a:t>
            </a:r>
            <a:r>
              <a:rPr sz="2400" b="1" dirty="0">
                <a:solidFill>
                  <a:srgbClr val="00AF50"/>
                </a:solidFill>
                <a:latin typeface="Times New Roman"/>
                <a:cs typeface="Times New Roman"/>
              </a:rPr>
              <a:t>that,</a:t>
            </a:r>
            <a:r>
              <a:rPr sz="2400" b="1" spc="220" dirty="0">
                <a:solidFill>
                  <a:srgbClr val="00AF50"/>
                </a:solidFill>
                <a:latin typeface="Times New Roman"/>
                <a:cs typeface="Times New Roman"/>
              </a:rPr>
              <a:t> </a:t>
            </a:r>
            <a:r>
              <a:rPr sz="2400" b="1" spc="-5" dirty="0">
                <a:solidFill>
                  <a:srgbClr val="00AF50"/>
                </a:solidFill>
                <a:latin typeface="Times New Roman"/>
                <a:cs typeface="Times New Roman"/>
              </a:rPr>
              <a:t>when</a:t>
            </a:r>
            <a:r>
              <a:rPr sz="2400" b="1" spc="215" dirty="0">
                <a:solidFill>
                  <a:srgbClr val="00AF50"/>
                </a:solidFill>
                <a:latin typeface="Times New Roman"/>
                <a:cs typeface="Times New Roman"/>
              </a:rPr>
              <a:t> </a:t>
            </a:r>
            <a:r>
              <a:rPr sz="2400" b="1" dirty="0">
                <a:solidFill>
                  <a:srgbClr val="00AF50"/>
                </a:solidFill>
                <a:latin typeface="Times New Roman"/>
                <a:cs typeface="Times New Roman"/>
              </a:rPr>
              <a:t>a</a:t>
            </a:r>
            <a:r>
              <a:rPr sz="2400" b="1" spc="215" dirty="0">
                <a:solidFill>
                  <a:srgbClr val="00AF50"/>
                </a:solidFill>
                <a:latin typeface="Times New Roman"/>
                <a:cs typeface="Times New Roman"/>
              </a:rPr>
              <a:t> </a:t>
            </a:r>
            <a:r>
              <a:rPr sz="2400" b="1" spc="-5" dirty="0">
                <a:solidFill>
                  <a:srgbClr val="00AF50"/>
                </a:solidFill>
                <a:latin typeface="Times New Roman"/>
                <a:cs typeface="Times New Roman"/>
              </a:rPr>
              <a:t>powder</a:t>
            </a:r>
            <a:r>
              <a:rPr sz="2400" b="1" spc="175" dirty="0">
                <a:solidFill>
                  <a:srgbClr val="00AF50"/>
                </a:solidFill>
                <a:latin typeface="Times New Roman"/>
                <a:cs typeface="Times New Roman"/>
              </a:rPr>
              <a:t> </a:t>
            </a:r>
            <a:r>
              <a:rPr sz="2400" b="1" dirty="0">
                <a:solidFill>
                  <a:srgbClr val="00AF50"/>
                </a:solidFill>
                <a:latin typeface="Times New Roman"/>
                <a:cs typeface="Times New Roman"/>
              </a:rPr>
              <a:t>is</a:t>
            </a:r>
            <a:r>
              <a:rPr sz="2400" b="1" spc="220" dirty="0">
                <a:solidFill>
                  <a:srgbClr val="00AF50"/>
                </a:solidFill>
                <a:latin typeface="Times New Roman"/>
                <a:cs typeface="Times New Roman"/>
              </a:rPr>
              <a:t> </a:t>
            </a:r>
            <a:r>
              <a:rPr sz="2400" b="1" spc="-5" dirty="0">
                <a:solidFill>
                  <a:srgbClr val="00AF50"/>
                </a:solidFill>
                <a:latin typeface="Times New Roman"/>
                <a:cs typeface="Times New Roman"/>
              </a:rPr>
              <a:t>described</a:t>
            </a:r>
            <a:r>
              <a:rPr sz="2400" b="1" spc="220" dirty="0">
                <a:solidFill>
                  <a:srgbClr val="00AF50"/>
                </a:solidFill>
                <a:latin typeface="Times New Roman"/>
                <a:cs typeface="Times New Roman"/>
              </a:rPr>
              <a:t> </a:t>
            </a:r>
            <a:r>
              <a:rPr sz="2400" b="1" spc="-5" dirty="0">
                <a:solidFill>
                  <a:srgbClr val="00AF50"/>
                </a:solidFill>
                <a:latin typeface="Times New Roman"/>
                <a:cs typeface="Times New Roman"/>
              </a:rPr>
              <a:t>by</a:t>
            </a:r>
            <a:r>
              <a:rPr sz="2400" b="1" spc="215" dirty="0">
                <a:solidFill>
                  <a:srgbClr val="00AF50"/>
                </a:solidFill>
                <a:latin typeface="Times New Roman"/>
                <a:cs typeface="Times New Roman"/>
              </a:rPr>
              <a:t> </a:t>
            </a:r>
            <a:r>
              <a:rPr sz="2400" b="1" dirty="0">
                <a:solidFill>
                  <a:srgbClr val="00AF50"/>
                </a:solidFill>
                <a:latin typeface="Times New Roman"/>
                <a:cs typeface="Times New Roman"/>
              </a:rPr>
              <a:t>a</a:t>
            </a:r>
            <a:r>
              <a:rPr sz="2400" b="1" spc="215" dirty="0">
                <a:solidFill>
                  <a:srgbClr val="00AF50"/>
                </a:solidFill>
                <a:latin typeface="Times New Roman"/>
                <a:cs typeface="Times New Roman"/>
              </a:rPr>
              <a:t> </a:t>
            </a:r>
            <a:r>
              <a:rPr sz="2400" b="1" spc="-35" dirty="0">
                <a:solidFill>
                  <a:srgbClr val="00AF50"/>
                </a:solidFill>
                <a:latin typeface="Times New Roman"/>
                <a:cs typeface="Times New Roman"/>
              </a:rPr>
              <a:t>number,</a:t>
            </a:r>
            <a:endParaRPr sz="2400">
              <a:latin typeface="Times New Roman"/>
              <a:cs typeface="Times New Roman"/>
            </a:endParaRPr>
          </a:p>
          <a:p>
            <a:pPr marL="469900">
              <a:lnSpc>
                <a:spcPct val="100000"/>
              </a:lnSpc>
              <a:spcBef>
                <a:spcPts val="185"/>
              </a:spcBef>
            </a:pPr>
            <a:r>
              <a:rPr sz="2500" b="1" i="1" spc="-40" dirty="0">
                <a:solidFill>
                  <a:srgbClr val="00AF50"/>
                </a:solidFill>
                <a:latin typeface="Times New Roman"/>
                <a:cs typeface="Times New Roman"/>
              </a:rPr>
              <a:t>all </a:t>
            </a:r>
            <a:r>
              <a:rPr sz="2400" b="1" dirty="0">
                <a:solidFill>
                  <a:srgbClr val="00AF50"/>
                </a:solidFill>
                <a:latin typeface="Times New Roman"/>
                <a:cs typeface="Times New Roman"/>
              </a:rPr>
              <a:t>particles </a:t>
            </a:r>
            <a:r>
              <a:rPr sz="2400" b="1" spc="-5" dirty="0">
                <a:solidFill>
                  <a:srgbClr val="00AF50"/>
                </a:solidFill>
                <a:latin typeface="Times New Roman"/>
                <a:cs typeface="Times New Roman"/>
              </a:rPr>
              <a:t>must pass </a:t>
            </a:r>
            <a:r>
              <a:rPr sz="2400" b="1" spc="-10" dirty="0">
                <a:solidFill>
                  <a:srgbClr val="00AF50"/>
                </a:solidFill>
                <a:latin typeface="Times New Roman"/>
                <a:cs typeface="Times New Roman"/>
              </a:rPr>
              <a:t>through </a:t>
            </a:r>
            <a:r>
              <a:rPr sz="2400" b="1" spc="-5" dirty="0">
                <a:solidFill>
                  <a:srgbClr val="00AF50"/>
                </a:solidFill>
                <a:latin typeface="Times New Roman"/>
                <a:cs typeface="Times New Roman"/>
              </a:rPr>
              <a:t>the </a:t>
            </a:r>
            <a:r>
              <a:rPr sz="2400" b="1" dirty="0">
                <a:solidFill>
                  <a:srgbClr val="00AF50"/>
                </a:solidFill>
                <a:latin typeface="Times New Roman"/>
                <a:cs typeface="Times New Roman"/>
              </a:rPr>
              <a:t>specified sieve.</a:t>
            </a:r>
            <a:endParaRPr sz="2400">
              <a:latin typeface="Times New Roman"/>
              <a:cs typeface="Times New Roman"/>
            </a:endParaRPr>
          </a:p>
          <a:p>
            <a:pPr>
              <a:lnSpc>
                <a:spcPct val="100000"/>
              </a:lnSpc>
              <a:spcBef>
                <a:spcPts val="25"/>
              </a:spcBef>
            </a:pPr>
            <a:endParaRPr sz="2650">
              <a:latin typeface="Times New Roman"/>
              <a:cs typeface="Times New Roman"/>
            </a:endParaRPr>
          </a:p>
          <a:p>
            <a:pPr marL="469900" marR="6985" indent="-457200" algn="just">
              <a:lnSpc>
                <a:spcPct val="108900"/>
              </a:lnSpc>
              <a:buAutoNum type="arabicPeriod" startAt="2"/>
              <a:tabLst>
                <a:tab pos="469900" algn="l"/>
              </a:tabLst>
            </a:pPr>
            <a:r>
              <a:rPr sz="2400" b="1" spc="-5" dirty="0">
                <a:solidFill>
                  <a:srgbClr val="00AF50"/>
                </a:solidFill>
                <a:latin typeface="Times New Roman"/>
                <a:cs typeface="Times New Roman"/>
              </a:rPr>
              <a:t>When </a:t>
            </a:r>
            <a:r>
              <a:rPr sz="2400" b="1" dirty="0">
                <a:solidFill>
                  <a:srgbClr val="00AF50"/>
                </a:solidFill>
                <a:latin typeface="Times New Roman"/>
                <a:cs typeface="Times New Roman"/>
              </a:rPr>
              <a:t>a vegetable </a:t>
            </a:r>
            <a:r>
              <a:rPr sz="2400" b="1" spc="-5" dirty="0">
                <a:solidFill>
                  <a:srgbClr val="00AF50"/>
                </a:solidFill>
                <a:latin typeface="Times New Roman"/>
                <a:cs typeface="Times New Roman"/>
              </a:rPr>
              <a:t>drug </a:t>
            </a:r>
            <a:r>
              <a:rPr sz="2400" b="1" dirty="0">
                <a:solidFill>
                  <a:srgbClr val="00AF50"/>
                </a:solidFill>
                <a:latin typeface="Times New Roman"/>
                <a:cs typeface="Times New Roman"/>
              </a:rPr>
              <a:t>is </a:t>
            </a:r>
            <a:r>
              <a:rPr sz="2400" b="1" spc="-5" dirty="0">
                <a:solidFill>
                  <a:srgbClr val="00AF50"/>
                </a:solidFill>
                <a:latin typeface="Times New Roman"/>
                <a:cs typeface="Times New Roman"/>
              </a:rPr>
              <a:t>being </a:t>
            </a:r>
            <a:r>
              <a:rPr sz="2400" b="1" spc="-10" dirty="0">
                <a:solidFill>
                  <a:srgbClr val="00AF50"/>
                </a:solidFill>
                <a:latin typeface="Times New Roman"/>
                <a:cs typeface="Times New Roman"/>
              </a:rPr>
              <a:t>ground </a:t>
            </a:r>
            <a:r>
              <a:rPr sz="2400" b="1" dirty="0">
                <a:solidFill>
                  <a:srgbClr val="00AF50"/>
                </a:solidFill>
                <a:latin typeface="Times New Roman"/>
                <a:cs typeface="Times New Roman"/>
              </a:rPr>
              <a:t>and sifted, </a:t>
            </a:r>
            <a:r>
              <a:rPr sz="2500" b="1" i="1" spc="-55" dirty="0">
                <a:solidFill>
                  <a:srgbClr val="00AF50"/>
                </a:solidFill>
                <a:latin typeface="Times New Roman"/>
                <a:cs typeface="Times New Roman"/>
              </a:rPr>
              <a:t>none </a:t>
            </a:r>
            <a:r>
              <a:rPr sz="2400" b="1" spc="-5" dirty="0">
                <a:solidFill>
                  <a:srgbClr val="00AF50"/>
                </a:solidFill>
                <a:latin typeface="Times New Roman"/>
                <a:cs typeface="Times New Roman"/>
              </a:rPr>
              <a:t>must  be</a:t>
            </a:r>
            <a:r>
              <a:rPr sz="2400" b="1" spc="-15" dirty="0">
                <a:solidFill>
                  <a:srgbClr val="00AF50"/>
                </a:solidFill>
                <a:latin typeface="Times New Roman"/>
                <a:cs typeface="Times New Roman"/>
              </a:rPr>
              <a:t> </a:t>
            </a:r>
            <a:r>
              <a:rPr sz="2400" b="1" spc="-5" dirty="0">
                <a:solidFill>
                  <a:srgbClr val="00AF50"/>
                </a:solidFill>
                <a:latin typeface="Times New Roman"/>
                <a:cs typeface="Times New Roman"/>
              </a:rPr>
              <a:t>rejected.</a:t>
            </a:r>
            <a:endParaRPr sz="2400">
              <a:latin typeface="Times New Roman"/>
              <a:cs typeface="Times New Roman"/>
            </a:endParaRPr>
          </a:p>
          <a:p>
            <a:pPr>
              <a:lnSpc>
                <a:spcPct val="100000"/>
              </a:lnSpc>
              <a:spcBef>
                <a:spcPts val="30"/>
              </a:spcBef>
            </a:pPr>
            <a:endParaRPr sz="2750">
              <a:latin typeface="Times New Roman"/>
              <a:cs typeface="Times New Roman"/>
            </a:endParaRPr>
          </a:p>
          <a:p>
            <a:pPr marL="469900" marR="5080" indent="-457200" algn="just">
              <a:lnSpc>
                <a:spcPct val="109300"/>
              </a:lnSpc>
              <a:buFont typeface="Times New Roman"/>
              <a:buChar char="•"/>
              <a:tabLst>
                <a:tab pos="469900" algn="l"/>
              </a:tabLst>
            </a:pPr>
            <a:r>
              <a:rPr sz="2400" b="1" spc="-5" dirty="0">
                <a:latin typeface="Times New Roman"/>
                <a:cs typeface="Times New Roman"/>
              </a:rPr>
              <a:t>The </a:t>
            </a:r>
            <a:r>
              <a:rPr sz="2400" b="1" spc="-10" dirty="0">
                <a:latin typeface="Times New Roman"/>
                <a:cs typeface="Times New Roman"/>
              </a:rPr>
              <a:t>reason </a:t>
            </a:r>
            <a:r>
              <a:rPr sz="2400" b="1" dirty="0">
                <a:latin typeface="Times New Roman"/>
                <a:cs typeface="Times New Roman"/>
              </a:rPr>
              <a:t>for this </a:t>
            </a:r>
            <a:r>
              <a:rPr sz="2400" b="1" spc="-5" dirty="0">
                <a:latin typeface="Times New Roman"/>
                <a:cs typeface="Times New Roman"/>
              </a:rPr>
              <a:t>will be </a:t>
            </a:r>
            <a:r>
              <a:rPr sz="2400" b="1" spc="-10" dirty="0">
                <a:latin typeface="Times New Roman"/>
                <a:cs typeface="Times New Roman"/>
              </a:rPr>
              <a:t>apparent </a:t>
            </a:r>
            <a:r>
              <a:rPr sz="2400" b="1" dirty="0">
                <a:latin typeface="Times New Roman"/>
                <a:cs typeface="Times New Roman"/>
              </a:rPr>
              <a:t>if the </a:t>
            </a:r>
            <a:r>
              <a:rPr sz="2400" b="1" spc="-5" dirty="0">
                <a:latin typeface="Times New Roman"/>
                <a:cs typeface="Times New Roman"/>
              </a:rPr>
              <a:t>character of </a:t>
            </a:r>
            <a:r>
              <a:rPr sz="2400" b="1" dirty="0">
                <a:latin typeface="Times New Roman"/>
                <a:cs typeface="Times New Roman"/>
              </a:rPr>
              <a:t>a  </a:t>
            </a:r>
            <a:r>
              <a:rPr sz="2400" b="1" spc="-5" dirty="0">
                <a:latin typeface="Times New Roman"/>
                <a:cs typeface="Times New Roman"/>
              </a:rPr>
              <a:t>vegetable drug </a:t>
            </a:r>
            <a:r>
              <a:rPr sz="2400" b="1" dirty="0">
                <a:latin typeface="Times New Roman"/>
                <a:cs typeface="Times New Roman"/>
              </a:rPr>
              <a:t>is </a:t>
            </a:r>
            <a:r>
              <a:rPr sz="2400" b="1" spc="-10" dirty="0">
                <a:latin typeface="Times New Roman"/>
                <a:cs typeface="Times New Roman"/>
              </a:rPr>
              <a:t>compared </a:t>
            </a:r>
            <a:r>
              <a:rPr sz="2400" b="1" spc="-5" dirty="0">
                <a:latin typeface="Times New Roman"/>
                <a:cs typeface="Times New Roman"/>
              </a:rPr>
              <a:t>with </a:t>
            </a:r>
            <a:r>
              <a:rPr sz="2400" b="1" dirty="0">
                <a:latin typeface="Times New Roman"/>
                <a:cs typeface="Times New Roman"/>
              </a:rPr>
              <a:t>a </a:t>
            </a:r>
            <a:r>
              <a:rPr sz="2400" b="1" spc="-5" dirty="0">
                <a:latin typeface="Times New Roman"/>
                <a:cs typeface="Times New Roman"/>
              </a:rPr>
              <a:t>chemical </a:t>
            </a:r>
            <a:r>
              <a:rPr sz="2400" b="1" dirty="0">
                <a:latin typeface="Times New Roman"/>
                <a:cs typeface="Times New Roman"/>
              </a:rPr>
              <a:t>substance. </a:t>
            </a:r>
            <a:r>
              <a:rPr sz="2400" b="1" spc="-5" dirty="0">
                <a:latin typeface="Times New Roman"/>
                <a:cs typeface="Times New Roman"/>
              </a:rPr>
              <a:t>The  </a:t>
            </a:r>
            <a:r>
              <a:rPr sz="2400" b="1" dirty="0">
                <a:latin typeface="Times New Roman"/>
                <a:cs typeface="Times New Roman"/>
              </a:rPr>
              <a:t>latter is a </a:t>
            </a:r>
            <a:r>
              <a:rPr sz="2400" b="1" spc="-5" dirty="0">
                <a:latin typeface="Times New Roman"/>
                <a:cs typeface="Times New Roman"/>
              </a:rPr>
              <a:t>homogeneous material </a:t>
            </a:r>
            <a:r>
              <a:rPr sz="2400" b="1" spc="-10" dirty="0">
                <a:latin typeface="Times New Roman"/>
                <a:cs typeface="Times New Roman"/>
              </a:rPr>
              <a:t>so </a:t>
            </a:r>
            <a:r>
              <a:rPr sz="2400" b="1" dirty="0">
                <a:latin typeface="Times New Roman"/>
                <a:cs typeface="Times New Roman"/>
              </a:rPr>
              <a:t>that, if a </a:t>
            </a:r>
            <a:r>
              <a:rPr sz="2400" b="1" spc="-5" dirty="0">
                <a:latin typeface="Times New Roman"/>
                <a:cs typeface="Times New Roman"/>
              </a:rPr>
              <a:t>certain </a:t>
            </a:r>
            <a:r>
              <a:rPr sz="2400" b="1" spc="-15" dirty="0">
                <a:latin typeface="Times New Roman"/>
                <a:cs typeface="Times New Roman"/>
              </a:rPr>
              <a:t>quantity, </a:t>
            </a:r>
            <a:r>
              <a:rPr sz="2400" b="1" spc="570" dirty="0">
                <a:latin typeface="Times New Roman"/>
                <a:cs typeface="Times New Roman"/>
              </a:rPr>
              <a:t> </a:t>
            </a:r>
            <a:r>
              <a:rPr sz="2400" b="1" spc="-5" dirty="0">
                <a:latin typeface="Times New Roman"/>
                <a:cs typeface="Times New Roman"/>
              </a:rPr>
              <a:t>of </a:t>
            </a:r>
            <a:r>
              <a:rPr sz="2400" b="1" dirty="0">
                <a:latin typeface="Times New Roman"/>
                <a:cs typeface="Times New Roman"/>
              </a:rPr>
              <a:t>a powder is </a:t>
            </a:r>
            <a:r>
              <a:rPr sz="2400" b="1" spc="-15" dirty="0">
                <a:latin typeface="Times New Roman"/>
                <a:cs typeface="Times New Roman"/>
              </a:rPr>
              <a:t>required, </a:t>
            </a:r>
            <a:r>
              <a:rPr sz="2400" b="1" spc="-5" dirty="0">
                <a:latin typeface="Times New Roman"/>
                <a:cs typeface="Times New Roman"/>
              </a:rPr>
              <a:t>an </a:t>
            </a:r>
            <a:r>
              <a:rPr sz="2400" b="1" dirty="0">
                <a:latin typeface="Times New Roman"/>
                <a:cs typeface="Times New Roman"/>
              </a:rPr>
              <a:t>excess may </a:t>
            </a:r>
            <a:r>
              <a:rPr sz="2400" b="1" spc="-5" dirty="0">
                <a:latin typeface="Times New Roman"/>
                <a:cs typeface="Times New Roman"/>
              </a:rPr>
              <a:t>be </a:t>
            </a:r>
            <a:r>
              <a:rPr sz="2400" b="1" spc="-10" dirty="0">
                <a:latin typeface="Times New Roman"/>
                <a:cs typeface="Times New Roman"/>
              </a:rPr>
              <a:t>ground, </a:t>
            </a:r>
            <a:r>
              <a:rPr sz="2400" b="1" dirty="0">
                <a:latin typeface="Times New Roman"/>
                <a:cs typeface="Times New Roman"/>
              </a:rPr>
              <a:t>a sufficient  </a:t>
            </a:r>
            <a:r>
              <a:rPr sz="2400" b="1" spc="-5" dirty="0">
                <a:latin typeface="Times New Roman"/>
                <a:cs typeface="Times New Roman"/>
              </a:rPr>
              <a:t>amount </a:t>
            </a:r>
            <a:r>
              <a:rPr sz="2400" b="1" dirty="0">
                <a:latin typeface="Times New Roman"/>
                <a:cs typeface="Times New Roman"/>
              </a:rPr>
              <a:t>of </a:t>
            </a:r>
            <a:r>
              <a:rPr sz="2400" b="1" spc="-5" dirty="0">
                <a:latin typeface="Times New Roman"/>
                <a:cs typeface="Times New Roman"/>
              </a:rPr>
              <a:t>the </a:t>
            </a:r>
            <a:r>
              <a:rPr sz="2400" b="1" spc="-10" dirty="0">
                <a:latin typeface="Times New Roman"/>
                <a:cs typeface="Times New Roman"/>
              </a:rPr>
              <a:t>desired </a:t>
            </a:r>
            <a:r>
              <a:rPr sz="2400" b="1" spc="-5" dirty="0">
                <a:latin typeface="Times New Roman"/>
                <a:cs typeface="Times New Roman"/>
              </a:rPr>
              <a:t>size </a:t>
            </a:r>
            <a:r>
              <a:rPr sz="2400" b="1" dirty="0">
                <a:latin typeface="Times New Roman"/>
                <a:cs typeface="Times New Roman"/>
              </a:rPr>
              <a:t>range </a:t>
            </a:r>
            <a:r>
              <a:rPr sz="2400" b="1" spc="-5" dirty="0">
                <a:latin typeface="Times New Roman"/>
                <a:cs typeface="Times New Roman"/>
              </a:rPr>
              <a:t>obtained by sieving, and the  oversize </a:t>
            </a:r>
            <a:r>
              <a:rPr sz="2400" b="1" dirty="0">
                <a:latin typeface="Times New Roman"/>
                <a:cs typeface="Times New Roman"/>
              </a:rPr>
              <a:t>particles </a:t>
            </a:r>
            <a:r>
              <a:rPr sz="2400" b="1" spc="-5" dirty="0">
                <a:latin typeface="Times New Roman"/>
                <a:cs typeface="Times New Roman"/>
              </a:rPr>
              <a:t>(known as </a:t>
            </a:r>
            <a:r>
              <a:rPr sz="2500" b="1" i="1" spc="-25" dirty="0">
                <a:latin typeface="Times New Roman"/>
                <a:cs typeface="Times New Roman"/>
              </a:rPr>
              <a:t>tailings) </a:t>
            </a:r>
            <a:r>
              <a:rPr sz="2400" b="1" dirty="0">
                <a:latin typeface="Times New Roman"/>
                <a:cs typeface="Times New Roman"/>
              </a:rPr>
              <a:t>may </a:t>
            </a:r>
            <a:r>
              <a:rPr sz="2400" b="1" spc="-5" dirty="0">
                <a:latin typeface="Times New Roman"/>
                <a:cs typeface="Times New Roman"/>
              </a:rPr>
              <a:t>be</a:t>
            </a:r>
            <a:r>
              <a:rPr sz="2400" b="1" spc="-25" dirty="0">
                <a:latin typeface="Times New Roman"/>
                <a:cs typeface="Times New Roman"/>
              </a:rPr>
              <a:t> </a:t>
            </a:r>
            <a:r>
              <a:rPr sz="2400" b="1" dirty="0">
                <a:latin typeface="Times New Roman"/>
                <a:cs typeface="Times New Roman"/>
              </a:rPr>
              <a:t>discarded</a:t>
            </a:r>
            <a:r>
              <a:rPr sz="2400" b="1" dirty="0">
                <a:solidFill>
                  <a:srgbClr val="99FF66"/>
                </a:solidFill>
                <a:latin typeface="Times New Roman"/>
                <a:cs typeface="Times New Roman"/>
              </a:rPr>
              <a:t>.</a:t>
            </a:r>
            <a:endParaRPr sz="2400">
              <a:latin typeface="Times New Roman"/>
              <a:cs typeface="Times New Roman"/>
            </a:endParaRPr>
          </a:p>
        </p:txBody>
      </p:sp>
      <p:sp>
        <p:nvSpPr>
          <p:cNvPr id="4" name="object 4"/>
          <p:cNvSpPr txBox="1"/>
          <p:nvPr/>
        </p:nvSpPr>
        <p:spPr>
          <a:xfrm>
            <a:off x="307340" y="387864"/>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911" y="403345"/>
            <a:ext cx="7348855" cy="925830"/>
            <a:chOff x="57911" y="403345"/>
            <a:chExt cx="7348855" cy="925830"/>
          </a:xfrm>
        </p:grpSpPr>
        <p:sp>
          <p:nvSpPr>
            <p:cNvPr id="3" name="object 3"/>
            <p:cNvSpPr/>
            <p:nvPr/>
          </p:nvSpPr>
          <p:spPr>
            <a:xfrm>
              <a:off x="309421" y="403345"/>
              <a:ext cx="7097144" cy="3466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911" y="667512"/>
              <a:ext cx="4236720" cy="661415"/>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97891" y="286003"/>
            <a:ext cx="7115175" cy="1002030"/>
          </a:xfrm>
          <a:prstGeom prst="rect">
            <a:avLst/>
          </a:prstGeom>
        </p:spPr>
        <p:txBody>
          <a:bodyPr vert="horz" wrap="square" lIns="0" tIns="12700" rIns="0" bIns="0" rtlCol="0">
            <a:spAutoFit/>
          </a:bodyPr>
          <a:lstStyle/>
          <a:p>
            <a:pPr marL="12700" marR="5080">
              <a:lnSpc>
                <a:spcPct val="100000"/>
              </a:lnSpc>
              <a:spcBef>
                <a:spcPts val="100"/>
              </a:spcBef>
            </a:pPr>
            <a:r>
              <a:rPr sz="3200" spc="-20" dirty="0">
                <a:solidFill>
                  <a:srgbClr val="00664D"/>
                </a:solidFill>
                <a:latin typeface="Arial"/>
                <a:cs typeface="Arial"/>
              </a:rPr>
              <a:t>APPLICATIONS </a:t>
            </a:r>
            <a:r>
              <a:rPr sz="3200" dirty="0">
                <a:solidFill>
                  <a:srgbClr val="00664D"/>
                </a:solidFill>
                <a:latin typeface="Arial"/>
                <a:cs typeface="Arial"/>
              </a:rPr>
              <a:t>OF</a:t>
            </a:r>
            <a:r>
              <a:rPr sz="3200" spc="-55" dirty="0">
                <a:solidFill>
                  <a:srgbClr val="00664D"/>
                </a:solidFill>
                <a:latin typeface="Arial"/>
                <a:cs typeface="Arial"/>
              </a:rPr>
              <a:t> </a:t>
            </a:r>
            <a:r>
              <a:rPr sz="3200" spc="-40" dirty="0">
                <a:solidFill>
                  <a:srgbClr val="00664D"/>
                </a:solidFill>
                <a:latin typeface="Arial"/>
                <a:cs typeface="Arial"/>
              </a:rPr>
              <a:t>SEDIMENTATION  </a:t>
            </a:r>
            <a:r>
              <a:rPr sz="3200" dirty="0">
                <a:solidFill>
                  <a:srgbClr val="00664D"/>
                </a:solidFill>
                <a:latin typeface="Arial"/>
                <a:cs typeface="Arial"/>
              </a:rPr>
              <a:t>AND</a:t>
            </a:r>
            <a:r>
              <a:rPr sz="3200" spc="-30" dirty="0">
                <a:solidFill>
                  <a:srgbClr val="00664D"/>
                </a:solidFill>
                <a:latin typeface="Arial"/>
                <a:cs typeface="Arial"/>
              </a:rPr>
              <a:t> </a:t>
            </a:r>
            <a:r>
              <a:rPr sz="3200" spc="-20" dirty="0">
                <a:solidFill>
                  <a:srgbClr val="00664D"/>
                </a:solidFill>
                <a:latin typeface="Arial"/>
                <a:cs typeface="Arial"/>
              </a:rPr>
              <a:t>ELUTRIATION</a:t>
            </a:r>
            <a:endParaRPr sz="3200">
              <a:latin typeface="Arial"/>
              <a:cs typeface="Arial"/>
            </a:endParaRPr>
          </a:p>
        </p:txBody>
      </p:sp>
      <p:sp>
        <p:nvSpPr>
          <p:cNvPr id="6" name="object 6"/>
          <p:cNvSpPr txBox="1"/>
          <p:nvPr/>
        </p:nvSpPr>
        <p:spPr>
          <a:xfrm>
            <a:off x="467664" y="1785828"/>
            <a:ext cx="7151370" cy="3318510"/>
          </a:xfrm>
          <a:prstGeom prst="rect">
            <a:avLst/>
          </a:prstGeom>
        </p:spPr>
        <p:txBody>
          <a:bodyPr vert="horz" wrap="square" lIns="0" tIns="12700" rIns="0" bIns="0" rtlCol="0">
            <a:spAutoFit/>
          </a:bodyPr>
          <a:lstStyle/>
          <a:p>
            <a:pPr marL="12700" marR="5080" indent="758825" algn="just">
              <a:lnSpc>
                <a:spcPct val="150000"/>
              </a:lnSpc>
              <a:spcBef>
                <a:spcPts val="100"/>
              </a:spcBef>
            </a:pPr>
            <a:r>
              <a:rPr sz="2400" b="1" spc="-5" dirty="0">
                <a:latin typeface="Arial"/>
                <a:cs typeface="Arial"/>
              </a:rPr>
              <a:t>Both methods </a:t>
            </a:r>
            <a:r>
              <a:rPr sz="2400" b="1" dirty="0">
                <a:latin typeface="Arial"/>
                <a:cs typeface="Arial"/>
              </a:rPr>
              <a:t>are </a:t>
            </a:r>
            <a:r>
              <a:rPr sz="2400" b="1" spc="-10" dirty="0">
                <a:latin typeface="Arial"/>
                <a:cs typeface="Arial"/>
              </a:rPr>
              <a:t>used </a:t>
            </a:r>
            <a:r>
              <a:rPr sz="2400" b="1" dirty="0">
                <a:latin typeface="Arial"/>
                <a:cs typeface="Arial"/>
              </a:rPr>
              <a:t>for </a:t>
            </a:r>
            <a:r>
              <a:rPr sz="2400" b="1" spc="-5" dirty="0">
                <a:latin typeface="Arial"/>
                <a:cs typeface="Arial"/>
              </a:rPr>
              <a:t>similar  purposes, usually following a size reduction  process, </a:t>
            </a:r>
            <a:r>
              <a:rPr sz="2400" b="1" dirty="0">
                <a:latin typeface="Arial"/>
                <a:cs typeface="Arial"/>
              </a:rPr>
              <a:t>with </a:t>
            </a:r>
            <a:r>
              <a:rPr sz="2400" b="1" spc="-5" dirty="0">
                <a:latin typeface="Arial"/>
                <a:cs typeface="Arial"/>
              </a:rPr>
              <a:t>the object of separating oversize  </a:t>
            </a:r>
            <a:r>
              <a:rPr sz="2400" b="1" dirty="0">
                <a:latin typeface="Arial"/>
                <a:cs typeface="Arial"/>
              </a:rPr>
              <a:t>particles, </a:t>
            </a:r>
            <a:r>
              <a:rPr sz="2400" b="1" spc="-5" dirty="0">
                <a:latin typeface="Arial"/>
                <a:cs typeface="Arial"/>
              </a:rPr>
              <a:t>which </a:t>
            </a:r>
            <a:r>
              <a:rPr sz="2400" b="1" dirty="0">
                <a:latin typeface="Arial"/>
                <a:cs typeface="Arial"/>
              </a:rPr>
              <a:t>may </a:t>
            </a:r>
            <a:r>
              <a:rPr sz="2400" b="1" spc="-5" dirty="0">
                <a:latin typeface="Arial"/>
                <a:cs typeface="Arial"/>
              </a:rPr>
              <a:t>be </a:t>
            </a:r>
            <a:r>
              <a:rPr sz="2400" b="1" dirty="0">
                <a:latin typeface="Arial"/>
                <a:cs typeface="Arial"/>
              </a:rPr>
              <a:t>returned </a:t>
            </a:r>
            <a:r>
              <a:rPr sz="2400" b="1" spc="-5" dirty="0">
                <a:latin typeface="Arial"/>
                <a:cs typeface="Arial"/>
              </a:rPr>
              <a:t>for </a:t>
            </a:r>
            <a:r>
              <a:rPr sz="2400" b="1" dirty="0">
                <a:latin typeface="Arial"/>
                <a:cs typeface="Arial"/>
              </a:rPr>
              <a:t>further  </a:t>
            </a:r>
            <a:r>
              <a:rPr sz="2400" b="1" spc="-5" dirty="0">
                <a:latin typeface="Arial"/>
                <a:cs typeface="Arial"/>
              </a:rPr>
              <a:t>grinding, used for other purposes, or discarded  according to the</a:t>
            </a:r>
            <a:r>
              <a:rPr sz="2400" b="1" spc="-25" dirty="0">
                <a:latin typeface="Arial"/>
                <a:cs typeface="Arial"/>
              </a:rPr>
              <a:t> </a:t>
            </a:r>
            <a:r>
              <a:rPr sz="2400" b="1" spc="-5" dirty="0">
                <a:latin typeface="Arial"/>
                <a:cs typeface="Arial"/>
              </a:rPr>
              <a:t>circumstances.</a:t>
            </a:r>
            <a:endParaRPr sz="2400">
              <a:latin typeface="Arial"/>
              <a:cs typeface="Arial"/>
            </a:endParaRPr>
          </a:p>
        </p:txBody>
      </p:sp>
      <p:grpSp>
        <p:nvGrpSpPr>
          <p:cNvPr id="7" name="object 7"/>
          <p:cNvGrpSpPr/>
          <p:nvPr/>
        </p:nvGrpSpPr>
        <p:grpSpPr>
          <a:xfrm>
            <a:off x="223837" y="1595437"/>
            <a:ext cx="923925" cy="923925"/>
            <a:chOff x="223837" y="1595437"/>
            <a:chExt cx="923925" cy="923925"/>
          </a:xfrm>
        </p:grpSpPr>
        <p:sp>
          <p:nvSpPr>
            <p:cNvPr id="8" name="object 8"/>
            <p:cNvSpPr/>
            <p:nvPr/>
          </p:nvSpPr>
          <p:spPr>
            <a:xfrm>
              <a:off x="228600" y="1600200"/>
              <a:ext cx="914400" cy="914400"/>
            </a:xfrm>
            <a:custGeom>
              <a:avLst/>
              <a:gdLst/>
              <a:ahLst/>
              <a:cxnLst/>
              <a:rect l="l" t="t" r="r" b="b"/>
              <a:pathLst>
                <a:path w="914400" h="914400">
                  <a:moveTo>
                    <a:pt x="457200" y="0"/>
                  </a:moveTo>
                  <a:lnTo>
                    <a:pt x="410454" y="2360"/>
                  </a:lnTo>
                  <a:lnTo>
                    <a:pt x="365059" y="9289"/>
                  </a:lnTo>
                  <a:lnTo>
                    <a:pt x="321243" y="20557"/>
                  </a:lnTo>
                  <a:lnTo>
                    <a:pt x="279238" y="35933"/>
                  </a:lnTo>
                  <a:lnTo>
                    <a:pt x="239272" y="55187"/>
                  </a:lnTo>
                  <a:lnTo>
                    <a:pt x="201576" y="78090"/>
                  </a:lnTo>
                  <a:lnTo>
                    <a:pt x="166379" y="104411"/>
                  </a:lnTo>
                  <a:lnTo>
                    <a:pt x="133911" y="133921"/>
                  </a:lnTo>
                  <a:lnTo>
                    <a:pt x="104403" y="166390"/>
                  </a:lnTo>
                  <a:lnTo>
                    <a:pt x="78083" y="201587"/>
                  </a:lnTo>
                  <a:lnTo>
                    <a:pt x="55182" y="239283"/>
                  </a:lnTo>
                  <a:lnTo>
                    <a:pt x="35929" y="279249"/>
                  </a:lnTo>
                  <a:lnTo>
                    <a:pt x="20555" y="321253"/>
                  </a:lnTo>
                  <a:lnTo>
                    <a:pt x="9288" y="365066"/>
                  </a:lnTo>
                  <a:lnTo>
                    <a:pt x="2360" y="410458"/>
                  </a:lnTo>
                  <a:lnTo>
                    <a:pt x="0" y="457200"/>
                  </a:lnTo>
                  <a:lnTo>
                    <a:pt x="2360" y="503941"/>
                  </a:lnTo>
                  <a:lnTo>
                    <a:pt x="9288" y="549333"/>
                  </a:lnTo>
                  <a:lnTo>
                    <a:pt x="20555" y="593146"/>
                  </a:lnTo>
                  <a:lnTo>
                    <a:pt x="35929" y="635150"/>
                  </a:lnTo>
                  <a:lnTo>
                    <a:pt x="55182" y="675116"/>
                  </a:lnTo>
                  <a:lnTo>
                    <a:pt x="78083" y="712812"/>
                  </a:lnTo>
                  <a:lnTo>
                    <a:pt x="104403" y="748009"/>
                  </a:lnTo>
                  <a:lnTo>
                    <a:pt x="133911" y="780478"/>
                  </a:lnTo>
                  <a:lnTo>
                    <a:pt x="166379" y="809988"/>
                  </a:lnTo>
                  <a:lnTo>
                    <a:pt x="201576" y="836309"/>
                  </a:lnTo>
                  <a:lnTo>
                    <a:pt x="239272" y="859212"/>
                  </a:lnTo>
                  <a:lnTo>
                    <a:pt x="279238" y="878466"/>
                  </a:lnTo>
                  <a:lnTo>
                    <a:pt x="321243" y="893842"/>
                  </a:lnTo>
                  <a:lnTo>
                    <a:pt x="365059" y="905110"/>
                  </a:lnTo>
                  <a:lnTo>
                    <a:pt x="410454" y="912039"/>
                  </a:lnTo>
                  <a:lnTo>
                    <a:pt x="457200" y="914400"/>
                  </a:lnTo>
                  <a:lnTo>
                    <a:pt x="503945" y="912039"/>
                  </a:lnTo>
                  <a:lnTo>
                    <a:pt x="549340" y="905110"/>
                  </a:lnTo>
                  <a:lnTo>
                    <a:pt x="593156" y="893842"/>
                  </a:lnTo>
                  <a:lnTo>
                    <a:pt x="635161" y="878466"/>
                  </a:lnTo>
                  <a:lnTo>
                    <a:pt x="675127" y="859212"/>
                  </a:lnTo>
                  <a:lnTo>
                    <a:pt x="712823" y="836309"/>
                  </a:lnTo>
                  <a:lnTo>
                    <a:pt x="748020" y="809988"/>
                  </a:lnTo>
                  <a:lnTo>
                    <a:pt x="780488" y="780478"/>
                  </a:lnTo>
                  <a:lnTo>
                    <a:pt x="809996" y="748009"/>
                  </a:lnTo>
                  <a:lnTo>
                    <a:pt x="836316" y="712812"/>
                  </a:lnTo>
                  <a:lnTo>
                    <a:pt x="859217" y="675116"/>
                  </a:lnTo>
                  <a:lnTo>
                    <a:pt x="878470" y="635150"/>
                  </a:lnTo>
                  <a:lnTo>
                    <a:pt x="893844" y="593146"/>
                  </a:lnTo>
                  <a:lnTo>
                    <a:pt x="905111" y="549333"/>
                  </a:lnTo>
                  <a:lnTo>
                    <a:pt x="912039" y="503941"/>
                  </a:lnTo>
                  <a:lnTo>
                    <a:pt x="914400" y="457200"/>
                  </a:lnTo>
                  <a:lnTo>
                    <a:pt x="912039" y="410458"/>
                  </a:lnTo>
                  <a:lnTo>
                    <a:pt x="905111" y="365066"/>
                  </a:lnTo>
                  <a:lnTo>
                    <a:pt x="893844" y="321253"/>
                  </a:lnTo>
                  <a:lnTo>
                    <a:pt x="878470" y="279249"/>
                  </a:lnTo>
                  <a:lnTo>
                    <a:pt x="859217" y="239283"/>
                  </a:lnTo>
                  <a:lnTo>
                    <a:pt x="836316" y="201587"/>
                  </a:lnTo>
                  <a:lnTo>
                    <a:pt x="809996" y="166390"/>
                  </a:lnTo>
                  <a:lnTo>
                    <a:pt x="780488" y="133921"/>
                  </a:lnTo>
                  <a:lnTo>
                    <a:pt x="748020" y="104411"/>
                  </a:lnTo>
                  <a:lnTo>
                    <a:pt x="712823" y="78090"/>
                  </a:lnTo>
                  <a:lnTo>
                    <a:pt x="675127" y="55187"/>
                  </a:lnTo>
                  <a:lnTo>
                    <a:pt x="635161" y="35933"/>
                  </a:lnTo>
                  <a:lnTo>
                    <a:pt x="593156" y="20557"/>
                  </a:lnTo>
                  <a:lnTo>
                    <a:pt x="549340" y="9289"/>
                  </a:lnTo>
                  <a:lnTo>
                    <a:pt x="503945" y="2360"/>
                  </a:lnTo>
                  <a:lnTo>
                    <a:pt x="457200" y="0"/>
                  </a:lnTo>
                  <a:close/>
                </a:path>
              </a:pathLst>
            </a:custGeom>
            <a:solidFill>
              <a:srgbClr val="00CC99"/>
            </a:solidFill>
          </p:spPr>
          <p:txBody>
            <a:bodyPr wrap="square" lIns="0" tIns="0" rIns="0" bIns="0" rtlCol="0"/>
            <a:lstStyle/>
            <a:p>
              <a:endParaRPr/>
            </a:p>
          </p:txBody>
        </p:sp>
        <p:sp>
          <p:nvSpPr>
            <p:cNvPr id="9" name="object 9"/>
            <p:cNvSpPr/>
            <p:nvPr/>
          </p:nvSpPr>
          <p:spPr>
            <a:xfrm>
              <a:off x="491705" y="1872995"/>
              <a:ext cx="388620" cy="95250"/>
            </a:xfrm>
            <a:custGeom>
              <a:avLst/>
              <a:gdLst/>
              <a:ahLst/>
              <a:cxnLst/>
              <a:rect l="l" t="t" r="r" b="b"/>
              <a:pathLst>
                <a:path w="388619" h="95250">
                  <a:moveTo>
                    <a:pt x="47625" y="0"/>
                  </a:moveTo>
                  <a:lnTo>
                    <a:pt x="29087" y="3744"/>
                  </a:lnTo>
                  <a:lnTo>
                    <a:pt x="13949" y="13954"/>
                  </a:lnTo>
                  <a:lnTo>
                    <a:pt x="3742" y="29092"/>
                  </a:lnTo>
                  <a:lnTo>
                    <a:pt x="0" y="47625"/>
                  </a:lnTo>
                  <a:lnTo>
                    <a:pt x="3742" y="66157"/>
                  </a:lnTo>
                  <a:lnTo>
                    <a:pt x="13949" y="81295"/>
                  </a:lnTo>
                  <a:lnTo>
                    <a:pt x="29087" y="91505"/>
                  </a:lnTo>
                  <a:lnTo>
                    <a:pt x="47625" y="95250"/>
                  </a:lnTo>
                  <a:lnTo>
                    <a:pt x="66162" y="91505"/>
                  </a:lnTo>
                  <a:lnTo>
                    <a:pt x="81300" y="81295"/>
                  </a:lnTo>
                  <a:lnTo>
                    <a:pt x="91507" y="66157"/>
                  </a:lnTo>
                  <a:lnTo>
                    <a:pt x="95250" y="47625"/>
                  </a:lnTo>
                  <a:lnTo>
                    <a:pt x="91507" y="29092"/>
                  </a:lnTo>
                  <a:lnTo>
                    <a:pt x="81300" y="13954"/>
                  </a:lnTo>
                  <a:lnTo>
                    <a:pt x="66162" y="3744"/>
                  </a:lnTo>
                  <a:lnTo>
                    <a:pt x="47625" y="0"/>
                  </a:lnTo>
                  <a:close/>
                </a:path>
                <a:path w="388619" h="95250">
                  <a:moveTo>
                    <a:pt x="340563" y="0"/>
                  </a:moveTo>
                  <a:lnTo>
                    <a:pt x="322025" y="3744"/>
                  </a:lnTo>
                  <a:lnTo>
                    <a:pt x="306887" y="13954"/>
                  </a:lnTo>
                  <a:lnTo>
                    <a:pt x="296680" y="29092"/>
                  </a:lnTo>
                  <a:lnTo>
                    <a:pt x="292938" y="47625"/>
                  </a:lnTo>
                  <a:lnTo>
                    <a:pt x="296680" y="66157"/>
                  </a:lnTo>
                  <a:lnTo>
                    <a:pt x="306887" y="81295"/>
                  </a:lnTo>
                  <a:lnTo>
                    <a:pt x="322025" y="91505"/>
                  </a:lnTo>
                  <a:lnTo>
                    <a:pt x="340563" y="95250"/>
                  </a:lnTo>
                  <a:lnTo>
                    <a:pt x="359100" y="91505"/>
                  </a:lnTo>
                  <a:lnTo>
                    <a:pt x="374238" y="81295"/>
                  </a:lnTo>
                  <a:lnTo>
                    <a:pt x="384445" y="66157"/>
                  </a:lnTo>
                  <a:lnTo>
                    <a:pt x="388188" y="47625"/>
                  </a:lnTo>
                  <a:lnTo>
                    <a:pt x="384445" y="29092"/>
                  </a:lnTo>
                  <a:lnTo>
                    <a:pt x="374238" y="13954"/>
                  </a:lnTo>
                  <a:lnTo>
                    <a:pt x="359100" y="3744"/>
                  </a:lnTo>
                  <a:lnTo>
                    <a:pt x="340563" y="0"/>
                  </a:lnTo>
                  <a:close/>
                </a:path>
              </a:pathLst>
            </a:custGeom>
            <a:solidFill>
              <a:srgbClr val="00A37A"/>
            </a:solidFill>
          </p:spPr>
          <p:txBody>
            <a:bodyPr wrap="square" lIns="0" tIns="0" rIns="0" bIns="0" rtlCol="0"/>
            <a:lstStyle/>
            <a:p>
              <a:endParaRPr/>
            </a:p>
          </p:txBody>
        </p:sp>
        <p:sp>
          <p:nvSpPr>
            <p:cNvPr id="10" name="object 10"/>
            <p:cNvSpPr/>
            <p:nvPr/>
          </p:nvSpPr>
          <p:spPr>
            <a:xfrm>
              <a:off x="486943" y="1868233"/>
              <a:ext cx="104775" cy="10477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79881" y="1868233"/>
              <a:ext cx="104775" cy="104775"/>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28600" y="1600200"/>
              <a:ext cx="914400" cy="914400"/>
            </a:xfrm>
            <a:custGeom>
              <a:avLst/>
              <a:gdLst/>
              <a:ahLst/>
              <a:cxnLst/>
              <a:rect l="l" t="t" r="r" b="b"/>
              <a:pathLst>
                <a:path w="914400" h="914400">
                  <a:moveTo>
                    <a:pt x="209397" y="656589"/>
                  </a:moveTo>
                  <a:lnTo>
                    <a:pt x="254447" y="684708"/>
                  </a:lnTo>
                  <a:lnTo>
                    <a:pt x="299488" y="707203"/>
                  </a:lnTo>
                  <a:lnTo>
                    <a:pt x="344520" y="724074"/>
                  </a:lnTo>
                  <a:lnTo>
                    <a:pt x="389541" y="735321"/>
                  </a:lnTo>
                  <a:lnTo>
                    <a:pt x="434554" y="740945"/>
                  </a:lnTo>
                  <a:lnTo>
                    <a:pt x="479557" y="740945"/>
                  </a:lnTo>
                  <a:lnTo>
                    <a:pt x="524551" y="735321"/>
                  </a:lnTo>
                  <a:lnTo>
                    <a:pt x="569535" y="724074"/>
                  </a:lnTo>
                  <a:lnTo>
                    <a:pt x="614509" y="707203"/>
                  </a:lnTo>
                  <a:lnTo>
                    <a:pt x="659475" y="684708"/>
                  </a:lnTo>
                  <a:lnTo>
                    <a:pt x="704430" y="656589"/>
                  </a:lnTo>
                </a:path>
                <a:path w="914400" h="914400">
                  <a:moveTo>
                    <a:pt x="0" y="457200"/>
                  </a:moveTo>
                  <a:lnTo>
                    <a:pt x="2360" y="410458"/>
                  </a:lnTo>
                  <a:lnTo>
                    <a:pt x="9288" y="365066"/>
                  </a:lnTo>
                  <a:lnTo>
                    <a:pt x="20555" y="321253"/>
                  </a:lnTo>
                  <a:lnTo>
                    <a:pt x="35929" y="279249"/>
                  </a:lnTo>
                  <a:lnTo>
                    <a:pt x="55182" y="239283"/>
                  </a:lnTo>
                  <a:lnTo>
                    <a:pt x="78083" y="201587"/>
                  </a:lnTo>
                  <a:lnTo>
                    <a:pt x="104403" y="166390"/>
                  </a:lnTo>
                  <a:lnTo>
                    <a:pt x="133911" y="133921"/>
                  </a:lnTo>
                  <a:lnTo>
                    <a:pt x="166379" y="104411"/>
                  </a:lnTo>
                  <a:lnTo>
                    <a:pt x="201576" y="78090"/>
                  </a:lnTo>
                  <a:lnTo>
                    <a:pt x="239272" y="55187"/>
                  </a:lnTo>
                  <a:lnTo>
                    <a:pt x="279238" y="35933"/>
                  </a:lnTo>
                  <a:lnTo>
                    <a:pt x="321243" y="20557"/>
                  </a:lnTo>
                  <a:lnTo>
                    <a:pt x="365059" y="9289"/>
                  </a:lnTo>
                  <a:lnTo>
                    <a:pt x="410454" y="2360"/>
                  </a:lnTo>
                  <a:lnTo>
                    <a:pt x="457200" y="0"/>
                  </a:lnTo>
                  <a:lnTo>
                    <a:pt x="503945" y="2360"/>
                  </a:lnTo>
                  <a:lnTo>
                    <a:pt x="549340" y="9289"/>
                  </a:lnTo>
                  <a:lnTo>
                    <a:pt x="593156" y="20557"/>
                  </a:lnTo>
                  <a:lnTo>
                    <a:pt x="635161" y="35933"/>
                  </a:lnTo>
                  <a:lnTo>
                    <a:pt x="675127" y="55187"/>
                  </a:lnTo>
                  <a:lnTo>
                    <a:pt x="712823" y="78090"/>
                  </a:lnTo>
                  <a:lnTo>
                    <a:pt x="748020" y="104411"/>
                  </a:lnTo>
                  <a:lnTo>
                    <a:pt x="780488" y="133921"/>
                  </a:lnTo>
                  <a:lnTo>
                    <a:pt x="809996" y="166390"/>
                  </a:lnTo>
                  <a:lnTo>
                    <a:pt x="836316" y="201587"/>
                  </a:lnTo>
                  <a:lnTo>
                    <a:pt x="859217" y="239283"/>
                  </a:lnTo>
                  <a:lnTo>
                    <a:pt x="878470" y="279249"/>
                  </a:lnTo>
                  <a:lnTo>
                    <a:pt x="893844" y="321253"/>
                  </a:lnTo>
                  <a:lnTo>
                    <a:pt x="905111" y="365066"/>
                  </a:lnTo>
                  <a:lnTo>
                    <a:pt x="912039" y="410458"/>
                  </a:lnTo>
                  <a:lnTo>
                    <a:pt x="914400" y="457200"/>
                  </a:lnTo>
                  <a:lnTo>
                    <a:pt x="912039" y="503941"/>
                  </a:lnTo>
                  <a:lnTo>
                    <a:pt x="905111" y="549333"/>
                  </a:lnTo>
                  <a:lnTo>
                    <a:pt x="893844" y="593146"/>
                  </a:lnTo>
                  <a:lnTo>
                    <a:pt x="878470" y="635150"/>
                  </a:lnTo>
                  <a:lnTo>
                    <a:pt x="859217" y="675116"/>
                  </a:lnTo>
                  <a:lnTo>
                    <a:pt x="836316" y="712812"/>
                  </a:lnTo>
                  <a:lnTo>
                    <a:pt x="809996" y="748009"/>
                  </a:lnTo>
                  <a:lnTo>
                    <a:pt x="780488" y="780478"/>
                  </a:lnTo>
                  <a:lnTo>
                    <a:pt x="748020" y="809988"/>
                  </a:lnTo>
                  <a:lnTo>
                    <a:pt x="712823" y="836309"/>
                  </a:lnTo>
                  <a:lnTo>
                    <a:pt x="675127" y="859212"/>
                  </a:lnTo>
                  <a:lnTo>
                    <a:pt x="635161" y="878466"/>
                  </a:lnTo>
                  <a:lnTo>
                    <a:pt x="593156" y="893842"/>
                  </a:lnTo>
                  <a:lnTo>
                    <a:pt x="549340" y="905110"/>
                  </a:lnTo>
                  <a:lnTo>
                    <a:pt x="503945" y="912039"/>
                  </a:lnTo>
                  <a:lnTo>
                    <a:pt x="457200" y="914400"/>
                  </a:lnTo>
                  <a:lnTo>
                    <a:pt x="410454" y="912039"/>
                  </a:lnTo>
                  <a:lnTo>
                    <a:pt x="365059" y="905110"/>
                  </a:lnTo>
                  <a:lnTo>
                    <a:pt x="321243" y="893842"/>
                  </a:lnTo>
                  <a:lnTo>
                    <a:pt x="279238" y="878466"/>
                  </a:lnTo>
                  <a:lnTo>
                    <a:pt x="239272" y="859212"/>
                  </a:lnTo>
                  <a:lnTo>
                    <a:pt x="201576" y="836309"/>
                  </a:lnTo>
                  <a:lnTo>
                    <a:pt x="166379" y="809988"/>
                  </a:lnTo>
                  <a:lnTo>
                    <a:pt x="133911" y="780478"/>
                  </a:lnTo>
                  <a:lnTo>
                    <a:pt x="104403" y="748009"/>
                  </a:lnTo>
                  <a:lnTo>
                    <a:pt x="78083" y="712812"/>
                  </a:lnTo>
                  <a:lnTo>
                    <a:pt x="55182" y="675116"/>
                  </a:lnTo>
                  <a:lnTo>
                    <a:pt x="35929" y="635150"/>
                  </a:lnTo>
                  <a:lnTo>
                    <a:pt x="20555" y="593146"/>
                  </a:lnTo>
                  <a:lnTo>
                    <a:pt x="9288" y="549333"/>
                  </a:lnTo>
                  <a:lnTo>
                    <a:pt x="2360" y="503941"/>
                  </a:lnTo>
                  <a:lnTo>
                    <a:pt x="0" y="457200"/>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3840" y="387095"/>
            <a:ext cx="216407" cy="2484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74040" y="246988"/>
            <a:ext cx="6998970" cy="2102485"/>
          </a:xfrm>
          <a:prstGeom prst="rect">
            <a:avLst/>
          </a:prstGeom>
        </p:spPr>
        <p:txBody>
          <a:bodyPr vert="horz" wrap="square" lIns="0" tIns="12065" rIns="0" bIns="0" rtlCol="0">
            <a:spAutoFit/>
          </a:bodyPr>
          <a:lstStyle/>
          <a:p>
            <a:pPr marL="12700" algn="just">
              <a:lnSpc>
                <a:spcPct val="100000"/>
              </a:lnSpc>
              <a:spcBef>
                <a:spcPts val="95"/>
              </a:spcBef>
            </a:pPr>
            <a:r>
              <a:rPr sz="2950" i="1" u="heavy" spc="-90" dirty="0">
                <a:solidFill>
                  <a:srgbClr val="00664D"/>
                </a:solidFill>
                <a:uFill>
                  <a:solidFill>
                    <a:srgbClr val="00664D"/>
                  </a:solidFill>
                </a:uFill>
                <a:latin typeface="Arial"/>
                <a:cs typeface="Arial"/>
              </a:rPr>
              <a:t>With </a:t>
            </a:r>
            <a:r>
              <a:rPr sz="2950" i="1" u="heavy" spc="-70" dirty="0">
                <a:solidFill>
                  <a:srgbClr val="00664D"/>
                </a:solidFill>
                <a:uFill>
                  <a:solidFill>
                    <a:srgbClr val="00664D"/>
                  </a:solidFill>
                </a:uFill>
                <a:latin typeface="Arial"/>
                <a:cs typeface="Arial"/>
              </a:rPr>
              <a:t>liquids</a:t>
            </a:r>
            <a:r>
              <a:rPr sz="2950" i="1" spc="-70" dirty="0">
                <a:solidFill>
                  <a:srgbClr val="00664D"/>
                </a:solidFill>
                <a:latin typeface="Arial"/>
                <a:cs typeface="Arial"/>
              </a:rPr>
              <a:t>; </a:t>
            </a:r>
            <a:r>
              <a:rPr sz="2200" dirty="0">
                <a:latin typeface="Arial"/>
                <a:cs typeface="Arial"/>
              </a:rPr>
              <a:t>the techniques </a:t>
            </a:r>
            <a:r>
              <a:rPr sz="2200" spc="-5" dirty="0">
                <a:latin typeface="Arial"/>
                <a:cs typeface="Arial"/>
              </a:rPr>
              <a:t>are </a:t>
            </a:r>
            <a:r>
              <a:rPr sz="2200" dirty="0">
                <a:latin typeface="Arial"/>
                <a:cs typeface="Arial"/>
              </a:rPr>
              <a:t>applicable</a:t>
            </a:r>
            <a:r>
              <a:rPr sz="2200" spc="535" dirty="0">
                <a:latin typeface="Arial"/>
                <a:cs typeface="Arial"/>
              </a:rPr>
              <a:t> </a:t>
            </a:r>
            <a:r>
              <a:rPr sz="2200" spc="-5" dirty="0">
                <a:latin typeface="Arial"/>
                <a:cs typeface="Arial"/>
              </a:rPr>
              <a:t>to</a:t>
            </a:r>
            <a:endParaRPr sz="2200">
              <a:latin typeface="Arial"/>
              <a:cs typeface="Arial"/>
            </a:endParaRPr>
          </a:p>
          <a:p>
            <a:pPr marL="12700" marR="5080" algn="just">
              <a:lnSpc>
                <a:spcPct val="160100"/>
              </a:lnSpc>
              <a:spcBef>
                <a:spcPts val="140"/>
              </a:spcBef>
            </a:pPr>
            <a:r>
              <a:rPr sz="2200" spc="-5" dirty="0">
                <a:latin typeface="Arial"/>
                <a:cs typeface="Arial"/>
              </a:rPr>
              <a:t>insoluble solids, </a:t>
            </a:r>
            <a:r>
              <a:rPr sz="2200" dirty="0">
                <a:latin typeface="Arial"/>
                <a:cs typeface="Arial"/>
              </a:rPr>
              <a:t>such </a:t>
            </a:r>
            <a:r>
              <a:rPr sz="2200" spc="-5" dirty="0">
                <a:latin typeface="Arial"/>
                <a:cs typeface="Arial"/>
              </a:rPr>
              <a:t>as kaolin or chalk, </a:t>
            </a:r>
            <a:r>
              <a:rPr sz="2200" dirty="0">
                <a:latin typeface="Arial"/>
                <a:cs typeface="Arial"/>
              </a:rPr>
              <a:t>which are  often subjected to wet </a:t>
            </a:r>
            <a:r>
              <a:rPr sz="2200" spc="-5" dirty="0">
                <a:latin typeface="Arial"/>
                <a:cs typeface="Arial"/>
              </a:rPr>
              <a:t>grinding </a:t>
            </a:r>
            <a:r>
              <a:rPr sz="2200" dirty="0">
                <a:latin typeface="Arial"/>
                <a:cs typeface="Arial"/>
              </a:rPr>
              <a:t>followed </a:t>
            </a:r>
            <a:r>
              <a:rPr sz="2200" spc="5" dirty="0">
                <a:latin typeface="Arial"/>
                <a:cs typeface="Arial"/>
              </a:rPr>
              <a:t>by  </a:t>
            </a:r>
            <a:r>
              <a:rPr sz="2200" spc="-5" dirty="0">
                <a:latin typeface="Arial"/>
                <a:cs typeface="Arial"/>
              </a:rPr>
              <a:t>sedimentation or elutriation </a:t>
            </a:r>
            <a:r>
              <a:rPr sz="2200" dirty="0">
                <a:latin typeface="Arial"/>
                <a:cs typeface="Arial"/>
              </a:rPr>
              <a:t>with</a:t>
            </a:r>
            <a:r>
              <a:rPr sz="2200" spc="85" dirty="0">
                <a:latin typeface="Arial"/>
                <a:cs typeface="Arial"/>
              </a:rPr>
              <a:t> </a:t>
            </a:r>
            <a:r>
              <a:rPr sz="2200" spc="-20" dirty="0">
                <a:latin typeface="Arial"/>
                <a:cs typeface="Arial"/>
              </a:rPr>
              <a:t>water.</a:t>
            </a:r>
            <a:endParaRPr sz="2200">
              <a:latin typeface="Arial"/>
              <a:cs typeface="Arial"/>
            </a:endParaRPr>
          </a:p>
        </p:txBody>
      </p:sp>
      <p:sp>
        <p:nvSpPr>
          <p:cNvPr id="4" name="object 4"/>
          <p:cNvSpPr/>
          <p:nvPr/>
        </p:nvSpPr>
        <p:spPr>
          <a:xfrm>
            <a:off x="243840" y="2898648"/>
            <a:ext cx="216407" cy="2484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42036" y="2759174"/>
            <a:ext cx="7029450" cy="3778885"/>
          </a:xfrm>
          <a:prstGeom prst="rect">
            <a:avLst/>
          </a:prstGeom>
        </p:spPr>
        <p:txBody>
          <a:bodyPr vert="horz" wrap="square" lIns="0" tIns="12065" rIns="0" bIns="0" rtlCol="0">
            <a:spAutoFit/>
          </a:bodyPr>
          <a:lstStyle/>
          <a:p>
            <a:pPr marL="44450" algn="just">
              <a:lnSpc>
                <a:spcPct val="100000"/>
              </a:lnSpc>
              <a:spcBef>
                <a:spcPts val="95"/>
              </a:spcBef>
            </a:pPr>
            <a:r>
              <a:rPr sz="2950" b="1" i="1" u="heavy" spc="-90" dirty="0">
                <a:solidFill>
                  <a:srgbClr val="00664D"/>
                </a:solidFill>
                <a:uFill>
                  <a:solidFill>
                    <a:srgbClr val="00664D"/>
                  </a:solidFill>
                </a:uFill>
                <a:latin typeface="Arial"/>
                <a:cs typeface="Arial"/>
              </a:rPr>
              <a:t>With</a:t>
            </a:r>
            <a:r>
              <a:rPr sz="2950" b="1" i="1" u="heavy" spc="395" dirty="0">
                <a:solidFill>
                  <a:srgbClr val="00664D"/>
                </a:solidFill>
                <a:uFill>
                  <a:solidFill>
                    <a:srgbClr val="00664D"/>
                  </a:solidFill>
                </a:uFill>
                <a:latin typeface="Arial"/>
                <a:cs typeface="Arial"/>
              </a:rPr>
              <a:t> </a:t>
            </a:r>
            <a:r>
              <a:rPr sz="2950" b="1" i="1" u="heavy" spc="-80" dirty="0">
                <a:solidFill>
                  <a:srgbClr val="00664D"/>
                </a:solidFill>
                <a:uFill>
                  <a:solidFill>
                    <a:srgbClr val="00664D"/>
                  </a:solidFill>
                </a:uFill>
                <a:latin typeface="Arial"/>
                <a:cs typeface="Arial"/>
              </a:rPr>
              <a:t>gases</a:t>
            </a:r>
            <a:r>
              <a:rPr sz="2950" b="1" i="1" spc="-80" dirty="0">
                <a:solidFill>
                  <a:srgbClr val="00664D"/>
                </a:solidFill>
                <a:latin typeface="Arial"/>
                <a:cs typeface="Arial"/>
              </a:rPr>
              <a:t>,</a:t>
            </a:r>
            <a:r>
              <a:rPr sz="2950" b="1" i="1" spc="100" dirty="0">
                <a:solidFill>
                  <a:srgbClr val="00664D"/>
                </a:solidFill>
                <a:latin typeface="Arial"/>
                <a:cs typeface="Arial"/>
              </a:rPr>
              <a:t> </a:t>
            </a:r>
            <a:r>
              <a:rPr sz="2200" b="1" spc="-5" dirty="0">
                <a:latin typeface="Arial"/>
                <a:cs typeface="Arial"/>
              </a:rPr>
              <a:t>the</a:t>
            </a:r>
            <a:r>
              <a:rPr sz="2200" b="1" spc="310" dirty="0">
                <a:latin typeface="Arial"/>
                <a:cs typeface="Arial"/>
              </a:rPr>
              <a:t> </a:t>
            </a:r>
            <a:r>
              <a:rPr sz="2200" b="1" spc="-5" dirty="0">
                <a:latin typeface="Arial"/>
                <a:cs typeface="Arial"/>
              </a:rPr>
              <a:t>methods</a:t>
            </a:r>
            <a:r>
              <a:rPr sz="2200" b="1" spc="310" dirty="0">
                <a:latin typeface="Arial"/>
                <a:cs typeface="Arial"/>
              </a:rPr>
              <a:t> </a:t>
            </a:r>
            <a:r>
              <a:rPr sz="2200" b="1" spc="-5" dirty="0">
                <a:latin typeface="Arial"/>
                <a:cs typeface="Arial"/>
              </a:rPr>
              <a:t>are</a:t>
            </a:r>
            <a:r>
              <a:rPr sz="2200" b="1" spc="320" dirty="0">
                <a:latin typeface="Arial"/>
                <a:cs typeface="Arial"/>
              </a:rPr>
              <a:t> </a:t>
            </a:r>
            <a:r>
              <a:rPr sz="2200" b="1" spc="-5" dirty="0">
                <a:latin typeface="Arial"/>
                <a:cs typeface="Arial"/>
              </a:rPr>
              <a:t>applicable</a:t>
            </a:r>
            <a:r>
              <a:rPr sz="2200" b="1" spc="325" dirty="0">
                <a:latin typeface="Arial"/>
                <a:cs typeface="Arial"/>
              </a:rPr>
              <a:t> </a:t>
            </a:r>
            <a:r>
              <a:rPr sz="2200" b="1" spc="-5" dirty="0">
                <a:latin typeface="Arial"/>
                <a:cs typeface="Arial"/>
              </a:rPr>
              <a:t>to</a:t>
            </a:r>
            <a:r>
              <a:rPr sz="2200" b="1" spc="310" dirty="0">
                <a:latin typeface="Arial"/>
                <a:cs typeface="Arial"/>
              </a:rPr>
              <a:t> </a:t>
            </a:r>
            <a:r>
              <a:rPr sz="2200" b="1" dirty="0">
                <a:latin typeface="Arial"/>
                <a:cs typeface="Arial"/>
              </a:rPr>
              <a:t>finer</a:t>
            </a:r>
            <a:endParaRPr sz="2200">
              <a:latin typeface="Arial"/>
              <a:cs typeface="Arial"/>
            </a:endParaRPr>
          </a:p>
          <a:p>
            <a:pPr marL="44450" marR="5080" algn="just">
              <a:lnSpc>
                <a:spcPct val="160000"/>
              </a:lnSpc>
              <a:spcBef>
                <a:spcPts val="140"/>
              </a:spcBef>
            </a:pPr>
            <a:r>
              <a:rPr sz="2200" b="1" spc="-5" dirty="0">
                <a:latin typeface="Arial"/>
                <a:cs typeface="Arial"/>
              </a:rPr>
              <a:t>solids </a:t>
            </a:r>
            <a:r>
              <a:rPr sz="2200" b="1" dirty="0">
                <a:latin typeface="Arial"/>
                <a:cs typeface="Arial"/>
              </a:rPr>
              <a:t>that would separate too slowly in liquids, </a:t>
            </a:r>
            <a:r>
              <a:rPr sz="2200" b="1" spc="5" dirty="0">
                <a:latin typeface="Arial"/>
                <a:cs typeface="Arial"/>
              </a:rPr>
              <a:t>to  </a:t>
            </a:r>
            <a:r>
              <a:rPr sz="2200" b="1" spc="-5" dirty="0">
                <a:latin typeface="Arial"/>
                <a:cs typeface="Arial"/>
              </a:rPr>
              <a:t>water-soluble substances, or where dry processing  is</a:t>
            </a:r>
            <a:r>
              <a:rPr sz="2200" b="1" spc="-15" dirty="0">
                <a:latin typeface="Arial"/>
                <a:cs typeface="Arial"/>
              </a:rPr>
              <a:t> </a:t>
            </a:r>
            <a:r>
              <a:rPr sz="2200" b="1" spc="-5" dirty="0">
                <a:latin typeface="Arial"/>
                <a:cs typeface="Arial"/>
              </a:rPr>
              <a:t>required.</a:t>
            </a:r>
            <a:endParaRPr sz="2200">
              <a:latin typeface="Arial"/>
              <a:cs typeface="Arial"/>
            </a:endParaRPr>
          </a:p>
          <a:p>
            <a:pPr marL="44450" marR="5715" indent="-32384" algn="just">
              <a:lnSpc>
                <a:spcPct val="160000"/>
              </a:lnSpc>
              <a:spcBef>
                <a:spcPts val="530"/>
              </a:spcBef>
            </a:pPr>
            <a:r>
              <a:rPr sz="2200" b="1" dirty="0">
                <a:latin typeface="Arial"/>
                <a:cs typeface="Arial"/>
              </a:rPr>
              <a:t>Thus, </a:t>
            </a:r>
            <a:r>
              <a:rPr sz="2200" b="1" spc="-5" dirty="0">
                <a:latin typeface="Arial"/>
                <a:cs typeface="Arial"/>
              </a:rPr>
              <a:t>a cyclone or mechanical air </a:t>
            </a:r>
            <a:r>
              <a:rPr sz="2200" b="1" dirty="0">
                <a:latin typeface="Arial"/>
                <a:cs typeface="Arial"/>
              </a:rPr>
              <a:t>separator </a:t>
            </a:r>
            <a:r>
              <a:rPr sz="2200" b="1" spc="-5" dirty="0">
                <a:latin typeface="Arial"/>
                <a:cs typeface="Arial"/>
              </a:rPr>
              <a:t>is </a:t>
            </a:r>
            <a:r>
              <a:rPr sz="2200" b="1" dirty="0">
                <a:latin typeface="Arial"/>
                <a:cs typeface="Arial"/>
              </a:rPr>
              <a:t>often  </a:t>
            </a:r>
            <a:r>
              <a:rPr sz="2200" b="1" spc="-5" dirty="0">
                <a:latin typeface="Arial"/>
                <a:cs typeface="Arial"/>
              </a:rPr>
              <a:t>incorporated in circuit </a:t>
            </a:r>
            <a:r>
              <a:rPr sz="2200" b="1" dirty="0">
                <a:latin typeface="Arial"/>
                <a:cs typeface="Arial"/>
              </a:rPr>
              <a:t>with </a:t>
            </a:r>
            <a:r>
              <a:rPr sz="2200" b="1" spc="-5" dirty="0">
                <a:latin typeface="Arial"/>
                <a:cs typeface="Arial"/>
              </a:rPr>
              <a:t>a </a:t>
            </a:r>
            <a:r>
              <a:rPr sz="2200" b="1" dirty="0">
                <a:latin typeface="Arial"/>
                <a:cs typeface="Arial"/>
              </a:rPr>
              <a:t>ball </a:t>
            </a:r>
            <a:r>
              <a:rPr sz="2200" b="1" spc="-5" dirty="0">
                <a:latin typeface="Arial"/>
                <a:cs typeface="Arial"/>
              </a:rPr>
              <a:t>mill or hammer  mill to separate and return oversize</a:t>
            </a:r>
            <a:r>
              <a:rPr sz="2200" b="1" spc="114" dirty="0">
                <a:latin typeface="Arial"/>
                <a:cs typeface="Arial"/>
              </a:rPr>
              <a:t> </a:t>
            </a:r>
            <a:r>
              <a:rPr sz="2200" b="1" spc="-5" dirty="0">
                <a:latin typeface="Arial"/>
                <a:cs typeface="Arial"/>
              </a:rPr>
              <a:t>particles.</a:t>
            </a:r>
            <a:endParaRPr sz="22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609600"/>
            <a:ext cx="6248400" cy="3505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26642" y="4466082"/>
            <a:ext cx="5443220" cy="1489710"/>
          </a:xfrm>
          <a:prstGeom prst="rect">
            <a:avLst/>
          </a:prstGeom>
        </p:spPr>
        <p:txBody>
          <a:bodyPr vert="horz" wrap="square" lIns="0" tIns="12700" rIns="0" bIns="0" rtlCol="0">
            <a:spAutoFit/>
          </a:bodyPr>
          <a:lstStyle/>
          <a:p>
            <a:pPr marL="12700">
              <a:lnSpc>
                <a:spcPct val="100000"/>
              </a:lnSpc>
              <a:spcBef>
                <a:spcPts val="100"/>
              </a:spcBef>
            </a:pPr>
            <a:r>
              <a:rPr sz="2000" b="1" dirty="0">
                <a:latin typeface="Verdana"/>
                <a:cs typeface="Verdana"/>
              </a:rPr>
              <a:t>Suspended TRISO </a:t>
            </a:r>
            <a:r>
              <a:rPr sz="2000" b="1" spc="-5" dirty="0">
                <a:latin typeface="Verdana"/>
                <a:cs typeface="Verdana"/>
              </a:rPr>
              <a:t>fuel particles </a:t>
            </a:r>
            <a:r>
              <a:rPr sz="2000" b="1" dirty="0">
                <a:latin typeface="Verdana"/>
                <a:cs typeface="Verdana"/>
              </a:rPr>
              <a:t>in</a:t>
            </a:r>
            <a:r>
              <a:rPr sz="2000" b="1" spc="-85" dirty="0">
                <a:latin typeface="Verdana"/>
                <a:cs typeface="Verdana"/>
              </a:rPr>
              <a:t> </a:t>
            </a:r>
            <a:r>
              <a:rPr sz="2000" b="1" dirty="0">
                <a:latin typeface="Verdana"/>
                <a:cs typeface="Verdana"/>
              </a:rPr>
              <a:t>the</a:t>
            </a:r>
            <a:endParaRPr sz="2000">
              <a:latin typeface="Verdana"/>
              <a:cs typeface="Verdana"/>
            </a:endParaRPr>
          </a:p>
          <a:p>
            <a:pPr marL="2050414" marR="105410" indent="-1939289">
              <a:lnSpc>
                <a:spcPts val="4560"/>
              </a:lnSpc>
              <a:spcBef>
                <a:spcPts val="515"/>
              </a:spcBef>
            </a:pPr>
            <a:r>
              <a:rPr sz="2000" b="1" dirty="0">
                <a:latin typeface="Verdana"/>
                <a:cs typeface="Verdana"/>
              </a:rPr>
              <a:t>hopper for separation and</a:t>
            </a:r>
            <a:r>
              <a:rPr sz="2000" b="1" spc="-90" dirty="0">
                <a:latin typeface="Verdana"/>
                <a:cs typeface="Verdana"/>
              </a:rPr>
              <a:t> </a:t>
            </a:r>
            <a:r>
              <a:rPr sz="2000" b="1" dirty="0">
                <a:latin typeface="Verdana"/>
                <a:cs typeface="Verdana"/>
              </a:rPr>
              <a:t>individual  transport</a:t>
            </a:r>
            <a:endParaRPr sz="2000">
              <a:latin typeface="Verdana"/>
              <a:cs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533400"/>
            <a:ext cx="617220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69670" y="4415067"/>
            <a:ext cx="5992495" cy="1489075"/>
          </a:xfrm>
          <a:prstGeom prst="rect">
            <a:avLst/>
          </a:prstGeom>
        </p:spPr>
        <p:txBody>
          <a:bodyPr vert="horz" wrap="square" lIns="0" tIns="73660" rIns="0" bIns="0" rtlCol="0">
            <a:spAutoFit/>
          </a:bodyPr>
          <a:lstStyle/>
          <a:p>
            <a:pPr marR="77470" algn="ctr">
              <a:lnSpc>
                <a:spcPct val="100000"/>
              </a:lnSpc>
              <a:spcBef>
                <a:spcPts val="580"/>
              </a:spcBef>
            </a:pPr>
            <a:r>
              <a:rPr sz="2000" b="1" dirty="0">
                <a:latin typeface="Verdana"/>
                <a:cs typeface="Verdana"/>
              </a:rPr>
              <a:t>Cross-section diagram of</a:t>
            </a:r>
            <a:r>
              <a:rPr sz="2000" b="1" spc="-60" dirty="0">
                <a:latin typeface="Verdana"/>
                <a:cs typeface="Verdana"/>
              </a:rPr>
              <a:t> </a:t>
            </a:r>
            <a:r>
              <a:rPr sz="2000" b="1" spc="-5" dirty="0">
                <a:latin typeface="Verdana"/>
                <a:cs typeface="Verdana"/>
              </a:rPr>
              <a:t>hopper</a:t>
            </a:r>
            <a:endParaRPr sz="2000">
              <a:latin typeface="Verdana"/>
              <a:cs typeface="Verdana"/>
            </a:endParaRPr>
          </a:p>
          <a:p>
            <a:pPr marL="12065" marR="5080" algn="ctr">
              <a:lnSpc>
                <a:spcPct val="120000"/>
              </a:lnSpc>
            </a:pPr>
            <a:r>
              <a:rPr sz="2000" b="1" dirty="0">
                <a:latin typeface="Verdana"/>
                <a:cs typeface="Verdana"/>
              </a:rPr>
              <a:t>showing </a:t>
            </a:r>
            <a:r>
              <a:rPr sz="2000" b="1" spc="-5" dirty="0">
                <a:latin typeface="Verdana"/>
                <a:cs typeface="Verdana"/>
              </a:rPr>
              <a:t>placement </a:t>
            </a:r>
            <a:r>
              <a:rPr sz="2000" b="1" dirty="0">
                <a:latin typeface="Verdana"/>
                <a:cs typeface="Verdana"/>
              </a:rPr>
              <a:t>of pneumatic</a:t>
            </a:r>
            <a:r>
              <a:rPr sz="2000" b="1" spc="-85" dirty="0">
                <a:latin typeface="Verdana"/>
                <a:cs typeface="Verdana"/>
              </a:rPr>
              <a:t> </a:t>
            </a:r>
            <a:r>
              <a:rPr sz="2000" b="1" dirty="0">
                <a:latin typeface="Verdana"/>
                <a:cs typeface="Verdana"/>
              </a:rPr>
              <a:t>transfer  line and </a:t>
            </a:r>
            <a:r>
              <a:rPr sz="2000" b="1" spc="-5" dirty="0">
                <a:latin typeface="Verdana"/>
                <a:cs typeface="Verdana"/>
              </a:rPr>
              <a:t>selected sensors </a:t>
            </a:r>
            <a:r>
              <a:rPr sz="2000" b="1" dirty="0">
                <a:latin typeface="Verdana"/>
                <a:cs typeface="Verdana"/>
              </a:rPr>
              <a:t>for </a:t>
            </a:r>
            <a:r>
              <a:rPr sz="2000" b="1" spc="-5" dirty="0">
                <a:latin typeface="Verdana"/>
                <a:cs typeface="Verdana"/>
              </a:rPr>
              <a:t>particular  </a:t>
            </a:r>
            <a:r>
              <a:rPr sz="2000" b="1" dirty="0">
                <a:latin typeface="Verdana"/>
                <a:cs typeface="Verdana"/>
              </a:rPr>
              <a:t>TRISO </a:t>
            </a:r>
            <a:r>
              <a:rPr sz="2000" b="1" spc="-5" dirty="0">
                <a:latin typeface="Verdana"/>
                <a:cs typeface="Verdana"/>
              </a:rPr>
              <a:t>fuel</a:t>
            </a:r>
            <a:r>
              <a:rPr sz="2000" b="1" spc="-40" dirty="0">
                <a:latin typeface="Verdana"/>
                <a:cs typeface="Verdana"/>
              </a:rPr>
              <a:t> </a:t>
            </a:r>
            <a:r>
              <a:rPr sz="2000" b="1" spc="-5" dirty="0">
                <a:latin typeface="Verdana"/>
                <a:cs typeface="Verdana"/>
              </a:rPr>
              <a:t>application</a:t>
            </a:r>
            <a:endParaRPr sz="200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4825" y="429259"/>
            <a:ext cx="8286750" cy="6376670"/>
          </a:xfrm>
          <a:custGeom>
            <a:avLst/>
            <a:gdLst/>
            <a:ahLst/>
            <a:cxnLst/>
            <a:rect l="l" t="t" r="r" b="b"/>
            <a:pathLst>
              <a:path w="8286750" h="6376670">
                <a:moveTo>
                  <a:pt x="8263890" y="22860"/>
                </a:moveTo>
                <a:lnTo>
                  <a:pt x="22860" y="22860"/>
                </a:lnTo>
                <a:lnTo>
                  <a:pt x="22860" y="57150"/>
                </a:lnTo>
                <a:lnTo>
                  <a:pt x="22860" y="6319520"/>
                </a:lnTo>
                <a:lnTo>
                  <a:pt x="22860" y="6353810"/>
                </a:lnTo>
                <a:lnTo>
                  <a:pt x="8263890" y="6353810"/>
                </a:lnTo>
                <a:lnTo>
                  <a:pt x="8263890" y="6319520"/>
                </a:lnTo>
                <a:lnTo>
                  <a:pt x="57150" y="6319520"/>
                </a:lnTo>
                <a:lnTo>
                  <a:pt x="57150" y="57150"/>
                </a:lnTo>
                <a:lnTo>
                  <a:pt x="8229600" y="57150"/>
                </a:lnTo>
                <a:lnTo>
                  <a:pt x="8229600" y="6319202"/>
                </a:lnTo>
                <a:lnTo>
                  <a:pt x="8263890" y="6319202"/>
                </a:lnTo>
                <a:lnTo>
                  <a:pt x="8263890" y="57150"/>
                </a:lnTo>
                <a:lnTo>
                  <a:pt x="8263890" y="56515"/>
                </a:lnTo>
                <a:lnTo>
                  <a:pt x="8263890" y="22860"/>
                </a:lnTo>
                <a:close/>
              </a:path>
              <a:path w="8286750" h="6376670">
                <a:moveTo>
                  <a:pt x="8286750" y="0"/>
                </a:moveTo>
                <a:lnTo>
                  <a:pt x="0" y="0"/>
                </a:lnTo>
                <a:lnTo>
                  <a:pt x="0" y="11430"/>
                </a:lnTo>
                <a:lnTo>
                  <a:pt x="0" y="6365240"/>
                </a:lnTo>
                <a:lnTo>
                  <a:pt x="0" y="6376670"/>
                </a:lnTo>
                <a:lnTo>
                  <a:pt x="8286750" y="6376670"/>
                </a:lnTo>
                <a:lnTo>
                  <a:pt x="8286750" y="6365240"/>
                </a:lnTo>
                <a:lnTo>
                  <a:pt x="11430" y="6365240"/>
                </a:lnTo>
                <a:lnTo>
                  <a:pt x="11430" y="11430"/>
                </a:lnTo>
                <a:lnTo>
                  <a:pt x="8275320" y="11430"/>
                </a:lnTo>
                <a:lnTo>
                  <a:pt x="8275320" y="6364922"/>
                </a:lnTo>
                <a:lnTo>
                  <a:pt x="8286750" y="6364922"/>
                </a:lnTo>
                <a:lnTo>
                  <a:pt x="8286750" y="11430"/>
                </a:lnTo>
                <a:lnTo>
                  <a:pt x="8286750" y="10795"/>
                </a:lnTo>
                <a:lnTo>
                  <a:pt x="8286750" y="0"/>
                </a:lnTo>
                <a:close/>
              </a:path>
            </a:pathLst>
          </a:custGeom>
          <a:solidFill>
            <a:srgbClr val="FFFF00"/>
          </a:solidFill>
        </p:spPr>
        <p:txBody>
          <a:bodyPr wrap="square" lIns="0" tIns="0" rIns="0" bIns="0" rtlCol="0"/>
          <a:lstStyle/>
          <a:p>
            <a:endParaRPr/>
          </a:p>
        </p:txBody>
      </p:sp>
      <p:sp>
        <p:nvSpPr>
          <p:cNvPr id="3" name="object 3"/>
          <p:cNvSpPr txBox="1"/>
          <p:nvPr/>
        </p:nvSpPr>
        <p:spPr>
          <a:xfrm>
            <a:off x="612140" y="432208"/>
            <a:ext cx="8074659" cy="6208395"/>
          </a:xfrm>
          <a:prstGeom prst="rect">
            <a:avLst/>
          </a:prstGeom>
        </p:spPr>
        <p:txBody>
          <a:bodyPr vert="horz" wrap="square" lIns="0" tIns="12700" rIns="0" bIns="0" rtlCol="0">
            <a:spAutoFit/>
          </a:bodyPr>
          <a:lstStyle/>
          <a:p>
            <a:pPr marL="301625" marR="5080" indent="-289560" algn="just">
              <a:lnSpc>
                <a:spcPct val="130000"/>
              </a:lnSpc>
              <a:spcBef>
                <a:spcPts val="100"/>
              </a:spcBef>
            </a:pPr>
            <a:r>
              <a:rPr sz="2400" b="1" dirty="0">
                <a:solidFill>
                  <a:srgbClr val="C00000"/>
                </a:solidFill>
                <a:latin typeface="Georgia"/>
                <a:cs typeface="Georgia"/>
              </a:rPr>
              <a:t>A vegetable </a:t>
            </a:r>
            <a:r>
              <a:rPr sz="2400" b="1" spc="-5" dirty="0">
                <a:solidFill>
                  <a:srgbClr val="C00000"/>
                </a:solidFill>
                <a:latin typeface="Georgia"/>
                <a:cs typeface="Georgia"/>
              </a:rPr>
              <a:t>drug, </a:t>
            </a:r>
            <a:r>
              <a:rPr sz="2400" b="1" dirty="0">
                <a:latin typeface="Georgia"/>
                <a:cs typeface="Georgia"/>
              </a:rPr>
              <a:t>however, </a:t>
            </a:r>
            <a:r>
              <a:rPr sz="2400" b="1" spc="-5" dirty="0">
                <a:latin typeface="Georgia"/>
                <a:cs typeface="Georgia"/>
              </a:rPr>
              <a:t>consists </a:t>
            </a:r>
            <a:r>
              <a:rPr sz="2400" b="1" spc="-10" dirty="0">
                <a:latin typeface="Georgia"/>
                <a:cs typeface="Georgia"/>
              </a:rPr>
              <a:t>of </a:t>
            </a:r>
            <a:r>
              <a:rPr sz="2400" b="1" dirty="0">
                <a:latin typeface="Georgia"/>
                <a:cs typeface="Georgia"/>
              </a:rPr>
              <a:t>a </a:t>
            </a:r>
            <a:r>
              <a:rPr sz="2400" b="1" spc="-5" dirty="0">
                <a:latin typeface="Georgia"/>
                <a:cs typeface="Georgia"/>
              </a:rPr>
              <a:t>variety of  tissues </a:t>
            </a:r>
            <a:r>
              <a:rPr sz="2400" b="1" spc="-10" dirty="0">
                <a:latin typeface="Georgia"/>
                <a:cs typeface="Georgia"/>
              </a:rPr>
              <a:t>of different </a:t>
            </a:r>
            <a:r>
              <a:rPr sz="2400" b="1" spc="-5" dirty="0">
                <a:latin typeface="Georgia"/>
                <a:cs typeface="Georgia"/>
              </a:rPr>
              <a:t>degrees of hardness, </a:t>
            </a:r>
            <a:r>
              <a:rPr sz="2400" b="1" dirty="0">
                <a:latin typeface="Georgia"/>
                <a:cs typeface="Georgia"/>
              </a:rPr>
              <a:t>so </a:t>
            </a:r>
            <a:r>
              <a:rPr sz="2400" b="1" spc="-10" dirty="0">
                <a:latin typeface="Georgia"/>
                <a:cs typeface="Georgia"/>
              </a:rPr>
              <a:t>that  </a:t>
            </a:r>
            <a:r>
              <a:rPr sz="2400" b="1" spc="-5" dirty="0">
                <a:latin typeface="Georgia"/>
                <a:cs typeface="Georgia"/>
              </a:rPr>
              <a:t>softer tissues will be </a:t>
            </a:r>
            <a:r>
              <a:rPr sz="2400" b="1" dirty="0">
                <a:latin typeface="Georgia"/>
                <a:cs typeface="Georgia"/>
              </a:rPr>
              <a:t>ground </a:t>
            </a:r>
            <a:r>
              <a:rPr sz="2400" b="1" spc="-5" dirty="0">
                <a:latin typeface="Georgia"/>
                <a:cs typeface="Georgia"/>
              </a:rPr>
              <a:t>first </a:t>
            </a:r>
            <a:r>
              <a:rPr sz="2400" b="1" dirty="0">
                <a:latin typeface="Georgia"/>
                <a:cs typeface="Georgia"/>
              </a:rPr>
              <a:t>and </a:t>
            </a:r>
            <a:r>
              <a:rPr sz="2400" b="1" spc="-10" dirty="0">
                <a:latin typeface="Georgia"/>
                <a:cs typeface="Georgia"/>
              </a:rPr>
              <a:t>tailings  </a:t>
            </a:r>
            <a:r>
              <a:rPr sz="2400" b="1" spc="-5" dirty="0">
                <a:latin typeface="Georgia"/>
                <a:cs typeface="Georgia"/>
              </a:rPr>
              <a:t>obtained by sifting will contain </a:t>
            </a:r>
            <a:r>
              <a:rPr sz="2400" b="1" dirty="0">
                <a:latin typeface="Georgia"/>
                <a:cs typeface="Georgia"/>
              </a:rPr>
              <a:t>a higher  </a:t>
            </a:r>
            <a:r>
              <a:rPr sz="2400" b="1" spc="-5" dirty="0">
                <a:latin typeface="Georgia"/>
                <a:cs typeface="Georgia"/>
              </a:rPr>
              <a:t>proportion of the </a:t>
            </a:r>
            <a:r>
              <a:rPr sz="2400" b="1" dirty="0">
                <a:latin typeface="Georgia"/>
                <a:cs typeface="Georgia"/>
              </a:rPr>
              <a:t>harder </a:t>
            </a:r>
            <a:r>
              <a:rPr sz="2400" b="1" spc="-5" dirty="0">
                <a:latin typeface="Georgia"/>
                <a:cs typeface="Georgia"/>
              </a:rPr>
              <a:t>tissues. In </a:t>
            </a:r>
            <a:r>
              <a:rPr sz="2400" b="1" dirty="0">
                <a:latin typeface="Georgia"/>
                <a:cs typeface="Georgia"/>
              </a:rPr>
              <a:t>many </a:t>
            </a:r>
            <a:r>
              <a:rPr sz="2400" b="1" spc="-5" dirty="0">
                <a:latin typeface="Georgia"/>
                <a:cs typeface="Georgia"/>
              </a:rPr>
              <a:t>cases,  constituents </a:t>
            </a:r>
            <a:r>
              <a:rPr sz="2400" b="1" dirty="0">
                <a:latin typeface="Georgia"/>
                <a:cs typeface="Georgia"/>
              </a:rPr>
              <a:t>are not </a:t>
            </a:r>
            <a:r>
              <a:rPr sz="2400" b="1" spc="-5" dirty="0">
                <a:latin typeface="Georgia"/>
                <a:cs typeface="Georgia"/>
              </a:rPr>
              <a:t>distributed </a:t>
            </a:r>
            <a:r>
              <a:rPr sz="2400" b="1" dirty="0">
                <a:latin typeface="Georgia"/>
                <a:cs typeface="Georgia"/>
              </a:rPr>
              <a:t>uniformly  </a:t>
            </a:r>
            <a:r>
              <a:rPr sz="2400" b="1" spc="-5" dirty="0">
                <a:latin typeface="Georgia"/>
                <a:cs typeface="Georgia"/>
              </a:rPr>
              <a:t>through vegetable</a:t>
            </a:r>
            <a:r>
              <a:rPr sz="2400" b="1" spc="40" dirty="0">
                <a:latin typeface="Georgia"/>
                <a:cs typeface="Georgia"/>
              </a:rPr>
              <a:t> </a:t>
            </a:r>
            <a:r>
              <a:rPr sz="2400" b="1" spc="-5" dirty="0">
                <a:latin typeface="Georgia"/>
                <a:cs typeface="Georgia"/>
              </a:rPr>
              <a:t>tissues;</a:t>
            </a:r>
            <a:endParaRPr sz="2400">
              <a:latin typeface="Georgia"/>
              <a:cs typeface="Georgia"/>
            </a:endParaRPr>
          </a:p>
          <a:p>
            <a:pPr>
              <a:lnSpc>
                <a:spcPct val="100000"/>
              </a:lnSpc>
              <a:spcBef>
                <a:spcPts val="50"/>
              </a:spcBef>
            </a:pPr>
            <a:endParaRPr sz="3250">
              <a:latin typeface="Georgia"/>
              <a:cs typeface="Georgia"/>
            </a:endParaRPr>
          </a:p>
          <a:p>
            <a:pPr marL="301625" marR="5715" indent="-289560" algn="just">
              <a:lnSpc>
                <a:spcPct val="130000"/>
              </a:lnSpc>
              <a:spcBef>
                <a:spcPts val="5"/>
              </a:spcBef>
            </a:pPr>
            <a:r>
              <a:rPr sz="2400" b="1" spc="-5" dirty="0">
                <a:latin typeface="Georgia"/>
                <a:cs typeface="Georgia"/>
              </a:rPr>
              <a:t>for example, </a:t>
            </a:r>
            <a:r>
              <a:rPr sz="2400" b="1" dirty="0">
                <a:latin typeface="Georgia"/>
                <a:cs typeface="Georgia"/>
              </a:rPr>
              <a:t>in </a:t>
            </a:r>
            <a:r>
              <a:rPr sz="2400" b="1" spc="-5" dirty="0">
                <a:solidFill>
                  <a:srgbClr val="C00000"/>
                </a:solidFill>
                <a:latin typeface="Georgia"/>
                <a:cs typeface="Georgia"/>
              </a:rPr>
              <a:t>digitalis </a:t>
            </a:r>
            <a:r>
              <a:rPr sz="2400" b="1" spc="-5" dirty="0">
                <a:latin typeface="Georgia"/>
                <a:cs typeface="Georgia"/>
              </a:rPr>
              <a:t>the glycosides </a:t>
            </a:r>
            <a:r>
              <a:rPr sz="2400" b="1" dirty="0">
                <a:latin typeface="Georgia"/>
                <a:cs typeface="Georgia"/>
              </a:rPr>
              <a:t>are  </a:t>
            </a:r>
            <a:r>
              <a:rPr sz="2400" b="1" spc="-5" dirty="0">
                <a:latin typeface="Georgia"/>
                <a:cs typeface="Georgia"/>
              </a:rPr>
              <a:t>concentrated </a:t>
            </a:r>
            <a:r>
              <a:rPr sz="2400" b="1" dirty="0">
                <a:latin typeface="Georgia"/>
                <a:cs typeface="Georgia"/>
              </a:rPr>
              <a:t>in </a:t>
            </a:r>
            <a:r>
              <a:rPr sz="2400" b="1" spc="-10" dirty="0">
                <a:latin typeface="Georgia"/>
                <a:cs typeface="Georgia"/>
              </a:rPr>
              <a:t>the </a:t>
            </a:r>
            <a:r>
              <a:rPr sz="2400" b="1" dirty="0">
                <a:latin typeface="Georgia"/>
                <a:cs typeface="Georgia"/>
              </a:rPr>
              <a:t>mid-rib and </a:t>
            </a:r>
            <a:r>
              <a:rPr sz="2400" b="1" spc="-5" dirty="0">
                <a:latin typeface="Georgia"/>
                <a:cs typeface="Georgia"/>
              </a:rPr>
              <a:t>veins. Hence, </a:t>
            </a:r>
            <a:r>
              <a:rPr sz="2400" b="1" dirty="0">
                <a:latin typeface="Georgia"/>
                <a:cs typeface="Georgia"/>
              </a:rPr>
              <a:t>if  </a:t>
            </a:r>
            <a:r>
              <a:rPr sz="2400" b="1" spc="-5" dirty="0">
                <a:latin typeface="Georgia"/>
                <a:cs typeface="Georgia"/>
              </a:rPr>
              <a:t>tailings are discarded when </a:t>
            </a:r>
            <a:r>
              <a:rPr sz="2400" b="1" dirty="0">
                <a:latin typeface="Georgia"/>
                <a:cs typeface="Georgia"/>
              </a:rPr>
              <a:t>grinding and </a:t>
            </a:r>
            <a:r>
              <a:rPr sz="2400" b="1" spc="-5" dirty="0">
                <a:latin typeface="Georgia"/>
                <a:cs typeface="Georgia"/>
              </a:rPr>
              <a:t>sifting  the drug, </a:t>
            </a:r>
            <a:r>
              <a:rPr sz="2400" b="1" dirty="0">
                <a:latin typeface="Georgia"/>
                <a:cs typeface="Georgia"/>
              </a:rPr>
              <a:t>it is </a:t>
            </a:r>
            <a:r>
              <a:rPr sz="2400" b="1" spc="-5" dirty="0">
                <a:latin typeface="Georgia"/>
                <a:cs typeface="Georgia"/>
              </a:rPr>
              <a:t>likely that </a:t>
            </a:r>
            <a:r>
              <a:rPr sz="2400" b="1" dirty="0">
                <a:latin typeface="Georgia"/>
                <a:cs typeface="Georgia"/>
              </a:rPr>
              <a:t>a high </a:t>
            </a:r>
            <a:r>
              <a:rPr sz="2400" b="1" spc="-5" dirty="0">
                <a:latin typeface="Georgia"/>
                <a:cs typeface="Georgia"/>
              </a:rPr>
              <a:t>proportion of the  active constituents will be</a:t>
            </a:r>
            <a:r>
              <a:rPr sz="2400" b="1" dirty="0">
                <a:latin typeface="Georgia"/>
                <a:cs typeface="Georgia"/>
              </a:rPr>
              <a:t> </a:t>
            </a:r>
            <a:r>
              <a:rPr sz="2400" b="1" spc="-5" dirty="0">
                <a:latin typeface="Georgia"/>
                <a:cs typeface="Georgia"/>
              </a:rPr>
              <a:t>lost.</a:t>
            </a:r>
            <a:endParaRPr sz="2400">
              <a:latin typeface="Georgia"/>
              <a:cs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039" y="223533"/>
            <a:ext cx="8491855" cy="2140585"/>
          </a:xfrm>
          <a:prstGeom prst="rect">
            <a:avLst/>
          </a:prstGeom>
        </p:spPr>
        <p:txBody>
          <a:bodyPr vert="horz" wrap="square" lIns="0" tIns="13335" rIns="0" bIns="0" rtlCol="0">
            <a:spAutoFit/>
          </a:bodyPr>
          <a:lstStyle/>
          <a:p>
            <a:pPr marL="70485" marR="5080" indent="-58419" algn="just">
              <a:lnSpc>
                <a:spcPct val="119300"/>
              </a:lnSpc>
              <a:spcBef>
                <a:spcPts val="105"/>
              </a:spcBef>
            </a:pPr>
            <a:r>
              <a:rPr sz="2800" spc="-5" dirty="0"/>
              <a:t>In </a:t>
            </a:r>
            <a:r>
              <a:rPr sz="2800" dirty="0"/>
              <a:t>addition </a:t>
            </a:r>
            <a:r>
              <a:rPr sz="2800" spc="-5" dirty="0"/>
              <a:t>to the grades of </a:t>
            </a:r>
            <a:r>
              <a:rPr sz="2800" spc="-10" dirty="0"/>
              <a:t>powder </a:t>
            </a:r>
            <a:r>
              <a:rPr sz="2800" spc="-5" dirty="0"/>
              <a:t>specified by the  </a:t>
            </a:r>
            <a:r>
              <a:rPr sz="2950" i="1" spc="-20" dirty="0">
                <a:solidFill>
                  <a:srgbClr val="C00000"/>
                </a:solidFill>
                <a:latin typeface="Times New Roman"/>
                <a:cs typeface="Times New Roman"/>
              </a:rPr>
              <a:t>British </a:t>
            </a:r>
            <a:r>
              <a:rPr sz="2950" i="1" spc="-40" dirty="0">
                <a:solidFill>
                  <a:srgbClr val="C00000"/>
                </a:solidFill>
                <a:latin typeface="Times New Roman"/>
                <a:cs typeface="Times New Roman"/>
              </a:rPr>
              <a:t>Pharmacopoeia</a:t>
            </a:r>
            <a:r>
              <a:rPr sz="2950" i="1" spc="-40" dirty="0">
                <a:latin typeface="Times New Roman"/>
                <a:cs typeface="Times New Roman"/>
              </a:rPr>
              <a:t>,</a:t>
            </a:r>
            <a:r>
              <a:rPr sz="2950" i="1" spc="655" dirty="0">
                <a:latin typeface="Times New Roman"/>
                <a:cs typeface="Times New Roman"/>
              </a:rPr>
              <a:t> </a:t>
            </a:r>
            <a:r>
              <a:rPr sz="2800" spc="-5" dirty="0"/>
              <a:t>the </a:t>
            </a:r>
            <a:r>
              <a:rPr sz="2950" i="1" spc="-20" dirty="0">
                <a:solidFill>
                  <a:srgbClr val="C00000"/>
                </a:solidFill>
                <a:latin typeface="Times New Roman"/>
                <a:cs typeface="Times New Roman"/>
              </a:rPr>
              <a:t>British </a:t>
            </a:r>
            <a:r>
              <a:rPr sz="2950" i="1" spc="-40" dirty="0">
                <a:solidFill>
                  <a:srgbClr val="C00000"/>
                </a:solidFill>
                <a:latin typeface="Times New Roman"/>
                <a:cs typeface="Times New Roman"/>
              </a:rPr>
              <a:t>Pharmaceutical  </a:t>
            </a:r>
            <a:r>
              <a:rPr sz="2950" i="1" spc="-20" dirty="0">
                <a:solidFill>
                  <a:srgbClr val="C00000"/>
                </a:solidFill>
                <a:latin typeface="Times New Roman"/>
                <a:cs typeface="Times New Roman"/>
              </a:rPr>
              <a:t>Codex </a:t>
            </a:r>
            <a:r>
              <a:rPr sz="2800" spc="-5" dirty="0"/>
              <a:t>details a further grade </a:t>
            </a:r>
            <a:r>
              <a:rPr sz="2800" spc="-15" dirty="0"/>
              <a:t>known </a:t>
            </a:r>
            <a:r>
              <a:rPr sz="2800" spc="-5" dirty="0"/>
              <a:t>as </a:t>
            </a:r>
            <a:r>
              <a:rPr sz="2950" i="1" spc="-35" dirty="0">
                <a:solidFill>
                  <a:srgbClr val="C00000"/>
                </a:solidFill>
                <a:latin typeface="Times New Roman"/>
                <a:cs typeface="Times New Roman"/>
              </a:rPr>
              <a:t>Ultra-fine  </a:t>
            </a:r>
            <a:r>
              <a:rPr sz="2950" i="1" spc="-50" dirty="0">
                <a:solidFill>
                  <a:srgbClr val="C00000"/>
                </a:solidFill>
                <a:latin typeface="Times New Roman"/>
                <a:cs typeface="Times New Roman"/>
              </a:rPr>
              <a:t>Powder.</a:t>
            </a:r>
            <a:endParaRPr sz="2950">
              <a:latin typeface="Times New Roman"/>
              <a:cs typeface="Times New Roman"/>
            </a:endParaRPr>
          </a:p>
        </p:txBody>
      </p:sp>
      <p:sp>
        <p:nvSpPr>
          <p:cNvPr id="3" name="object 3"/>
          <p:cNvSpPr txBox="1"/>
          <p:nvPr/>
        </p:nvSpPr>
        <p:spPr>
          <a:xfrm>
            <a:off x="193039" y="2867828"/>
            <a:ext cx="8486140" cy="3760470"/>
          </a:xfrm>
          <a:prstGeom prst="rect">
            <a:avLst/>
          </a:prstGeom>
        </p:spPr>
        <p:txBody>
          <a:bodyPr vert="horz" wrap="square" lIns="0" tIns="12700" rIns="0" bIns="0" rtlCol="0">
            <a:spAutoFit/>
          </a:bodyPr>
          <a:lstStyle/>
          <a:p>
            <a:pPr marL="70485" marR="5080" indent="-58419" algn="just">
              <a:lnSpc>
                <a:spcPct val="125000"/>
              </a:lnSpc>
              <a:spcBef>
                <a:spcPts val="100"/>
              </a:spcBef>
            </a:pPr>
            <a:r>
              <a:rPr sz="2800" b="1" spc="-5" dirty="0">
                <a:latin typeface="Times New Roman"/>
                <a:cs typeface="Times New Roman"/>
              </a:rPr>
              <a:t>In this case, it is </a:t>
            </a:r>
            <a:r>
              <a:rPr sz="2800" b="1" spc="-15" dirty="0">
                <a:latin typeface="Times New Roman"/>
                <a:cs typeface="Times New Roman"/>
              </a:rPr>
              <a:t>required </a:t>
            </a:r>
            <a:r>
              <a:rPr sz="2800" b="1" spc="-5" dirty="0">
                <a:latin typeface="Times New Roman"/>
                <a:cs typeface="Times New Roman"/>
              </a:rPr>
              <a:t>that the maximum dimension  of at least 90 </a:t>
            </a:r>
            <a:r>
              <a:rPr sz="2800" b="1" spc="-15" dirty="0">
                <a:latin typeface="Times New Roman"/>
                <a:cs typeface="Times New Roman"/>
              </a:rPr>
              <a:t>percent </a:t>
            </a:r>
            <a:r>
              <a:rPr sz="2800" b="1" spc="-5" dirty="0">
                <a:latin typeface="Times New Roman"/>
                <a:cs typeface="Times New Roman"/>
              </a:rPr>
              <a:t>of the particles must be </a:t>
            </a:r>
            <a:r>
              <a:rPr sz="2800" b="1" dirty="0">
                <a:latin typeface="Times New Roman"/>
                <a:cs typeface="Times New Roman"/>
              </a:rPr>
              <a:t>not  </a:t>
            </a:r>
            <a:r>
              <a:rPr sz="2800" b="1" spc="-10" dirty="0">
                <a:latin typeface="Times New Roman"/>
                <a:cs typeface="Times New Roman"/>
              </a:rPr>
              <a:t>greater </a:t>
            </a:r>
            <a:r>
              <a:rPr sz="2800" b="1" spc="-5" dirty="0">
                <a:latin typeface="Times New Roman"/>
                <a:cs typeface="Times New Roman"/>
              </a:rPr>
              <a:t>than 5µm and none must be </a:t>
            </a:r>
            <a:r>
              <a:rPr sz="2800" b="1" spc="-10" dirty="0">
                <a:latin typeface="Times New Roman"/>
                <a:cs typeface="Times New Roman"/>
              </a:rPr>
              <a:t>greater </a:t>
            </a:r>
            <a:r>
              <a:rPr sz="2800" b="1" spc="-5" dirty="0">
                <a:latin typeface="Times New Roman"/>
                <a:cs typeface="Times New Roman"/>
              </a:rPr>
              <a:t>than  50µm.</a:t>
            </a:r>
            <a:endParaRPr sz="2800">
              <a:latin typeface="Times New Roman"/>
              <a:cs typeface="Times New Roman"/>
            </a:endParaRPr>
          </a:p>
          <a:p>
            <a:pPr>
              <a:lnSpc>
                <a:spcPct val="100000"/>
              </a:lnSpc>
            </a:pPr>
            <a:endParaRPr sz="3650">
              <a:latin typeface="Times New Roman"/>
              <a:cs typeface="Times New Roman"/>
            </a:endParaRPr>
          </a:p>
          <a:p>
            <a:pPr marL="70485" marR="6985" indent="-58419" algn="just">
              <a:lnSpc>
                <a:spcPct val="125099"/>
              </a:lnSpc>
            </a:pPr>
            <a:r>
              <a:rPr sz="2800" b="1" spc="-5" dirty="0">
                <a:latin typeface="Times New Roman"/>
                <a:cs typeface="Times New Roman"/>
              </a:rPr>
              <a:t>Determination of particle </a:t>
            </a:r>
            <a:r>
              <a:rPr sz="2800" b="1" spc="-10" dirty="0">
                <a:latin typeface="Times New Roman"/>
                <a:cs typeface="Times New Roman"/>
              </a:rPr>
              <a:t>size </a:t>
            </a:r>
            <a:r>
              <a:rPr sz="2800" b="1" dirty="0">
                <a:latin typeface="Times New Roman"/>
                <a:cs typeface="Times New Roman"/>
              </a:rPr>
              <a:t>for </a:t>
            </a:r>
            <a:r>
              <a:rPr sz="2800" b="1" spc="-5" dirty="0">
                <a:latin typeface="Times New Roman"/>
                <a:cs typeface="Times New Roman"/>
              </a:rPr>
              <a:t>this grade is carried  out by a </a:t>
            </a:r>
            <a:r>
              <a:rPr sz="2800" b="1" spc="-10" dirty="0">
                <a:latin typeface="Times New Roman"/>
                <a:cs typeface="Times New Roman"/>
              </a:rPr>
              <a:t>microscopic</a:t>
            </a:r>
            <a:r>
              <a:rPr sz="2800" b="1" dirty="0">
                <a:latin typeface="Times New Roman"/>
                <a:cs typeface="Times New Roman"/>
              </a:rPr>
              <a:t> </a:t>
            </a:r>
            <a:r>
              <a:rPr sz="2800" b="1" spc="-5" dirty="0">
                <a:latin typeface="Times New Roman"/>
                <a:cs typeface="Times New Roman"/>
              </a:rPr>
              <a:t>method.</a:t>
            </a:r>
            <a:endParaRPr sz="2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065" rIns="0" bIns="0" rtlCol="0">
            <a:spAutoFit/>
          </a:bodyPr>
          <a:lstStyle/>
          <a:p>
            <a:pPr marL="355600" marR="5080" indent="-342900" algn="just">
              <a:lnSpc>
                <a:spcPct val="150100"/>
              </a:lnSpc>
              <a:spcBef>
                <a:spcPts val="95"/>
              </a:spcBef>
              <a:buClr>
                <a:srgbClr val="CCCCFF"/>
              </a:buClr>
              <a:buSzPct val="68750"/>
              <a:buFont typeface="Wingdings"/>
              <a:buChar char=""/>
              <a:tabLst>
                <a:tab pos="355600" algn="l"/>
              </a:tabLst>
            </a:pPr>
            <a:r>
              <a:rPr sz="2400" spc="-5" dirty="0">
                <a:latin typeface="Tahoma"/>
                <a:cs typeface="Tahoma"/>
              </a:rPr>
              <a:t>Sieves </a:t>
            </a:r>
            <a:r>
              <a:rPr sz="2400" spc="-10" dirty="0">
                <a:latin typeface="Tahoma"/>
                <a:cs typeface="Tahoma"/>
              </a:rPr>
              <a:t>for </a:t>
            </a:r>
            <a:r>
              <a:rPr sz="2400" dirty="0">
                <a:latin typeface="Tahoma"/>
                <a:cs typeface="Tahoma"/>
              </a:rPr>
              <a:t>test </a:t>
            </a:r>
            <a:r>
              <a:rPr sz="2400" spc="-5" dirty="0">
                <a:latin typeface="Tahoma"/>
                <a:cs typeface="Tahoma"/>
              </a:rPr>
              <a:t>purposes are </a:t>
            </a:r>
            <a:r>
              <a:rPr sz="2400" dirty="0">
                <a:latin typeface="Tahoma"/>
                <a:cs typeface="Tahoma"/>
              </a:rPr>
              <a:t>the </a:t>
            </a:r>
            <a:r>
              <a:rPr sz="2400" spc="-5" dirty="0">
                <a:latin typeface="Tahoma"/>
                <a:cs typeface="Tahoma"/>
              </a:rPr>
              <a:t>subject of </a:t>
            </a:r>
            <a:r>
              <a:rPr sz="2400" dirty="0">
                <a:latin typeface="Tahoma"/>
                <a:cs typeface="Tahoma"/>
              </a:rPr>
              <a:t>a  </a:t>
            </a:r>
            <a:r>
              <a:rPr sz="2400" spc="-5" dirty="0">
                <a:latin typeface="Tahoma"/>
                <a:cs typeface="Tahoma"/>
              </a:rPr>
              <a:t>British Standard.</a:t>
            </a:r>
            <a:endParaRPr sz="2400">
              <a:latin typeface="Tahoma"/>
              <a:cs typeface="Tahoma"/>
            </a:endParaRPr>
          </a:p>
          <a:p>
            <a:pPr>
              <a:lnSpc>
                <a:spcPct val="100000"/>
              </a:lnSpc>
              <a:buClr>
                <a:srgbClr val="CCCCFF"/>
              </a:buClr>
              <a:buFont typeface="Wingdings"/>
              <a:buChar char=""/>
            </a:pPr>
            <a:endParaRPr sz="2900">
              <a:latin typeface="Tahoma"/>
              <a:cs typeface="Tahoma"/>
            </a:endParaRPr>
          </a:p>
          <a:p>
            <a:pPr marL="355600" marR="5080" indent="-342900" algn="just">
              <a:lnSpc>
                <a:spcPct val="150100"/>
              </a:lnSpc>
              <a:spcBef>
                <a:spcPts val="1970"/>
              </a:spcBef>
              <a:buClr>
                <a:srgbClr val="CCCCFF"/>
              </a:buClr>
              <a:buSzPct val="68750"/>
              <a:buFont typeface="Wingdings"/>
              <a:buChar char=""/>
              <a:tabLst>
                <a:tab pos="355600" algn="l"/>
              </a:tabLst>
            </a:pPr>
            <a:r>
              <a:rPr sz="2400" spc="-5" dirty="0">
                <a:latin typeface="Tahoma"/>
                <a:cs typeface="Tahoma"/>
              </a:rPr>
              <a:t>Most of </a:t>
            </a:r>
            <a:r>
              <a:rPr sz="2400" dirty="0">
                <a:latin typeface="Tahoma"/>
                <a:cs typeface="Tahoma"/>
              </a:rPr>
              <a:t>the sieves </a:t>
            </a:r>
            <a:r>
              <a:rPr sz="2400" spc="-5" dirty="0">
                <a:latin typeface="Tahoma"/>
                <a:cs typeface="Tahoma"/>
              </a:rPr>
              <a:t>used are of </a:t>
            </a:r>
            <a:r>
              <a:rPr sz="2400" dirty="0">
                <a:latin typeface="Tahoma"/>
                <a:cs typeface="Tahoma"/>
              </a:rPr>
              <a:t>the wire mesh </a:t>
            </a:r>
            <a:r>
              <a:rPr sz="2400" spc="15" dirty="0">
                <a:latin typeface="Tahoma"/>
                <a:cs typeface="Tahoma"/>
              </a:rPr>
              <a:t>type</a:t>
            </a:r>
            <a:r>
              <a:rPr sz="2400" i="1" spc="15" dirty="0">
                <a:latin typeface="Tahoma"/>
                <a:cs typeface="Tahoma"/>
              </a:rPr>
              <a:t>,  </a:t>
            </a:r>
            <a:r>
              <a:rPr sz="2400" dirty="0">
                <a:latin typeface="Tahoma"/>
                <a:cs typeface="Tahoma"/>
              </a:rPr>
              <a:t>the </a:t>
            </a:r>
            <a:r>
              <a:rPr sz="2400" spc="-5" dirty="0">
                <a:latin typeface="Tahoma"/>
                <a:cs typeface="Tahoma"/>
              </a:rPr>
              <a:t>number of </a:t>
            </a:r>
            <a:r>
              <a:rPr sz="2400" dirty="0">
                <a:latin typeface="Tahoma"/>
                <a:cs typeface="Tahoma"/>
              </a:rPr>
              <a:t>the sieve </a:t>
            </a:r>
            <a:r>
              <a:rPr sz="2400" spc="-5" dirty="0">
                <a:latin typeface="Tahoma"/>
                <a:cs typeface="Tahoma"/>
              </a:rPr>
              <a:t>indicating </a:t>
            </a:r>
            <a:r>
              <a:rPr sz="2400" dirty="0">
                <a:latin typeface="Tahoma"/>
                <a:cs typeface="Tahoma"/>
              </a:rPr>
              <a:t>the </a:t>
            </a:r>
            <a:r>
              <a:rPr sz="2400" spc="-5" dirty="0">
                <a:latin typeface="Tahoma"/>
                <a:cs typeface="Tahoma"/>
              </a:rPr>
              <a:t>number </a:t>
            </a:r>
            <a:r>
              <a:rPr sz="2400" spc="-10" dirty="0">
                <a:latin typeface="Tahoma"/>
                <a:cs typeface="Tahoma"/>
              </a:rPr>
              <a:t>of  </a:t>
            </a:r>
            <a:r>
              <a:rPr sz="2400" dirty="0">
                <a:latin typeface="Tahoma"/>
                <a:cs typeface="Tahoma"/>
              </a:rPr>
              <a:t>meshes </a:t>
            </a:r>
            <a:r>
              <a:rPr sz="2400" spc="-10" dirty="0">
                <a:latin typeface="Tahoma"/>
                <a:cs typeface="Tahoma"/>
              </a:rPr>
              <a:t>included </a:t>
            </a:r>
            <a:r>
              <a:rPr sz="2400" spc="-5" dirty="0">
                <a:latin typeface="Tahoma"/>
                <a:cs typeface="Tahoma"/>
              </a:rPr>
              <a:t>in </a:t>
            </a:r>
            <a:r>
              <a:rPr sz="2400" dirty="0">
                <a:latin typeface="Tahoma"/>
                <a:cs typeface="Tahoma"/>
              </a:rPr>
              <a:t>a length </a:t>
            </a:r>
            <a:r>
              <a:rPr sz="2400" spc="-5" dirty="0">
                <a:latin typeface="Tahoma"/>
                <a:cs typeface="Tahoma"/>
              </a:rPr>
              <a:t>of 25.4 </a:t>
            </a:r>
            <a:r>
              <a:rPr sz="2400" dirty="0">
                <a:latin typeface="Tahoma"/>
                <a:cs typeface="Tahoma"/>
              </a:rPr>
              <a:t>mm (1 </a:t>
            </a:r>
            <a:r>
              <a:rPr sz="2400" spc="-5" dirty="0">
                <a:latin typeface="Tahoma"/>
                <a:cs typeface="Tahoma"/>
              </a:rPr>
              <a:t>inch)  in </a:t>
            </a:r>
            <a:r>
              <a:rPr sz="2400" dirty="0">
                <a:latin typeface="Tahoma"/>
                <a:cs typeface="Tahoma"/>
              </a:rPr>
              <a:t>each </a:t>
            </a:r>
            <a:r>
              <a:rPr sz="2400" spc="-5" dirty="0">
                <a:latin typeface="Tahoma"/>
                <a:cs typeface="Tahoma"/>
              </a:rPr>
              <a:t>direction parallel to </a:t>
            </a:r>
            <a:r>
              <a:rPr sz="2400" dirty="0">
                <a:latin typeface="Tahoma"/>
                <a:cs typeface="Tahoma"/>
              </a:rPr>
              <a:t>the</a:t>
            </a:r>
            <a:r>
              <a:rPr sz="2400" spc="10" dirty="0">
                <a:latin typeface="Tahoma"/>
                <a:cs typeface="Tahoma"/>
              </a:rPr>
              <a:t> </a:t>
            </a:r>
            <a:r>
              <a:rPr sz="2400" spc="-5" dirty="0">
                <a:latin typeface="Tahoma"/>
                <a:cs typeface="Tahoma"/>
              </a:rPr>
              <a:t>wires</a:t>
            </a:r>
            <a:r>
              <a:rPr sz="2400" i="1" spc="-5" dirty="0">
                <a:latin typeface="Tahoma"/>
                <a:cs typeface="Tahoma"/>
              </a:rPr>
              <a:t>.</a:t>
            </a:r>
            <a:endParaRPr sz="2400">
              <a:latin typeface="Tahoma"/>
              <a:cs typeface="Tahoma"/>
            </a:endParaRPr>
          </a:p>
        </p:txBody>
      </p:sp>
      <p:sp>
        <p:nvSpPr>
          <p:cNvPr id="3" name="object 3"/>
          <p:cNvSpPr/>
          <p:nvPr/>
        </p:nvSpPr>
        <p:spPr>
          <a:xfrm>
            <a:off x="724101" y="141945"/>
            <a:ext cx="2561438" cy="68225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18210" y="0"/>
            <a:ext cx="2530475" cy="940435"/>
          </a:xfrm>
          <a:prstGeom prst="rect">
            <a:avLst/>
          </a:prstGeom>
        </p:spPr>
        <p:txBody>
          <a:bodyPr vert="horz" wrap="square" lIns="0" tIns="12700" rIns="0" bIns="0" rtlCol="0">
            <a:spAutoFit/>
          </a:bodyPr>
          <a:lstStyle/>
          <a:p>
            <a:pPr marL="12700">
              <a:lnSpc>
                <a:spcPct val="100000"/>
              </a:lnSpc>
              <a:spcBef>
                <a:spcPts val="100"/>
              </a:spcBef>
            </a:pPr>
            <a:r>
              <a:rPr sz="6000" spc="-35" dirty="0">
                <a:solidFill>
                  <a:srgbClr val="C00000"/>
                </a:solidFill>
                <a:latin typeface="Arial"/>
                <a:cs typeface="Arial"/>
              </a:rPr>
              <a:t>Si</a:t>
            </a:r>
            <a:r>
              <a:rPr sz="6000" spc="-30" dirty="0">
                <a:solidFill>
                  <a:srgbClr val="C00000"/>
                </a:solidFill>
                <a:latin typeface="Arial"/>
                <a:cs typeface="Arial"/>
              </a:rPr>
              <a:t>e</a:t>
            </a:r>
            <a:r>
              <a:rPr sz="6000" spc="385" dirty="0">
                <a:solidFill>
                  <a:srgbClr val="C00000"/>
                </a:solidFill>
                <a:latin typeface="Arial"/>
                <a:cs typeface="Arial"/>
              </a:rPr>
              <a:t>v</a:t>
            </a:r>
            <a:r>
              <a:rPr sz="6000" spc="405" dirty="0">
                <a:solidFill>
                  <a:srgbClr val="C00000"/>
                </a:solidFill>
                <a:latin typeface="Arial"/>
                <a:cs typeface="Arial"/>
              </a:rPr>
              <a:t>e</a:t>
            </a:r>
            <a:r>
              <a:rPr sz="6000" spc="-10" dirty="0">
                <a:solidFill>
                  <a:srgbClr val="C00000"/>
                </a:solidFill>
                <a:latin typeface="Arial"/>
                <a:cs typeface="Arial"/>
              </a:rPr>
              <a:t>s</a:t>
            </a:r>
            <a:endParaRPr sz="6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81700" y="838200"/>
            <a:ext cx="2857500" cy="3124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2140" y="665429"/>
            <a:ext cx="5174615" cy="360680"/>
          </a:xfrm>
          <a:prstGeom prst="rect">
            <a:avLst/>
          </a:prstGeom>
        </p:spPr>
        <p:txBody>
          <a:bodyPr vert="horz" wrap="square" lIns="0" tIns="12065" rIns="0" bIns="0" rtlCol="0">
            <a:spAutoFit/>
          </a:bodyPr>
          <a:lstStyle/>
          <a:p>
            <a:pPr marL="355600" indent="-342900">
              <a:lnSpc>
                <a:spcPct val="100000"/>
              </a:lnSpc>
              <a:spcBef>
                <a:spcPts val="95"/>
              </a:spcBef>
              <a:buClr>
                <a:srgbClr val="CCCCFF"/>
              </a:buClr>
              <a:buSzPct val="68181"/>
              <a:buFont typeface="Wingdings"/>
              <a:buChar char=""/>
              <a:tabLst>
                <a:tab pos="354965" algn="l"/>
                <a:tab pos="355600" algn="l"/>
                <a:tab pos="748665" algn="l"/>
                <a:tab pos="1827530" algn="l"/>
                <a:tab pos="2312670" algn="l"/>
                <a:tab pos="3265170" algn="l"/>
                <a:tab pos="3985895" algn="l"/>
                <a:tab pos="4327525" algn="l"/>
                <a:tab pos="4699635" algn="l"/>
              </a:tabLst>
            </a:pPr>
            <a:r>
              <a:rPr sz="2200" b="1" spc="-15" dirty="0">
                <a:latin typeface="Tahoma"/>
                <a:cs typeface="Tahoma"/>
              </a:rPr>
              <a:t>I</a:t>
            </a:r>
            <a:r>
              <a:rPr sz="2200" b="1" spc="-5" dirty="0">
                <a:latin typeface="Tahoma"/>
                <a:cs typeface="Tahoma"/>
              </a:rPr>
              <a:t>t</a:t>
            </a:r>
            <a:r>
              <a:rPr sz="2200" b="1" dirty="0">
                <a:latin typeface="Tahoma"/>
                <a:cs typeface="Tahoma"/>
              </a:rPr>
              <a:t>	s</a:t>
            </a:r>
            <a:r>
              <a:rPr sz="2200" b="1" spc="-10" dirty="0">
                <a:latin typeface="Tahoma"/>
                <a:cs typeface="Tahoma"/>
              </a:rPr>
              <a:t>h</a:t>
            </a:r>
            <a:r>
              <a:rPr sz="2200" b="1" dirty="0">
                <a:latin typeface="Tahoma"/>
                <a:cs typeface="Tahoma"/>
              </a:rPr>
              <a:t>o</a:t>
            </a:r>
            <a:r>
              <a:rPr sz="2200" b="1" spc="-10" dirty="0">
                <a:latin typeface="Tahoma"/>
                <a:cs typeface="Tahoma"/>
              </a:rPr>
              <a:t>ul</a:t>
            </a:r>
            <a:r>
              <a:rPr sz="2200" b="1" spc="-5" dirty="0">
                <a:latin typeface="Tahoma"/>
                <a:cs typeface="Tahoma"/>
              </a:rPr>
              <a:t>d</a:t>
            </a:r>
            <a:r>
              <a:rPr sz="2200" b="1" dirty="0">
                <a:latin typeface="Tahoma"/>
                <a:cs typeface="Tahoma"/>
              </a:rPr>
              <a:t>	</a:t>
            </a:r>
            <a:r>
              <a:rPr sz="2200" b="1" spc="-5" dirty="0">
                <a:latin typeface="Tahoma"/>
                <a:cs typeface="Tahoma"/>
              </a:rPr>
              <a:t>be</a:t>
            </a:r>
            <a:r>
              <a:rPr sz="2200" b="1" dirty="0">
                <a:latin typeface="Tahoma"/>
                <a:cs typeface="Tahoma"/>
              </a:rPr>
              <a:t>	n</a:t>
            </a:r>
            <a:r>
              <a:rPr sz="2200" b="1" spc="-10" dirty="0">
                <a:latin typeface="Tahoma"/>
                <a:cs typeface="Tahoma"/>
              </a:rPr>
              <a:t>ot</a:t>
            </a:r>
            <a:r>
              <a:rPr sz="2200" b="1" dirty="0">
                <a:latin typeface="Tahoma"/>
                <a:cs typeface="Tahoma"/>
              </a:rPr>
              <a:t>e</a:t>
            </a:r>
            <a:r>
              <a:rPr sz="2200" b="1" spc="-5" dirty="0">
                <a:latin typeface="Tahoma"/>
                <a:cs typeface="Tahoma"/>
              </a:rPr>
              <a:t>d</a:t>
            </a:r>
            <a:r>
              <a:rPr sz="2200" b="1" dirty="0">
                <a:latin typeface="Tahoma"/>
                <a:cs typeface="Tahoma"/>
              </a:rPr>
              <a:t>	t</a:t>
            </a:r>
            <a:r>
              <a:rPr sz="2200" b="1" spc="-10" dirty="0">
                <a:latin typeface="Tahoma"/>
                <a:cs typeface="Tahoma"/>
              </a:rPr>
              <a:t>ha</a:t>
            </a:r>
            <a:r>
              <a:rPr sz="2200" b="1" spc="-5" dirty="0">
                <a:latin typeface="Tahoma"/>
                <a:cs typeface="Tahoma"/>
              </a:rPr>
              <a:t>t</a:t>
            </a:r>
            <a:r>
              <a:rPr sz="2200" b="1" dirty="0">
                <a:latin typeface="Tahoma"/>
                <a:cs typeface="Tahoma"/>
              </a:rPr>
              <a:t>	</a:t>
            </a:r>
            <a:r>
              <a:rPr sz="2200" b="1" spc="-10" dirty="0">
                <a:latin typeface="Tahoma"/>
                <a:cs typeface="Tahoma"/>
              </a:rPr>
              <a:t>i</a:t>
            </a:r>
            <a:r>
              <a:rPr sz="2200" b="1" spc="-5" dirty="0">
                <a:latin typeface="Tahoma"/>
                <a:cs typeface="Tahoma"/>
              </a:rPr>
              <a:t>t</a:t>
            </a:r>
            <a:r>
              <a:rPr sz="2200" b="1" dirty="0">
                <a:latin typeface="Tahoma"/>
                <a:cs typeface="Tahoma"/>
              </a:rPr>
              <a:t>	i</a:t>
            </a:r>
            <a:r>
              <a:rPr sz="2200" b="1" spc="-5" dirty="0">
                <a:latin typeface="Tahoma"/>
                <a:cs typeface="Tahoma"/>
              </a:rPr>
              <a:t>s</a:t>
            </a:r>
            <a:r>
              <a:rPr sz="2200" b="1" dirty="0">
                <a:latin typeface="Tahoma"/>
                <a:cs typeface="Tahoma"/>
              </a:rPr>
              <a:t>	t</a:t>
            </a:r>
            <a:r>
              <a:rPr sz="2200" b="1" spc="-10" dirty="0">
                <a:latin typeface="Tahoma"/>
                <a:cs typeface="Tahoma"/>
              </a:rPr>
              <a:t>he</a:t>
            </a:r>
            <a:endParaRPr sz="2200">
              <a:latin typeface="Tahoma"/>
              <a:cs typeface="Tahoma"/>
            </a:endParaRPr>
          </a:p>
        </p:txBody>
      </p:sp>
      <p:sp>
        <p:nvSpPr>
          <p:cNvPr id="4" name="object 4"/>
          <p:cNvSpPr txBox="1">
            <a:spLocks noGrp="1"/>
          </p:cNvSpPr>
          <p:nvPr>
            <p:ph type="title"/>
          </p:nvPr>
        </p:nvSpPr>
        <p:spPr>
          <a:xfrm>
            <a:off x="955039" y="1052986"/>
            <a:ext cx="4831715" cy="378460"/>
          </a:xfrm>
          <a:prstGeom prst="rect">
            <a:avLst/>
          </a:prstGeom>
        </p:spPr>
        <p:txBody>
          <a:bodyPr vert="horz" wrap="square" lIns="0" tIns="14605" rIns="0" bIns="0" rtlCol="0">
            <a:spAutoFit/>
          </a:bodyPr>
          <a:lstStyle/>
          <a:p>
            <a:pPr marL="12700">
              <a:lnSpc>
                <a:spcPct val="100000"/>
              </a:lnSpc>
              <a:spcBef>
                <a:spcPts val="115"/>
              </a:spcBef>
              <a:tabLst>
                <a:tab pos="1492250" algn="l"/>
                <a:tab pos="2161540" algn="l"/>
                <a:tab pos="3622040" algn="l"/>
                <a:tab pos="4591050" algn="l"/>
              </a:tabLst>
            </a:pPr>
            <a:r>
              <a:rPr sz="2200" spc="-10" dirty="0">
                <a:latin typeface="Tahoma"/>
                <a:cs typeface="Tahoma"/>
              </a:rPr>
              <a:t>numb</a:t>
            </a:r>
            <a:r>
              <a:rPr sz="2200" spc="10" dirty="0">
                <a:latin typeface="Tahoma"/>
                <a:cs typeface="Tahoma"/>
              </a:rPr>
              <a:t>e</a:t>
            </a:r>
            <a:r>
              <a:rPr sz="2200" spc="-5" dirty="0">
                <a:latin typeface="Tahoma"/>
                <a:cs typeface="Tahoma"/>
              </a:rPr>
              <a:t>r</a:t>
            </a:r>
            <a:r>
              <a:rPr sz="2200" dirty="0">
                <a:latin typeface="Tahoma"/>
                <a:cs typeface="Tahoma"/>
              </a:rPr>
              <a:t>	</a:t>
            </a:r>
            <a:r>
              <a:rPr sz="2200" spc="-5" dirty="0">
                <a:latin typeface="Tahoma"/>
                <a:cs typeface="Tahoma"/>
              </a:rPr>
              <a:t>of</a:t>
            </a:r>
            <a:r>
              <a:rPr sz="2200" dirty="0">
                <a:latin typeface="Tahoma"/>
                <a:cs typeface="Tahoma"/>
              </a:rPr>
              <a:t>	</a:t>
            </a:r>
            <a:r>
              <a:rPr sz="2300" i="1" spc="-100" dirty="0">
                <a:solidFill>
                  <a:srgbClr val="00AF50"/>
                </a:solidFill>
                <a:latin typeface="Tahoma"/>
                <a:cs typeface="Tahoma"/>
              </a:rPr>
              <a:t>m</a:t>
            </a:r>
            <a:r>
              <a:rPr sz="2300" i="1" spc="-50" dirty="0">
                <a:solidFill>
                  <a:srgbClr val="00AF50"/>
                </a:solidFill>
                <a:latin typeface="Tahoma"/>
                <a:cs typeface="Tahoma"/>
              </a:rPr>
              <a:t>e</a:t>
            </a:r>
            <a:r>
              <a:rPr sz="2300" i="1" spc="-60" dirty="0">
                <a:solidFill>
                  <a:srgbClr val="00AF50"/>
                </a:solidFill>
                <a:latin typeface="Tahoma"/>
                <a:cs typeface="Tahoma"/>
              </a:rPr>
              <a:t>shes</a:t>
            </a:r>
            <a:r>
              <a:rPr sz="2300" i="1" dirty="0">
                <a:solidFill>
                  <a:srgbClr val="00AF50"/>
                </a:solidFill>
                <a:latin typeface="Tahoma"/>
                <a:cs typeface="Tahoma"/>
              </a:rPr>
              <a:t>	</a:t>
            </a:r>
            <a:r>
              <a:rPr sz="2200" spc="-5" dirty="0">
                <a:latin typeface="Tahoma"/>
                <a:cs typeface="Tahoma"/>
              </a:rPr>
              <a:t>that</a:t>
            </a:r>
            <a:r>
              <a:rPr sz="2200" dirty="0">
                <a:latin typeface="Tahoma"/>
                <a:cs typeface="Tahoma"/>
              </a:rPr>
              <a:t>	</a:t>
            </a:r>
            <a:r>
              <a:rPr sz="2200" spc="-10" dirty="0">
                <a:latin typeface="Tahoma"/>
                <a:cs typeface="Tahoma"/>
              </a:rPr>
              <a:t>is</a:t>
            </a:r>
            <a:endParaRPr sz="2200">
              <a:latin typeface="Tahoma"/>
              <a:cs typeface="Tahoma"/>
            </a:endParaRPr>
          </a:p>
        </p:txBody>
      </p:sp>
      <p:sp>
        <p:nvSpPr>
          <p:cNvPr id="5" name="object 5"/>
          <p:cNvSpPr txBox="1"/>
          <p:nvPr/>
        </p:nvSpPr>
        <p:spPr>
          <a:xfrm>
            <a:off x="535940" y="1420518"/>
            <a:ext cx="8074025" cy="4973955"/>
          </a:xfrm>
          <a:prstGeom prst="rect">
            <a:avLst/>
          </a:prstGeom>
        </p:spPr>
        <p:txBody>
          <a:bodyPr vert="horz" wrap="square" lIns="0" tIns="61594" rIns="0" bIns="0" rtlCol="0">
            <a:spAutoFit/>
          </a:bodyPr>
          <a:lstStyle/>
          <a:p>
            <a:pPr marL="431800">
              <a:lnSpc>
                <a:spcPct val="100000"/>
              </a:lnSpc>
              <a:spcBef>
                <a:spcPts val="484"/>
              </a:spcBef>
              <a:tabLst>
                <a:tab pos="1830705" algn="l"/>
                <a:tab pos="2499995" algn="l"/>
                <a:tab pos="3114040" algn="l"/>
                <a:tab pos="3723640" algn="l"/>
                <a:tab pos="4959985" algn="l"/>
              </a:tabLst>
            </a:pPr>
            <a:r>
              <a:rPr sz="2200" b="1" spc="-5" dirty="0">
                <a:latin typeface="Tahoma"/>
                <a:cs typeface="Tahoma"/>
              </a:rPr>
              <a:t>specified	and	</a:t>
            </a:r>
            <a:r>
              <a:rPr sz="2200" b="1" spc="-10" dirty="0">
                <a:solidFill>
                  <a:srgbClr val="00AF50"/>
                </a:solidFill>
                <a:latin typeface="Tahoma"/>
                <a:cs typeface="Tahoma"/>
              </a:rPr>
              <a:t>not	</a:t>
            </a:r>
            <a:r>
              <a:rPr sz="2200" b="1" spc="-5" dirty="0">
                <a:latin typeface="Tahoma"/>
                <a:cs typeface="Tahoma"/>
              </a:rPr>
              <a:t>the	number	of</a:t>
            </a:r>
            <a:endParaRPr sz="2200">
              <a:latin typeface="Tahoma"/>
              <a:cs typeface="Tahoma"/>
            </a:endParaRPr>
          </a:p>
          <a:p>
            <a:pPr marL="431165">
              <a:lnSpc>
                <a:spcPct val="100000"/>
              </a:lnSpc>
              <a:spcBef>
                <a:spcPts val="434"/>
              </a:spcBef>
            </a:pPr>
            <a:r>
              <a:rPr sz="2300" b="1" i="1" spc="-55" dirty="0">
                <a:solidFill>
                  <a:srgbClr val="00AF50"/>
                </a:solidFill>
                <a:latin typeface="Tahoma"/>
                <a:cs typeface="Tahoma"/>
              </a:rPr>
              <a:t>wires.</a:t>
            </a:r>
            <a:endParaRPr sz="2300">
              <a:latin typeface="Tahoma"/>
              <a:cs typeface="Tahoma"/>
            </a:endParaRPr>
          </a:p>
          <a:p>
            <a:pPr marL="431800" marR="2825115" indent="-13970" algn="just">
              <a:lnSpc>
                <a:spcPct val="120000"/>
              </a:lnSpc>
              <a:spcBef>
                <a:spcPts val="505"/>
              </a:spcBef>
            </a:pPr>
            <a:r>
              <a:rPr sz="2200" b="1" spc="-5" dirty="0">
                <a:latin typeface="Tahoma"/>
                <a:cs typeface="Tahoma"/>
              </a:rPr>
              <a:t>Thus, a No. </a:t>
            </a:r>
            <a:r>
              <a:rPr sz="2200" b="1" dirty="0">
                <a:latin typeface="Tahoma"/>
                <a:cs typeface="Tahoma"/>
              </a:rPr>
              <a:t>10 </a:t>
            </a:r>
            <a:r>
              <a:rPr sz="2200" b="1" spc="-5" dirty="0">
                <a:latin typeface="Tahoma"/>
                <a:cs typeface="Tahoma"/>
              </a:rPr>
              <a:t>sieve has </a:t>
            </a:r>
            <a:r>
              <a:rPr sz="2200" b="1" dirty="0">
                <a:latin typeface="Tahoma"/>
                <a:cs typeface="Tahoma"/>
              </a:rPr>
              <a:t>10  meshes per </a:t>
            </a:r>
            <a:r>
              <a:rPr sz="2200" b="1" spc="-5" dirty="0">
                <a:latin typeface="Tahoma"/>
                <a:cs typeface="Tahoma"/>
              </a:rPr>
              <a:t>inch in </a:t>
            </a:r>
            <a:r>
              <a:rPr sz="2200" b="1" dirty="0">
                <a:latin typeface="Tahoma"/>
                <a:cs typeface="Tahoma"/>
              </a:rPr>
              <a:t>each </a:t>
            </a:r>
            <a:r>
              <a:rPr sz="2200" b="1" spc="-5" dirty="0">
                <a:latin typeface="Tahoma"/>
                <a:cs typeface="Tahoma"/>
              </a:rPr>
              <a:t>direction,  but it will be </a:t>
            </a:r>
            <a:r>
              <a:rPr sz="2200" b="1" dirty="0">
                <a:latin typeface="Tahoma"/>
                <a:cs typeface="Tahoma"/>
              </a:rPr>
              <a:t>realized </a:t>
            </a:r>
            <a:r>
              <a:rPr sz="2200" b="1" spc="-5" dirty="0">
                <a:latin typeface="Tahoma"/>
                <a:cs typeface="Tahoma"/>
              </a:rPr>
              <a:t>that if there  were 10 wires there would </a:t>
            </a:r>
            <a:r>
              <a:rPr sz="2200" b="1" spc="5" dirty="0">
                <a:latin typeface="Tahoma"/>
                <a:cs typeface="Tahoma"/>
              </a:rPr>
              <a:t>be </a:t>
            </a:r>
            <a:r>
              <a:rPr sz="2200" b="1" spc="-5" dirty="0">
                <a:latin typeface="Tahoma"/>
                <a:cs typeface="Tahoma"/>
              </a:rPr>
              <a:t>9  meshes</a:t>
            </a:r>
            <a:r>
              <a:rPr sz="2200" b="1" spc="20" dirty="0">
                <a:latin typeface="Tahoma"/>
                <a:cs typeface="Tahoma"/>
              </a:rPr>
              <a:t> </a:t>
            </a:r>
            <a:r>
              <a:rPr sz="2200" b="1" spc="-10" dirty="0">
                <a:latin typeface="Tahoma"/>
                <a:cs typeface="Tahoma"/>
              </a:rPr>
              <a:t>only.</a:t>
            </a:r>
            <a:endParaRPr sz="2200">
              <a:latin typeface="Tahoma"/>
              <a:cs typeface="Tahoma"/>
            </a:endParaRPr>
          </a:p>
          <a:p>
            <a:pPr marL="438150" indent="-426084" algn="just">
              <a:lnSpc>
                <a:spcPct val="100000"/>
              </a:lnSpc>
              <a:spcBef>
                <a:spcPts val="1080"/>
              </a:spcBef>
              <a:buClr>
                <a:srgbClr val="CCCCFF"/>
              </a:buClr>
              <a:buSzPct val="109090"/>
              <a:buFont typeface="Wingdings"/>
              <a:buChar char=""/>
              <a:tabLst>
                <a:tab pos="438784" algn="l"/>
              </a:tabLst>
            </a:pPr>
            <a:r>
              <a:rPr sz="2200" b="1" spc="-5" dirty="0">
                <a:latin typeface="Tahoma"/>
                <a:cs typeface="Tahoma"/>
              </a:rPr>
              <a:t>The simple statement of the number of </a:t>
            </a:r>
            <a:r>
              <a:rPr sz="2200" b="1" dirty="0">
                <a:latin typeface="Tahoma"/>
                <a:cs typeface="Tahoma"/>
              </a:rPr>
              <a:t>meshes</a:t>
            </a:r>
            <a:r>
              <a:rPr sz="2200" b="1" spc="-220" dirty="0">
                <a:latin typeface="Tahoma"/>
                <a:cs typeface="Tahoma"/>
              </a:rPr>
              <a:t> </a:t>
            </a:r>
            <a:r>
              <a:rPr sz="2200" b="1" spc="-5" dirty="0">
                <a:latin typeface="Tahoma"/>
                <a:cs typeface="Tahoma"/>
              </a:rPr>
              <a:t>per</a:t>
            </a:r>
            <a:endParaRPr sz="2200">
              <a:latin typeface="Tahoma"/>
              <a:cs typeface="Tahoma"/>
            </a:endParaRPr>
          </a:p>
          <a:p>
            <a:pPr marL="355600" marR="5080" algn="just">
              <a:lnSpc>
                <a:spcPct val="160000"/>
              </a:lnSpc>
              <a:spcBef>
                <a:spcPts val="5"/>
              </a:spcBef>
            </a:pPr>
            <a:r>
              <a:rPr sz="2200" b="1" spc="-5" dirty="0">
                <a:latin typeface="Tahoma"/>
                <a:cs typeface="Tahoma"/>
              </a:rPr>
              <a:t>unit length is not sufficient, </a:t>
            </a:r>
            <a:r>
              <a:rPr sz="2200" b="1" dirty="0">
                <a:latin typeface="Tahoma"/>
                <a:cs typeface="Tahoma"/>
              </a:rPr>
              <a:t>however, </a:t>
            </a:r>
            <a:r>
              <a:rPr sz="2200" b="1" spc="-5" dirty="0">
                <a:latin typeface="Tahoma"/>
                <a:cs typeface="Tahoma"/>
              </a:rPr>
              <a:t>as the </a:t>
            </a:r>
            <a:r>
              <a:rPr sz="2200" b="1" spc="10" dirty="0">
                <a:latin typeface="Tahoma"/>
                <a:cs typeface="Tahoma"/>
              </a:rPr>
              <a:t>size </a:t>
            </a:r>
            <a:r>
              <a:rPr sz="2200" b="1" spc="-10" dirty="0">
                <a:latin typeface="Tahoma"/>
                <a:cs typeface="Tahoma"/>
              </a:rPr>
              <a:t>of  the </a:t>
            </a:r>
            <a:r>
              <a:rPr sz="2200" b="1" spc="-5" dirty="0">
                <a:latin typeface="Tahoma"/>
                <a:cs typeface="Tahoma"/>
              </a:rPr>
              <a:t>particle that will pass the sieve will depend </a:t>
            </a:r>
            <a:r>
              <a:rPr sz="2200" b="1" spc="5" dirty="0">
                <a:latin typeface="Tahoma"/>
                <a:cs typeface="Tahoma"/>
              </a:rPr>
              <a:t>on  </a:t>
            </a:r>
            <a:r>
              <a:rPr sz="2200" b="1" spc="-10" dirty="0">
                <a:latin typeface="Tahoma"/>
                <a:cs typeface="Tahoma"/>
              </a:rPr>
              <a:t>other </a:t>
            </a:r>
            <a:r>
              <a:rPr sz="2200" b="1" spc="-5" dirty="0">
                <a:latin typeface="Tahoma"/>
                <a:cs typeface="Tahoma"/>
              </a:rPr>
              <a:t>factors, </a:t>
            </a:r>
            <a:r>
              <a:rPr sz="2200" b="1" spc="-10" dirty="0">
                <a:latin typeface="Tahoma"/>
                <a:cs typeface="Tahoma"/>
              </a:rPr>
              <a:t>principally the </a:t>
            </a:r>
            <a:r>
              <a:rPr sz="2200" b="1" spc="-5" dirty="0">
                <a:latin typeface="Tahoma"/>
                <a:cs typeface="Tahoma"/>
              </a:rPr>
              <a:t>diameter of </a:t>
            </a:r>
            <a:r>
              <a:rPr sz="2200" b="1" spc="-10" dirty="0">
                <a:latin typeface="Tahoma"/>
                <a:cs typeface="Tahoma"/>
              </a:rPr>
              <a:t>the</a:t>
            </a:r>
            <a:r>
              <a:rPr sz="2200" b="1" spc="185" dirty="0">
                <a:latin typeface="Tahoma"/>
                <a:cs typeface="Tahoma"/>
              </a:rPr>
              <a:t> </a:t>
            </a:r>
            <a:r>
              <a:rPr sz="2200" b="1" spc="-5" dirty="0">
                <a:latin typeface="Tahoma"/>
                <a:cs typeface="Tahoma"/>
              </a:rPr>
              <a:t>wire</a:t>
            </a:r>
            <a:endParaRPr sz="220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2166</Words>
  <Application>Microsoft Office PowerPoint</Application>
  <PresentationFormat>On-screen Show (4:3)</PresentationFormat>
  <Paragraphs>303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Size Separation</vt:lpstr>
      <vt:lpstr>Size Separation</vt:lpstr>
      <vt:lpstr>The IP specifies a second, smaller size of sieve for the coarser  powders but states the not more than 40 per cent shall pass  through. The relevant grades of powder and sieve number are shown in  the table:</vt:lpstr>
      <vt:lpstr>Thus, the full definition of Coarse Powder is that :  It is powder all the particles of which pass through  a No. 10 sieve and not more than 40 percent  through a No. 44 sieve, this is usually referred to as  a 10/44 powder.</vt:lpstr>
      <vt:lpstr>The Indian Pharmacopoeia makes two statements with regard  to these `official' grades of powders in practice:</vt:lpstr>
      <vt:lpstr>Slide 6</vt:lpstr>
      <vt:lpstr>In addition to the grades of powder specified by the  British Pharmacopoeia, the British Pharmaceutical  Codex details a further grade known as Ultra-fine  Powder.</vt:lpstr>
      <vt:lpstr>Sieves</vt:lpstr>
      <vt:lpstr>number of meshes that is</vt:lpstr>
      <vt:lpstr>Slide 10</vt:lpstr>
      <vt:lpstr>STANDARDS FOR SIEVES</vt:lpstr>
      <vt:lpstr>Nominal Size of Aperture (hole)</vt:lpstr>
      <vt:lpstr>Slide 13</vt:lpstr>
      <vt:lpstr>Aperture Tolerance Average</vt:lpstr>
      <vt:lpstr>Slide 15</vt:lpstr>
      <vt:lpstr>PERFORATED PLATE SIEVES</vt:lpstr>
      <vt:lpstr>Slide 17</vt:lpstr>
      <vt:lpstr>Slide 18</vt:lpstr>
      <vt:lpstr>Materials Used for Sieves</vt:lpstr>
      <vt:lpstr>METALS</vt:lpstr>
      <vt:lpstr>METALS</vt:lpstr>
      <vt:lpstr>METALS</vt:lpstr>
      <vt:lpstr>METALS</vt:lpstr>
      <vt:lpstr>METALS</vt:lpstr>
      <vt:lpstr>NON-METALS</vt:lpstr>
      <vt:lpstr>NON-METALS</vt:lpstr>
      <vt:lpstr>Sieving Methods</vt:lpstr>
      <vt:lpstr>I. MECHANICAL SIEVING METHODS</vt:lpstr>
      <vt:lpstr>1. Agitation Methods</vt:lpstr>
      <vt:lpstr>Slide 30</vt:lpstr>
      <vt:lpstr>2. Brushing Methods</vt:lpstr>
      <vt:lpstr>3. Centrifugal Methods</vt:lpstr>
      <vt:lpstr>II.  WET SIEVING METHODS  (FLUID CLASSIFICATION)</vt:lpstr>
      <vt:lpstr>SEDIMENTATION METHODS</vt:lpstr>
      <vt:lpstr>Advantages</vt:lpstr>
      <vt:lpstr>2. Continuous Sedimentation Tank</vt:lpstr>
      <vt:lpstr>Slide 37</vt:lpstr>
      <vt:lpstr>Slide 38</vt:lpstr>
      <vt:lpstr>Slide 39</vt:lpstr>
      <vt:lpstr>Advantages</vt:lpstr>
      <vt:lpstr>3. Cyclone Separator</vt:lpstr>
      <vt:lpstr>Slide 42</vt:lpstr>
      <vt:lpstr>Slide 43</vt:lpstr>
      <vt:lpstr>4. Mechanical Air Classifier</vt:lpstr>
      <vt:lpstr>Slide 45</vt:lpstr>
      <vt:lpstr>ELUTRIATION METHODS</vt:lpstr>
      <vt:lpstr>Slide 47</vt:lpstr>
      <vt:lpstr>Multi-stage elutriator</vt:lpstr>
      <vt:lpstr>Slide 49</vt:lpstr>
      <vt:lpstr>APPLICATIONS OF SEDIMENTATION  AND ELUTRIATION</vt:lpstr>
      <vt:lpstr>With liquids; the techniques are applicable to insoluble solids, such as kaolin or chalk, which are  often subjected to wet grinding followed by  sedimentation or elutriation with water.</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Case</dc:creator>
  <cp:lastModifiedBy>HP</cp:lastModifiedBy>
  <cp:revision>1</cp:revision>
  <dcterms:created xsi:type="dcterms:W3CDTF">2020-06-18T10:37:01Z</dcterms:created>
  <dcterms:modified xsi:type="dcterms:W3CDTF">2020-06-18T10:40:00Z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2012-09-12T00:00:00Z</vt:filetime>
  </property>
  <property fmtid="{D5CDD505-2E9C-101B-9397-08002B2CF9AE}" pid="3" name="Creator">
    <vt:lpwstr>Microsoft® Office PowerPoint® 2007</vt:lpwstr>
  </property>
  <property fmtid="{D5CDD505-2E9C-101B-9397-08002B2CF9AE}" pid="4" name="LastSaved">
    <vt:filetime>2020-06-18T00:00:00Z</vt:filetime>
  </property>
</Properties>
</file>