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66" r:id="rId3"/>
    <p:sldId id="267" r:id="rId4"/>
    <p:sldId id="268" r:id="rId5"/>
    <p:sldId id="269" r:id="rId6"/>
    <p:sldId id="270" r:id="rId7"/>
    <p:sldId id="271" r:id="rId8"/>
    <p:sldId id="261" r:id="rId9"/>
    <p:sldId id="262" r:id="rId10"/>
    <p:sldId id="263" r:id="rId11"/>
    <p:sldId id="264" r:id="rId12"/>
    <p:sldId id="265"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240020-7F2F-4B88-8763-9FFEA3E18630}" type="datetimeFigureOut">
              <a:rPr lang="en-US" smtClean="0"/>
              <a:pPr/>
              <a:t>10/23/2009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98F81-82F4-494C-B749-46CC72D1D4D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10</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11</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12</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13</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14</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15</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16</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17</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8</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3D398F81-82F4-494C-B749-46CC72D1D4DF}"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C59740-597F-4993-88A7-681907D918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2B9484-4B2B-41F7-B7E1-06E4E95A371B}" type="datetimeFigureOut">
              <a:rPr lang="en-US" smtClean="0"/>
              <a:pPr/>
              <a:t>10/23/2009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AC59740-597F-4993-88A7-681907D9188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2B9484-4B2B-41F7-B7E1-06E4E95A371B}" type="datetimeFigureOut">
              <a:rPr lang="en-US" smtClean="0"/>
              <a:pPr/>
              <a:t>10/23/2009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C59740-597F-4993-88A7-681907D9188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STAFF, INFRASTRUCTURE AND WORKLOAD STATISTICS</a:t>
            </a:r>
            <a:endParaRPr lang="en-US" dirty="0"/>
          </a:p>
        </p:txBody>
      </p:sp>
      <p:sp>
        <p:nvSpPr>
          <p:cNvPr id="3" name="Subtitle 2"/>
          <p:cNvSpPr>
            <a:spLocks noGrp="1"/>
          </p:cNvSpPr>
          <p:nvPr>
            <p:ph type="subTitle" idx="1"/>
          </p:nvPr>
        </p:nvSpPr>
        <p:spPr>
          <a:xfrm>
            <a:off x="533400" y="3886200"/>
            <a:ext cx="7854696" cy="2362200"/>
          </a:xfrm>
        </p:spPr>
        <p:txBody>
          <a:bodyPr>
            <a:normAutofit/>
          </a:bodyPr>
          <a:lstStyle/>
          <a:p>
            <a:r>
              <a:rPr lang="en-US" dirty="0" smtClean="0"/>
              <a:t>             </a:t>
            </a:r>
            <a:r>
              <a:rPr lang="en-US" dirty="0" smtClean="0"/>
              <a:t>  </a:t>
            </a:r>
            <a:r>
              <a:rPr lang="en-US" dirty="0" smtClean="0"/>
              <a:t>PRESENTING BY</a:t>
            </a:r>
          </a:p>
          <a:p>
            <a:r>
              <a:rPr lang="en-US" dirty="0" smtClean="0"/>
              <a:t>                                            </a:t>
            </a:r>
            <a:r>
              <a:rPr lang="en-US" dirty="0" smtClean="0"/>
              <a:t>PRIYA</a:t>
            </a:r>
            <a:r>
              <a:rPr lang="en-US" dirty="0" smtClean="0"/>
              <a:t>. </a:t>
            </a:r>
            <a:r>
              <a:rPr lang="en-US" dirty="0" smtClean="0"/>
              <a:t>K</a:t>
            </a:r>
          </a:p>
          <a:p>
            <a:r>
              <a:rPr lang="en-US" dirty="0" smtClean="0"/>
              <a:t>IV </a:t>
            </a:r>
            <a:r>
              <a:rPr lang="en-US" baseline="30000" dirty="0" err="1" smtClean="0"/>
              <a:t>th</a:t>
            </a:r>
            <a:r>
              <a:rPr lang="en-US" dirty="0" smtClean="0"/>
              <a:t> PHARM. D</a:t>
            </a:r>
          </a:p>
          <a:p>
            <a:r>
              <a:rPr lang="en-US" dirty="0" smtClean="0"/>
              <a:t>JSS COLLEGE OF PHARMACY</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dirty="0" smtClean="0"/>
              <a:t>DEPARTMENTAL ACTIVITY CHART</a:t>
            </a:r>
            <a:endParaRPr lang="en-US" b="1" dirty="0"/>
          </a:p>
        </p:txBody>
      </p:sp>
      <p:sp>
        <p:nvSpPr>
          <p:cNvPr id="3" name="Content Placeholder 2"/>
          <p:cNvSpPr>
            <a:spLocks noGrp="1"/>
          </p:cNvSpPr>
          <p:nvPr>
            <p:ph idx="1"/>
          </p:nvPr>
        </p:nvSpPr>
        <p:spPr>
          <a:xfrm>
            <a:off x="457200" y="990600"/>
            <a:ext cx="8229600" cy="5638800"/>
          </a:xfrm>
        </p:spPr>
        <p:txBody>
          <a:bodyPr>
            <a:normAutofit fontScale="62500" lnSpcReduction="20000"/>
          </a:bodyPr>
          <a:lstStyle/>
          <a:p>
            <a:pPr>
              <a:buNone/>
            </a:pPr>
            <a:r>
              <a:rPr lang="en-US" sz="4400"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pharmacy</a:t>
            </a:r>
            <a:r>
              <a:rPr lang="en-US" dirty="0" smtClean="0"/>
              <a:t>                                       </a:t>
            </a:r>
          </a:p>
          <a:p>
            <a:pPr>
              <a:buNone/>
            </a:pPr>
            <a:endParaRPr lang="en-US" dirty="0" smtClean="0"/>
          </a:p>
          <a:p>
            <a:pPr>
              <a:buNone/>
            </a:pPr>
            <a:r>
              <a:rPr lang="en-US" dirty="0" smtClean="0"/>
              <a:t> Dispensing                                                                                                                 </a:t>
            </a:r>
          </a:p>
          <a:p>
            <a:pPr>
              <a:buNone/>
            </a:pPr>
            <a:r>
              <a:rPr lang="en-US" dirty="0" smtClean="0"/>
              <a:t>                                                                                                                                    manufacturing</a:t>
            </a:r>
          </a:p>
          <a:p>
            <a:pPr>
              <a:buNone/>
            </a:pPr>
            <a:r>
              <a:rPr lang="en-US" dirty="0" smtClean="0"/>
              <a:t>                                                                                                                  </a:t>
            </a:r>
          </a:p>
          <a:p>
            <a:pPr>
              <a:buNone/>
            </a:pPr>
            <a:r>
              <a:rPr lang="en-US" dirty="0" smtClean="0"/>
              <a:t>                                                                                                                                 </a:t>
            </a:r>
          </a:p>
          <a:p>
            <a:pPr>
              <a:buNone/>
            </a:pPr>
            <a:r>
              <a:rPr lang="en-US" dirty="0"/>
              <a:t> </a:t>
            </a:r>
            <a:r>
              <a:rPr lang="en-US" dirty="0" smtClean="0"/>
              <a:t>          </a:t>
            </a:r>
          </a:p>
          <a:p>
            <a:pPr>
              <a:buNone/>
            </a:pPr>
            <a:r>
              <a:rPr lang="en-US" dirty="0"/>
              <a:t> </a:t>
            </a:r>
            <a:r>
              <a:rPr lang="en-US" dirty="0" smtClean="0"/>
              <a:t>        </a:t>
            </a:r>
          </a:p>
          <a:p>
            <a:pPr>
              <a:buNone/>
            </a:pPr>
            <a:r>
              <a:rPr lang="en-US" dirty="0"/>
              <a:t> </a:t>
            </a:r>
            <a:r>
              <a:rPr lang="en-US" dirty="0" smtClean="0"/>
              <a:t>                 purchasing and                                                                  statistics and </a:t>
            </a:r>
          </a:p>
          <a:p>
            <a:pPr>
              <a:buNone/>
            </a:pPr>
            <a:r>
              <a:rPr lang="en-US" dirty="0" smtClean="0"/>
              <a:t>                 inventory control                                                                    reports</a:t>
            </a:r>
          </a:p>
          <a:p>
            <a:pPr>
              <a:buNone/>
            </a:pPr>
            <a:r>
              <a:rPr lang="en-US" dirty="0"/>
              <a:t> </a:t>
            </a:r>
            <a:r>
              <a:rPr lang="en-US" dirty="0" smtClean="0"/>
              <a:t>                     </a:t>
            </a:r>
          </a:p>
          <a:p>
            <a:pPr>
              <a:buNone/>
            </a:pPr>
            <a:r>
              <a:rPr lang="en-US" dirty="0"/>
              <a:t> </a:t>
            </a:r>
            <a:r>
              <a:rPr lang="en-US" dirty="0" smtClean="0"/>
              <a:t>                                         </a:t>
            </a:r>
          </a:p>
          <a:p>
            <a:pPr>
              <a:buNone/>
            </a:pPr>
            <a:r>
              <a:rPr lang="en-US" dirty="0"/>
              <a:t> </a:t>
            </a:r>
            <a:r>
              <a:rPr lang="en-US" dirty="0" smtClean="0"/>
              <a:t>                                                     teaching                       control</a:t>
            </a:r>
          </a:p>
          <a:p>
            <a:pPr lvl="1"/>
            <a:r>
              <a:rPr lang="en-US" dirty="0" smtClean="0"/>
              <a:t> outpatient                                   </a:t>
            </a:r>
          </a:p>
          <a:p>
            <a:pPr lvl="1"/>
            <a:r>
              <a:rPr lang="en-US" dirty="0"/>
              <a:t> </a:t>
            </a:r>
            <a:r>
              <a:rPr lang="en-US" dirty="0" smtClean="0"/>
              <a:t> inpatient                                              research                             bulk</a:t>
            </a:r>
          </a:p>
          <a:p>
            <a:pPr lvl="1"/>
            <a:r>
              <a:rPr lang="en-US" dirty="0" smtClean="0"/>
              <a:t>  medical and surgical supplies                                                     large vol. parenterals</a:t>
            </a:r>
          </a:p>
          <a:p>
            <a:pPr lvl="1"/>
            <a:r>
              <a:rPr lang="en-US" dirty="0"/>
              <a:t> </a:t>
            </a:r>
            <a:r>
              <a:rPr lang="en-US" dirty="0" smtClean="0"/>
              <a:t> ward or floor stock                                                                       small vol. parenterals                          </a:t>
            </a:r>
          </a:p>
          <a:p>
            <a:pPr lvl="1"/>
            <a:r>
              <a:rPr lang="en-US" dirty="0"/>
              <a:t> </a:t>
            </a:r>
            <a:r>
              <a:rPr lang="en-US" dirty="0" smtClean="0"/>
              <a:t> alcohol                                                                                           surgical irrig. fluids</a:t>
            </a:r>
          </a:p>
          <a:p>
            <a:pPr lvl="1"/>
            <a:r>
              <a:rPr lang="en-US" dirty="0"/>
              <a:t> </a:t>
            </a:r>
            <a:r>
              <a:rPr lang="en-US" dirty="0" smtClean="0"/>
              <a:t> narcotics                                                                                        allergic extracts</a:t>
            </a:r>
            <a:endParaRPr lang="en-US" dirty="0"/>
          </a:p>
        </p:txBody>
      </p:sp>
      <p:cxnSp>
        <p:nvCxnSpPr>
          <p:cNvPr id="7" name="Straight Connector 6"/>
          <p:cNvCxnSpPr/>
          <p:nvPr/>
        </p:nvCxnSpPr>
        <p:spPr>
          <a:xfrm>
            <a:off x="4572000" y="1981200"/>
            <a:ext cx="312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219200" y="1981200"/>
            <a:ext cx="327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066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7543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152900" y="24003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0" y="28194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2209800" y="28194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81800" y="2971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095500" y="29337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114800" y="32766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572000" y="37338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257800" y="38862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3581400" y="37338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429000" y="38862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4152900" y="41529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837406" y="4114006"/>
            <a:ext cx="3505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6324600" y="4191000"/>
            <a:ext cx="3505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915400" cy="1219200"/>
          </a:xfrm>
        </p:spPr>
        <p:txBody>
          <a:bodyPr>
            <a:noAutofit/>
          </a:bodyPr>
          <a:lstStyle/>
          <a:p>
            <a:pPr algn="ctr"/>
            <a:r>
              <a:rPr lang="en-US" sz="2800" b="1" dirty="0" smtClean="0">
                <a:latin typeface="Times New Roman" pitchFamily="18" charset="0"/>
                <a:cs typeface="Times New Roman" pitchFamily="18" charset="0"/>
              </a:rPr>
              <a:t>PHARMACEUTICAL SERVICES IN OUTPATIENT DEPARTMENT</a:t>
            </a:r>
            <a:br>
              <a:rPr lang="en-US"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4294967295"/>
          </p:nvPr>
        </p:nvSpPr>
        <p:spPr>
          <a:xfrm>
            <a:off x="0" y="1219200"/>
            <a:ext cx="8458200" cy="5486400"/>
          </a:xfrm>
        </p:spPr>
        <p:txBody>
          <a:bodyPr>
            <a:normAutofit/>
          </a:bodyPr>
          <a:lstStyle/>
          <a:p>
            <a:pPr>
              <a:buNone/>
            </a:pPr>
            <a:r>
              <a:rPr lang="en-US" sz="2800" dirty="0" smtClean="0">
                <a:latin typeface="Times New Roman" pitchFamily="18" charset="0"/>
                <a:cs typeface="Times New Roman" pitchFamily="18" charset="0"/>
              </a:rPr>
              <a:t>  RX doctor               RX pharmacist</a:t>
            </a: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filling of prescription</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dispensed to patient</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Receipt of payment                  prescription filled</a:t>
            </a: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Free    cash      charge           regular RX        narcotic RX   </a:t>
            </a:r>
          </a:p>
          <a:p>
            <a:pPr>
              <a:buNone/>
            </a:pPr>
            <a:r>
              <a:rPr lang="en-US" sz="2800" dirty="0" smtClean="0">
                <a:latin typeface="Times New Roman" pitchFamily="18" charset="0"/>
                <a:cs typeface="Times New Roman" pitchFamily="18" charset="0"/>
              </a:rPr>
              <a:t>                                                   file                     file     </a:t>
            </a:r>
          </a:p>
        </p:txBody>
      </p:sp>
      <p:cxnSp>
        <p:nvCxnSpPr>
          <p:cNvPr id="5" name="Straight Connector 4"/>
          <p:cNvCxnSpPr/>
          <p:nvPr/>
        </p:nvCxnSpPr>
        <p:spPr>
          <a:xfrm>
            <a:off x="2057400" y="1524000"/>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910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229100" y="30861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95400" y="4191000"/>
            <a:ext cx="502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181100" y="43053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210300" y="43053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305300" y="4000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295400" y="5105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609600" y="5105400"/>
            <a:ext cx="990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00200" y="5105400"/>
            <a:ext cx="12192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V="1">
            <a:off x="5029200" y="4876800"/>
            <a:ext cx="1295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324600" y="4876800"/>
            <a:ext cx="1066800" cy="533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81000"/>
            <a:ext cx="7772400" cy="6172200"/>
          </a:xfrm>
        </p:spPr>
        <p:txBody>
          <a:bodyPr>
            <a:normAutofit/>
          </a:bodyPr>
          <a:lstStyle/>
          <a:p>
            <a:pPr>
              <a:buNone/>
            </a:pPr>
            <a:r>
              <a:rPr lang="en-US" sz="3000" b="1" dirty="0" smtClean="0">
                <a:latin typeface="Times New Roman" pitchFamily="18" charset="0"/>
                <a:cs typeface="Times New Roman" pitchFamily="18" charset="0"/>
              </a:rPr>
              <a:t>LOCATION</a:t>
            </a:r>
          </a:p>
          <a:p>
            <a:r>
              <a:rPr lang="en-US" sz="3000" dirty="0" smtClean="0">
                <a:latin typeface="Times New Roman" pitchFamily="18" charset="0"/>
                <a:cs typeface="Times New Roman" pitchFamily="18" charset="0"/>
              </a:rPr>
              <a:t>Separate outpatient pharmacy</a:t>
            </a:r>
          </a:p>
          <a:p>
            <a:r>
              <a:rPr lang="en-US" sz="3000" dirty="0" smtClean="0">
                <a:latin typeface="Times New Roman" pitchFamily="18" charset="0"/>
                <a:cs typeface="Times New Roman" pitchFamily="18" charset="0"/>
              </a:rPr>
              <a:t> minimum disturbance is caused to the inpatients and the routine working to the hospital and its pharmacy</a:t>
            </a:r>
          </a:p>
          <a:p>
            <a:r>
              <a:rPr lang="en-US" sz="3000" dirty="0" smtClean="0">
                <a:latin typeface="Times New Roman" pitchFamily="18" charset="0"/>
                <a:cs typeface="Times New Roman" pitchFamily="18" charset="0"/>
              </a:rPr>
              <a:t>Easily accessible to the out patients</a:t>
            </a:r>
          </a:p>
          <a:p>
            <a:endParaRPr lang="en-US" sz="3000" dirty="0" smtClean="0">
              <a:latin typeface="Times New Roman" pitchFamily="18" charset="0"/>
              <a:cs typeface="Times New Roman" pitchFamily="18" charset="0"/>
            </a:endParaRPr>
          </a:p>
          <a:p>
            <a:pPr>
              <a:buNone/>
            </a:pPr>
            <a:r>
              <a:rPr lang="en-US" sz="3000" b="1" dirty="0" smtClean="0">
                <a:latin typeface="Times New Roman" pitchFamily="18" charset="0"/>
                <a:cs typeface="Times New Roman" pitchFamily="18" charset="0"/>
              </a:rPr>
              <a:t>LAYOUT</a:t>
            </a:r>
          </a:p>
          <a:p>
            <a:r>
              <a:rPr lang="en-US" sz="3000" dirty="0" smtClean="0">
                <a:latin typeface="Times New Roman" pitchFamily="18" charset="0"/>
                <a:cs typeface="Times New Roman" pitchFamily="18" charset="0"/>
              </a:rPr>
              <a:t> provided with a prescription receiving window and a delivery window</a:t>
            </a:r>
          </a:p>
          <a:p>
            <a:r>
              <a:rPr lang="en-US" sz="3000" dirty="0" smtClean="0">
                <a:latin typeface="Times New Roman" pitchFamily="18" charset="0"/>
                <a:cs typeface="Times New Roman" pitchFamily="18" charset="0"/>
              </a:rPr>
              <a:t>Waiting area</a:t>
            </a:r>
          </a:p>
          <a:p>
            <a:endParaRPr lang="en-IN"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7924800" cy="6096000"/>
          </a:xfrm>
        </p:spPr>
        <p:txBody>
          <a:bodyPr>
            <a:normAutofit/>
          </a:bodyPr>
          <a:lstStyle/>
          <a:p>
            <a:r>
              <a:rPr lang="en-US" sz="3000" dirty="0" smtClean="0">
                <a:latin typeface="Times New Roman" pitchFamily="18" charset="0"/>
                <a:cs typeface="Times New Roman" pitchFamily="18" charset="0"/>
              </a:rPr>
              <a:t>Patients can also be made familiar with family planning projects, general hygiene etc through display of wall posters</a:t>
            </a:r>
          </a:p>
          <a:p>
            <a:endParaRPr lang="en-US" sz="3000" dirty="0" smtClean="0">
              <a:latin typeface="Times New Roman" pitchFamily="18" charset="0"/>
              <a:cs typeface="Times New Roman" pitchFamily="18" charset="0"/>
            </a:endParaRPr>
          </a:p>
          <a:p>
            <a:pPr>
              <a:buNone/>
            </a:pPr>
            <a:r>
              <a:rPr lang="en-US" sz="3000" b="1" dirty="0" smtClean="0">
                <a:latin typeface="Times New Roman" pitchFamily="18" charset="0"/>
                <a:cs typeface="Times New Roman" pitchFamily="18" charset="0"/>
              </a:rPr>
              <a:t>RECOVERY AND SERVICE CHARGES</a:t>
            </a:r>
          </a:p>
          <a:p>
            <a:r>
              <a:rPr lang="en-US" sz="3000" dirty="0" smtClean="0">
                <a:latin typeface="Times New Roman" pitchFamily="18" charset="0"/>
                <a:cs typeface="Times New Roman" pitchFamily="18" charset="0"/>
              </a:rPr>
              <a:t> arbitrary fee depending on dosage form and number of doses supplied</a:t>
            </a:r>
          </a:p>
          <a:p>
            <a:r>
              <a:rPr lang="en-US" sz="3000" dirty="0" smtClean="0">
                <a:latin typeface="Times New Roman" pitchFamily="18" charset="0"/>
                <a:cs typeface="Times New Roman" pitchFamily="18" charset="0"/>
              </a:rPr>
              <a:t>Simple mark up procedure depending upon the cost of the drug</a:t>
            </a:r>
          </a:p>
          <a:p>
            <a:r>
              <a:rPr lang="en-US" sz="3000" dirty="0" smtClean="0">
                <a:latin typeface="Times New Roman" pitchFamily="18" charset="0"/>
                <a:cs typeface="Times New Roman" pitchFamily="18" charset="0"/>
              </a:rPr>
              <a:t>Professional  fee system</a:t>
            </a:r>
          </a:p>
          <a:p>
            <a:endParaRPr lang="en-US" sz="3000" dirty="0" smtClean="0">
              <a:latin typeface="Times New Roman" pitchFamily="18" charset="0"/>
              <a:cs typeface="Times New Roman" pitchFamily="18" charset="0"/>
            </a:endParaRPr>
          </a:p>
          <a:p>
            <a:pPr>
              <a:buNone/>
            </a:pPr>
            <a:endParaRPr lang="en-IN"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81000"/>
            <a:ext cx="8229600" cy="5745163"/>
          </a:xfrm>
        </p:spPr>
        <p:txBody>
          <a:bodyPr>
            <a:normAutofit/>
          </a:bodyPr>
          <a:lstStyle/>
          <a:p>
            <a:r>
              <a:rPr lang="en-US" dirty="0" smtClean="0">
                <a:latin typeface="Times New Roman" pitchFamily="18" charset="0"/>
                <a:cs typeface="Times New Roman" pitchFamily="18" charset="0"/>
              </a:rPr>
              <a:t>PF      = COD + PROFIT</a:t>
            </a:r>
          </a:p>
          <a:p>
            <a:r>
              <a:rPr lang="en-US" dirty="0" smtClean="0">
                <a:latin typeface="Times New Roman" pitchFamily="18" charset="0"/>
                <a:cs typeface="Times New Roman" pitchFamily="18" charset="0"/>
              </a:rPr>
              <a:t>COD   =          Total expenses – Drug costs</a:t>
            </a:r>
          </a:p>
          <a:p>
            <a:pPr>
              <a:buNone/>
            </a:pPr>
            <a:r>
              <a:rPr lang="en-US" dirty="0" smtClean="0">
                <a:latin typeface="Times New Roman" pitchFamily="18" charset="0"/>
                <a:cs typeface="Times New Roman" pitchFamily="18" charset="0"/>
              </a:rPr>
              <a:t>                               No: of medication order</a:t>
            </a:r>
          </a:p>
          <a:p>
            <a:pPr>
              <a:buNone/>
            </a:pPr>
            <a:r>
              <a:rPr lang="en-US" dirty="0" smtClean="0">
                <a:latin typeface="Times New Roman" pitchFamily="18" charset="0"/>
                <a:cs typeface="Times New Roman" pitchFamily="18" charset="0"/>
              </a:rPr>
              <a:t>                                            dispensed</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PREPACKING</a:t>
            </a:r>
          </a:p>
          <a:p>
            <a:r>
              <a:rPr lang="en-US" dirty="0" smtClean="0">
                <a:latin typeface="Times New Roman" pitchFamily="18" charset="0"/>
                <a:cs typeface="Times New Roman" pitchFamily="18" charset="0"/>
              </a:rPr>
              <a:t>Demand for the product</a:t>
            </a:r>
          </a:p>
          <a:p>
            <a:r>
              <a:rPr lang="en-US" dirty="0" smtClean="0">
                <a:latin typeface="Times New Roman" pitchFamily="18" charset="0"/>
                <a:cs typeface="Times New Roman" pitchFamily="18" charset="0"/>
              </a:rPr>
              <a:t>Type of containers and closure to be used</a:t>
            </a:r>
          </a:p>
          <a:p>
            <a:r>
              <a:rPr lang="en-US" dirty="0" smtClean="0">
                <a:latin typeface="Times New Roman" pitchFamily="18" charset="0"/>
                <a:cs typeface="Times New Roman" pitchFamily="18" charset="0"/>
              </a:rPr>
              <a:t>Special </a:t>
            </a:r>
            <a:r>
              <a:rPr lang="en-US" dirty="0" err="1" smtClean="0">
                <a:latin typeface="Times New Roman" pitchFamily="18" charset="0"/>
                <a:cs typeface="Times New Roman" pitchFamily="18" charset="0"/>
              </a:rPr>
              <a:t>labelling</a:t>
            </a:r>
            <a:r>
              <a:rPr lang="en-US" dirty="0" smtClean="0">
                <a:latin typeface="Times New Roman" pitchFamily="18" charset="0"/>
                <a:cs typeface="Times New Roman" pitchFamily="18" charset="0"/>
              </a:rPr>
              <a:t> required</a:t>
            </a:r>
          </a:p>
          <a:p>
            <a:r>
              <a:rPr lang="en-US" dirty="0" smtClean="0">
                <a:latin typeface="Times New Roman" pitchFamily="18" charset="0"/>
                <a:cs typeface="Times New Roman" pitchFamily="18" charset="0"/>
              </a:rPr>
              <a:t>Stability of the product and expiry date</a:t>
            </a:r>
          </a:p>
          <a:p>
            <a:pPr>
              <a:buNone/>
            </a:pPr>
            <a:endParaRPr lang="en-IN" dirty="0">
              <a:latin typeface="Times New Roman" pitchFamily="18" charset="0"/>
              <a:cs typeface="Times New Roman" pitchFamily="18" charset="0"/>
            </a:endParaRPr>
          </a:p>
        </p:txBody>
      </p:sp>
      <p:cxnSp>
        <p:nvCxnSpPr>
          <p:cNvPr id="7" name="Straight Connector 6"/>
          <p:cNvCxnSpPr/>
          <p:nvPr/>
        </p:nvCxnSpPr>
        <p:spPr>
          <a:xfrm>
            <a:off x="2514600" y="1371600"/>
            <a:ext cx="464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372394" y="1751806"/>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09800" y="914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09800" y="2590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7087394" y="1675606"/>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7620000" y="8382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7620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PHARMACEUTICAL SERVICES IN IN-PATIENT DEPARTMENT</a:t>
            </a:r>
            <a:endParaRPr lang="en-IN" b="1" dirty="0"/>
          </a:p>
        </p:txBody>
      </p:sp>
      <p:sp>
        <p:nvSpPr>
          <p:cNvPr id="3" name="Content Placeholder 2"/>
          <p:cNvSpPr>
            <a:spLocks noGrp="1"/>
          </p:cNvSpPr>
          <p:nvPr>
            <p:ph idx="1"/>
          </p:nvPr>
        </p:nvSpPr>
        <p:spPr/>
        <p:txBody>
          <a:bodyPr>
            <a:normAutofit lnSpcReduction="10000"/>
          </a:bodyPr>
          <a:lstStyle/>
          <a:p>
            <a:pPr>
              <a:buNone/>
            </a:pPr>
            <a:r>
              <a:rPr lang="en-US" sz="3000" b="1" dirty="0" smtClean="0">
                <a:latin typeface="Times New Roman" pitchFamily="18" charset="0"/>
                <a:cs typeface="Times New Roman" pitchFamily="18" charset="0"/>
              </a:rPr>
              <a:t>LOCATION AND LAYOUT</a:t>
            </a:r>
          </a:p>
          <a:p>
            <a:r>
              <a:rPr lang="en-US" sz="3000" dirty="0" smtClean="0">
                <a:latin typeface="Times New Roman" pitchFamily="18" charset="0"/>
                <a:cs typeface="Times New Roman" pitchFamily="18" charset="0"/>
              </a:rPr>
              <a:t>Separate in-patient pharmacy department</a:t>
            </a:r>
          </a:p>
          <a:p>
            <a:r>
              <a:rPr lang="en-US" sz="3000" dirty="0" smtClean="0">
                <a:latin typeface="Times New Roman" pitchFamily="18" charset="0"/>
                <a:cs typeface="Times New Roman" pitchFamily="18" charset="0"/>
              </a:rPr>
              <a:t>Located in a place easily accessible to wards and free from disturbances as far as possible</a:t>
            </a:r>
          </a:p>
          <a:p>
            <a:r>
              <a:rPr lang="en-US" sz="3000" dirty="0" smtClean="0">
                <a:latin typeface="Times New Roman" pitchFamily="18" charset="0"/>
                <a:cs typeface="Times New Roman" pitchFamily="18" charset="0"/>
              </a:rPr>
              <a:t>All sections of pharmacy should be </a:t>
            </a:r>
            <a:r>
              <a:rPr lang="en-US" sz="3000" dirty="0" err="1" smtClean="0">
                <a:latin typeface="Times New Roman" pitchFamily="18" charset="0"/>
                <a:cs typeface="Times New Roman" pitchFamily="18" charset="0"/>
              </a:rPr>
              <a:t>continious</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These section should be in direct vertical relationship</a:t>
            </a:r>
          </a:p>
          <a:p>
            <a:r>
              <a:rPr lang="en-US" sz="3000" dirty="0" smtClean="0">
                <a:latin typeface="Times New Roman" pitchFamily="18" charset="0"/>
                <a:cs typeface="Times New Roman" pitchFamily="18" charset="0"/>
              </a:rPr>
              <a:t>Modern hospitals, satellite pharmacies are operated</a:t>
            </a:r>
            <a:endParaRPr lang="en-IN"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457200"/>
            <a:ext cx="7772400" cy="5668963"/>
          </a:xfrm>
        </p:spPr>
        <p:txBody>
          <a:bodyPr>
            <a:normAutofit lnSpcReduction="10000"/>
          </a:bodyPr>
          <a:lstStyle/>
          <a:p>
            <a:pPr>
              <a:buNone/>
            </a:pPr>
            <a:r>
              <a:rPr lang="en-US" sz="3000" b="1" dirty="0" smtClean="0">
                <a:latin typeface="Times New Roman" pitchFamily="18" charset="0"/>
                <a:cs typeface="Times New Roman" pitchFamily="18" charset="0"/>
              </a:rPr>
              <a:t>PERSONNEL</a:t>
            </a:r>
          </a:p>
          <a:p>
            <a:pPr>
              <a:buNone/>
            </a:pPr>
            <a:endParaRPr lang="en-US" sz="3000" b="1" dirty="0" smtClean="0">
              <a:latin typeface="Times New Roman" pitchFamily="18" charset="0"/>
              <a:cs typeface="Times New Roman" pitchFamily="18" charset="0"/>
            </a:endParaRPr>
          </a:p>
          <a:p>
            <a:pPr>
              <a:buNone/>
            </a:pPr>
            <a:r>
              <a:rPr lang="en-US" sz="3000" b="1" dirty="0" smtClean="0">
                <a:latin typeface="Times New Roman" pitchFamily="18" charset="0"/>
                <a:cs typeface="Times New Roman" pitchFamily="18" charset="0"/>
              </a:rPr>
              <a:t>BED STRENGTH                 PHARMACISTS</a:t>
            </a:r>
          </a:p>
          <a:p>
            <a:pPr>
              <a:buNone/>
            </a:pPr>
            <a:r>
              <a:rPr lang="en-US" sz="3000" dirty="0" smtClean="0">
                <a:latin typeface="Times New Roman" pitchFamily="18" charset="0"/>
                <a:cs typeface="Times New Roman" pitchFamily="18" charset="0"/>
              </a:rPr>
              <a:t>     50                                                     3</a:t>
            </a:r>
          </a:p>
          <a:p>
            <a:pPr>
              <a:buNone/>
            </a:pPr>
            <a:r>
              <a:rPr lang="en-US" sz="3000" dirty="0" smtClean="0">
                <a:latin typeface="Times New Roman" pitchFamily="18" charset="0"/>
                <a:cs typeface="Times New Roman" pitchFamily="18" charset="0"/>
              </a:rPr>
              <a:t>    100                                                    5</a:t>
            </a:r>
          </a:p>
          <a:p>
            <a:pPr>
              <a:buNone/>
            </a:pPr>
            <a:r>
              <a:rPr lang="en-US" sz="3000" dirty="0" smtClean="0">
                <a:latin typeface="Times New Roman" pitchFamily="18" charset="0"/>
                <a:cs typeface="Times New Roman" pitchFamily="18" charset="0"/>
              </a:rPr>
              <a:t>    200                                                    8</a:t>
            </a:r>
          </a:p>
          <a:p>
            <a:pPr>
              <a:buNone/>
            </a:pPr>
            <a:r>
              <a:rPr lang="en-US" sz="3000" dirty="0" smtClean="0">
                <a:latin typeface="Times New Roman" pitchFamily="18" charset="0"/>
                <a:cs typeface="Times New Roman" pitchFamily="18" charset="0"/>
              </a:rPr>
              <a:t>    300                                                    10</a:t>
            </a:r>
          </a:p>
          <a:p>
            <a:pPr>
              <a:buNone/>
            </a:pPr>
            <a:r>
              <a:rPr lang="en-US" sz="3000" dirty="0" smtClean="0">
                <a:latin typeface="Times New Roman" pitchFamily="18" charset="0"/>
                <a:cs typeface="Times New Roman" pitchFamily="18" charset="0"/>
              </a:rPr>
              <a:t>    500                                                    15</a:t>
            </a:r>
          </a:p>
          <a:p>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Overall charge of the in-patients unit should remain with the chief pharmacist</a:t>
            </a:r>
            <a:endParaRPr lang="en-IN"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981200"/>
            <a:ext cx="7467600" cy="2514600"/>
          </a:xfrm>
        </p:spPr>
        <p:txBody>
          <a:bodyPr>
            <a:normAutofit/>
          </a:bodyPr>
          <a:lstStyle/>
          <a:p>
            <a:r>
              <a:rPr lang="en-US" sz="8800" dirty="0" smtClean="0">
                <a:latin typeface="Times New Roman" pitchFamily="18" charset="0"/>
                <a:cs typeface="Times New Roman" pitchFamily="18" charset="0"/>
              </a:rPr>
              <a:t>THANK YOU</a:t>
            </a:r>
            <a:endParaRPr lang="en-IN" sz="8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STAFFS</a:t>
            </a:r>
            <a:endParaRPr lang="en-US" b="1" dirty="0"/>
          </a:p>
        </p:txBody>
      </p:sp>
      <p:sp>
        <p:nvSpPr>
          <p:cNvPr id="3" name="Content Placeholder 2"/>
          <p:cNvSpPr>
            <a:spLocks noGrp="1"/>
          </p:cNvSpPr>
          <p:nvPr>
            <p:ph idx="1"/>
          </p:nvPr>
        </p:nvSpPr>
        <p:spPr/>
        <p:txBody>
          <a:bodyPr>
            <a:noAutofit/>
          </a:bodyPr>
          <a:lstStyle/>
          <a:p>
            <a:pPr algn="just">
              <a:buNone/>
            </a:pPr>
            <a:r>
              <a:rPr lang="en-US" sz="3200" dirty="0" smtClean="0">
                <a:latin typeface="Times New Roman" pitchFamily="18" charset="0"/>
                <a:cs typeface="Times New Roman" pitchFamily="18" charset="0"/>
              </a:rPr>
              <a:t>The staff requirement for a hospital pharmacy depends on</a:t>
            </a:r>
          </a:p>
          <a:p>
            <a:pPr algn="just"/>
            <a:r>
              <a:rPr lang="en-US" sz="3200" dirty="0" smtClean="0">
                <a:latin typeface="Times New Roman" pitchFamily="18" charset="0"/>
                <a:cs typeface="Times New Roman" pitchFamily="18" charset="0"/>
              </a:rPr>
              <a:t> Number of beds in the hospital</a:t>
            </a:r>
          </a:p>
          <a:p>
            <a:pPr algn="just"/>
            <a:r>
              <a:rPr lang="en-US" sz="3200" dirty="0" smtClean="0">
                <a:latin typeface="Times New Roman" pitchFamily="18" charset="0"/>
                <a:cs typeface="Times New Roman" pitchFamily="18" charset="0"/>
              </a:rPr>
              <a:t> Average number of in-patients and out-patients</a:t>
            </a:r>
          </a:p>
          <a:p>
            <a:pPr algn="just"/>
            <a:r>
              <a:rPr lang="en-US" sz="3200" dirty="0" smtClean="0">
                <a:latin typeface="Times New Roman" pitchFamily="18" charset="0"/>
                <a:cs typeface="Times New Roman" pitchFamily="18" charset="0"/>
              </a:rPr>
              <a:t> Activities of the unit</a:t>
            </a:r>
          </a:p>
          <a:p>
            <a:pPr algn="just"/>
            <a:r>
              <a:rPr lang="en-US" sz="3200" dirty="0" smtClean="0">
                <a:latin typeface="Times New Roman" pitchFamily="18" charset="0"/>
                <a:cs typeface="Times New Roman" pitchFamily="18" charset="0"/>
              </a:rPr>
              <a:t> Whether the pharmacy also stocks and dispenses </a:t>
            </a:r>
            <a:r>
              <a:rPr lang="en-US" sz="3200" dirty="0" smtClean="0">
                <a:latin typeface="Times New Roman" pitchFamily="18" charset="0"/>
                <a:cs typeface="Times New Roman" pitchFamily="18" charset="0"/>
              </a:rPr>
              <a:t>surgical </a:t>
            </a:r>
            <a:r>
              <a:rPr lang="en-US" sz="3200" dirty="0" smtClean="0">
                <a:latin typeface="Times New Roman" pitchFamily="18" charset="0"/>
                <a:cs typeface="Times New Roman" pitchFamily="18" charset="0"/>
              </a:rPr>
              <a:t>and laboratory supplies </a:t>
            </a:r>
          </a:p>
          <a:p>
            <a:pPr algn="just">
              <a:buNone/>
            </a:pP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077200" cy="6400800"/>
          </a:xfrm>
        </p:spPr>
        <p:txBody>
          <a:bodyPr>
            <a:noAutofit/>
          </a:bodyPr>
          <a:lstStyle/>
          <a:p>
            <a:pPr algn="ctr">
              <a:buNone/>
            </a:pPr>
            <a:r>
              <a:rPr lang="en-US" sz="2800" b="1" dirty="0" smtClean="0">
                <a:latin typeface="Times New Roman" pitchFamily="18" charset="0"/>
                <a:cs typeface="Times New Roman" pitchFamily="18" charset="0"/>
              </a:rPr>
              <a:t>GENERAL GUIDELINES FOR THE DETERMINATION OF STAFF OF PHARMACY </a:t>
            </a:r>
          </a:p>
          <a:p>
            <a:r>
              <a:rPr lang="en-US" sz="2800" dirty="0" smtClean="0">
                <a:latin typeface="Times New Roman" pitchFamily="18" charset="0"/>
                <a:cs typeface="Times New Roman" pitchFamily="18" charset="0"/>
              </a:rPr>
              <a:t>1 chief pharmacist</a:t>
            </a:r>
          </a:p>
          <a:p>
            <a:r>
              <a:rPr lang="en-US" sz="2800" dirty="0" smtClean="0">
                <a:latin typeface="Times New Roman" pitchFamily="18" charset="0"/>
                <a:cs typeface="Times New Roman" pitchFamily="18" charset="0"/>
              </a:rPr>
              <a:t>1 registered pharmacist for an average daily attendance of 60 patients with a minimum of 4 pharmacists for </a:t>
            </a:r>
            <a:r>
              <a:rPr lang="en-US" sz="2800" dirty="0" smtClean="0">
                <a:latin typeface="Times New Roman" pitchFamily="18" charset="0"/>
                <a:cs typeface="Times New Roman" pitchFamily="18" charset="0"/>
              </a:rPr>
              <a:t>smaller </a:t>
            </a:r>
            <a:r>
              <a:rPr lang="en-US" sz="2800" dirty="0" smtClean="0">
                <a:latin typeface="Times New Roman" pitchFamily="18" charset="0"/>
                <a:cs typeface="Times New Roman" pitchFamily="18" charset="0"/>
              </a:rPr>
              <a:t>hospitals</a:t>
            </a:r>
          </a:p>
          <a:p>
            <a:r>
              <a:rPr lang="en-US" sz="2800" dirty="0" smtClean="0">
                <a:latin typeface="Times New Roman" pitchFamily="18" charset="0"/>
                <a:cs typeface="Times New Roman" pitchFamily="18" charset="0"/>
              </a:rPr>
              <a:t>Adequate no: of assistants, attendants and sweepers</a:t>
            </a:r>
          </a:p>
          <a:p>
            <a:r>
              <a:rPr lang="en-US" sz="2800" dirty="0" smtClean="0">
                <a:latin typeface="Times New Roman" pitchFamily="18" charset="0"/>
                <a:cs typeface="Times New Roman" pitchFamily="18" charset="0"/>
              </a:rPr>
              <a:t>1 typist cum clerk</a:t>
            </a:r>
          </a:p>
          <a:p>
            <a:r>
              <a:rPr lang="en-US" sz="2800" dirty="0" smtClean="0">
                <a:latin typeface="Times New Roman" pitchFamily="18" charset="0"/>
                <a:cs typeface="Times New Roman" pitchFamily="18" charset="0"/>
              </a:rPr>
              <a:t>For manufacturing and formulation of drugs</a:t>
            </a:r>
          </a:p>
          <a:p>
            <a:pPr>
              <a:buFont typeface="Wingdings" pitchFamily="2" charset="2"/>
              <a:buChar char="Ø"/>
            </a:pPr>
            <a:r>
              <a:rPr lang="en-US" sz="2800" dirty="0" smtClean="0">
                <a:latin typeface="Times New Roman" pitchFamily="18" charset="0"/>
                <a:cs typeface="Times New Roman" pitchFamily="18" charset="0"/>
              </a:rPr>
              <a:t>             A deputy to the chief pharmacist designated </a:t>
            </a:r>
          </a:p>
          <a:p>
            <a:pPr>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as manufacturing pharmacist                     </a:t>
            </a:r>
          </a:p>
          <a:p>
            <a:pPr>
              <a:buFont typeface="Wingdings" pitchFamily="2" charset="2"/>
              <a:buChar char="Ø"/>
            </a:pPr>
            <a:r>
              <a:rPr lang="en-US" sz="2800" dirty="0" smtClean="0">
                <a:latin typeface="Times New Roman" pitchFamily="18" charset="0"/>
                <a:cs typeface="Times New Roman" pitchFamily="18" charset="0"/>
              </a:rPr>
              <a:t>             1 analytical pharmacist</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990600"/>
            <a:ext cx="7543800" cy="5410200"/>
          </a:xfrm>
        </p:spPr>
        <p:txBody>
          <a:bodyPr>
            <a:normAutofit/>
          </a:bodyPr>
          <a:lstStyle/>
          <a:p>
            <a:r>
              <a:rPr lang="en-US" sz="3000" dirty="0" smtClean="0">
                <a:latin typeface="Times New Roman" pitchFamily="18" charset="0"/>
                <a:cs typeface="Times New Roman" pitchFamily="18" charset="0"/>
              </a:rPr>
              <a:t>In general, hospitals having a bed strength of upto 50, 100, 200, 300 beds require 3, 5, 8 and 10 pharmacists respectively</a:t>
            </a:r>
          </a:p>
          <a:p>
            <a:r>
              <a:rPr lang="en-US" sz="3000" dirty="0" smtClean="0">
                <a:latin typeface="Times New Roman" pitchFamily="18" charset="0"/>
                <a:cs typeface="Times New Roman" pitchFamily="18" charset="0"/>
              </a:rPr>
              <a:t>For large hospital 1 pharmacist should be appointed for every 133 patients</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a:bodyPr>
          <a:lstStyle/>
          <a:p>
            <a:pPr algn="ctr"/>
            <a:r>
              <a:rPr lang="en-US" b="1" dirty="0" smtClean="0"/>
              <a:t>INFRASTRUCTURE</a:t>
            </a:r>
            <a:endParaRPr lang="en-US" b="1" dirty="0"/>
          </a:p>
        </p:txBody>
      </p:sp>
      <p:sp>
        <p:nvSpPr>
          <p:cNvPr id="3" name="Content Placeholder 2"/>
          <p:cNvSpPr>
            <a:spLocks noGrp="1"/>
          </p:cNvSpPr>
          <p:nvPr>
            <p:ph idx="1"/>
          </p:nvPr>
        </p:nvSpPr>
        <p:spPr>
          <a:xfrm>
            <a:off x="457200" y="1600200"/>
            <a:ext cx="8229600" cy="4953000"/>
          </a:xfrm>
        </p:spPr>
        <p:txBody>
          <a:bodyPr>
            <a:normAutofit/>
          </a:bodyPr>
          <a:lstStyle/>
          <a:p>
            <a:pPr algn="just">
              <a:buNone/>
            </a:pPr>
            <a:r>
              <a:rPr lang="en-US" sz="3200" b="1" dirty="0" smtClean="0">
                <a:latin typeface="Times New Roman" pitchFamily="18" charset="0"/>
                <a:cs typeface="Times New Roman" pitchFamily="18" charset="0"/>
              </a:rPr>
              <a:t>SPACE</a:t>
            </a:r>
            <a:endParaRPr lang="en-US" sz="3200" b="1"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Space requirement depends on the no: of beds, number and types of sections in pharmacy unit, no: and types of out patients and location of the hospital</a:t>
            </a:r>
          </a:p>
          <a:p>
            <a:pPr algn="just"/>
            <a:r>
              <a:rPr lang="en-US" sz="3000" dirty="0" smtClean="0">
                <a:latin typeface="Times New Roman" pitchFamily="18" charset="0"/>
                <a:cs typeface="Times New Roman" pitchFamily="18" charset="0"/>
              </a:rPr>
              <a:t>Dispensing department should not be less than 6 sq.metres for 1 pharmacist and additional 2 sq.metres for each additional pharmacist</a:t>
            </a:r>
          </a:p>
          <a:p>
            <a:pPr algn="just"/>
            <a:r>
              <a:rPr lang="en-US" sz="3000" dirty="0" smtClean="0">
                <a:latin typeface="Times New Roman" pitchFamily="18" charset="0"/>
                <a:cs typeface="Times New Roman" pitchFamily="18" charset="0"/>
              </a:rPr>
              <a:t>A modern hospital pharmacy should provide</a:t>
            </a:r>
          </a:p>
          <a:p>
            <a:pPr algn="just"/>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533400"/>
            <a:ext cx="8229600" cy="6019800"/>
          </a:xfrm>
        </p:spPr>
        <p:txBody>
          <a:bodyPr>
            <a:normAutofit/>
          </a:bodyPr>
          <a:lstStyle/>
          <a:p>
            <a:pPr marL="571500" indent="-571500">
              <a:buFont typeface="+mj-lt"/>
              <a:buAutoNum type="romanLcPeriod"/>
            </a:pPr>
            <a:r>
              <a:rPr lang="en-US" sz="3000" dirty="0" smtClean="0">
                <a:latin typeface="Times New Roman" pitchFamily="18" charset="0"/>
                <a:cs typeface="Times New Roman" pitchFamily="18" charset="0"/>
              </a:rPr>
              <a:t>Waiting room</a:t>
            </a:r>
          </a:p>
          <a:p>
            <a:pPr marL="571500" indent="-571500">
              <a:buFont typeface="+mj-lt"/>
              <a:buAutoNum type="romanLcPeriod"/>
            </a:pPr>
            <a:r>
              <a:rPr lang="en-US" sz="3000" dirty="0" smtClean="0">
                <a:latin typeface="Times New Roman" pitchFamily="18" charset="0"/>
                <a:cs typeface="Times New Roman" pitchFamily="18" charset="0"/>
              </a:rPr>
              <a:t>Office of the chief pharmacist</a:t>
            </a:r>
          </a:p>
          <a:p>
            <a:pPr marL="571500" indent="-571500">
              <a:buFont typeface="+mj-lt"/>
              <a:buAutoNum type="romanLcPeriod"/>
            </a:pPr>
            <a:r>
              <a:rPr lang="en-US" sz="3000" dirty="0" smtClean="0">
                <a:latin typeface="Times New Roman" pitchFamily="18" charset="0"/>
                <a:cs typeface="Times New Roman" pitchFamily="18" charset="0"/>
              </a:rPr>
              <a:t>Office for clerk cum typist</a:t>
            </a:r>
          </a:p>
          <a:p>
            <a:pPr marL="571500" indent="-571500">
              <a:buFont typeface="+mj-lt"/>
              <a:buAutoNum type="romanLcPeriod"/>
            </a:pPr>
            <a:r>
              <a:rPr lang="en-US" sz="3000" dirty="0" smtClean="0">
                <a:latin typeface="Times New Roman" pitchFamily="18" charset="0"/>
                <a:cs typeface="Times New Roman" pitchFamily="18" charset="0"/>
              </a:rPr>
              <a:t>In patient and out patient dispensing lab</a:t>
            </a:r>
          </a:p>
          <a:p>
            <a:pPr marL="571500" indent="-571500">
              <a:buFont typeface="+mj-lt"/>
              <a:buAutoNum type="romanLcPeriod"/>
            </a:pPr>
            <a:r>
              <a:rPr lang="en-US" sz="3000" dirty="0" smtClean="0">
                <a:latin typeface="Times New Roman" pitchFamily="18" charset="0"/>
                <a:cs typeface="Times New Roman" pitchFamily="18" charset="0"/>
              </a:rPr>
              <a:t>Manufacturing </a:t>
            </a:r>
            <a:r>
              <a:rPr lang="en-US" sz="3000" dirty="0" err="1" smtClean="0">
                <a:latin typeface="Times New Roman" pitchFamily="18" charset="0"/>
                <a:cs typeface="Times New Roman" pitchFamily="18" charset="0"/>
              </a:rPr>
              <a:t>laboratary</a:t>
            </a:r>
            <a:endParaRPr lang="en-US" sz="3000" dirty="0" smtClean="0">
              <a:latin typeface="Times New Roman" pitchFamily="18" charset="0"/>
              <a:cs typeface="Times New Roman" pitchFamily="18" charset="0"/>
            </a:endParaRPr>
          </a:p>
          <a:p>
            <a:pPr marL="571500" indent="-571500">
              <a:buFont typeface="+mj-lt"/>
              <a:buAutoNum type="romanLcPeriod"/>
            </a:pPr>
            <a:r>
              <a:rPr lang="en-US" sz="3000" dirty="0" smtClean="0">
                <a:latin typeface="Times New Roman" pitchFamily="18" charset="0"/>
                <a:cs typeface="Times New Roman" pitchFamily="18" charset="0"/>
              </a:rPr>
              <a:t>Product formulation, control and research laboratory</a:t>
            </a:r>
          </a:p>
          <a:p>
            <a:pPr marL="571500" indent="-571500">
              <a:buFont typeface="+mj-lt"/>
              <a:buAutoNum type="romanLcPeriod"/>
            </a:pPr>
            <a:r>
              <a:rPr lang="en-US" sz="3000" dirty="0" smtClean="0">
                <a:latin typeface="Times New Roman" pitchFamily="18" charset="0"/>
                <a:cs typeface="Times New Roman" pitchFamily="18" charset="0"/>
              </a:rPr>
              <a:t>Pharmacy store room</a:t>
            </a:r>
          </a:p>
          <a:p>
            <a:pPr marL="571500" indent="-571500">
              <a:buFont typeface="+mj-lt"/>
              <a:buAutoNum type="romanLcPeriod"/>
            </a:pPr>
            <a:r>
              <a:rPr lang="en-US" sz="3000" dirty="0" smtClean="0">
                <a:latin typeface="Times New Roman" pitchFamily="18" charset="0"/>
                <a:cs typeface="Times New Roman" pitchFamily="18" charset="0"/>
              </a:rPr>
              <a:t>Alcohol and volatile liquids vault or room</a:t>
            </a:r>
          </a:p>
          <a:p>
            <a:pPr marL="571500" indent="-571500">
              <a:buFont typeface="+mj-lt"/>
              <a:buAutoNum type="romanLcPeriod"/>
            </a:pPr>
            <a:r>
              <a:rPr lang="en-US" sz="3000" dirty="0" smtClean="0">
                <a:latin typeface="Times New Roman" pitchFamily="18" charset="0"/>
                <a:cs typeface="Times New Roman" pitchFamily="18" charset="0"/>
              </a:rPr>
              <a:t>Additional bulk storage facilities</a:t>
            </a:r>
          </a:p>
          <a:p>
            <a:pPr marL="571500" indent="-571500">
              <a:buFont typeface="+mj-lt"/>
              <a:buAutoNum type="romanLcPeriod"/>
            </a:pPr>
            <a:r>
              <a:rPr lang="en-US" sz="3000" dirty="0" smtClean="0">
                <a:latin typeface="Times New Roman" pitchFamily="18" charset="0"/>
                <a:cs typeface="Times New Roman" pitchFamily="18" charset="0"/>
              </a:rPr>
              <a:t>Radiopharmaceutical lab </a:t>
            </a:r>
          </a:p>
          <a:p>
            <a:pPr marL="571500" indent="-571500">
              <a:buFont typeface="+mj-lt"/>
              <a:buAutoNum type="romanLcPeriod"/>
            </a:pP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nvPr>
        </p:nvGraphicFramePr>
        <p:xfrm>
          <a:off x="609600" y="152400"/>
          <a:ext cx="7772400" cy="6477000"/>
        </p:xfrm>
        <a:graphic>
          <a:graphicData uri="http://schemas.openxmlformats.org/drawingml/2006/table">
            <a:tbl>
              <a:tblPr firstRow="1" bandRow="1">
                <a:tableStyleId>{5C22544A-7EE6-4342-B048-85BDC9FD1C3A}</a:tableStyleId>
              </a:tblPr>
              <a:tblGrid>
                <a:gridCol w="3484179"/>
                <a:gridCol w="4288221"/>
              </a:tblGrid>
              <a:tr h="395975">
                <a:tc>
                  <a:txBody>
                    <a:bodyPr/>
                    <a:lstStyle/>
                    <a:p>
                      <a:r>
                        <a:rPr lang="en-US" dirty="0" smtClean="0"/>
                        <a:t>                    AREA</a:t>
                      </a:r>
                      <a:endParaRPr lang="en-US" dirty="0"/>
                    </a:p>
                  </a:txBody>
                  <a:tcPr/>
                </a:tc>
                <a:tc>
                  <a:txBody>
                    <a:bodyPr/>
                    <a:lstStyle/>
                    <a:p>
                      <a:r>
                        <a:rPr lang="en-US" dirty="0" smtClean="0"/>
                        <a:t>                    EQUIPMENT</a:t>
                      </a:r>
                      <a:endParaRPr lang="en-US" dirty="0"/>
                    </a:p>
                  </a:txBody>
                  <a:tcPr/>
                </a:tc>
              </a:tr>
              <a:tr h="976377">
                <a:tc>
                  <a:txBody>
                    <a:bodyPr/>
                    <a:lstStyle/>
                    <a:p>
                      <a:r>
                        <a:rPr lang="en-US" dirty="0" smtClean="0"/>
                        <a:t>Compounding and dispensing unit</a:t>
                      </a:r>
                      <a:endParaRPr lang="en-US" dirty="0"/>
                    </a:p>
                  </a:txBody>
                  <a:tcPr/>
                </a:tc>
                <a:tc>
                  <a:txBody>
                    <a:bodyPr/>
                    <a:lstStyle/>
                    <a:p>
                      <a:r>
                        <a:rPr lang="en-US" dirty="0" smtClean="0"/>
                        <a:t>Balance, beakers, bottles, </a:t>
                      </a:r>
                      <a:r>
                        <a:rPr lang="en-US" dirty="0" err="1" smtClean="0"/>
                        <a:t>tripot</a:t>
                      </a:r>
                      <a:r>
                        <a:rPr lang="en-US" dirty="0" smtClean="0"/>
                        <a:t> stand, water bath, book shelves, suppository  moulds, funnels, glass</a:t>
                      </a:r>
                      <a:endParaRPr lang="en-US" dirty="0"/>
                    </a:p>
                  </a:txBody>
                  <a:tcPr/>
                </a:tc>
              </a:tr>
              <a:tr h="976377">
                <a:tc>
                  <a:txBody>
                    <a:bodyPr/>
                    <a:lstStyle/>
                    <a:p>
                      <a:r>
                        <a:rPr lang="en-US" dirty="0" smtClean="0"/>
                        <a:t>Pharmacy store</a:t>
                      </a:r>
                      <a:endParaRPr lang="en-US" dirty="0"/>
                    </a:p>
                  </a:txBody>
                  <a:tcPr/>
                </a:tc>
                <a:tc>
                  <a:txBody>
                    <a:bodyPr/>
                    <a:lstStyle/>
                    <a:p>
                      <a:r>
                        <a:rPr lang="en-US" dirty="0" smtClean="0"/>
                        <a:t>Cabinets, racks, refrigerator, exhaust fan, alcohol vault, equipment for packing and repacking of cases</a:t>
                      </a:r>
                      <a:endParaRPr lang="en-US" dirty="0"/>
                    </a:p>
                  </a:txBody>
                  <a:tcPr/>
                </a:tc>
              </a:tr>
              <a:tr h="892482">
                <a:tc>
                  <a:txBody>
                    <a:bodyPr/>
                    <a:lstStyle/>
                    <a:p>
                      <a:r>
                        <a:rPr lang="en-US" dirty="0" smtClean="0"/>
                        <a:t>Equipment for manufacture of</a:t>
                      </a:r>
                      <a:r>
                        <a:rPr lang="en-US" baseline="0" dirty="0" smtClean="0"/>
                        <a:t> external preparations</a:t>
                      </a:r>
                      <a:endParaRPr lang="en-US" dirty="0"/>
                    </a:p>
                  </a:txBody>
                  <a:tcPr/>
                </a:tc>
                <a:tc>
                  <a:txBody>
                    <a:bodyPr/>
                    <a:lstStyle/>
                    <a:p>
                      <a:r>
                        <a:rPr lang="en-US" dirty="0" smtClean="0"/>
                        <a:t>Mixing tanks, kettle, steam. Colloid mill,</a:t>
                      </a:r>
                      <a:r>
                        <a:rPr lang="en-US" baseline="0" dirty="0" smtClean="0"/>
                        <a:t> liquid filling equipment, storage tanks</a:t>
                      </a:r>
                      <a:endParaRPr lang="en-US" dirty="0"/>
                    </a:p>
                  </a:txBody>
                  <a:tcPr/>
                </a:tc>
              </a:tr>
              <a:tr h="976377">
                <a:tc>
                  <a:txBody>
                    <a:bodyPr/>
                    <a:lstStyle/>
                    <a:p>
                      <a:r>
                        <a:rPr lang="en-US" dirty="0" smtClean="0"/>
                        <a:t>Equipment for the manufacture of internal/oral preparations</a:t>
                      </a:r>
                      <a:endParaRPr lang="en-US" dirty="0"/>
                    </a:p>
                  </a:txBody>
                  <a:tcPr/>
                </a:tc>
                <a:tc>
                  <a:txBody>
                    <a:bodyPr/>
                    <a:lstStyle/>
                    <a:p>
                      <a:r>
                        <a:rPr lang="en-US" dirty="0" smtClean="0"/>
                        <a:t>Mixing and storage tanks, portable</a:t>
                      </a:r>
                      <a:r>
                        <a:rPr lang="en-US" baseline="0" dirty="0" smtClean="0"/>
                        <a:t> mixer, </a:t>
                      </a:r>
                      <a:r>
                        <a:rPr lang="en-US" baseline="0" dirty="0" smtClean="0"/>
                        <a:t>vacuum </a:t>
                      </a:r>
                      <a:r>
                        <a:rPr lang="en-US" baseline="0" dirty="0" smtClean="0"/>
                        <a:t>or gravity filter, bottle filling machine, water still</a:t>
                      </a:r>
                      <a:endParaRPr lang="en-US" dirty="0"/>
                    </a:p>
                  </a:txBody>
                  <a:tcPr/>
                </a:tc>
              </a:tr>
              <a:tr h="892482">
                <a:tc>
                  <a:txBody>
                    <a:bodyPr/>
                    <a:lstStyle/>
                    <a:p>
                      <a:r>
                        <a:rPr lang="en-US" dirty="0" smtClean="0"/>
                        <a:t>Equipment for the manufacture of powders</a:t>
                      </a:r>
                      <a:endParaRPr lang="en-US" dirty="0"/>
                    </a:p>
                  </a:txBody>
                  <a:tcPr/>
                </a:tc>
                <a:tc>
                  <a:txBody>
                    <a:bodyPr/>
                    <a:lstStyle/>
                    <a:p>
                      <a:r>
                        <a:rPr lang="en-US" dirty="0" smtClean="0"/>
                        <a:t>Disintegrator, mixer, stainless</a:t>
                      </a:r>
                      <a:r>
                        <a:rPr lang="en-US" baseline="0" dirty="0" smtClean="0"/>
                        <a:t> steel vessels, filling equipment, sifter, scoops</a:t>
                      </a:r>
                      <a:endParaRPr lang="en-US" dirty="0"/>
                    </a:p>
                  </a:txBody>
                  <a:tcPr/>
                </a:tc>
              </a:tr>
              <a:tr h="683465">
                <a:tc>
                  <a:txBody>
                    <a:bodyPr/>
                    <a:lstStyle/>
                    <a:p>
                      <a:r>
                        <a:rPr lang="en-US" dirty="0" smtClean="0"/>
                        <a:t>Equipment for filling of hard gelatin capsules</a:t>
                      </a:r>
                      <a:endParaRPr lang="en-US" dirty="0"/>
                    </a:p>
                  </a:txBody>
                  <a:tcPr/>
                </a:tc>
                <a:tc>
                  <a:txBody>
                    <a:bodyPr/>
                    <a:lstStyle/>
                    <a:p>
                      <a:r>
                        <a:rPr lang="en-US" dirty="0" smtClean="0"/>
                        <a:t>Mixing and blending equipment, capsule counters</a:t>
                      </a:r>
                      <a:endParaRPr lang="en-US" dirty="0"/>
                    </a:p>
                  </a:txBody>
                  <a:tcPr/>
                </a:tc>
              </a:tr>
              <a:tr h="683465">
                <a:tc>
                  <a:txBody>
                    <a:bodyPr/>
                    <a:lstStyle/>
                    <a:p>
                      <a:r>
                        <a:rPr lang="en-US" dirty="0" smtClean="0"/>
                        <a:t>Equipment</a:t>
                      </a:r>
                      <a:r>
                        <a:rPr lang="en-US" baseline="0" dirty="0" smtClean="0"/>
                        <a:t> for the manufacture of pessaries and suppositories</a:t>
                      </a:r>
                      <a:endParaRPr lang="en-US" dirty="0"/>
                    </a:p>
                  </a:txBody>
                  <a:tcPr/>
                </a:tc>
                <a:tc>
                  <a:txBody>
                    <a:bodyPr/>
                    <a:lstStyle/>
                    <a:p>
                      <a:r>
                        <a:rPr lang="en-US" dirty="0" smtClean="0"/>
                        <a:t>Mixing and pouring equipment, moulding equipment</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b="1" dirty="0" smtClean="0"/>
              <a:t>WORKLOAD STATISTICS</a:t>
            </a:r>
            <a:endParaRPr lang="en-US" b="1"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lgn="just"/>
            <a:r>
              <a:rPr lang="en-US" sz="2900" dirty="0" smtClean="0">
                <a:latin typeface="Times New Roman" pitchFamily="18" charset="0"/>
                <a:cs typeface="Times New Roman" pitchFamily="18" charset="0"/>
              </a:rPr>
              <a:t>The federal government in 1952 provided job description for chief pharmacist, pharmacist and pharmacy helper</a:t>
            </a:r>
          </a:p>
          <a:p>
            <a:pPr algn="just"/>
            <a:r>
              <a:rPr lang="en-US" sz="2900" dirty="0" smtClean="0">
                <a:latin typeface="Times New Roman" pitchFamily="18" charset="0"/>
                <a:cs typeface="Times New Roman" pitchFamily="18" charset="0"/>
              </a:rPr>
              <a:t>Job summary of chief pharmacist :       </a:t>
            </a:r>
          </a:p>
          <a:p>
            <a:pPr algn="just">
              <a:buNone/>
            </a:pPr>
            <a:r>
              <a:rPr lang="en-US" sz="29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compounds and dispenses medicines and preparations according to prescription written by physicians, dentists and other practitioners authorized by law to prescribe. Prepares and sterilizes injectable medication manufactured in hospital. Furnishes information concerning medications to physicians, interns and nurses. Plans, organizes and directs pharmacy policies and procedures in accordance with established policies of hospital. Implements decision of PTC of which he is a member.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1618488"/>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DETERMINING THE DEPARTMENTAL STAFF- PROFESSIONAL</a:t>
            </a:r>
            <a:endParaRPr lang="en-US" b="1" dirty="0"/>
          </a:p>
        </p:txBody>
      </p:sp>
      <p:sp>
        <p:nvSpPr>
          <p:cNvPr id="3" name="Content Placeholder 2"/>
          <p:cNvSpPr>
            <a:spLocks noGrp="1"/>
          </p:cNvSpPr>
          <p:nvPr>
            <p:ph idx="1"/>
          </p:nvPr>
        </p:nvSpPr>
        <p:spPr/>
        <p:txBody>
          <a:bodyPr>
            <a:normAutofit/>
          </a:bodyPr>
          <a:lstStyle/>
          <a:p>
            <a:r>
              <a:rPr lang="en-US" sz="3000" dirty="0" smtClean="0">
                <a:latin typeface="Times New Roman" pitchFamily="18" charset="0"/>
                <a:cs typeface="Times New Roman" pitchFamily="18" charset="0"/>
              </a:rPr>
              <a:t>Is the department to serve in patients only?</a:t>
            </a:r>
          </a:p>
          <a:p>
            <a:r>
              <a:rPr lang="en-US" sz="3000" dirty="0" smtClean="0">
                <a:latin typeface="Times New Roman" pitchFamily="18" charset="0"/>
                <a:cs typeface="Times New Roman" pitchFamily="18" charset="0"/>
              </a:rPr>
              <a:t>How many in patients?</a:t>
            </a:r>
          </a:p>
          <a:p>
            <a:r>
              <a:rPr lang="en-US" sz="3000" dirty="0" smtClean="0">
                <a:latin typeface="Times New Roman" pitchFamily="18" charset="0"/>
                <a:cs typeface="Times New Roman" pitchFamily="18" charset="0"/>
              </a:rPr>
              <a:t>Is there to be any out patient service?</a:t>
            </a:r>
          </a:p>
          <a:p>
            <a:r>
              <a:rPr lang="en-US" sz="3000" dirty="0" smtClean="0">
                <a:latin typeface="Times New Roman" pitchFamily="18" charset="0"/>
                <a:cs typeface="Times New Roman" pitchFamily="18" charset="0"/>
              </a:rPr>
              <a:t>How many out patient peer day?</a:t>
            </a:r>
          </a:p>
          <a:p>
            <a:r>
              <a:rPr lang="en-US" sz="3000" dirty="0" smtClean="0">
                <a:latin typeface="Times New Roman" pitchFamily="18" charset="0"/>
                <a:cs typeface="Times New Roman" pitchFamily="18" charset="0"/>
              </a:rPr>
              <a:t>Is there to be a manufacturing section of the pharmacy?</a:t>
            </a:r>
          </a:p>
          <a:p>
            <a:r>
              <a:rPr lang="en-US" sz="3000" dirty="0" smtClean="0">
                <a:latin typeface="Times New Roman" pitchFamily="18" charset="0"/>
                <a:cs typeface="Times New Roman" pitchFamily="18" charset="0"/>
              </a:rPr>
              <a:t>Is the pharmacy going to stock and dispense surgical and laboratory supplies?</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637</TotalTime>
  <Words>903</Words>
  <Application>Microsoft Office PowerPoint</Application>
  <PresentationFormat>On-screen Show (4:3)</PresentationFormat>
  <Paragraphs>158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STAFF, INFRASTRUCTURE AND WORKLOAD STATISTICS</vt:lpstr>
      <vt:lpstr>STAFFS</vt:lpstr>
      <vt:lpstr>Slide 3</vt:lpstr>
      <vt:lpstr>Slide 4</vt:lpstr>
      <vt:lpstr>INFRASTRUCTURE</vt:lpstr>
      <vt:lpstr>Slide 6</vt:lpstr>
      <vt:lpstr>Slide 7</vt:lpstr>
      <vt:lpstr>WORKLOAD STATISTICS</vt:lpstr>
      <vt:lpstr>                         DETERMINING THE DEPARTMENTAL STAFF- PROFESSIONAL</vt:lpstr>
      <vt:lpstr>DEPARTMENTAL ACTIVITY CHART</vt:lpstr>
      <vt:lpstr>PHARMACEUTICAL SERVICES IN OUTPATIENT DEPARTMENT </vt:lpstr>
      <vt:lpstr>Slide 12</vt:lpstr>
      <vt:lpstr>Slide 13</vt:lpstr>
      <vt:lpstr>Slide 14</vt:lpstr>
      <vt:lpstr>PHARMACEUTICAL SERVICES IN IN-PATIENT DEPARTMENT</vt:lpstr>
      <vt:lpstr>Slide 16</vt:lpstr>
      <vt:lpstr>THANK YOU</vt:lpstr>
    </vt:vector>
  </TitlesOfParts>
  <Company>krishnakripa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INFRASTRUCTURE AND WORKLOAD STATISTICS</dc:title>
  <dc:creator>suresh</dc:creator>
  <cp:lastModifiedBy>Dpp8_2</cp:lastModifiedBy>
  <cp:revision>90</cp:revision>
  <dcterms:created xsi:type="dcterms:W3CDTF">2009-10-04T14:18:20Z</dcterms:created>
  <dcterms:modified xsi:type="dcterms:W3CDTF">2009-10-23T05:00:18Z</dcterms:modified>
</cp:coreProperties>
</file>