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3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4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7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0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4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92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4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en.wikipedia.org/wiki/Gram-negativ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Dy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174"/>
                </a:moveTo>
                <a:lnTo>
                  <a:pt x="3733800" y="3174"/>
                </a:lnTo>
                <a:lnTo>
                  <a:pt x="3733800" y="0"/>
                </a:lnTo>
                <a:lnTo>
                  <a:pt x="0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4" name="object 4"/>
            <p:cNvSpPr/>
            <p:nvPr/>
          </p:nvSpPr>
          <p:spPr>
            <a:xfrm>
              <a:off x="5410200" y="3896994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63957"/>
                  </a:lnTo>
                  <a:lnTo>
                    <a:pt x="0" y="192024"/>
                  </a:lnTo>
                  <a:lnTo>
                    <a:pt x="3733800" y="192024"/>
                  </a:lnTo>
                  <a:lnTo>
                    <a:pt x="3733800" y="163957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518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733800" y="914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457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965959" y="18288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9509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965959" y="9144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795" cy="135255"/>
            </a:xfrm>
            <a:custGeom>
              <a:avLst/>
              <a:gdLst/>
              <a:ahLst/>
              <a:cxnLst/>
              <a:rect l="l" t="t" r="r" b="b"/>
              <a:pathLst>
                <a:path w="3566795" h="135254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35254">
                  <a:moveTo>
                    <a:pt x="3566541" y="101346"/>
                  </a:moveTo>
                  <a:lnTo>
                    <a:pt x="3563747" y="98552"/>
                  </a:lnTo>
                  <a:lnTo>
                    <a:pt x="1969008" y="98552"/>
                  </a:lnTo>
                  <a:lnTo>
                    <a:pt x="1966341" y="101346"/>
                  </a:lnTo>
                  <a:lnTo>
                    <a:pt x="1966341" y="132461"/>
                  </a:lnTo>
                  <a:lnTo>
                    <a:pt x="1969008" y="135128"/>
                  </a:lnTo>
                  <a:lnTo>
                    <a:pt x="3563747" y="135128"/>
                  </a:lnTo>
                  <a:lnTo>
                    <a:pt x="3566541" y="132461"/>
                  </a:lnTo>
                  <a:lnTo>
                    <a:pt x="3566541" y="10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222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5311"/>
                  </a:lnTo>
                  <a:lnTo>
                    <a:pt x="0" y="77597"/>
                  </a:lnTo>
                  <a:lnTo>
                    <a:pt x="9144000" y="77597"/>
                  </a:lnTo>
                  <a:lnTo>
                    <a:pt x="9144000" y="753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669"/>
              <a:ext cx="9144000" cy="189865"/>
            </a:xfrm>
            <a:custGeom>
              <a:avLst/>
              <a:gdLst/>
              <a:ahLst/>
              <a:cxnLst/>
              <a:rect l="l" t="t" r="r" b="b"/>
              <a:pathLst>
                <a:path w="9144000" h="189864">
                  <a:moveTo>
                    <a:pt x="9144000" y="0"/>
                  </a:moveTo>
                  <a:lnTo>
                    <a:pt x="6414008" y="0"/>
                  </a:lnTo>
                  <a:lnTo>
                    <a:pt x="0" y="0"/>
                  </a:lnTo>
                  <a:lnTo>
                    <a:pt x="0" y="114554"/>
                  </a:lnTo>
                  <a:lnTo>
                    <a:pt x="6414008" y="114554"/>
                  </a:lnTo>
                  <a:lnTo>
                    <a:pt x="6414008" y="189865"/>
                  </a:lnTo>
                  <a:lnTo>
                    <a:pt x="9144000" y="189865"/>
                  </a:lnTo>
                  <a:lnTo>
                    <a:pt x="9144000" y="1145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669"/>
                  </a:lnTo>
                  <a:lnTo>
                    <a:pt x="9144000" y="37016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59532" y="1169670"/>
            <a:ext cx="4685030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6395">
              <a:lnSpc>
                <a:spcPct val="100000"/>
              </a:lnSpc>
              <a:spcBef>
                <a:spcPts val="100"/>
              </a:spcBef>
            </a:pPr>
            <a:r>
              <a:rPr sz="6600" b="0" i="0" dirty="0">
                <a:solidFill>
                  <a:srgbClr val="00FF99"/>
                </a:solidFill>
                <a:latin typeface="Arial"/>
                <a:cs typeface="Arial"/>
              </a:rPr>
              <a:t>B</a:t>
            </a:r>
            <a:r>
              <a:rPr sz="6600" b="0" i="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6600" b="0" i="0" spc="-10" dirty="0">
                <a:solidFill>
                  <a:srgbClr val="00FF99"/>
                </a:solidFill>
                <a:latin typeface="Arial"/>
                <a:cs typeface="Arial"/>
              </a:rPr>
              <a:t>C</a:t>
            </a:r>
            <a:r>
              <a:rPr sz="6600" b="0" i="0" spc="-5" dirty="0">
                <a:solidFill>
                  <a:srgbClr val="83BBC1"/>
                </a:solidFill>
                <a:latin typeface="Arial"/>
                <a:cs typeface="Arial"/>
              </a:rPr>
              <a:t>T</a:t>
            </a:r>
            <a:r>
              <a:rPr sz="6600" b="0" i="0" dirty="0">
                <a:solidFill>
                  <a:srgbClr val="E0A07B"/>
                </a:solidFill>
                <a:latin typeface="Arial"/>
                <a:cs typeface="Arial"/>
              </a:rPr>
              <a:t>E</a:t>
            </a:r>
            <a:r>
              <a:rPr sz="6600" b="0" i="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6600" b="0" i="0" dirty="0">
                <a:solidFill>
                  <a:srgbClr val="E0A07B"/>
                </a:solidFill>
                <a:latin typeface="Arial"/>
                <a:cs typeface="Arial"/>
              </a:rPr>
              <a:t>I</a:t>
            </a:r>
            <a:r>
              <a:rPr sz="6600" b="0" i="0" dirty="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sz="6600" b="0" i="0" spc="-5" dirty="0">
                <a:solidFill>
                  <a:srgbClr val="E0A07B"/>
                </a:solidFill>
                <a:latin typeface="Arial"/>
                <a:cs typeface="Arial"/>
              </a:rPr>
              <a:t>L  </a:t>
            </a:r>
            <a:r>
              <a:rPr sz="6600" b="0" i="0" spc="-65" dirty="0">
                <a:solidFill>
                  <a:srgbClr val="00FF99"/>
                </a:solidFill>
                <a:latin typeface="Arial"/>
                <a:cs typeface="Arial"/>
              </a:rPr>
              <a:t>S</a:t>
            </a:r>
            <a:r>
              <a:rPr sz="6600" b="0" i="0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00" b="0" i="0" spc="-65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6600" b="0" i="0" spc="-65" dirty="0">
                <a:solidFill>
                  <a:srgbClr val="E0A07B"/>
                </a:solidFill>
                <a:latin typeface="Arial"/>
                <a:cs typeface="Arial"/>
              </a:rPr>
              <a:t>I</a:t>
            </a:r>
            <a:r>
              <a:rPr sz="6600" b="0" i="0" spc="-65" dirty="0">
                <a:solidFill>
                  <a:srgbClr val="00FFFF"/>
                </a:solidFill>
                <a:latin typeface="Arial"/>
                <a:cs typeface="Arial"/>
              </a:rPr>
              <a:t>N</a:t>
            </a:r>
            <a:r>
              <a:rPr sz="6600" b="0" i="0" spc="-65" dirty="0">
                <a:solidFill>
                  <a:srgbClr val="00FF99"/>
                </a:solidFill>
                <a:latin typeface="Arial"/>
                <a:cs typeface="Arial"/>
              </a:rPr>
              <a:t>I</a:t>
            </a:r>
            <a:r>
              <a:rPr sz="6600" b="0" i="0" spc="-65" dirty="0">
                <a:solidFill>
                  <a:srgbClr val="00CC00"/>
                </a:solidFill>
                <a:latin typeface="Arial"/>
                <a:cs typeface="Arial"/>
              </a:rPr>
              <a:t>N</a:t>
            </a:r>
            <a:r>
              <a:rPr sz="6600" b="0" i="0" spc="-65" dirty="0">
                <a:solidFill>
                  <a:srgbClr val="EBDED3"/>
                </a:solidFill>
                <a:latin typeface="Arial"/>
                <a:cs typeface="Arial"/>
              </a:rPr>
              <a:t>G</a:t>
            </a:r>
            <a:endParaRPr sz="6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9526" y="3144692"/>
            <a:ext cx="4100829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i="1" spc="-114" dirty="0">
                <a:solidFill>
                  <a:srgbClr val="00FF99"/>
                </a:solidFill>
                <a:latin typeface="Arial Black"/>
                <a:cs typeface="Arial Black"/>
              </a:rPr>
              <a:t>basic</a:t>
            </a:r>
            <a:r>
              <a:rPr sz="4200" i="1" spc="-140" dirty="0">
                <a:solidFill>
                  <a:srgbClr val="00FF99"/>
                </a:solidFill>
                <a:latin typeface="Arial Black"/>
                <a:cs typeface="Arial Black"/>
              </a:rPr>
              <a:t> </a:t>
            </a:r>
            <a:r>
              <a:rPr sz="4200" i="1" spc="-130" dirty="0">
                <a:solidFill>
                  <a:srgbClr val="00FF99"/>
                </a:solidFill>
                <a:latin typeface="Arial Black"/>
                <a:cs typeface="Arial Black"/>
              </a:rPr>
              <a:t>methods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7750" y="5334670"/>
            <a:ext cx="383260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735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438085"/>
                </a:solidFill>
                <a:latin typeface="Georgia"/>
                <a:cs typeface="Georgia"/>
              </a:rPr>
              <a:t>Deepankar ratha,</a:t>
            </a:r>
          </a:p>
          <a:p>
            <a:pPr marL="1054735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438085"/>
                </a:solidFill>
                <a:latin typeface="Georgia"/>
                <a:cs typeface="Georgia"/>
              </a:rPr>
              <a:t>Assistant Professor,</a:t>
            </a:r>
          </a:p>
          <a:p>
            <a:pPr marL="1054735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438085"/>
                </a:solidFill>
                <a:latin typeface="Georgia"/>
                <a:cs typeface="Georgia"/>
              </a:rPr>
              <a:t>CUTM, Rayagada</a:t>
            </a:r>
            <a:endParaRPr b="1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6378" y="26669"/>
            <a:ext cx="12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1232661"/>
            <a:ext cx="4985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Simple</a:t>
            </a:r>
            <a:r>
              <a:rPr sz="5400" spc="-90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staining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2698521"/>
            <a:ext cx="7668895" cy="31273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Methylene </a:t>
            </a:r>
            <a:r>
              <a:rPr sz="2800" spc="-10" dirty="0">
                <a:latin typeface="Georgia"/>
                <a:cs typeface="Georgia"/>
              </a:rPr>
              <a:t>blue, </a:t>
            </a:r>
            <a:r>
              <a:rPr sz="2800" spc="-5" dirty="0">
                <a:latin typeface="Georgia"/>
                <a:cs typeface="Georgia"/>
              </a:rPr>
              <a:t>Basic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fuchsin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52425" algn="l"/>
                <a:tab pos="353060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Provide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color contrast </a:t>
            </a:r>
            <a:r>
              <a:rPr sz="2800" spc="-10" dirty="0">
                <a:latin typeface="Georgia"/>
                <a:cs typeface="Georgia"/>
              </a:rPr>
              <a:t>but </a:t>
            </a:r>
            <a:r>
              <a:rPr sz="2800" spc="-5" dirty="0">
                <a:latin typeface="Georgia"/>
                <a:cs typeface="Georgia"/>
              </a:rPr>
              <a:t>impart </a:t>
            </a:r>
            <a:r>
              <a:rPr sz="2800" spc="-10" dirty="0">
                <a:latin typeface="Georgia"/>
                <a:cs typeface="Georgia"/>
              </a:rPr>
              <a:t>the same  </a:t>
            </a:r>
            <a:r>
              <a:rPr sz="2800" spc="-5" dirty="0">
                <a:latin typeface="Georgia"/>
                <a:cs typeface="Georgia"/>
              </a:rPr>
              <a:t>color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5" dirty="0">
                <a:latin typeface="Georgia"/>
                <a:cs typeface="Georgia"/>
              </a:rPr>
              <a:t>all the </a:t>
            </a:r>
            <a:r>
              <a:rPr sz="2800" spc="-10" dirty="0">
                <a:latin typeface="Georgia"/>
                <a:cs typeface="Georgia"/>
              </a:rPr>
              <a:t>organisms </a:t>
            </a:r>
            <a:r>
              <a:rPr sz="2800" spc="-5" dirty="0">
                <a:latin typeface="Georgia"/>
                <a:cs typeface="Georgia"/>
              </a:rPr>
              <a:t>in a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smear</a:t>
            </a:r>
            <a:endParaRPr sz="2800">
              <a:latin typeface="Georgia"/>
              <a:cs typeface="Georgia"/>
            </a:endParaRPr>
          </a:p>
          <a:p>
            <a:pPr marL="268605" marR="10477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Loffler's ethylene </a:t>
            </a:r>
            <a:r>
              <a:rPr sz="2800" spc="-10" dirty="0">
                <a:latin typeface="Georgia"/>
                <a:cs typeface="Georgia"/>
              </a:rPr>
              <a:t>blue: Sat. </a:t>
            </a:r>
            <a:r>
              <a:rPr sz="2800" spc="-5" dirty="0">
                <a:latin typeface="Georgia"/>
                <a:cs typeface="Georgia"/>
              </a:rPr>
              <a:t>solution of M. </a:t>
            </a:r>
            <a:r>
              <a:rPr sz="2800" spc="-10" dirty="0">
                <a:latin typeface="Georgia"/>
                <a:cs typeface="Georgia"/>
              </a:rPr>
              <a:t>blue  </a:t>
            </a:r>
            <a:r>
              <a:rPr sz="2800" spc="-5" dirty="0">
                <a:latin typeface="Georgia"/>
                <a:cs typeface="Georgia"/>
              </a:rPr>
              <a:t>in alcohol - 30mlKoH, 0.01% in </a:t>
            </a:r>
            <a:r>
              <a:rPr sz="2800" spc="-10" dirty="0">
                <a:latin typeface="Georgia"/>
                <a:cs typeface="Georgia"/>
              </a:rPr>
              <a:t>water </a:t>
            </a:r>
            <a:r>
              <a:rPr sz="2800" spc="-5" dirty="0">
                <a:latin typeface="Georgia"/>
                <a:cs typeface="Georgia"/>
              </a:rPr>
              <a:t>-  100mlDissolve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dye </a:t>
            </a:r>
            <a:r>
              <a:rPr sz="2800" spc="-10" dirty="0">
                <a:latin typeface="Georgia"/>
                <a:cs typeface="Georgia"/>
              </a:rPr>
              <a:t>in water, </a:t>
            </a:r>
            <a:r>
              <a:rPr sz="2800" spc="-5" dirty="0">
                <a:latin typeface="Georgia"/>
                <a:cs typeface="Georgia"/>
              </a:rPr>
              <a:t>filter. </a:t>
            </a:r>
            <a:r>
              <a:rPr sz="2800" spc="-10" dirty="0">
                <a:latin typeface="Georgia"/>
                <a:cs typeface="Georgia"/>
              </a:rPr>
              <a:t>For  smear: stain </a:t>
            </a:r>
            <a:r>
              <a:rPr sz="2800" spc="-5" dirty="0">
                <a:latin typeface="Georgia"/>
                <a:cs typeface="Georgia"/>
              </a:rPr>
              <a:t>for 3’. For section: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stain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9969" y="27813"/>
            <a:ext cx="208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38" y="1386586"/>
            <a:ext cx="68065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i="0" spc="-5" dirty="0">
                <a:solidFill>
                  <a:srgbClr val="C00000"/>
                </a:solidFill>
                <a:latin typeface="Trebuchet MS"/>
                <a:cs typeface="Trebuchet MS"/>
              </a:rPr>
              <a:t>Simple staining</a:t>
            </a:r>
            <a:r>
              <a:rPr sz="4900" i="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900" i="0" spc="-5" dirty="0">
                <a:solidFill>
                  <a:srgbClr val="C00000"/>
                </a:solidFill>
                <a:latin typeface="Trebuchet MS"/>
                <a:cs typeface="Trebuchet MS"/>
              </a:rPr>
              <a:t>(cont..)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737230"/>
            <a:ext cx="7902575" cy="312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Dilute Carbol </a:t>
            </a:r>
            <a:r>
              <a:rPr sz="2800" spc="-5" dirty="0">
                <a:latin typeface="Georgia"/>
                <a:cs typeface="Georgia"/>
              </a:rPr>
              <a:t>fuchsin:- </a:t>
            </a:r>
            <a:r>
              <a:rPr sz="2800" spc="-10" dirty="0">
                <a:latin typeface="Georgia"/>
                <a:cs typeface="Georgia"/>
              </a:rPr>
              <a:t>Made </a:t>
            </a:r>
            <a:r>
              <a:rPr sz="2800" spc="-5" dirty="0">
                <a:latin typeface="Georgia"/>
                <a:cs typeface="Georgia"/>
              </a:rPr>
              <a:t>by </a:t>
            </a:r>
            <a:r>
              <a:rPr sz="2800" spc="-10" dirty="0">
                <a:latin typeface="Georgia"/>
                <a:cs typeface="Georgia"/>
              </a:rPr>
              <a:t>diluting </a:t>
            </a:r>
            <a:r>
              <a:rPr sz="2800" dirty="0">
                <a:latin typeface="Georgia"/>
                <a:cs typeface="Georgia"/>
              </a:rPr>
              <a:t>Z-N  </a:t>
            </a:r>
            <a:r>
              <a:rPr sz="2800" spc="-10" dirty="0">
                <a:latin typeface="Georgia"/>
                <a:cs typeface="Georgia"/>
              </a:rPr>
              <a:t>stain with </a:t>
            </a:r>
            <a:r>
              <a:rPr sz="2800" spc="-5" dirty="0">
                <a:latin typeface="Georgia"/>
                <a:cs typeface="Georgia"/>
              </a:rPr>
              <a:t>10- 15 </a:t>
            </a:r>
            <a:r>
              <a:rPr sz="2800" spc="-10" dirty="0">
                <a:latin typeface="Georgia"/>
                <a:cs typeface="Georgia"/>
              </a:rPr>
              <a:t>times </a:t>
            </a:r>
            <a:r>
              <a:rPr sz="2800" spc="-5" dirty="0">
                <a:latin typeface="Georgia"/>
                <a:cs typeface="Georgia"/>
              </a:rPr>
              <a:t>its volume of water- </a:t>
            </a:r>
            <a:r>
              <a:rPr sz="2800" spc="-10" dirty="0">
                <a:latin typeface="Georgia"/>
                <a:cs typeface="Georgia"/>
              </a:rPr>
              <a:t>Stain  </a:t>
            </a:r>
            <a:r>
              <a:rPr sz="2800" spc="-5" dirty="0">
                <a:latin typeface="Georgia"/>
                <a:cs typeface="Georgia"/>
              </a:rPr>
              <a:t>for 20-25 seconds, wash with</a:t>
            </a:r>
            <a:r>
              <a:rPr sz="2800" spc="-10" dirty="0">
                <a:latin typeface="Georgia"/>
                <a:cs typeface="Georgia"/>
              </a:rPr>
              <a:t> water</a:t>
            </a:r>
            <a:endParaRPr sz="2800">
              <a:latin typeface="Georgia"/>
              <a:cs typeface="Georgia"/>
            </a:endParaRPr>
          </a:p>
          <a:p>
            <a:pPr marL="268605" marR="408305" indent="-86995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latin typeface="Georgia"/>
                <a:cs typeface="Georgia"/>
              </a:rPr>
              <a:t>Use: </a:t>
            </a:r>
            <a:r>
              <a:rPr sz="2800" spc="-5" dirty="0">
                <a:latin typeface="Georgia"/>
                <a:cs typeface="Georgia"/>
              </a:rPr>
              <a:t>To demonstrate </a:t>
            </a:r>
            <a:r>
              <a:rPr sz="2800" spc="-10" dirty="0">
                <a:latin typeface="Georgia"/>
                <a:cs typeface="Georgia"/>
              </a:rPr>
              <a:t>the morphology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Vibrio  </a:t>
            </a:r>
            <a:r>
              <a:rPr sz="2800" spc="-5" dirty="0">
                <a:latin typeface="Georgia"/>
                <a:cs typeface="Georgia"/>
              </a:rPr>
              <a:t>cholera</a:t>
            </a:r>
            <a:endParaRPr sz="2800">
              <a:latin typeface="Georgia"/>
              <a:cs typeface="Georgia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latin typeface="Georgia"/>
                <a:cs typeface="Georgia"/>
              </a:rPr>
              <a:t>Polychrome methylene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blue:</a:t>
            </a:r>
            <a:endParaRPr sz="2800">
              <a:latin typeface="Georgia"/>
              <a:cs typeface="Georgia"/>
            </a:endParaRPr>
          </a:p>
          <a:p>
            <a:pPr marL="181610">
              <a:lnSpc>
                <a:spcPct val="100000"/>
              </a:lnSpc>
              <a:spcBef>
                <a:spcPts val="305"/>
              </a:spcBef>
            </a:pPr>
            <a:r>
              <a:rPr sz="2800" spc="-10" dirty="0">
                <a:latin typeface="Georgia"/>
                <a:cs typeface="Georgia"/>
              </a:rPr>
              <a:t>Use: </a:t>
            </a:r>
            <a:r>
              <a:rPr sz="2800" spc="-5" dirty="0">
                <a:latin typeface="Georgia"/>
                <a:cs typeface="Georgia"/>
              </a:rPr>
              <a:t>M’Fadyean’s reaction - B.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anthracis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9490" y="27813"/>
            <a:ext cx="23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1390636"/>
            <a:ext cx="3011805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0"/>
              </a:lnSpc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Simple</a:t>
            </a:r>
            <a:r>
              <a:rPr sz="4000" spc="-7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Stains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08314" y="27813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705" y="784605"/>
            <a:ext cx="6401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latin typeface="Trebuchet MS"/>
                <a:cs typeface="Trebuchet MS"/>
              </a:rPr>
              <a:t>Bacterial</a:t>
            </a:r>
            <a:r>
              <a:rPr sz="4800" i="0" dirty="0">
                <a:latin typeface="Trebuchet MS"/>
                <a:cs typeface="Trebuchet MS"/>
              </a:rPr>
              <a:t> </a:t>
            </a:r>
            <a:r>
              <a:rPr sz="4800" i="0" spc="-15" dirty="0">
                <a:latin typeface="Trebuchet MS"/>
                <a:cs typeface="Trebuchet MS"/>
              </a:rPr>
              <a:t>arrangement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2150" y="1484375"/>
            <a:ext cx="6370320" cy="59690"/>
          </a:xfrm>
          <a:custGeom>
            <a:avLst/>
            <a:gdLst/>
            <a:ahLst/>
            <a:cxnLst/>
            <a:rect l="l" t="t" r="r" b="b"/>
            <a:pathLst>
              <a:path w="6370320" h="59690">
                <a:moveTo>
                  <a:pt x="6370320" y="0"/>
                </a:moveTo>
                <a:lnTo>
                  <a:pt x="0" y="0"/>
                </a:lnTo>
                <a:lnTo>
                  <a:pt x="0" y="59436"/>
                </a:lnTo>
                <a:lnTo>
                  <a:pt x="6370320" y="59436"/>
                </a:lnTo>
                <a:lnTo>
                  <a:pt x="63703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2104466"/>
            <a:ext cx="3672840" cy="42545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8605" marR="1649730" indent="-256540">
              <a:lnSpc>
                <a:spcPts val="3460"/>
              </a:lnSpc>
              <a:spcBef>
                <a:spcPts val="535"/>
              </a:spcBef>
              <a:buClr>
                <a:srgbClr val="9F4DA2"/>
              </a:buClr>
              <a:buFont typeface="Georgia"/>
              <a:buChar char="-"/>
              <a:tabLst>
                <a:tab pos="269240" algn="l"/>
              </a:tabLst>
            </a:pPr>
            <a:r>
              <a:rPr sz="3200" b="1" u="heavy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Clusters  </a:t>
            </a:r>
            <a:r>
              <a:rPr sz="3200" b="1" u="heavy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(group).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F4DA2"/>
              </a:buClr>
              <a:buFont typeface="Georgia"/>
              <a:buChar char="-"/>
            </a:pPr>
            <a:endParaRPr sz="315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buClr>
                <a:srgbClr val="9F4DA2"/>
              </a:buClr>
              <a:buFont typeface="Georgia"/>
              <a:buChar char="-"/>
              <a:tabLst>
                <a:tab pos="269240" algn="l"/>
              </a:tabLst>
            </a:pPr>
            <a:r>
              <a:rPr sz="3200" b="1" u="heavy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Chains.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F4DA2"/>
              </a:buClr>
              <a:buFont typeface="Georgia"/>
              <a:buChar char="-"/>
            </a:pP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buClr>
                <a:srgbClr val="9F4DA2"/>
              </a:buClr>
              <a:buFont typeface="Georgia"/>
              <a:buChar char="-"/>
              <a:tabLst>
                <a:tab pos="269240" algn="l"/>
              </a:tabLst>
            </a:pPr>
            <a:r>
              <a:rPr sz="3200" b="1" u="heavy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Pairs</a:t>
            </a:r>
            <a:r>
              <a:rPr sz="3200" b="1" u="heavy" spc="-70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 </a:t>
            </a:r>
            <a:r>
              <a:rPr sz="3200" b="1" u="heavy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(diploids).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F4DA2"/>
              </a:buClr>
              <a:buFont typeface="Georgia"/>
              <a:buChar char="-"/>
            </a:pPr>
            <a:endParaRPr sz="3600">
              <a:latin typeface="Georgia"/>
              <a:cs typeface="Georgia"/>
            </a:endParaRPr>
          </a:p>
          <a:p>
            <a:pPr marL="268605" marR="514984" indent="-256540">
              <a:lnSpc>
                <a:spcPts val="3460"/>
              </a:lnSpc>
              <a:spcBef>
                <a:spcPts val="5"/>
              </a:spcBef>
              <a:buClr>
                <a:srgbClr val="9F4DA2"/>
              </a:buClr>
              <a:buFont typeface="Georgia"/>
              <a:buChar char="-"/>
              <a:tabLst>
                <a:tab pos="269240" algn="l"/>
              </a:tabLst>
            </a:pPr>
            <a:r>
              <a:rPr sz="3200" b="1" u="heavy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Georgia"/>
                <a:cs typeface="Georgia"/>
              </a:rPr>
              <a:t>No special  arrangement.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04359" y="1905000"/>
            <a:ext cx="4739640" cy="4953000"/>
            <a:chOff x="4404359" y="1905000"/>
            <a:chExt cx="4739640" cy="4953000"/>
          </a:xfrm>
        </p:grpSpPr>
        <p:sp>
          <p:nvSpPr>
            <p:cNvPr id="6" name="object 6"/>
            <p:cNvSpPr/>
            <p:nvPr/>
          </p:nvSpPr>
          <p:spPr>
            <a:xfrm>
              <a:off x="4404359" y="6847330"/>
              <a:ext cx="4739640" cy="1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599" y="1905000"/>
              <a:ext cx="4724400" cy="4953000"/>
            </a:xfrm>
            <a:custGeom>
              <a:avLst/>
              <a:gdLst/>
              <a:ahLst/>
              <a:cxnLst/>
              <a:rect l="l" t="t" r="r" b="b"/>
              <a:pathLst>
                <a:path w="4724400" h="4953000">
                  <a:moveTo>
                    <a:pt x="4318381" y="0"/>
                  </a:moveTo>
                  <a:lnTo>
                    <a:pt x="406019" y="0"/>
                  </a:lnTo>
                  <a:lnTo>
                    <a:pt x="358660" y="2730"/>
                  </a:lnTo>
                  <a:lnTo>
                    <a:pt x="312908" y="10720"/>
                  </a:lnTo>
                  <a:lnTo>
                    <a:pt x="269068" y="23665"/>
                  </a:lnTo>
                  <a:lnTo>
                    <a:pt x="227442" y="41260"/>
                  </a:lnTo>
                  <a:lnTo>
                    <a:pt x="188337" y="63201"/>
                  </a:lnTo>
                  <a:lnTo>
                    <a:pt x="152056" y="89183"/>
                  </a:lnTo>
                  <a:lnTo>
                    <a:pt x="118903" y="118903"/>
                  </a:lnTo>
                  <a:lnTo>
                    <a:pt x="89183" y="152056"/>
                  </a:lnTo>
                  <a:lnTo>
                    <a:pt x="63201" y="188337"/>
                  </a:lnTo>
                  <a:lnTo>
                    <a:pt x="41260" y="227442"/>
                  </a:lnTo>
                  <a:lnTo>
                    <a:pt x="23665" y="269068"/>
                  </a:lnTo>
                  <a:lnTo>
                    <a:pt x="10720" y="312908"/>
                  </a:lnTo>
                  <a:lnTo>
                    <a:pt x="2730" y="358660"/>
                  </a:lnTo>
                  <a:lnTo>
                    <a:pt x="0" y="406019"/>
                  </a:lnTo>
                  <a:lnTo>
                    <a:pt x="0" y="4546981"/>
                  </a:lnTo>
                  <a:lnTo>
                    <a:pt x="2730" y="4594332"/>
                  </a:lnTo>
                  <a:lnTo>
                    <a:pt x="10720" y="4640079"/>
                  </a:lnTo>
                  <a:lnTo>
                    <a:pt x="23665" y="4683916"/>
                  </a:lnTo>
                  <a:lnTo>
                    <a:pt x="41260" y="4725540"/>
                  </a:lnTo>
                  <a:lnTo>
                    <a:pt x="63201" y="4764645"/>
                  </a:lnTo>
                  <a:lnTo>
                    <a:pt x="89183" y="4800927"/>
                  </a:lnTo>
                  <a:lnTo>
                    <a:pt x="118903" y="4834081"/>
                  </a:lnTo>
                  <a:lnTo>
                    <a:pt x="152056" y="4863803"/>
                  </a:lnTo>
                  <a:lnTo>
                    <a:pt x="188337" y="4889789"/>
                  </a:lnTo>
                  <a:lnTo>
                    <a:pt x="227442" y="4911732"/>
                  </a:lnTo>
                  <a:lnTo>
                    <a:pt x="269068" y="4929330"/>
                  </a:lnTo>
                  <a:lnTo>
                    <a:pt x="312908" y="4942276"/>
                  </a:lnTo>
                  <a:lnTo>
                    <a:pt x="358660" y="4950268"/>
                  </a:lnTo>
                  <a:lnTo>
                    <a:pt x="406019" y="4952999"/>
                  </a:lnTo>
                  <a:lnTo>
                    <a:pt x="4318381" y="4952999"/>
                  </a:lnTo>
                  <a:lnTo>
                    <a:pt x="4365739" y="4950268"/>
                  </a:lnTo>
                  <a:lnTo>
                    <a:pt x="4411491" y="4942276"/>
                  </a:lnTo>
                  <a:lnTo>
                    <a:pt x="4455331" y="4929330"/>
                  </a:lnTo>
                  <a:lnTo>
                    <a:pt x="4496957" y="4911732"/>
                  </a:lnTo>
                  <a:lnTo>
                    <a:pt x="4536062" y="4889789"/>
                  </a:lnTo>
                  <a:lnTo>
                    <a:pt x="4572343" y="4863803"/>
                  </a:lnTo>
                  <a:lnTo>
                    <a:pt x="4605496" y="4834081"/>
                  </a:lnTo>
                  <a:lnTo>
                    <a:pt x="4635216" y="4800927"/>
                  </a:lnTo>
                  <a:lnTo>
                    <a:pt x="4661198" y="4764645"/>
                  </a:lnTo>
                  <a:lnTo>
                    <a:pt x="4683139" y="4725540"/>
                  </a:lnTo>
                  <a:lnTo>
                    <a:pt x="4700734" y="4683916"/>
                  </a:lnTo>
                  <a:lnTo>
                    <a:pt x="4713679" y="4640079"/>
                  </a:lnTo>
                  <a:lnTo>
                    <a:pt x="4721669" y="4594332"/>
                  </a:lnTo>
                  <a:lnTo>
                    <a:pt x="4724400" y="4546981"/>
                  </a:lnTo>
                  <a:lnTo>
                    <a:pt x="4724400" y="406019"/>
                  </a:lnTo>
                  <a:lnTo>
                    <a:pt x="4721669" y="358660"/>
                  </a:lnTo>
                  <a:lnTo>
                    <a:pt x="4713679" y="312908"/>
                  </a:lnTo>
                  <a:lnTo>
                    <a:pt x="4700734" y="269068"/>
                  </a:lnTo>
                  <a:lnTo>
                    <a:pt x="4683139" y="227442"/>
                  </a:lnTo>
                  <a:lnTo>
                    <a:pt x="4661198" y="188337"/>
                  </a:lnTo>
                  <a:lnTo>
                    <a:pt x="4635216" y="152056"/>
                  </a:lnTo>
                  <a:lnTo>
                    <a:pt x="4605496" y="118903"/>
                  </a:lnTo>
                  <a:lnTo>
                    <a:pt x="4572343" y="89183"/>
                  </a:lnTo>
                  <a:lnTo>
                    <a:pt x="4536062" y="63201"/>
                  </a:lnTo>
                  <a:lnTo>
                    <a:pt x="4496957" y="41260"/>
                  </a:lnTo>
                  <a:lnTo>
                    <a:pt x="4455331" y="23665"/>
                  </a:lnTo>
                  <a:lnTo>
                    <a:pt x="4411491" y="10720"/>
                  </a:lnTo>
                  <a:lnTo>
                    <a:pt x="4365739" y="2730"/>
                  </a:lnTo>
                  <a:lnTo>
                    <a:pt x="431838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9599" y="1905000"/>
              <a:ext cx="4724400" cy="4952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17966" y="27813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048" rIns="0" bIns="0" rtlCol="0">
            <a:spAutoFit/>
          </a:bodyPr>
          <a:lstStyle/>
          <a:p>
            <a:pPr marL="1932939" marR="5080" indent="-1586865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FF3300"/>
                </a:solidFill>
                <a:latin typeface="Trebuchet MS"/>
                <a:cs typeface="Trebuchet MS"/>
              </a:rPr>
              <a:t>Simple </a:t>
            </a:r>
            <a:r>
              <a:rPr sz="3600" i="0" spc="-5" dirty="0">
                <a:latin typeface="Trebuchet MS"/>
                <a:cs typeface="Trebuchet MS"/>
              </a:rPr>
              <a:t>Staining </a:t>
            </a:r>
            <a:r>
              <a:rPr sz="3600" i="0" dirty="0">
                <a:latin typeface="Trebuchet MS"/>
                <a:cs typeface="Trebuchet MS"/>
              </a:rPr>
              <a:t>Easier </a:t>
            </a:r>
            <a:r>
              <a:rPr sz="3600" i="0" spc="-5" dirty="0">
                <a:latin typeface="Trebuchet MS"/>
                <a:cs typeface="Trebuchet MS"/>
              </a:rPr>
              <a:t>to </a:t>
            </a:r>
            <a:r>
              <a:rPr sz="3600" i="0" spc="-25" dirty="0">
                <a:latin typeface="Trebuchet MS"/>
                <a:cs typeface="Trebuchet MS"/>
              </a:rPr>
              <a:t>Perform  </a:t>
            </a:r>
            <a:r>
              <a:rPr sz="3600" i="0" spc="-5" dirty="0">
                <a:solidFill>
                  <a:srgbClr val="001F5F"/>
                </a:solidFill>
                <a:latin typeface="Trebuchet MS"/>
                <a:cs typeface="Trebuchet MS"/>
              </a:rPr>
              <a:t>But </a:t>
            </a:r>
            <a:r>
              <a:rPr sz="3600" i="0" dirty="0">
                <a:solidFill>
                  <a:srgbClr val="001F5F"/>
                </a:solidFill>
                <a:latin typeface="Trebuchet MS"/>
                <a:cs typeface="Trebuchet MS"/>
              </a:rPr>
              <a:t>has</a:t>
            </a:r>
            <a:r>
              <a:rPr sz="3600" i="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600" i="0" spc="-5" dirty="0">
                <a:solidFill>
                  <a:srgbClr val="001F5F"/>
                </a:solidFill>
                <a:latin typeface="Trebuchet MS"/>
                <a:cs typeface="Trebuchet MS"/>
              </a:rPr>
              <a:t>Limitations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3745229" cy="3903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2382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Simple </a:t>
            </a:r>
            <a:r>
              <a:rPr sz="2800" spc="-5" dirty="0">
                <a:latin typeface="Georgia"/>
                <a:cs typeface="Georgia"/>
              </a:rPr>
              <a:t>easy to use;  single staining agent  used; </a:t>
            </a:r>
            <a:r>
              <a:rPr sz="2800" spc="-10" dirty="0">
                <a:latin typeface="Georgia"/>
                <a:cs typeface="Georgia"/>
              </a:rPr>
              <a:t>using basic </a:t>
            </a:r>
            <a:r>
              <a:rPr sz="2800" spc="-5" dirty="0">
                <a:latin typeface="Georgia"/>
                <a:cs typeface="Georgia"/>
              </a:rPr>
              <a:t>and  acid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dyes.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Features </a:t>
            </a:r>
            <a:r>
              <a:rPr sz="2800" spc="-5" dirty="0">
                <a:latin typeface="Georgia"/>
                <a:cs typeface="Georgia"/>
              </a:rPr>
              <a:t>of dyes: </a:t>
            </a:r>
            <a:r>
              <a:rPr sz="2800" spc="-10" dirty="0">
                <a:latin typeface="Georgia"/>
                <a:cs typeface="Georgia"/>
              </a:rPr>
              <a:t>give  </a:t>
            </a:r>
            <a:r>
              <a:rPr sz="2800" spc="-5" dirty="0">
                <a:latin typeface="Georgia"/>
                <a:cs typeface="Georgia"/>
              </a:rPr>
              <a:t>coloring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microorganisms; </a:t>
            </a:r>
            <a:r>
              <a:rPr sz="2800" spc="-10" dirty="0">
                <a:latin typeface="Georgia"/>
                <a:cs typeface="Georgia"/>
              </a:rPr>
              <a:t>bind  specifically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various  </a:t>
            </a:r>
            <a:r>
              <a:rPr sz="2800" spc="-5" dirty="0">
                <a:latin typeface="Georgia"/>
                <a:cs typeface="Georgia"/>
              </a:rPr>
              <a:t>cell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structures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286000"/>
            <a:ext cx="3962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27109" y="27813"/>
            <a:ext cx="230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160" y="965961"/>
            <a:ext cx="5815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dirty="0">
                <a:solidFill>
                  <a:srgbClr val="FF6600"/>
                </a:solidFill>
                <a:latin typeface="Trebuchet MS"/>
                <a:cs typeface="Trebuchet MS"/>
              </a:rPr>
              <a:t>Differential</a:t>
            </a:r>
            <a:r>
              <a:rPr sz="5400" i="0" spc="-70" dirty="0">
                <a:solidFill>
                  <a:srgbClr val="FF6600"/>
                </a:solidFill>
                <a:latin typeface="Trebuchet MS"/>
                <a:cs typeface="Trebuchet MS"/>
              </a:rPr>
              <a:t> </a:t>
            </a:r>
            <a:r>
              <a:rPr sz="5400" i="0" spc="-5" dirty="0">
                <a:solidFill>
                  <a:srgbClr val="FF6600"/>
                </a:solidFill>
                <a:latin typeface="Trebuchet MS"/>
                <a:cs typeface="Trebuchet MS"/>
              </a:rPr>
              <a:t>Stains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69363"/>
            <a:ext cx="7821295" cy="396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</a:pPr>
            <a:r>
              <a:rPr sz="3200" spc="385" dirty="0">
                <a:solidFill>
                  <a:srgbClr val="67AEBC"/>
                </a:solidFill>
                <a:latin typeface="Wingdings"/>
                <a:cs typeface="Wingdings"/>
              </a:rPr>
              <a:t></a:t>
            </a:r>
            <a:r>
              <a:rPr sz="3200" spc="385" dirty="0">
                <a:solidFill>
                  <a:srgbClr val="FF6600"/>
                </a:solidFill>
                <a:latin typeface="Georgia"/>
                <a:cs typeface="Georgia"/>
              </a:rPr>
              <a:t>Differential </a:t>
            </a:r>
            <a:r>
              <a:rPr sz="3200" spc="-5" dirty="0">
                <a:solidFill>
                  <a:srgbClr val="FF6600"/>
                </a:solidFill>
                <a:latin typeface="Georgia"/>
                <a:cs typeface="Georgia"/>
              </a:rPr>
              <a:t>Stains </a:t>
            </a:r>
            <a:r>
              <a:rPr sz="3200" spc="-5" dirty="0">
                <a:latin typeface="Georgia"/>
                <a:cs typeface="Georgia"/>
              </a:rPr>
              <a:t>use two or </a:t>
            </a:r>
            <a:r>
              <a:rPr sz="3200" dirty="0">
                <a:latin typeface="Georgia"/>
                <a:cs typeface="Georgia"/>
              </a:rPr>
              <a:t>more</a:t>
            </a:r>
            <a:r>
              <a:rPr sz="3200" spc="-434" dirty="0">
                <a:latin typeface="Georgia"/>
                <a:cs typeface="Georgia"/>
              </a:rPr>
              <a:t> </a:t>
            </a:r>
            <a:r>
              <a:rPr sz="3200" spc="-860" dirty="0">
                <a:latin typeface="Georgia"/>
                <a:cs typeface="Georgia"/>
              </a:rPr>
              <a:t>stains </a:t>
            </a:r>
            <a:r>
              <a:rPr sz="3200" spc="-7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and allow </a:t>
            </a:r>
            <a:r>
              <a:rPr sz="3200" spc="-5" dirty="0">
                <a:latin typeface="Georgia"/>
                <a:cs typeface="Georgia"/>
              </a:rPr>
              <a:t>the cells to be categorized </a:t>
            </a:r>
            <a:r>
              <a:rPr sz="3200" dirty="0">
                <a:latin typeface="Georgia"/>
                <a:cs typeface="Georgia"/>
              </a:rPr>
              <a:t>into  various </a:t>
            </a:r>
            <a:r>
              <a:rPr sz="3200" spc="-5" dirty="0">
                <a:latin typeface="Georgia"/>
                <a:cs typeface="Georgia"/>
              </a:rPr>
              <a:t>groups or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types.</a:t>
            </a:r>
            <a:endParaRPr sz="3200">
              <a:latin typeface="Georgia"/>
              <a:cs typeface="Georgia"/>
            </a:endParaRPr>
          </a:p>
          <a:p>
            <a:pPr marL="268605" marR="22860" indent="-256540">
              <a:lnSpc>
                <a:spcPct val="100000"/>
              </a:lnSpc>
              <a:spcBef>
                <a:spcPts val="300"/>
              </a:spcBef>
            </a:pPr>
            <a:r>
              <a:rPr sz="3200" spc="1010" dirty="0">
                <a:solidFill>
                  <a:srgbClr val="67AEBC"/>
                </a:solidFill>
                <a:latin typeface="Wingdings"/>
                <a:cs typeface="Wingdings"/>
              </a:rPr>
              <a:t></a:t>
            </a:r>
            <a:r>
              <a:rPr sz="3200" spc="1010" dirty="0">
                <a:latin typeface="Georgia"/>
                <a:cs typeface="Georgia"/>
              </a:rPr>
              <a:t>Both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techniques allow the </a:t>
            </a:r>
            <a:r>
              <a:rPr sz="3200" spc="-85" dirty="0">
                <a:latin typeface="Georgia"/>
                <a:cs typeface="Georgia"/>
              </a:rPr>
              <a:t>observation  </a:t>
            </a:r>
            <a:r>
              <a:rPr sz="3200" spc="-5" dirty="0">
                <a:latin typeface="Georgia"/>
                <a:cs typeface="Georgia"/>
              </a:rPr>
              <a:t>of cell morphology, or shape, </a:t>
            </a:r>
            <a:r>
              <a:rPr sz="3200" dirty="0">
                <a:latin typeface="Georgia"/>
                <a:cs typeface="Georgia"/>
              </a:rPr>
              <a:t>but  </a:t>
            </a:r>
            <a:r>
              <a:rPr sz="3200" spc="-5" dirty="0">
                <a:latin typeface="Georgia"/>
                <a:cs typeface="Georgia"/>
              </a:rPr>
              <a:t>differential staining usually provides  </a:t>
            </a:r>
            <a:r>
              <a:rPr sz="3200" dirty="0">
                <a:latin typeface="Georgia"/>
                <a:cs typeface="Georgia"/>
              </a:rPr>
              <a:t>more information about </a:t>
            </a:r>
            <a:r>
              <a:rPr sz="3200" spc="-5" dirty="0">
                <a:latin typeface="Georgia"/>
                <a:cs typeface="Georgia"/>
              </a:rPr>
              <a:t>the  </a:t>
            </a:r>
            <a:r>
              <a:rPr sz="3200" dirty="0">
                <a:latin typeface="Georgia"/>
                <a:cs typeface="Georgia"/>
              </a:rPr>
              <a:t>characteristics </a:t>
            </a:r>
            <a:r>
              <a:rPr sz="3200" spc="-5" dirty="0">
                <a:latin typeface="Georgia"/>
                <a:cs typeface="Georgia"/>
              </a:rPr>
              <a:t>of the cell wall  (Thickness).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7966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469" y="1051305"/>
            <a:ext cx="3930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40" dirty="0">
                <a:latin typeface="Trebuchet MS"/>
                <a:cs typeface="Trebuchet MS"/>
              </a:rPr>
              <a:t>Gram</a:t>
            </a:r>
            <a:r>
              <a:rPr sz="4800" i="0" spc="-80" dirty="0">
                <a:latin typeface="Trebuchet MS"/>
                <a:cs typeface="Trebuchet MS"/>
              </a:rPr>
              <a:t> </a:t>
            </a:r>
            <a:r>
              <a:rPr sz="4800" i="0" dirty="0">
                <a:latin typeface="Trebuchet MS"/>
                <a:cs typeface="Trebuchet MS"/>
              </a:rPr>
              <a:t>staining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69363"/>
            <a:ext cx="3735704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Named </a:t>
            </a:r>
            <a:r>
              <a:rPr sz="3200" dirty="0">
                <a:latin typeface="Georgia"/>
                <a:cs typeface="Georgia"/>
              </a:rPr>
              <a:t>after Hans  </a:t>
            </a:r>
            <a:r>
              <a:rPr sz="3200" spc="-5" dirty="0">
                <a:latin typeface="Georgia"/>
                <a:cs typeface="Georgia"/>
              </a:rPr>
              <a:t>Christian Gram,  differentiates  between Gram-  positive </a:t>
            </a:r>
            <a:r>
              <a:rPr sz="3200" dirty="0">
                <a:latin typeface="Georgia"/>
                <a:cs typeface="Georgia"/>
              </a:rPr>
              <a:t>purple</a:t>
            </a:r>
            <a:r>
              <a:rPr sz="3200" spc="-114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and  Gram-negative  </a:t>
            </a:r>
            <a:r>
              <a:rPr sz="3200" spc="-5" dirty="0">
                <a:latin typeface="Georgia"/>
                <a:cs typeface="Georgia"/>
              </a:rPr>
              <a:t>pink stains </a:t>
            </a:r>
            <a:r>
              <a:rPr sz="3200" dirty="0">
                <a:latin typeface="Georgia"/>
                <a:cs typeface="Georgia"/>
              </a:rPr>
              <a:t>and is  </a:t>
            </a:r>
            <a:r>
              <a:rPr sz="3200" spc="-5" dirty="0">
                <a:latin typeface="Georgia"/>
                <a:cs typeface="Georgia"/>
              </a:rPr>
              <a:t>used to </a:t>
            </a:r>
            <a:r>
              <a:rPr sz="3200" dirty="0">
                <a:latin typeface="Georgia"/>
                <a:cs typeface="Georgia"/>
              </a:rPr>
              <a:t>identify  </a:t>
            </a:r>
            <a:r>
              <a:rPr sz="3200" spc="-5" dirty="0">
                <a:latin typeface="Georgia"/>
                <a:cs typeface="Georgia"/>
              </a:rPr>
              <a:t>certain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pathogens.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2959" y="2209800"/>
            <a:ext cx="4511040" cy="4648200"/>
            <a:chOff x="4632959" y="2209800"/>
            <a:chExt cx="4511040" cy="4648200"/>
          </a:xfrm>
        </p:grpSpPr>
        <p:sp>
          <p:nvSpPr>
            <p:cNvPr id="5" name="object 5"/>
            <p:cNvSpPr/>
            <p:nvPr/>
          </p:nvSpPr>
          <p:spPr>
            <a:xfrm>
              <a:off x="4632959" y="6847330"/>
              <a:ext cx="4511040" cy="1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199" y="2209800"/>
              <a:ext cx="4495800" cy="4648200"/>
            </a:xfrm>
            <a:custGeom>
              <a:avLst/>
              <a:gdLst/>
              <a:ahLst/>
              <a:cxnLst/>
              <a:rect l="l" t="t" r="r" b="b"/>
              <a:pathLst>
                <a:path w="4495800" h="4648200">
                  <a:moveTo>
                    <a:pt x="4109466" y="0"/>
                  </a:moveTo>
                  <a:lnTo>
                    <a:pt x="386334" y="0"/>
                  </a:lnTo>
                  <a:lnTo>
                    <a:pt x="337874" y="3010"/>
                  </a:lnTo>
                  <a:lnTo>
                    <a:pt x="291210" y="11799"/>
                  </a:lnTo>
                  <a:lnTo>
                    <a:pt x="246704" y="26005"/>
                  </a:lnTo>
                  <a:lnTo>
                    <a:pt x="204719" y="45266"/>
                  </a:lnTo>
                  <a:lnTo>
                    <a:pt x="165615" y="69219"/>
                  </a:lnTo>
                  <a:lnTo>
                    <a:pt x="129756" y="97504"/>
                  </a:lnTo>
                  <a:lnTo>
                    <a:pt x="97504" y="129756"/>
                  </a:lnTo>
                  <a:lnTo>
                    <a:pt x="69219" y="165615"/>
                  </a:lnTo>
                  <a:lnTo>
                    <a:pt x="45266" y="204719"/>
                  </a:lnTo>
                  <a:lnTo>
                    <a:pt x="26005" y="246704"/>
                  </a:lnTo>
                  <a:lnTo>
                    <a:pt x="11799" y="291210"/>
                  </a:lnTo>
                  <a:lnTo>
                    <a:pt x="3010" y="337874"/>
                  </a:lnTo>
                  <a:lnTo>
                    <a:pt x="0" y="386334"/>
                  </a:lnTo>
                  <a:lnTo>
                    <a:pt x="0" y="4261827"/>
                  </a:lnTo>
                  <a:lnTo>
                    <a:pt x="3010" y="4310293"/>
                  </a:lnTo>
                  <a:lnTo>
                    <a:pt x="11799" y="4356962"/>
                  </a:lnTo>
                  <a:lnTo>
                    <a:pt x="26005" y="4401472"/>
                  </a:lnTo>
                  <a:lnTo>
                    <a:pt x="45266" y="4443462"/>
                  </a:lnTo>
                  <a:lnTo>
                    <a:pt x="69219" y="4482569"/>
                  </a:lnTo>
                  <a:lnTo>
                    <a:pt x="97504" y="4518432"/>
                  </a:lnTo>
                  <a:lnTo>
                    <a:pt x="129756" y="4550687"/>
                  </a:lnTo>
                  <a:lnTo>
                    <a:pt x="165615" y="4578974"/>
                  </a:lnTo>
                  <a:lnTo>
                    <a:pt x="204719" y="4602929"/>
                  </a:lnTo>
                  <a:lnTo>
                    <a:pt x="246704" y="4622192"/>
                  </a:lnTo>
                  <a:lnTo>
                    <a:pt x="291210" y="4636399"/>
                  </a:lnTo>
                  <a:lnTo>
                    <a:pt x="337874" y="4645189"/>
                  </a:lnTo>
                  <a:lnTo>
                    <a:pt x="386334" y="4648199"/>
                  </a:lnTo>
                  <a:lnTo>
                    <a:pt x="4109466" y="4648199"/>
                  </a:lnTo>
                  <a:lnTo>
                    <a:pt x="4157925" y="4645189"/>
                  </a:lnTo>
                  <a:lnTo>
                    <a:pt x="4204589" y="4636399"/>
                  </a:lnTo>
                  <a:lnTo>
                    <a:pt x="4249095" y="4622192"/>
                  </a:lnTo>
                  <a:lnTo>
                    <a:pt x="4291080" y="4602929"/>
                  </a:lnTo>
                  <a:lnTo>
                    <a:pt x="4330184" y="4578974"/>
                  </a:lnTo>
                  <a:lnTo>
                    <a:pt x="4366043" y="4550687"/>
                  </a:lnTo>
                  <a:lnTo>
                    <a:pt x="4398295" y="4518432"/>
                  </a:lnTo>
                  <a:lnTo>
                    <a:pt x="4426580" y="4482569"/>
                  </a:lnTo>
                  <a:lnTo>
                    <a:pt x="4450533" y="4443462"/>
                  </a:lnTo>
                  <a:lnTo>
                    <a:pt x="4469794" y="4401472"/>
                  </a:lnTo>
                  <a:lnTo>
                    <a:pt x="4484000" y="4356962"/>
                  </a:lnTo>
                  <a:lnTo>
                    <a:pt x="4492789" y="4310293"/>
                  </a:lnTo>
                  <a:lnTo>
                    <a:pt x="4495800" y="4261827"/>
                  </a:lnTo>
                  <a:lnTo>
                    <a:pt x="4495800" y="386334"/>
                  </a:lnTo>
                  <a:lnTo>
                    <a:pt x="4492789" y="337874"/>
                  </a:lnTo>
                  <a:lnTo>
                    <a:pt x="4484000" y="291210"/>
                  </a:lnTo>
                  <a:lnTo>
                    <a:pt x="4469794" y="246704"/>
                  </a:lnTo>
                  <a:lnTo>
                    <a:pt x="4450533" y="204719"/>
                  </a:lnTo>
                  <a:lnTo>
                    <a:pt x="4426580" y="165615"/>
                  </a:lnTo>
                  <a:lnTo>
                    <a:pt x="4398295" y="129756"/>
                  </a:lnTo>
                  <a:lnTo>
                    <a:pt x="4366043" y="97504"/>
                  </a:lnTo>
                  <a:lnTo>
                    <a:pt x="4330184" y="69219"/>
                  </a:lnTo>
                  <a:lnTo>
                    <a:pt x="4291080" y="45266"/>
                  </a:lnTo>
                  <a:lnTo>
                    <a:pt x="4249095" y="26005"/>
                  </a:lnTo>
                  <a:lnTo>
                    <a:pt x="4204589" y="11799"/>
                  </a:lnTo>
                  <a:lnTo>
                    <a:pt x="4157925" y="3010"/>
                  </a:lnTo>
                  <a:lnTo>
                    <a:pt x="410946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8199" y="2209800"/>
              <a:ext cx="4495800" cy="4648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33206" y="2781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626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11869" y="2781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1080261"/>
            <a:ext cx="8030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Trebuchet MS"/>
                <a:cs typeface="Trebuchet MS"/>
              </a:rPr>
              <a:t>Gram </a:t>
            </a:r>
            <a:r>
              <a:rPr sz="5400" b="0" dirty="0">
                <a:latin typeface="Trebuchet MS"/>
                <a:cs typeface="Trebuchet MS"/>
              </a:rPr>
              <a:t>staining -</a:t>
            </a:r>
            <a:r>
              <a:rPr sz="5400" b="0" spc="-100" dirty="0">
                <a:latin typeface="Trebuchet MS"/>
                <a:cs typeface="Trebuchet MS"/>
              </a:rPr>
              <a:t> </a:t>
            </a:r>
            <a:r>
              <a:rPr sz="5400" b="0" spc="-5" dirty="0">
                <a:latin typeface="Trebuchet MS"/>
                <a:cs typeface="Trebuchet MS"/>
              </a:rPr>
              <a:t>Principles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193163"/>
            <a:ext cx="7859395" cy="42652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72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Gram staining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to </a:t>
            </a:r>
            <a:r>
              <a:rPr sz="2600" dirty="0">
                <a:latin typeface="Georgia"/>
                <a:cs typeface="Georgia"/>
              </a:rPr>
              <a:t>determine </a:t>
            </a:r>
            <a:r>
              <a:rPr sz="2600" spc="-5" dirty="0">
                <a:latin typeface="Georgia"/>
                <a:cs typeface="Georgia"/>
              </a:rPr>
              <a:t>gram status to  classify bacteria broadly. </a:t>
            </a:r>
            <a:r>
              <a:rPr sz="2600" dirty="0">
                <a:latin typeface="Georgia"/>
                <a:cs typeface="Georgia"/>
              </a:rPr>
              <a:t>It is </a:t>
            </a:r>
            <a:r>
              <a:rPr sz="2600" spc="-5" dirty="0">
                <a:latin typeface="Georgia"/>
                <a:cs typeface="Georgia"/>
              </a:rPr>
              <a:t>based on the  composition of their cell wall. Gram staining uses  crystal </a:t>
            </a:r>
            <a:r>
              <a:rPr sz="2600" dirty="0">
                <a:latin typeface="Georgia"/>
                <a:cs typeface="Georgia"/>
              </a:rPr>
              <a:t>violet </a:t>
            </a:r>
            <a:r>
              <a:rPr sz="2600" spc="-5" dirty="0">
                <a:latin typeface="Georgia"/>
                <a:cs typeface="Georgia"/>
              </a:rPr>
              <a:t>to stain cell walls, </a:t>
            </a:r>
            <a:r>
              <a:rPr sz="2600" dirty="0">
                <a:latin typeface="Georgia"/>
                <a:cs typeface="Georgia"/>
              </a:rPr>
              <a:t>iodine as a mordant,  </a:t>
            </a:r>
            <a:r>
              <a:rPr sz="2600" spc="-5" dirty="0">
                <a:latin typeface="Georgia"/>
                <a:cs typeface="Georgia"/>
              </a:rPr>
              <a:t>and </a:t>
            </a:r>
            <a:r>
              <a:rPr sz="2600" dirty="0">
                <a:latin typeface="Georgia"/>
                <a:cs typeface="Georgia"/>
              </a:rPr>
              <a:t>a fuchsin or </a:t>
            </a:r>
            <a:r>
              <a:rPr sz="2600" spc="-5" dirty="0">
                <a:latin typeface="Georgia"/>
                <a:cs typeface="Georgia"/>
              </a:rPr>
              <a:t>safranin counterstain </a:t>
            </a:r>
            <a:r>
              <a:rPr sz="2600" dirty="0">
                <a:latin typeface="Georgia"/>
                <a:cs typeface="Georgia"/>
              </a:rPr>
              <a:t>to mark all  </a:t>
            </a:r>
            <a:r>
              <a:rPr sz="2600" spc="-5" dirty="0">
                <a:latin typeface="Georgia"/>
                <a:cs typeface="Georgia"/>
              </a:rPr>
              <a:t>bacteria. Gram status </a:t>
            </a:r>
            <a:r>
              <a:rPr sz="2600" dirty="0">
                <a:latin typeface="Georgia"/>
                <a:cs typeface="Georgia"/>
              </a:rPr>
              <a:t>is important in medicine; </a:t>
            </a:r>
            <a:r>
              <a:rPr sz="2600" spc="-5" dirty="0">
                <a:latin typeface="Georgia"/>
                <a:cs typeface="Georgia"/>
              </a:rPr>
              <a:t>the  presence or </a:t>
            </a:r>
            <a:r>
              <a:rPr sz="2600" dirty="0">
                <a:latin typeface="Georgia"/>
                <a:cs typeface="Georgia"/>
              </a:rPr>
              <a:t>absence </a:t>
            </a:r>
            <a:r>
              <a:rPr sz="2600" spc="-5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a cell </a:t>
            </a:r>
            <a:r>
              <a:rPr sz="2600" spc="-5" dirty="0">
                <a:latin typeface="Georgia"/>
                <a:cs typeface="Georgia"/>
              </a:rPr>
              <a:t>wall will change the  </a:t>
            </a:r>
            <a:r>
              <a:rPr sz="2600" dirty="0">
                <a:latin typeface="Georgia"/>
                <a:cs typeface="Georgia"/>
              </a:rPr>
              <a:t>bacterium's </a:t>
            </a:r>
            <a:r>
              <a:rPr sz="2600" spc="-5" dirty="0">
                <a:latin typeface="Georgia"/>
                <a:cs typeface="Georgia"/>
              </a:rPr>
              <a:t>susceptibility to some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antibiotics.</a:t>
            </a:r>
            <a:endParaRPr sz="2600">
              <a:latin typeface="Georgia"/>
              <a:cs typeface="Georgia"/>
            </a:endParaRPr>
          </a:p>
          <a:p>
            <a:pPr marL="268605" marR="393700" indent="-256540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Gram-positive bacteria stain dark blue or </a:t>
            </a:r>
            <a:r>
              <a:rPr sz="2600" dirty="0">
                <a:latin typeface="Georgia"/>
                <a:cs typeface="Georgia"/>
              </a:rPr>
              <a:t>violet.  </a:t>
            </a:r>
            <a:r>
              <a:rPr sz="2600" spc="-5" dirty="0">
                <a:latin typeface="Georgia"/>
                <a:cs typeface="Georgia"/>
              </a:rPr>
              <a:t>Their cell wall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typically </a:t>
            </a:r>
            <a:r>
              <a:rPr sz="2600" dirty="0">
                <a:latin typeface="Georgia"/>
                <a:cs typeface="Georgia"/>
              </a:rPr>
              <a:t>rich </a:t>
            </a:r>
            <a:r>
              <a:rPr sz="2600" spc="-5" dirty="0">
                <a:latin typeface="Georgia"/>
                <a:cs typeface="Georgia"/>
              </a:rPr>
              <a:t>with </a:t>
            </a:r>
            <a:r>
              <a:rPr sz="2600" dirty="0">
                <a:latin typeface="Georgia"/>
                <a:cs typeface="Georgia"/>
              </a:rPr>
              <a:t>peptidoglycan  and </a:t>
            </a:r>
            <a:r>
              <a:rPr sz="2600" spc="-5" dirty="0">
                <a:latin typeface="Georgia"/>
                <a:cs typeface="Georgia"/>
              </a:rPr>
              <a:t>lacks the secondary </a:t>
            </a:r>
            <a:r>
              <a:rPr sz="2600" dirty="0">
                <a:latin typeface="Georgia"/>
                <a:cs typeface="Georgia"/>
              </a:rPr>
              <a:t>membrane and  </a:t>
            </a:r>
            <a:r>
              <a:rPr sz="2600" spc="-5" dirty="0">
                <a:latin typeface="Georgia"/>
                <a:cs typeface="Georgia"/>
              </a:rPr>
              <a:t>lipopolysaccharide layer found </a:t>
            </a:r>
            <a:r>
              <a:rPr sz="2600" dirty="0">
                <a:latin typeface="Georgia"/>
                <a:cs typeface="Georgia"/>
              </a:rPr>
              <a:t>in Gram-negative  </a:t>
            </a:r>
            <a:r>
              <a:rPr sz="2600" spc="-5" dirty="0">
                <a:latin typeface="Georgia"/>
                <a:cs typeface="Georgia"/>
              </a:rPr>
              <a:t>bacteria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7966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21" y="1114497"/>
            <a:ext cx="5350024" cy="602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3189" y="976630"/>
            <a:ext cx="5360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3CC33"/>
                </a:solidFill>
              </a:rPr>
              <a:t>Gram </a:t>
            </a:r>
            <a:r>
              <a:rPr dirty="0">
                <a:solidFill>
                  <a:srgbClr val="33CC33"/>
                </a:solidFill>
              </a:rPr>
              <a:t>Staining</a:t>
            </a:r>
            <a:r>
              <a:rPr spc="-85" dirty="0">
                <a:solidFill>
                  <a:srgbClr val="33CC33"/>
                </a:solidFill>
              </a:rPr>
              <a:t> </a:t>
            </a:r>
            <a:r>
              <a:rPr spc="-5" dirty="0">
                <a:solidFill>
                  <a:srgbClr val="33CC33"/>
                </a:solidFill>
              </a:rPr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816353"/>
            <a:ext cx="8247380" cy="456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46100" marR="5080" indent="-534035" algn="just">
              <a:lnSpc>
                <a:spcPct val="90100"/>
              </a:lnSpc>
              <a:spcBef>
                <a:spcPts val="385"/>
              </a:spcBef>
              <a:buClr>
                <a:srgbClr val="67AEBC"/>
              </a:buClr>
              <a:buAutoNum type="arabicPeriod"/>
              <a:tabLst>
                <a:tab pos="546735" algn="l"/>
              </a:tabLst>
            </a:pPr>
            <a:r>
              <a:rPr sz="2400" spc="-5" dirty="0">
                <a:solidFill>
                  <a:srgbClr val="FF6600"/>
                </a:solidFill>
                <a:latin typeface="Georgia"/>
                <a:cs typeface="Georgia"/>
              </a:rPr>
              <a:t>Crystal </a:t>
            </a:r>
            <a:r>
              <a:rPr sz="2400" dirty="0">
                <a:solidFill>
                  <a:srgbClr val="FF6600"/>
                </a:solidFill>
                <a:latin typeface="Georgia"/>
                <a:cs typeface="Georgia"/>
              </a:rPr>
              <a:t>violet </a:t>
            </a:r>
            <a:r>
              <a:rPr sz="2400" dirty="0">
                <a:latin typeface="Georgia"/>
                <a:cs typeface="Georgia"/>
              </a:rPr>
              <a:t>acts as </a:t>
            </a:r>
            <a:r>
              <a:rPr sz="2400" spc="-5" dirty="0">
                <a:latin typeface="Georgia"/>
                <a:cs typeface="Georgia"/>
              </a:rPr>
              <a:t>the primary stain. </a:t>
            </a:r>
            <a:r>
              <a:rPr sz="2400" spc="-10" dirty="0">
                <a:latin typeface="Georgia"/>
                <a:cs typeface="Georgia"/>
              </a:rPr>
              <a:t>Crystal </a:t>
            </a:r>
            <a:r>
              <a:rPr sz="2400" dirty="0">
                <a:latin typeface="Georgia"/>
                <a:cs typeface="Georgia"/>
              </a:rPr>
              <a:t>violet may  </a:t>
            </a:r>
            <a:r>
              <a:rPr sz="2400" spc="-5" dirty="0">
                <a:latin typeface="Georgia"/>
                <a:cs typeface="Georgia"/>
              </a:rPr>
              <a:t>also be used </a:t>
            </a:r>
            <a:r>
              <a:rPr sz="2400" dirty="0">
                <a:latin typeface="Georgia"/>
                <a:cs typeface="Georgia"/>
              </a:rPr>
              <a:t>as a </a:t>
            </a:r>
            <a:r>
              <a:rPr sz="2400" spc="-5" dirty="0">
                <a:latin typeface="Georgia"/>
                <a:cs typeface="Georgia"/>
              </a:rPr>
              <a:t>simple stain because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dyes the cell </a:t>
            </a:r>
            <a:r>
              <a:rPr sz="2400" spc="-10" dirty="0">
                <a:latin typeface="Georgia"/>
                <a:cs typeface="Georgia"/>
              </a:rPr>
              <a:t>wall  </a:t>
            </a:r>
            <a:r>
              <a:rPr sz="2400" spc="-5" dirty="0">
                <a:latin typeface="Georgia"/>
                <a:cs typeface="Georgia"/>
              </a:rPr>
              <a:t>of </a:t>
            </a:r>
            <a:r>
              <a:rPr sz="2400" dirty="0">
                <a:latin typeface="Georgia"/>
                <a:cs typeface="Georgia"/>
              </a:rPr>
              <a:t>any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bacteria.</a:t>
            </a:r>
            <a:endParaRPr sz="2400">
              <a:latin typeface="Georgia"/>
              <a:cs typeface="Georgia"/>
            </a:endParaRPr>
          </a:p>
          <a:p>
            <a:pPr marL="546100" marR="433705" indent="-534035">
              <a:lnSpc>
                <a:spcPct val="90800"/>
              </a:lnSpc>
              <a:spcBef>
                <a:spcPts val="254"/>
              </a:spcBef>
              <a:buClr>
                <a:srgbClr val="67AEBC"/>
              </a:buClr>
              <a:buAutoNum type="arabicPeriod"/>
              <a:tabLst>
                <a:tab pos="546100" algn="l"/>
                <a:tab pos="546735" algn="l"/>
              </a:tabLst>
            </a:pPr>
            <a:r>
              <a:rPr sz="2800" b="1" spc="-10" dirty="0">
                <a:latin typeface="Georgia"/>
                <a:cs typeface="Georgia"/>
              </a:rPr>
              <a:t>Gram’s iodine </a:t>
            </a:r>
            <a:r>
              <a:rPr sz="2400" dirty="0">
                <a:latin typeface="Georgia"/>
                <a:cs typeface="Georgia"/>
              </a:rPr>
              <a:t>acts as a </a:t>
            </a:r>
            <a:r>
              <a:rPr sz="2400" spc="-5" dirty="0">
                <a:latin typeface="Georgia"/>
                <a:cs typeface="Georgia"/>
              </a:rPr>
              <a:t>mordant </a:t>
            </a:r>
            <a:r>
              <a:rPr sz="2400" dirty="0">
                <a:latin typeface="Georgia"/>
                <a:cs typeface="Georgia"/>
              </a:rPr>
              <a:t>(Helps </a:t>
            </a:r>
            <a:r>
              <a:rPr sz="2400" spc="-5" dirty="0">
                <a:latin typeface="Georgia"/>
                <a:cs typeface="Georgia"/>
              </a:rPr>
              <a:t>to fix the  primary dye to the cell wall).</a:t>
            </a:r>
            <a:endParaRPr sz="2400">
              <a:latin typeface="Georgia"/>
              <a:cs typeface="Georgia"/>
            </a:endParaRPr>
          </a:p>
          <a:p>
            <a:pPr marL="546100" marR="187960" indent="-534035">
              <a:lnSpc>
                <a:spcPct val="90200"/>
              </a:lnSpc>
              <a:spcBef>
                <a:spcPts val="280"/>
              </a:spcBef>
              <a:buClr>
                <a:srgbClr val="67AEBC"/>
              </a:buClr>
              <a:buAutoNum type="arabicPeriod"/>
              <a:tabLst>
                <a:tab pos="546100" algn="l"/>
                <a:tab pos="546735" algn="l"/>
              </a:tabLst>
            </a:pPr>
            <a:r>
              <a:rPr sz="2800" spc="-5" dirty="0">
                <a:latin typeface="Georgia"/>
                <a:cs typeface="Georgia"/>
              </a:rPr>
              <a:t>Decolorizer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used </a:t>
            </a:r>
            <a:r>
              <a:rPr sz="2400" dirty="0">
                <a:latin typeface="Georgia"/>
                <a:cs typeface="Georgia"/>
              </a:rPr>
              <a:t>next </a:t>
            </a:r>
            <a:r>
              <a:rPr sz="2400" spc="-5" dirty="0">
                <a:latin typeface="Georgia"/>
                <a:cs typeface="Georgia"/>
              </a:rPr>
              <a:t>to remove the primary stain  </a:t>
            </a:r>
            <a:r>
              <a:rPr sz="2400" dirty="0">
                <a:latin typeface="Georgia"/>
                <a:cs typeface="Georgia"/>
              </a:rPr>
              <a:t>(crystal violet) </a:t>
            </a:r>
            <a:r>
              <a:rPr sz="2400" spc="-5" dirty="0">
                <a:latin typeface="Georgia"/>
                <a:cs typeface="Georgia"/>
              </a:rPr>
              <a:t>from Gram Negative bacteria (those with  </a:t>
            </a:r>
            <a:r>
              <a:rPr sz="2400" dirty="0">
                <a:latin typeface="Georgia"/>
                <a:cs typeface="Georgia"/>
              </a:rPr>
              <a:t>LPS </a:t>
            </a:r>
            <a:r>
              <a:rPr sz="2400" spc="-5" dirty="0">
                <a:latin typeface="Georgia"/>
                <a:cs typeface="Georgia"/>
              </a:rPr>
              <a:t>imbedded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their cell walls). Decolorizer </a:t>
            </a:r>
            <a:r>
              <a:rPr sz="2400" dirty="0">
                <a:latin typeface="Georgia"/>
                <a:cs typeface="Georgia"/>
              </a:rPr>
              <a:t>is  </a:t>
            </a:r>
            <a:r>
              <a:rPr sz="2400" spc="-5" dirty="0">
                <a:latin typeface="Georgia"/>
                <a:cs typeface="Georgia"/>
              </a:rPr>
              <a:t>composed of </a:t>
            </a:r>
            <a:r>
              <a:rPr sz="2400" dirty="0">
                <a:latin typeface="Georgia"/>
                <a:cs typeface="Georgia"/>
              </a:rPr>
              <a:t>an </a:t>
            </a:r>
            <a:r>
              <a:rPr sz="2400" spc="-5" dirty="0">
                <a:latin typeface="Georgia"/>
                <a:cs typeface="Georgia"/>
              </a:rPr>
              <a:t>organic solvent, such </a:t>
            </a:r>
            <a:r>
              <a:rPr sz="2400" dirty="0">
                <a:latin typeface="Georgia"/>
                <a:cs typeface="Georgia"/>
              </a:rPr>
              <a:t>as, </a:t>
            </a:r>
            <a:r>
              <a:rPr sz="2400" spc="-5" dirty="0">
                <a:latin typeface="Georgia"/>
                <a:cs typeface="Georgia"/>
              </a:rPr>
              <a:t>acetone or  ethanol or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combination of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both.)</a:t>
            </a:r>
            <a:endParaRPr sz="2400">
              <a:latin typeface="Georgia"/>
              <a:cs typeface="Georgia"/>
            </a:endParaRPr>
          </a:p>
          <a:p>
            <a:pPr marL="546100" marR="437515" indent="-534035">
              <a:lnSpc>
                <a:spcPts val="2590"/>
              </a:lnSpc>
              <a:spcBef>
                <a:spcPts val="345"/>
              </a:spcBef>
              <a:buClr>
                <a:srgbClr val="67AEBC"/>
              </a:buClr>
              <a:buAutoNum type="arabicPeriod"/>
              <a:tabLst>
                <a:tab pos="546100" algn="l"/>
                <a:tab pos="546735" algn="l"/>
              </a:tabLst>
            </a:pPr>
            <a:r>
              <a:rPr sz="2400" spc="-5" dirty="0">
                <a:latin typeface="Georgia"/>
                <a:cs typeface="Georgia"/>
              </a:rPr>
              <a:t>Finally,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counter stain </a:t>
            </a:r>
            <a:r>
              <a:rPr sz="2400" dirty="0">
                <a:latin typeface="Georgia"/>
                <a:cs typeface="Georgia"/>
              </a:rPr>
              <a:t>(Safranin), is </a:t>
            </a:r>
            <a:r>
              <a:rPr sz="2400" spc="-5" dirty="0">
                <a:latin typeface="Georgia"/>
                <a:cs typeface="Georgia"/>
              </a:rPr>
              <a:t>applied to stain  those cells </a:t>
            </a:r>
            <a:r>
              <a:rPr sz="2400" dirty="0">
                <a:latin typeface="Georgia"/>
                <a:cs typeface="Georgia"/>
              </a:rPr>
              <a:t>(Gram </a:t>
            </a:r>
            <a:r>
              <a:rPr sz="2400" spc="-5" dirty="0">
                <a:latin typeface="Georgia"/>
                <a:cs typeface="Georgia"/>
              </a:rPr>
              <a:t>Negative) that have lost the primary  stain </a:t>
            </a:r>
            <a:r>
              <a:rPr sz="2400" dirty="0">
                <a:latin typeface="Georgia"/>
                <a:cs typeface="Georgia"/>
              </a:rPr>
              <a:t>as a result </a:t>
            </a:r>
            <a:r>
              <a:rPr sz="2400" spc="-5" dirty="0">
                <a:latin typeface="Georgia"/>
                <a:cs typeface="Georgia"/>
              </a:rPr>
              <a:t>of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decolorization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6818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7015" marR="5080" indent="-2005964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Why </a:t>
            </a:r>
            <a:r>
              <a:rPr dirty="0"/>
              <a:t>we </a:t>
            </a:r>
            <a:r>
              <a:rPr spc="-5" dirty="0"/>
              <a:t>should be</a:t>
            </a:r>
            <a:r>
              <a:rPr spc="-40" dirty="0"/>
              <a:t> </a:t>
            </a:r>
            <a:r>
              <a:rPr spc="-5" dirty="0"/>
              <a:t>Stain  </a:t>
            </a:r>
            <a:r>
              <a:rPr i="1" dirty="0"/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20595"/>
            <a:ext cx="7949565" cy="41021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445"/>
              </a:spcBef>
            </a:pPr>
            <a:r>
              <a:rPr sz="3200" spc="-5" dirty="0">
                <a:latin typeface="Georgia"/>
                <a:cs typeface="Georgia"/>
              </a:rPr>
              <a:t>Bacteria have </a:t>
            </a:r>
            <a:r>
              <a:rPr sz="3200" dirty="0">
                <a:latin typeface="Georgia"/>
                <a:cs typeface="Georgia"/>
              </a:rPr>
              <a:t>nearly </a:t>
            </a:r>
            <a:r>
              <a:rPr sz="3200" spc="-5" dirty="0">
                <a:latin typeface="Georgia"/>
                <a:cs typeface="Georgia"/>
              </a:rPr>
              <a:t>the same </a:t>
            </a:r>
            <a:r>
              <a:rPr sz="3200" dirty="0">
                <a:latin typeface="Georgia"/>
                <a:cs typeface="Georgia"/>
              </a:rPr>
              <a:t>refractive  index as </a:t>
            </a:r>
            <a:r>
              <a:rPr sz="3200" spc="-5" dirty="0">
                <a:latin typeface="Georgia"/>
                <a:cs typeface="Georgia"/>
              </a:rPr>
              <a:t>water, therefore, when they </a:t>
            </a:r>
            <a:r>
              <a:rPr sz="3200" dirty="0">
                <a:latin typeface="Georgia"/>
                <a:cs typeface="Georgia"/>
              </a:rPr>
              <a:t>are  </a:t>
            </a:r>
            <a:r>
              <a:rPr sz="3200" spc="-5" dirty="0">
                <a:latin typeface="Georgia"/>
                <a:cs typeface="Georgia"/>
              </a:rPr>
              <a:t>observed under </a:t>
            </a:r>
            <a:r>
              <a:rPr sz="3200" dirty="0">
                <a:latin typeface="Georgia"/>
                <a:cs typeface="Georgia"/>
              </a:rPr>
              <a:t>a </a:t>
            </a:r>
            <a:r>
              <a:rPr sz="3200" spc="-5" dirty="0">
                <a:latin typeface="Georgia"/>
                <a:cs typeface="Georgia"/>
              </a:rPr>
              <a:t>microscope they </a:t>
            </a:r>
            <a:r>
              <a:rPr sz="3200" dirty="0">
                <a:latin typeface="Georgia"/>
                <a:cs typeface="Georgia"/>
              </a:rPr>
              <a:t>are  </a:t>
            </a:r>
            <a:r>
              <a:rPr sz="3200" spc="-5" dirty="0">
                <a:latin typeface="Georgia"/>
                <a:cs typeface="Georgia"/>
              </a:rPr>
              <a:t>opaque </a:t>
            </a:r>
            <a:r>
              <a:rPr sz="3200" dirty="0">
                <a:latin typeface="Georgia"/>
                <a:cs typeface="Georgia"/>
              </a:rPr>
              <a:t>or nearly invisible to </a:t>
            </a:r>
            <a:r>
              <a:rPr sz="3200" spc="-10" dirty="0">
                <a:latin typeface="Georgia"/>
                <a:cs typeface="Georgia"/>
              </a:rPr>
              <a:t>the </a:t>
            </a:r>
            <a:r>
              <a:rPr sz="3200" spc="5" dirty="0">
                <a:latin typeface="Georgia"/>
                <a:cs typeface="Georgia"/>
              </a:rPr>
              <a:t>naked </a:t>
            </a:r>
            <a:r>
              <a:rPr sz="3200" spc="-5" dirty="0">
                <a:latin typeface="Georgia"/>
                <a:cs typeface="Georgia"/>
              </a:rPr>
              <a:t>eye.  Different types of staining </a:t>
            </a:r>
            <a:r>
              <a:rPr sz="3200" dirty="0">
                <a:latin typeface="Georgia"/>
                <a:cs typeface="Georgia"/>
              </a:rPr>
              <a:t>methods are </a:t>
            </a:r>
            <a:r>
              <a:rPr sz="3200" spc="-5" dirty="0">
                <a:latin typeface="Georgia"/>
                <a:cs typeface="Georgia"/>
              </a:rPr>
              <a:t>used  to </a:t>
            </a:r>
            <a:r>
              <a:rPr sz="3200" dirty="0">
                <a:latin typeface="Georgia"/>
                <a:cs typeface="Georgia"/>
              </a:rPr>
              <a:t>make </a:t>
            </a:r>
            <a:r>
              <a:rPr sz="3200" spc="-5" dirty="0">
                <a:latin typeface="Georgia"/>
                <a:cs typeface="Georgia"/>
              </a:rPr>
              <a:t>the cells </a:t>
            </a:r>
            <a:r>
              <a:rPr sz="3200" dirty="0">
                <a:latin typeface="Georgia"/>
                <a:cs typeface="Georgia"/>
              </a:rPr>
              <a:t>and </a:t>
            </a:r>
            <a:r>
              <a:rPr sz="3200" spc="-5" dirty="0">
                <a:latin typeface="Georgia"/>
                <a:cs typeface="Georgia"/>
              </a:rPr>
              <a:t>their </a:t>
            </a:r>
            <a:r>
              <a:rPr sz="3200" dirty="0">
                <a:latin typeface="Georgia"/>
                <a:cs typeface="Georgia"/>
              </a:rPr>
              <a:t>internal  </a:t>
            </a:r>
            <a:r>
              <a:rPr sz="3200" spc="-5" dirty="0">
                <a:latin typeface="Georgia"/>
                <a:cs typeface="Georgia"/>
              </a:rPr>
              <a:t>structures </a:t>
            </a:r>
            <a:r>
              <a:rPr sz="3200" dirty="0">
                <a:latin typeface="Georgia"/>
                <a:cs typeface="Georgia"/>
              </a:rPr>
              <a:t>more visible </a:t>
            </a:r>
            <a:r>
              <a:rPr sz="3200" spc="-5" dirty="0">
                <a:latin typeface="Georgia"/>
                <a:cs typeface="Georgia"/>
              </a:rPr>
              <a:t>under the light  microscope.</a:t>
            </a:r>
            <a:endParaRPr sz="3200">
              <a:latin typeface="Georgia"/>
              <a:cs typeface="Georgia"/>
            </a:endParaRPr>
          </a:p>
          <a:p>
            <a:pPr marL="12700">
              <a:lnSpc>
                <a:spcPts val="3754"/>
              </a:lnSpc>
            </a:pPr>
            <a:r>
              <a:rPr sz="3200" dirty="0"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550" y="27813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 marR="5080" indent="-1524635">
              <a:lnSpc>
                <a:spcPct val="100000"/>
              </a:lnSpc>
              <a:spcBef>
                <a:spcPts val="105"/>
              </a:spcBef>
            </a:pPr>
            <a:r>
              <a:rPr i="0" dirty="0">
                <a:latin typeface="Trebuchet MS"/>
                <a:cs typeface="Trebuchet MS"/>
              </a:rPr>
              <a:t>Stains differentiates</a:t>
            </a:r>
            <a:r>
              <a:rPr i="0" spc="-90" dirty="0">
                <a:latin typeface="Trebuchet MS"/>
                <a:cs typeface="Trebuchet MS"/>
              </a:rPr>
              <a:t> </a:t>
            </a:r>
            <a:r>
              <a:rPr i="0" dirty="0">
                <a:latin typeface="Trebuchet MS"/>
                <a:cs typeface="Trebuchet MS"/>
              </a:rPr>
              <a:t>different  groups of</a:t>
            </a:r>
            <a:r>
              <a:rPr i="0" spc="-45" dirty="0">
                <a:latin typeface="Trebuchet MS"/>
                <a:cs typeface="Trebuchet MS"/>
              </a:rPr>
              <a:t> </a:t>
            </a:r>
            <a:r>
              <a:rPr i="0" spc="-5" dirty="0">
                <a:latin typeface="Trebuchet MS"/>
                <a:cs typeface="Trebuchet MS"/>
              </a:rPr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69363"/>
            <a:ext cx="3419475" cy="445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distinguish  different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kinds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of  bacteria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into 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separate groups 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based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on</a:t>
            </a:r>
            <a:r>
              <a:rPr sz="3200" spc="-114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staining  properties</a:t>
            </a:r>
            <a:endParaRPr sz="3200">
              <a:latin typeface="Georgia"/>
              <a:cs typeface="Georgia"/>
            </a:endParaRPr>
          </a:p>
          <a:p>
            <a:pPr marL="268605" marR="7810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Two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types:</a:t>
            </a:r>
            <a:r>
              <a:rPr sz="3200" spc="-10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Georgia"/>
                <a:cs typeface="Georgia"/>
              </a:rPr>
              <a:t>Gram 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stain </a:t>
            </a:r>
            <a:r>
              <a:rPr sz="3200" dirty="0">
                <a:solidFill>
                  <a:srgbClr val="001F5F"/>
                </a:solidFill>
                <a:latin typeface="Georgia"/>
                <a:cs typeface="Georgia"/>
              </a:rPr>
              <a:t>&amp; </a:t>
            </a:r>
            <a:r>
              <a:rPr sz="3200" spc="-5" dirty="0">
                <a:solidFill>
                  <a:srgbClr val="001F5F"/>
                </a:solidFill>
                <a:latin typeface="Georgia"/>
                <a:cs typeface="Georgia"/>
              </a:rPr>
              <a:t>Acid-fast  stain.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133600"/>
            <a:ext cx="4495799" cy="472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9490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3875" y="1395475"/>
          <a:ext cx="8075929" cy="4767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2018029"/>
                <a:gridCol w="2019300"/>
              </a:tblGrid>
              <a:tr h="829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2200" spc="-10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Gram +</a:t>
                      </a:r>
                      <a:r>
                        <a:rPr sz="2200" spc="-1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cells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2200" spc="-1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Gram –</a:t>
                      </a:r>
                      <a:r>
                        <a:rPr sz="2200" spc="-1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cells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sz="2200" spc="-10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stain: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Crystal violet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</a:tr>
              <a:tr h="984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Mordant: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Iodine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Decolorizing</a:t>
                      </a:r>
                      <a:r>
                        <a:rPr sz="2200" spc="-2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agent: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Alcohol-acetone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Colorless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</a:tr>
              <a:tr h="9859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Counterstain: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Safranin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Purple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200" spc="-5" dirty="0">
                          <a:solidFill>
                            <a:srgbClr val="438085"/>
                          </a:solidFill>
                          <a:latin typeface="Arial"/>
                          <a:cs typeface="Arial"/>
                        </a:rPr>
                        <a:t>Red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409" y="520649"/>
            <a:ext cx="80778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098540" algn="l"/>
              </a:tabLst>
            </a:pPr>
            <a:r>
              <a:rPr sz="4300" spc="-10" dirty="0"/>
              <a:t>Di</a:t>
            </a:r>
            <a:r>
              <a:rPr sz="4300" spc="-204" dirty="0"/>
              <a:t>f</a:t>
            </a:r>
            <a:r>
              <a:rPr sz="4300" spc="-10" dirty="0"/>
              <a:t>ferentia</a:t>
            </a:r>
            <a:r>
              <a:rPr sz="4300" spc="-5" dirty="0"/>
              <a:t>l </a:t>
            </a:r>
            <a:r>
              <a:rPr sz="4300" spc="-10" dirty="0" err="1" smtClean="0"/>
              <a:t>Stains</a:t>
            </a:r>
            <a:r>
              <a:rPr sz="4300" spc="-5" dirty="0" err="1" smtClean="0"/>
              <a:t>:</a:t>
            </a:r>
            <a:r>
              <a:rPr lang="en-US" sz="4300" spc="-5" dirty="0" err="1" smtClean="0"/>
              <a:t>Gram</a:t>
            </a:r>
            <a:r>
              <a:rPr sz="4300" spc="20" dirty="0" smtClean="0"/>
              <a:t> </a:t>
            </a:r>
            <a:r>
              <a:rPr sz="4300" spc="-10" dirty="0"/>
              <a:t>Stain</a:t>
            </a:r>
            <a:endParaRPr sz="43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72" y="1083309"/>
            <a:ext cx="6532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Gram </a:t>
            </a:r>
            <a:r>
              <a:rPr dirty="0"/>
              <a:t>Staining</a:t>
            </a:r>
            <a:r>
              <a:rPr spc="-60" dirty="0"/>
              <a:t> </a:t>
            </a:r>
            <a:r>
              <a:rPr dirty="0"/>
              <a:t>technique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09800"/>
            <a:ext cx="9144000" cy="4648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0533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708" y="34544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5" dirty="0">
                <a:solidFill>
                  <a:srgbClr val="FFFFFF"/>
                </a:solidFill>
                <a:latin typeface="Times New Roman"/>
                <a:cs typeface="Times New Roman"/>
              </a:rPr>
              <a:t>Gram </a:t>
            </a:r>
            <a:r>
              <a:rPr sz="3200" i="0" spc="-5" dirty="0">
                <a:solidFill>
                  <a:srgbClr val="FFFFFF"/>
                </a:solidFill>
                <a:latin typeface="Times New Roman"/>
                <a:cs typeface="Times New Roman"/>
              </a:rPr>
              <a:t>Staining</a:t>
            </a:r>
            <a:r>
              <a:rPr sz="3200" i="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0" spc="-1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685800"/>
            <a:ext cx="2578100" cy="193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743200"/>
            <a:ext cx="2552700" cy="191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4724400"/>
            <a:ext cx="2578100" cy="193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685800"/>
            <a:ext cx="2578100" cy="19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2743200"/>
            <a:ext cx="2578100" cy="1930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4724400"/>
            <a:ext cx="2590800" cy="1939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685800"/>
            <a:ext cx="2578100" cy="1930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2743200"/>
            <a:ext cx="2578100" cy="1930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0" y="4724400"/>
            <a:ext cx="2578100" cy="1930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74785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404876"/>
            <a:ext cx="8083550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476443"/>
            <a:ext cx="7034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40" dirty="0">
                <a:solidFill>
                  <a:srgbClr val="424455"/>
                </a:solidFill>
                <a:latin typeface="Trebuchet MS"/>
                <a:cs typeface="Trebuchet MS"/>
              </a:rPr>
              <a:t>Gram </a:t>
            </a:r>
            <a:r>
              <a:rPr sz="4800" b="1" spc="-5" dirty="0">
                <a:solidFill>
                  <a:srgbClr val="424455"/>
                </a:solidFill>
                <a:latin typeface="Trebuchet MS"/>
                <a:cs typeface="Trebuchet MS"/>
              </a:rPr>
              <a:t>Staining</a:t>
            </a:r>
            <a:r>
              <a:rPr sz="4800" b="1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800" b="1" spc="-5" dirty="0">
                <a:solidFill>
                  <a:srgbClr val="424455"/>
                </a:solidFill>
                <a:latin typeface="Trebuchet MS"/>
                <a:cs typeface="Trebuchet MS"/>
              </a:rPr>
              <a:t>technique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6630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272" rIns="0" bIns="0" rtlCol="0">
            <a:spAutoFit/>
          </a:bodyPr>
          <a:lstStyle/>
          <a:p>
            <a:pPr marL="2123440" marR="5080" indent="-151066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Structure and Reactivity to  </a:t>
            </a:r>
            <a:r>
              <a:rPr sz="4000" i="1" spc="-10" dirty="0"/>
              <a:t>Gram </a:t>
            </a:r>
            <a:r>
              <a:rPr sz="4000" i="1" spc="-5" dirty="0"/>
              <a:t>Staining.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4504566" cy="450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2209800"/>
            <a:ext cx="43434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599"/>
            <a:ext cx="9144000" cy="6629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2726" y="27813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74" y="1101597"/>
            <a:ext cx="73044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Trebuchet MS"/>
                <a:cs typeface="Trebuchet MS"/>
              </a:rPr>
              <a:t>Cell </a:t>
            </a:r>
            <a:r>
              <a:rPr sz="3600" i="0" spc="-5" dirty="0">
                <a:latin typeface="Trebuchet MS"/>
                <a:cs typeface="Trebuchet MS"/>
              </a:rPr>
              <a:t>structure </a:t>
            </a:r>
            <a:r>
              <a:rPr sz="3600" i="0" dirty="0">
                <a:latin typeface="Trebuchet MS"/>
                <a:cs typeface="Trebuchet MS"/>
              </a:rPr>
              <a:t>differentiates </a:t>
            </a:r>
            <a:r>
              <a:rPr sz="3600" i="0" spc="-30" dirty="0">
                <a:latin typeface="Trebuchet MS"/>
                <a:cs typeface="Trebuchet MS"/>
              </a:rPr>
              <a:t>Gram  </a:t>
            </a:r>
            <a:r>
              <a:rPr sz="3600" i="0" dirty="0">
                <a:latin typeface="Trebuchet MS"/>
                <a:cs typeface="Trebuchet MS"/>
              </a:rPr>
              <a:t>positive from </a:t>
            </a:r>
            <a:r>
              <a:rPr sz="3600" i="0" spc="-30" dirty="0">
                <a:latin typeface="Trebuchet MS"/>
                <a:cs typeface="Trebuchet MS"/>
              </a:rPr>
              <a:t>Gram</a:t>
            </a:r>
            <a:r>
              <a:rPr sz="3600" i="0" spc="-40" dirty="0">
                <a:latin typeface="Trebuchet MS"/>
                <a:cs typeface="Trebuchet MS"/>
              </a:rPr>
              <a:t> </a:t>
            </a:r>
            <a:r>
              <a:rPr sz="3600" i="0" dirty="0">
                <a:latin typeface="Trebuchet MS"/>
                <a:cs typeface="Trebuchet MS"/>
              </a:rPr>
              <a:t>Negative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9144000" cy="457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81390" y="27813"/>
            <a:ext cx="27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510" y="854709"/>
            <a:ext cx="7482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-5" dirty="0">
                <a:latin typeface="Trebuchet MS"/>
                <a:cs typeface="Trebuchet MS"/>
              </a:rPr>
              <a:t>Gm+ve </a:t>
            </a:r>
            <a:r>
              <a:rPr i="0" dirty="0">
                <a:latin typeface="Trebuchet MS"/>
                <a:cs typeface="Trebuchet MS"/>
              </a:rPr>
              <a:t>cocci &amp; </a:t>
            </a:r>
            <a:r>
              <a:rPr i="0" spc="-5" dirty="0">
                <a:latin typeface="Trebuchet MS"/>
                <a:cs typeface="Trebuchet MS"/>
              </a:rPr>
              <a:t>Gm-ve</a:t>
            </a:r>
            <a:r>
              <a:rPr i="0" spc="-85" dirty="0">
                <a:latin typeface="Trebuchet MS"/>
                <a:cs typeface="Trebuchet MS"/>
              </a:rPr>
              <a:t> </a:t>
            </a:r>
            <a:r>
              <a:rPr i="0" dirty="0">
                <a:latin typeface="Trebuchet MS"/>
                <a:cs typeface="Trebuchet MS"/>
              </a:rPr>
              <a:t>bacilli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28800"/>
            <a:ext cx="44958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828800"/>
            <a:ext cx="4571999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889761"/>
            <a:ext cx="4486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15" dirty="0">
                <a:latin typeface="Trebuchet MS"/>
                <a:cs typeface="Trebuchet MS"/>
              </a:rPr>
              <a:t>Gram-positive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29738"/>
            <a:ext cx="7911465" cy="42926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3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b="1" spc="-5" dirty="0">
                <a:latin typeface="Georgia"/>
                <a:cs typeface="Georgia"/>
              </a:rPr>
              <a:t>Gram-positive </a:t>
            </a:r>
            <a:r>
              <a:rPr sz="2800" spc="-10" dirty="0">
                <a:latin typeface="Georgia"/>
                <a:cs typeface="Georgia"/>
              </a:rPr>
              <a:t>bacteria are </a:t>
            </a:r>
            <a:r>
              <a:rPr sz="2800" spc="-5" dirty="0">
                <a:latin typeface="Georgia"/>
                <a:cs typeface="Georgia"/>
              </a:rPr>
              <a:t>those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are  stained </a:t>
            </a:r>
            <a:r>
              <a:rPr sz="2800" spc="-10" dirty="0">
                <a:latin typeface="Georgia"/>
                <a:cs typeface="Georgia"/>
              </a:rPr>
              <a:t>dark blue </a:t>
            </a:r>
            <a:r>
              <a:rPr sz="2800" spc="-5" dirty="0">
                <a:latin typeface="Georgia"/>
                <a:cs typeface="Georgia"/>
              </a:rPr>
              <a:t>or violet by </a:t>
            </a:r>
            <a:r>
              <a:rPr sz="2800" spc="-10" dirty="0">
                <a:latin typeface="Georgia"/>
                <a:cs typeface="Georgia"/>
              </a:rPr>
              <a:t>Gram </a:t>
            </a:r>
            <a:r>
              <a:rPr sz="2800" spc="-5" dirty="0">
                <a:latin typeface="Georgia"/>
                <a:cs typeface="Georgia"/>
              </a:rPr>
              <a:t>staining.  This is in contrast to </a:t>
            </a:r>
            <a:r>
              <a:rPr sz="2800" spc="-10" dirty="0">
                <a:latin typeface="Georgia"/>
                <a:cs typeface="Georgia"/>
              </a:rPr>
              <a:t>Gram-negative bacteria,  which </a:t>
            </a:r>
            <a:r>
              <a:rPr sz="2800" spc="-5" dirty="0">
                <a:latin typeface="Georgia"/>
                <a:cs typeface="Georgia"/>
              </a:rPr>
              <a:t>cannot </a:t>
            </a:r>
            <a:r>
              <a:rPr sz="2800" spc="-10" dirty="0">
                <a:latin typeface="Georgia"/>
                <a:cs typeface="Georgia"/>
              </a:rPr>
              <a:t>retain the crystal </a:t>
            </a:r>
            <a:r>
              <a:rPr sz="2800" spc="-5" dirty="0">
                <a:latin typeface="Georgia"/>
                <a:cs typeface="Georgia"/>
              </a:rPr>
              <a:t>violet </a:t>
            </a:r>
            <a:r>
              <a:rPr sz="2800" spc="-10" dirty="0">
                <a:latin typeface="Georgia"/>
                <a:cs typeface="Georgia"/>
              </a:rPr>
              <a:t>stain,  </a:t>
            </a:r>
            <a:r>
              <a:rPr sz="2800" spc="-5" dirty="0">
                <a:latin typeface="Georgia"/>
                <a:cs typeface="Georgia"/>
              </a:rPr>
              <a:t>instead </a:t>
            </a:r>
            <a:r>
              <a:rPr sz="2800" spc="-10" dirty="0">
                <a:latin typeface="Georgia"/>
                <a:cs typeface="Georgia"/>
              </a:rPr>
              <a:t>taking </a:t>
            </a:r>
            <a:r>
              <a:rPr sz="2800" spc="-5" dirty="0">
                <a:latin typeface="Georgia"/>
                <a:cs typeface="Georgia"/>
              </a:rPr>
              <a:t>up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counter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(safranin </a:t>
            </a:r>
            <a:r>
              <a:rPr sz="2800" spc="-10" dirty="0">
                <a:latin typeface="Georgia"/>
                <a:cs typeface="Georgia"/>
              </a:rPr>
              <a:t>or  </a:t>
            </a:r>
            <a:r>
              <a:rPr sz="2800" spc="-5" dirty="0">
                <a:latin typeface="Georgia"/>
                <a:cs typeface="Georgia"/>
              </a:rPr>
              <a:t>fuchsine) </a:t>
            </a:r>
            <a:r>
              <a:rPr sz="2800" spc="-10" dirty="0">
                <a:latin typeface="Georgia"/>
                <a:cs typeface="Georgia"/>
              </a:rPr>
              <a:t>and </a:t>
            </a:r>
            <a:r>
              <a:rPr sz="2800" spc="-5" dirty="0">
                <a:latin typeface="Georgia"/>
                <a:cs typeface="Georgia"/>
              </a:rPr>
              <a:t>appearing red or </a:t>
            </a:r>
            <a:r>
              <a:rPr sz="2800" spc="-10" dirty="0">
                <a:latin typeface="Georgia"/>
                <a:cs typeface="Georgia"/>
              </a:rPr>
              <a:t>pink. </a:t>
            </a:r>
            <a:r>
              <a:rPr sz="2800" spc="-5" dirty="0">
                <a:latin typeface="Georgia"/>
                <a:cs typeface="Georgia"/>
              </a:rPr>
              <a:t>Gram-  positive organisms </a:t>
            </a:r>
            <a:r>
              <a:rPr sz="2800" spc="-10" dirty="0">
                <a:latin typeface="Georgia"/>
                <a:cs typeface="Georgia"/>
              </a:rPr>
              <a:t>are able </a:t>
            </a:r>
            <a:r>
              <a:rPr sz="2800" spc="-5" dirty="0">
                <a:latin typeface="Georgia"/>
                <a:cs typeface="Georgia"/>
              </a:rPr>
              <a:t>to retain </a:t>
            </a:r>
            <a:r>
              <a:rPr sz="2800" spc="-10" dirty="0">
                <a:latin typeface="Georgia"/>
                <a:cs typeface="Georgia"/>
              </a:rPr>
              <a:t>the crystal  </a:t>
            </a:r>
            <a:r>
              <a:rPr sz="2800" spc="-5" dirty="0">
                <a:latin typeface="Georgia"/>
                <a:cs typeface="Georgia"/>
              </a:rPr>
              <a:t>violet </a:t>
            </a:r>
            <a:r>
              <a:rPr sz="2800" spc="-10" dirty="0">
                <a:latin typeface="Georgia"/>
                <a:cs typeface="Georgia"/>
              </a:rPr>
              <a:t>stain because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high </a:t>
            </a:r>
            <a:r>
              <a:rPr sz="2800" spc="-5" dirty="0">
                <a:latin typeface="Georgia"/>
                <a:cs typeface="Georgia"/>
              </a:rPr>
              <a:t>amount </a:t>
            </a:r>
            <a:r>
              <a:rPr sz="280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peptidoglycan in the cell wall. Gram-positive cell  </a:t>
            </a:r>
            <a:r>
              <a:rPr sz="2800" spc="-10" dirty="0">
                <a:latin typeface="Georgia"/>
                <a:cs typeface="Georgia"/>
              </a:rPr>
              <a:t>walls typically lack the outer </a:t>
            </a:r>
            <a:r>
              <a:rPr sz="2800" spc="-5" dirty="0">
                <a:latin typeface="Georgia"/>
                <a:cs typeface="Georgia"/>
              </a:rPr>
              <a:t>membrane found in  </a:t>
            </a:r>
            <a:r>
              <a:rPr sz="2800" spc="-10" dirty="0">
                <a:latin typeface="Georgia"/>
                <a:cs typeface="Georgia"/>
              </a:rPr>
              <a:t>Gram-negative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bacteria.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8342" y="2781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890" y="1040637"/>
            <a:ext cx="75018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6695" marR="5080" indent="-275463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Trebuchet MS"/>
                <a:cs typeface="Trebuchet MS"/>
              </a:rPr>
              <a:t>Staining </a:t>
            </a:r>
            <a:r>
              <a:rPr sz="4000" i="0" spc="-5" dirty="0">
                <a:latin typeface="Trebuchet MS"/>
                <a:cs typeface="Trebuchet MS"/>
              </a:rPr>
              <a:t>helps in observation of  </a:t>
            </a:r>
            <a:r>
              <a:rPr sz="4000" i="0" spc="-10" dirty="0">
                <a:latin typeface="Trebuchet MS"/>
                <a:cs typeface="Trebuchet MS"/>
              </a:rPr>
              <a:t>Bacteria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37359"/>
            <a:ext cx="3732529" cy="44500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marR="5080" indent="-256540">
              <a:lnSpc>
                <a:spcPct val="89900"/>
              </a:lnSpc>
              <a:spcBef>
                <a:spcPts val="39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Microscopes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are of 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little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use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unless the  specimens for  viewing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are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prepared 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properly. 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Microorganisms</a:t>
            </a:r>
            <a:r>
              <a:rPr sz="2400" b="1" spc="-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must 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be fixed &amp;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stained to  increase visibility,  accentuate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specific  </a:t>
            </a:r>
            <a:r>
              <a:rPr sz="2400" b="1" spc="-5" dirty="0">
                <a:solidFill>
                  <a:srgbClr val="001F5F"/>
                </a:solidFill>
                <a:latin typeface="Georgia"/>
                <a:cs typeface="Georgia"/>
              </a:rPr>
              <a:t>morphological  features, </a:t>
            </a:r>
            <a:r>
              <a:rPr sz="2400" b="1" dirty="0">
                <a:solidFill>
                  <a:srgbClr val="001F5F"/>
                </a:solidFill>
                <a:latin typeface="Georgia"/>
                <a:cs typeface="Georgia"/>
              </a:rPr>
              <a:t>and  </a:t>
            </a:r>
            <a:r>
              <a:rPr sz="2800" b="1" spc="-10" dirty="0">
                <a:solidFill>
                  <a:srgbClr val="001F5F"/>
                </a:solidFill>
                <a:latin typeface="Georgia"/>
                <a:cs typeface="Georgia"/>
              </a:rPr>
              <a:t>preserve them for  </a:t>
            </a:r>
            <a:r>
              <a:rPr sz="2800" b="1" spc="-5" dirty="0">
                <a:solidFill>
                  <a:srgbClr val="001F5F"/>
                </a:solidFill>
                <a:latin typeface="Georgia"/>
                <a:cs typeface="Georgia"/>
              </a:rPr>
              <a:t>future</a:t>
            </a:r>
            <a:r>
              <a:rPr sz="280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use.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5528" y="2167126"/>
            <a:ext cx="4538980" cy="4691380"/>
            <a:chOff x="4605528" y="2167126"/>
            <a:chExt cx="4538980" cy="4691380"/>
          </a:xfrm>
        </p:grpSpPr>
        <p:sp>
          <p:nvSpPr>
            <p:cNvPr id="5" name="object 5"/>
            <p:cNvSpPr/>
            <p:nvPr/>
          </p:nvSpPr>
          <p:spPr>
            <a:xfrm>
              <a:off x="4605528" y="2167126"/>
              <a:ext cx="4538472" cy="4690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600" y="2362199"/>
              <a:ext cx="4343399" cy="426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15502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1279905"/>
            <a:ext cx="736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latin typeface="Trebuchet MS"/>
                <a:cs typeface="Trebuchet MS"/>
              </a:rPr>
              <a:t>GRAM-POSITIVE</a:t>
            </a:r>
            <a:r>
              <a:rPr sz="4800" i="0" spc="-15" dirty="0">
                <a:latin typeface="Trebuchet MS"/>
                <a:cs typeface="Trebuchet MS"/>
              </a:rPr>
              <a:t> </a:t>
            </a:r>
            <a:r>
              <a:rPr sz="4800" i="0" spc="-5" dirty="0">
                <a:latin typeface="Trebuchet MS"/>
                <a:cs typeface="Trebuchet MS"/>
              </a:rPr>
              <a:t>BACTERIA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5458"/>
            <a:ext cx="3703954" cy="438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GRAM-POSITIVE  BACTERIA are  </a:t>
            </a:r>
            <a:r>
              <a:rPr sz="2200" spc="-10" dirty="0">
                <a:latin typeface="Georgia"/>
                <a:cs typeface="Georgia"/>
              </a:rPr>
              <a:t>characterized </a:t>
            </a:r>
            <a:r>
              <a:rPr sz="2200" spc="-5" dirty="0">
                <a:latin typeface="Georgia"/>
                <a:cs typeface="Georgia"/>
              </a:rPr>
              <a:t>by having </a:t>
            </a:r>
            <a:r>
              <a:rPr sz="2200" spc="-10" dirty="0">
                <a:latin typeface="Georgia"/>
                <a:cs typeface="Georgia"/>
              </a:rPr>
              <a:t>as  part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their cell wall  structure peptidoglycan </a:t>
            </a:r>
            <a:r>
              <a:rPr sz="2200" spc="-5" dirty="0">
                <a:latin typeface="Georgia"/>
                <a:cs typeface="Georgia"/>
              </a:rPr>
              <a:t>as  </a:t>
            </a:r>
            <a:r>
              <a:rPr sz="2200" spc="-10" dirty="0">
                <a:latin typeface="Georgia"/>
                <a:cs typeface="Georgia"/>
              </a:rPr>
              <a:t>well as polysaccharides  </a:t>
            </a:r>
            <a:r>
              <a:rPr sz="2200" spc="-5" dirty="0">
                <a:latin typeface="Georgia"/>
                <a:cs typeface="Georgia"/>
              </a:rPr>
              <a:t>and/or teichoic acids. The  </a:t>
            </a:r>
            <a:r>
              <a:rPr sz="2200" spc="-10" dirty="0">
                <a:latin typeface="Georgia"/>
                <a:cs typeface="Georgia"/>
              </a:rPr>
              <a:t>peptidoglycans </a:t>
            </a:r>
            <a:r>
              <a:rPr sz="2200" spc="-5" dirty="0">
                <a:latin typeface="Georgia"/>
                <a:cs typeface="Georgia"/>
              </a:rPr>
              <a:t>which are  </a:t>
            </a:r>
            <a:r>
              <a:rPr sz="2200" spc="-10" dirty="0">
                <a:latin typeface="Georgia"/>
                <a:cs typeface="Georgia"/>
              </a:rPr>
              <a:t>sometimes also called  </a:t>
            </a:r>
            <a:r>
              <a:rPr sz="2200" spc="-5" dirty="0">
                <a:latin typeface="Georgia"/>
                <a:cs typeface="Georgia"/>
              </a:rPr>
              <a:t>murein are </a:t>
            </a:r>
            <a:r>
              <a:rPr sz="2200" spc="-10" dirty="0">
                <a:latin typeface="Georgia"/>
                <a:cs typeface="Georgia"/>
              </a:rPr>
              <a:t>heteropolymers 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glycan strands, </a:t>
            </a:r>
            <a:r>
              <a:rPr sz="2200" spc="-5" dirty="0">
                <a:latin typeface="Georgia"/>
                <a:cs typeface="Georgia"/>
              </a:rPr>
              <a:t>which are  </a:t>
            </a:r>
            <a:r>
              <a:rPr sz="2200" spc="-10" dirty="0">
                <a:latin typeface="Georgia"/>
                <a:cs typeface="Georgia"/>
              </a:rPr>
              <a:t>cross-linked </a:t>
            </a:r>
            <a:r>
              <a:rPr sz="2200" spc="-5" dirty="0">
                <a:latin typeface="Georgia"/>
                <a:cs typeface="Georgia"/>
              </a:rPr>
              <a:t>through short  </a:t>
            </a:r>
            <a:r>
              <a:rPr sz="2200" spc="-10" dirty="0">
                <a:latin typeface="Georgia"/>
                <a:cs typeface="Georgia"/>
              </a:rPr>
              <a:t>peptides</a:t>
            </a:r>
            <a:r>
              <a:rPr sz="1900" spc="-10" dirty="0">
                <a:latin typeface="Georgia"/>
                <a:cs typeface="Georgia"/>
              </a:rPr>
              <a:t>.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80559" y="2209800"/>
            <a:ext cx="4663440" cy="4648200"/>
            <a:chOff x="4480559" y="2209800"/>
            <a:chExt cx="4663440" cy="4648200"/>
          </a:xfrm>
        </p:grpSpPr>
        <p:sp>
          <p:nvSpPr>
            <p:cNvPr id="5" name="object 5"/>
            <p:cNvSpPr/>
            <p:nvPr/>
          </p:nvSpPr>
          <p:spPr>
            <a:xfrm>
              <a:off x="4480559" y="6847330"/>
              <a:ext cx="4663440" cy="1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799" y="2209800"/>
              <a:ext cx="4648200" cy="4648200"/>
            </a:xfrm>
            <a:custGeom>
              <a:avLst/>
              <a:gdLst/>
              <a:ahLst/>
              <a:cxnLst/>
              <a:rect l="l" t="t" r="r" b="b"/>
              <a:pathLst>
                <a:path w="4648200" h="4648200">
                  <a:moveTo>
                    <a:pt x="4248784" y="0"/>
                  </a:moveTo>
                  <a:lnTo>
                    <a:pt x="399414" y="0"/>
                  </a:lnTo>
                  <a:lnTo>
                    <a:pt x="352833" y="2687"/>
                  </a:lnTo>
                  <a:lnTo>
                    <a:pt x="307830" y="10548"/>
                  </a:lnTo>
                  <a:lnTo>
                    <a:pt x="264705" y="23284"/>
                  </a:lnTo>
                  <a:lnTo>
                    <a:pt x="223758" y="40595"/>
                  </a:lnTo>
                  <a:lnTo>
                    <a:pt x="185289" y="62182"/>
                  </a:lnTo>
                  <a:lnTo>
                    <a:pt x="149597" y="87744"/>
                  </a:lnTo>
                  <a:lnTo>
                    <a:pt x="116982" y="116982"/>
                  </a:lnTo>
                  <a:lnTo>
                    <a:pt x="87744" y="149597"/>
                  </a:lnTo>
                  <a:lnTo>
                    <a:pt x="62182" y="185289"/>
                  </a:lnTo>
                  <a:lnTo>
                    <a:pt x="40595" y="223758"/>
                  </a:lnTo>
                  <a:lnTo>
                    <a:pt x="23284" y="264705"/>
                  </a:lnTo>
                  <a:lnTo>
                    <a:pt x="10548" y="307830"/>
                  </a:lnTo>
                  <a:lnTo>
                    <a:pt x="2687" y="352833"/>
                  </a:lnTo>
                  <a:lnTo>
                    <a:pt x="0" y="399414"/>
                  </a:lnTo>
                  <a:lnTo>
                    <a:pt x="0" y="4248734"/>
                  </a:lnTo>
                  <a:lnTo>
                    <a:pt x="2687" y="4295319"/>
                  </a:lnTo>
                  <a:lnTo>
                    <a:pt x="10548" y="4340325"/>
                  </a:lnTo>
                  <a:lnTo>
                    <a:pt x="23284" y="4383454"/>
                  </a:lnTo>
                  <a:lnTo>
                    <a:pt x="40595" y="4424405"/>
                  </a:lnTo>
                  <a:lnTo>
                    <a:pt x="62182" y="4462879"/>
                  </a:lnTo>
                  <a:lnTo>
                    <a:pt x="87744" y="4498576"/>
                  </a:lnTo>
                  <a:lnTo>
                    <a:pt x="116982" y="4531196"/>
                  </a:lnTo>
                  <a:lnTo>
                    <a:pt x="149597" y="4560439"/>
                  </a:lnTo>
                  <a:lnTo>
                    <a:pt x="185289" y="4586006"/>
                  </a:lnTo>
                  <a:lnTo>
                    <a:pt x="223758" y="4607596"/>
                  </a:lnTo>
                  <a:lnTo>
                    <a:pt x="264705" y="4624910"/>
                  </a:lnTo>
                  <a:lnTo>
                    <a:pt x="307830" y="4637649"/>
                  </a:lnTo>
                  <a:lnTo>
                    <a:pt x="352833" y="4645512"/>
                  </a:lnTo>
                  <a:lnTo>
                    <a:pt x="399414" y="4648199"/>
                  </a:lnTo>
                  <a:lnTo>
                    <a:pt x="4248784" y="4648199"/>
                  </a:lnTo>
                  <a:lnTo>
                    <a:pt x="4295366" y="4645512"/>
                  </a:lnTo>
                  <a:lnTo>
                    <a:pt x="4340369" y="4637649"/>
                  </a:lnTo>
                  <a:lnTo>
                    <a:pt x="4383494" y="4624910"/>
                  </a:lnTo>
                  <a:lnTo>
                    <a:pt x="4424441" y="4607596"/>
                  </a:lnTo>
                  <a:lnTo>
                    <a:pt x="4462910" y="4586006"/>
                  </a:lnTo>
                  <a:lnTo>
                    <a:pt x="4498602" y="4560439"/>
                  </a:lnTo>
                  <a:lnTo>
                    <a:pt x="4531217" y="4531196"/>
                  </a:lnTo>
                  <a:lnTo>
                    <a:pt x="4560455" y="4498576"/>
                  </a:lnTo>
                  <a:lnTo>
                    <a:pt x="4586017" y="4462879"/>
                  </a:lnTo>
                  <a:lnTo>
                    <a:pt x="4607604" y="4424405"/>
                  </a:lnTo>
                  <a:lnTo>
                    <a:pt x="4624915" y="4383454"/>
                  </a:lnTo>
                  <a:lnTo>
                    <a:pt x="4637651" y="4340325"/>
                  </a:lnTo>
                  <a:lnTo>
                    <a:pt x="4645512" y="4295319"/>
                  </a:lnTo>
                  <a:lnTo>
                    <a:pt x="4648200" y="4248734"/>
                  </a:lnTo>
                  <a:lnTo>
                    <a:pt x="4648200" y="399414"/>
                  </a:lnTo>
                  <a:lnTo>
                    <a:pt x="4645512" y="352833"/>
                  </a:lnTo>
                  <a:lnTo>
                    <a:pt x="4637651" y="307830"/>
                  </a:lnTo>
                  <a:lnTo>
                    <a:pt x="4624915" y="264705"/>
                  </a:lnTo>
                  <a:lnTo>
                    <a:pt x="4607604" y="223758"/>
                  </a:lnTo>
                  <a:lnTo>
                    <a:pt x="4586017" y="185289"/>
                  </a:lnTo>
                  <a:lnTo>
                    <a:pt x="4560455" y="149597"/>
                  </a:lnTo>
                  <a:lnTo>
                    <a:pt x="4531217" y="116982"/>
                  </a:lnTo>
                  <a:lnTo>
                    <a:pt x="4498602" y="87744"/>
                  </a:lnTo>
                  <a:lnTo>
                    <a:pt x="4462910" y="62182"/>
                  </a:lnTo>
                  <a:lnTo>
                    <a:pt x="4424441" y="40595"/>
                  </a:lnTo>
                  <a:lnTo>
                    <a:pt x="4383494" y="23284"/>
                  </a:lnTo>
                  <a:lnTo>
                    <a:pt x="4340369" y="10548"/>
                  </a:lnTo>
                  <a:lnTo>
                    <a:pt x="4295366" y="2687"/>
                  </a:lnTo>
                  <a:lnTo>
                    <a:pt x="424878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799" y="2209800"/>
              <a:ext cx="4648200" cy="4648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21014" y="27813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1078737"/>
            <a:ext cx="79222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4275" algn="l"/>
              </a:tabLst>
            </a:pPr>
            <a:r>
              <a:rPr sz="4000" i="0" spc="-5" dirty="0">
                <a:latin typeface="Trebuchet MS"/>
                <a:cs typeface="Trebuchet MS"/>
              </a:rPr>
              <a:t>What</a:t>
            </a:r>
            <a:r>
              <a:rPr sz="4000" i="0" dirty="0">
                <a:latin typeface="Trebuchet MS"/>
                <a:cs typeface="Trebuchet MS"/>
              </a:rPr>
              <a:t> </a:t>
            </a:r>
            <a:r>
              <a:rPr sz="4000" i="0" spc="-5" dirty="0">
                <a:latin typeface="Trebuchet MS"/>
                <a:cs typeface="Trebuchet MS"/>
              </a:rPr>
              <a:t>are</a:t>
            </a:r>
            <a:r>
              <a:rPr sz="4000" i="0" spc="30" dirty="0">
                <a:latin typeface="Trebuchet MS"/>
                <a:cs typeface="Trebuchet MS"/>
              </a:rPr>
              <a:t> </a:t>
            </a:r>
            <a:r>
              <a:rPr sz="4000" i="0" spc="-35" dirty="0">
                <a:latin typeface="Trebuchet MS"/>
                <a:cs typeface="Trebuchet MS"/>
              </a:rPr>
              <a:t>Gram	</a:t>
            </a:r>
            <a:r>
              <a:rPr sz="4000" i="0" spc="-10" dirty="0">
                <a:latin typeface="Trebuchet MS"/>
                <a:cs typeface="Trebuchet MS"/>
              </a:rPr>
              <a:t>Negative</a:t>
            </a:r>
            <a:r>
              <a:rPr sz="4000" i="0" spc="-5" dirty="0">
                <a:latin typeface="Trebuchet MS"/>
                <a:cs typeface="Trebuchet MS"/>
              </a:rPr>
              <a:t> </a:t>
            </a:r>
            <a:r>
              <a:rPr sz="4000" i="0" spc="-10" dirty="0">
                <a:latin typeface="Trebuchet MS"/>
                <a:cs typeface="Trebuchet MS"/>
              </a:rPr>
              <a:t>Bacteria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793750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33147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dirty="0">
                <a:latin typeface="Georgia"/>
                <a:cs typeface="Georgia"/>
              </a:rPr>
              <a:t>Gram-negative </a:t>
            </a:r>
            <a:r>
              <a:rPr sz="2600" b="1" spc="-5" dirty="0">
                <a:latin typeface="Georgia"/>
                <a:cs typeface="Georgia"/>
              </a:rPr>
              <a:t>bacteria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those bacteria that  do </a:t>
            </a:r>
            <a:r>
              <a:rPr sz="2600" dirty="0">
                <a:latin typeface="Georgia"/>
                <a:cs typeface="Georgia"/>
              </a:rPr>
              <a:t>not retain </a:t>
            </a:r>
            <a:r>
              <a:rPr sz="2600" spc="-5" dirty="0">
                <a:latin typeface="Georgia"/>
                <a:cs typeface="Georgia"/>
              </a:rPr>
              <a:t>crystal </a:t>
            </a:r>
            <a:r>
              <a:rPr sz="2600" dirty="0">
                <a:latin typeface="Georgia"/>
                <a:cs typeface="Georgia"/>
              </a:rPr>
              <a:t>violet dye in </a:t>
            </a:r>
            <a:r>
              <a:rPr sz="2600" spc="-5" dirty="0">
                <a:latin typeface="Georgia"/>
                <a:cs typeface="Georgia"/>
              </a:rPr>
              <a:t>the Gram  staining protocol. </a:t>
            </a:r>
            <a:r>
              <a:rPr sz="2600" dirty="0">
                <a:latin typeface="Georgia"/>
                <a:cs typeface="Georgia"/>
              </a:rPr>
              <a:t>In a </a:t>
            </a:r>
            <a:r>
              <a:rPr sz="2600" spc="-5" dirty="0">
                <a:latin typeface="Georgia"/>
                <a:cs typeface="Georgia"/>
              </a:rPr>
              <a:t>Gram stain test,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counter</a:t>
            </a:r>
            <a:endParaRPr sz="26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stain </a:t>
            </a:r>
            <a:r>
              <a:rPr sz="2600" dirty="0">
                <a:latin typeface="Georgia"/>
                <a:cs typeface="Georgia"/>
              </a:rPr>
              <a:t>(commonly </a:t>
            </a:r>
            <a:r>
              <a:rPr sz="2600" spc="-5" dirty="0">
                <a:latin typeface="Georgia"/>
                <a:cs typeface="Georgia"/>
              </a:rPr>
              <a:t>safranin) </a:t>
            </a:r>
            <a:r>
              <a:rPr sz="2600" dirty="0">
                <a:latin typeface="Georgia"/>
                <a:cs typeface="Georgia"/>
              </a:rPr>
              <a:t>is added after </a:t>
            </a:r>
            <a:r>
              <a:rPr sz="2600" spc="-5" dirty="0">
                <a:latin typeface="Georgia"/>
                <a:cs typeface="Georgia"/>
              </a:rPr>
              <a:t>the crystal  </a:t>
            </a:r>
            <a:r>
              <a:rPr sz="2600" dirty="0">
                <a:latin typeface="Georgia"/>
                <a:cs typeface="Georgia"/>
              </a:rPr>
              <a:t>violet, </a:t>
            </a:r>
            <a:r>
              <a:rPr sz="2600" spc="-5" dirty="0">
                <a:latin typeface="Georgia"/>
                <a:cs typeface="Georgia"/>
              </a:rPr>
              <a:t>coloring </a:t>
            </a:r>
            <a:r>
              <a:rPr sz="2600" dirty="0">
                <a:latin typeface="Georgia"/>
                <a:cs typeface="Georgia"/>
              </a:rPr>
              <a:t>all Gram-negative </a:t>
            </a:r>
            <a:r>
              <a:rPr sz="2600" spc="-5" dirty="0">
                <a:latin typeface="Georgia"/>
                <a:cs typeface="Georgia"/>
              </a:rPr>
              <a:t>bacteria with </a:t>
            </a:r>
            <a:r>
              <a:rPr sz="2600" dirty="0">
                <a:latin typeface="Georgia"/>
                <a:cs typeface="Georgia"/>
              </a:rPr>
              <a:t>a red  </a:t>
            </a:r>
            <a:r>
              <a:rPr sz="2600" spc="-5" dirty="0">
                <a:latin typeface="Georgia"/>
                <a:cs typeface="Georgia"/>
              </a:rPr>
              <a:t>or pink color. </a:t>
            </a:r>
            <a:r>
              <a:rPr sz="2600" dirty="0">
                <a:latin typeface="Georgia"/>
                <a:cs typeface="Georgia"/>
              </a:rPr>
              <a:t>The test itself is </a:t>
            </a:r>
            <a:r>
              <a:rPr sz="2600" spc="-5" dirty="0">
                <a:latin typeface="Georgia"/>
                <a:cs typeface="Georgia"/>
              </a:rPr>
              <a:t>useful </a:t>
            </a:r>
            <a:r>
              <a:rPr sz="2600" spc="5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classifying  two </a:t>
            </a:r>
            <a:r>
              <a:rPr sz="2600" dirty="0">
                <a:latin typeface="Georgia"/>
                <a:cs typeface="Georgia"/>
              </a:rPr>
              <a:t>distinct </a:t>
            </a:r>
            <a:r>
              <a:rPr sz="2600" spc="-5" dirty="0">
                <a:latin typeface="Georgia"/>
                <a:cs typeface="Georgia"/>
              </a:rPr>
              <a:t>types of </a:t>
            </a:r>
            <a:r>
              <a:rPr sz="2600" dirty="0">
                <a:latin typeface="Georgia"/>
                <a:cs typeface="Georgia"/>
              </a:rPr>
              <a:t>bacteria </a:t>
            </a:r>
            <a:r>
              <a:rPr sz="2600" spc="-5" dirty="0">
                <a:latin typeface="Georgia"/>
                <a:cs typeface="Georgia"/>
              </a:rPr>
              <a:t>based on the structural  differences of their cell walls. </a:t>
            </a:r>
            <a:r>
              <a:rPr sz="2600" dirty="0">
                <a:latin typeface="Georgia"/>
                <a:cs typeface="Georgia"/>
              </a:rPr>
              <a:t>On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other</a:t>
            </a:r>
            <a:endParaRPr sz="2600">
              <a:latin typeface="Georgia"/>
              <a:cs typeface="Georgia"/>
            </a:endParaRPr>
          </a:p>
          <a:p>
            <a:pPr marL="268605" marR="249554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hand, Gram-positive bacteria will </a:t>
            </a:r>
            <a:r>
              <a:rPr sz="2600" dirty="0">
                <a:latin typeface="Georgia"/>
                <a:cs typeface="Georgia"/>
              </a:rPr>
              <a:t>retain </a:t>
            </a:r>
            <a:r>
              <a:rPr sz="2600" spc="-5" dirty="0">
                <a:latin typeface="Georgia"/>
                <a:cs typeface="Georgia"/>
              </a:rPr>
              <a:t>the crystal  </a:t>
            </a:r>
            <a:r>
              <a:rPr sz="2600" dirty="0">
                <a:latin typeface="Georgia"/>
                <a:cs typeface="Georgia"/>
              </a:rPr>
              <a:t>violet dye </a:t>
            </a:r>
            <a:r>
              <a:rPr sz="2600" spc="-5" dirty="0">
                <a:latin typeface="Georgia"/>
                <a:cs typeface="Georgia"/>
              </a:rPr>
              <a:t>when washed </a:t>
            </a:r>
            <a:r>
              <a:rPr sz="2600" dirty="0">
                <a:latin typeface="Georgia"/>
                <a:cs typeface="Georgia"/>
              </a:rPr>
              <a:t>in a </a:t>
            </a:r>
            <a:r>
              <a:rPr sz="2600" spc="-5" dirty="0">
                <a:latin typeface="Georgia"/>
                <a:cs typeface="Georgia"/>
              </a:rPr>
              <a:t>decolorizing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solution.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533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1127505"/>
            <a:ext cx="6685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40" dirty="0">
                <a:latin typeface="Trebuchet MS"/>
                <a:cs typeface="Trebuchet MS"/>
              </a:rPr>
              <a:t>Gram </a:t>
            </a:r>
            <a:r>
              <a:rPr sz="4800" i="0" spc="-5" dirty="0">
                <a:latin typeface="Trebuchet MS"/>
                <a:cs typeface="Trebuchet MS"/>
              </a:rPr>
              <a:t>negative</a:t>
            </a:r>
            <a:r>
              <a:rPr sz="4800" i="0" dirty="0">
                <a:latin typeface="Trebuchet MS"/>
                <a:cs typeface="Trebuchet MS"/>
              </a:rPr>
              <a:t> bacteria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3935"/>
            <a:ext cx="359156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On most </a:t>
            </a:r>
            <a:r>
              <a:rPr sz="2000" spc="-5" dirty="0">
                <a:latin typeface="Georgia"/>
                <a:cs typeface="Georgia"/>
              </a:rPr>
              <a:t>Gram-stained  preparations,</a:t>
            </a:r>
            <a:r>
              <a:rPr sz="2000" spc="-5" dirty="0">
                <a:solidFill>
                  <a:srgbClr val="67AEBC"/>
                </a:solidFill>
                <a:latin typeface="Georgia"/>
                <a:cs typeface="Georgia"/>
              </a:rPr>
              <a:t> </a:t>
            </a:r>
            <a:r>
              <a:rPr sz="2000" u="sng" spc="-5" dirty="0">
                <a:solidFill>
                  <a:srgbClr val="67AEBC"/>
                </a:solidFill>
                <a:uFill>
                  <a:solidFill>
                    <a:srgbClr val="67AEBC"/>
                  </a:solidFill>
                </a:uFill>
                <a:latin typeface="Georgia"/>
                <a:cs typeface="Georgia"/>
                <a:hlinkClick r:id="rId2"/>
              </a:rPr>
              <a:t>Gram-negative </a:t>
            </a:r>
            <a:r>
              <a:rPr sz="2000" spc="-5" dirty="0">
                <a:latin typeface="Georgia"/>
                <a:cs typeface="Georgia"/>
              </a:rPr>
              <a:t> organisms will appear </a:t>
            </a:r>
            <a:r>
              <a:rPr sz="2000" dirty="0">
                <a:latin typeface="Georgia"/>
                <a:cs typeface="Georgia"/>
              </a:rPr>
              <a:t>red </a:t>
            </a:r>
            <a:r>
              <a:rPr sz="2000" spc="-5" dirty="0">
                <a:latin typeface="Georgia"/>
                <a:cs typeface="Georgia"/>
              </a:rPr>
              <a:t>or  pink because they are  counterstained. Due to  presence </a:t>
            </a:r>
            <a:r>
              <a:rPr sz="2000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higher lipid  content, </a:t>
            </a:r>
            <a:r>
              <a:rPr sz="2000" dirty="0">
                <a:latin typeface="Georgia"/>
                <a:cs typeface="Georgia"/>
              </a:rPr>
              <a:t>after </a:t>
            </a:r>
            <a:r>
              <a:rPr sz="2000" spc="-5" dirty="0">
                <a:latin typeface="Georgia"/>
                <a:cs typeface="Georgia"/>
              </a:rPr>
              <a:t>alcohol-  treatment, the porosity of </a:t>
            </a:r>
            <a:r>
              <a:rPr sz="2000" dirty="0">
                <a:latin typeface="Georgia"/>
                <a:cs typeface="Georgia"/>
              </a:rPr>
              <a:t>the  </a:t>
            </a:r>
            <a:r>
              <a:rPr sz="2000" spc="-5" dirty="0">
                <a:latin typeface="Georgia"/>
                <a:cs typeface="Georgia"/>
              </a:rPr>
              <a:t>cell wall </a:t>
            </a:r>
            <a:r>
              <a:rPr sz="2000" dirty="0">
                <a:latin typeface="Georgia"/>
                <a:cs typeface="Georgia"/>
              </a:rPr>
              <a:t>increases, hence </a:t>
            </a:r>
            <a:r>
              <a:rPr sz="2000" spc="-5" dirty="0">
                <a:latin typeface="Georgia"/>
                <a:cs typeface="Georgia"/>
              </a:rPr>
              <a:t>the  CVI complex (Crystal </a:t>
            </a:r>
            <a:r>
              <a:rPr sz="2000" dirty="0">
                <a:latin typeface="Georgia"/>
                <a:cs typeface="Georgia"/>
              </a:rPr>
              <a:t>violet -  Iodine) can </a:t>
            </a:r>
            <a:r>
              <a:rPr sz="2000" spc="-5" dirty="0">
                <a:latin typeface="Georgia"/>
                <a:cs typeface="Georgia"/>
              </a:rPr>
              <a:t>pass through.  Thus, the primary stain </a:t>
            </a:r>
            <a:r>
              <a:rPr sz="2000" dirty="0">
                <a:latin typeface="Georgia"/>
                <a:cs typeface="Georgia"/>
              </a:rPr>
              <a:t>is not  retained.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057398"/>
            <a:ext cx="4495799" cy="480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2057" y="278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678" y="1040637"/>
            <a:ext cx="70758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7780" marR="5080" indent="-2545715">
              <a:lnSpc>
                <a:spcPct val="100000"/>
              </a:lnSpc>
              <a:spcBef>
                <a:spcPts val="95"/>
              </a:spcBef>
            </a:pPr>
            <a:r>
              <a:rPr sz="4000" i="0" spc="-20" dirty="0">
                <a:latin typeface="Trebuchet MS"/>
                <a:cs typeface="Trebuchet MS"/>
              </a:rPr>
              <a:t>Structural </a:t>
            </a:r>
            <a:r>
              <a:rPr sz="4000" i="0" spc="-5" dirty="0">
                <a:latin typeface="Trebuchet MS"/>
                <a:cs typeface="Trebuchet MS"/>
              </a:rPr>
              <a:t>Details of </a:t>
            </a:r>
            <a:r>
              <a:rPr sz="4000" i="0" spc="-35" dirty="0">
                <a:latin typeface="Trebuchet MS"/>
                <a:cs typeface="Trebuchet MS"/>
              </a:rPr>
              <a:t>Gram </a:t>
            </a:r>
            <a:r>
              <a:rPr sz="4000" i="0" spc="-10" dirty="0">
                <a:latin typeface="Trebuchet MS"/>
                <a:cs typeface="Trebuchet MS"/>
              </a:rPr>
              <a:t>–ve  Bacteria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9144000" cy="457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1311909"/>
            <a:ext cx="6181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-35" dirty="0">
                <a:latin typeface="Trebuchet MS"/>
                <a:cs typeface="Trebuchet MS"/>
              </a:rPr>
              <a:t>Gram </a:t>
            </a:r>
            <a:r>
              <a:rPr i="0" spc="-5" dirty="0">
                <a:latin typeface="Trebuchet MS"/>
                <a:cs typeface="Trebuchet MS"/>
              </a:rPr>
              <a:t>Negative</a:t>
            </a:r>
            <a:r>
              <a:rPr i="0" spc="-25" dirty="0">
                <a:latin typeface="Trebuchet MS"/>
                <a:cs typeface="Trebuchet MS"/>
              </a:rPr>
              <a:t> </a:t>
            </a:r>
            <a:r>
              <a:rPr i="0" dirty="0">
                <a:latin typeface="Trebuchet MS"/>
                <a:cs typeface="Trebuchet MS"/>
              </a:rPr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376491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Also, in contrast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most </a:t>
            </a:r>
            <a:r>
              <a:rPr sz="2800" spc="-10" dirty="0">
                <a:latin typeface="Georgia"/>
                <a:cs typeface="Georgia"/>
              </a:rPr>
              <a:t>Gram-positive  bacteria, Gram-  </a:t>
            </a:r>
            <a:r>
              <a:rPr sz="2800" spc="-5" dirty="0">
                <a:latin typeface="Georgia"/>
                <a:cs typeface="Georgia"/>
              </a:rPr>
              <a:t>negative </a:t>
            </a:r>
            <a:r>
              <a:rPr sz="2800" spc="-10" dirty="0">
                <a:latin typeface="Georgia"/>
                <a:cs typeface="Georgia"/>
              </a:rPr>
              <a:t>bacteria have  </a:t>
            </a:r>
            <a:r>
              <a:rPr sz="2800" spc="-5" dirty="0">
                <a:latin typeface="Georgia"/>
                <a:cs typeface="Georgia"/>
              </a:rPr>
              <a:t>only a few layers </a:t>
            </a:r>
            <a:r>
              <a:rPr sz="2800" spc="-10" dirty="0">
                <a:latin typeface="Georgia"/>
                <a:cs typeface="Georgia"/>
              </a:rPr>
              <a:t>of  peptidoglycan </a:t>
            </a:r>
            <a:r>
              <a:rPr sz="2800" spc="-5" dirty="0">
                <a:latin typeface="Georgia"/>
                <a:cs typeface="Georgia"/>
              </a:rPr>
              <a:t>and a  secondary cell  membrane made  </a:t>
            </a:r>
            <a:r>
              <a:rPr sz="2800" spc="-10" dirty="0">
                <a:latin typeface="Georgia"/>
                <a:cs typeface="Georgia"/>
              </a:rPr>
              <a:t>primarily of  </a:t>
            </a:r>
            <a:r>
              <a:rPr sz="2800" spc="-5" dirty="0">
                <a:latin typeface="Georgia"/>
                <a:cs typeface="Georgia"/>
              </a:rPr>
              <a:t>lipopolysaccharide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286000"/>
            <a:ext cx="4268941" cy="457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8154" y="27813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5425" y="1232661"/>
            <a:ext cx="6156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dirty="0">
                <a:solidFill>
                  <a:srgbClr val="00AFEF"/>
                </a:solidFill>
                <a:latin typeface="Trebuchet MS"/>
                <a:cs typeface="Trebuchet MS"/>
              </a:rPr>
              <a:t>Common</a:t>
            </a:r>
            <a:r>
              <a:rPr sz="5400" i="0" spc="-114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5400" i="0" dirty="0">
                <a:solidFill>
                  <a:srgbClr val="00AFEF"/>
                </a:solidFill>
                <a:latin typeface="Trebuchet MS"/>
                <a:cs typeface="Trebuchet MS"/>
              </a:rPr>
              <a:t>Questions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20595"/>
            <a:ext cx="7905750" cy="417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38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1 </a:t>
            </a:r>
            <a:r>
              <a:rPr sz="3200" spc="-5" dirty="0">
                <a:latin typeface="Georgia"/>
                <a:cs typeface="Georgia"/>
              </a:rPr>
              <a:t>Principles of Gram Staining </a:t>
            </a:r>
            <a:r>
              <a:rPr sz="3200" dirty="0">
                <a:latin typeface="Georgia"/>
                <a:cs typeface="Georgia"/>
              </a:rPr>
              <a:t>and its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uses.</a:t>
            </a:r>
            <a:endParaRPr sz="3200">
              <a:latin typeface="Georgia"/>
              <a:cs typeface="Georgia"/>
            </a:endParaRPr>
          </a:p>
          <a:p>
            <a:pPr marL="268605" marR="1143000" indent="-256540">
              <a:lnSpc>
                <a:spcPts val="3460"/>
              </a:lnSpc>
              <a:spcBef>
                <a:spcPts val="3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2 </a:t>
            </a:r>
            <a:r>
              <a:rPr sz="3200" spc="-5" dirty="0">
                <a:latin typeface="Georgia"/>
                <a:cs typeface="Georgia"/>
              </a:rPr>
              <a:t>Name common/pathogenic Gram  positive </a:t>
            </a:r>
            <a:r>
              <a:rPr sz="3200" dirty="0">
                <a:latin typeface="Georgia"/>
                <a:cs typeface="Georgia"/>
              </a:rPr>
              <a:t>and </a:t>
            </a:r>
            <a:r>
              <a:rPr sz="3200" spc="-5" dirty="0">
                <a:latin typeface="Georgia"/>
                <a:cs typeface="Georgia"/>
              </a:rPr>
              <a:t>Gram </a:t>
            </a:r>
            <a:r>
              <a:rPr sz="3200" dirty="0">
                <a:latin typeface="Georgia"/>
                <a:cs typeface="Georgia"/>
              </a:rPr>
              <a:t>negative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Bacteria</a:t>
            </a:r>
            <a:endParaRPr sz="3200">
              <a:latin typeface="Georgia"/>
              <a:cs typeface="Georgia"/>
            </a:endParaRPr>
          </a:p>
          <a:p>
            <a:pPr marL="268605" marR="589915" indent="-256540">
              <a:lnSpc>
                <a:spcPts val="346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3 </a:t>
            </a:r>
            <a:r>
              <a:rPr sz="3200" spc="-5" dirty="0">
                <a:latin typeface="Georgia"/>
                <a:cs typeface="Georgia"/>
              </a:rPr>
              <a:t>Why some </a:t>
            </a:r>
            <a:r>
              <a:rPr sz="3200" dirty="0">
                <a:latin typeface="Georgia"/>
                <a:cs typeface="Georgia"/>
              </a:rPr>
              <a:t>bacteria are </a:t>
            </a:r>
            <a:r>
              <a:rPr sz="3200" spc="-5" dirty="0">
                <a:latin typeface="Georgia"/>
                <a:cs typeface="Georgia"/>
              </a:rPr>
              <a:t>Gram </a:t>
            </a:r>
            <a:r>
              <a:rPr sz="3200" dirty="0">
                <a:latin typeface="Georgia"/>
                <a:cs typeface="Georgia"/>
              </a:rPr>
              <a:t>positive  and </a:t>
            </a:r>
            <a:r>
              <a:rPr sz="3200" spc="-5" dirty="0">
                <a:latin typeface="Georgia"/>
                <a:cs typeface="Georgia"/>
              </a:rPr>
              <a:t>others Gram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negative.</a:t>
            </a:r>
            <a:endParaRPr sz="3200">
              <a:latin typeface="Georgia"/>
              <a:cs typeface="Georgia"/>
            </a:endParaRPr>
          </a:p>
          <a:p>
            <a:pPr marL="268605" marR="95250" indent="-256540">
              <a:lnSpc>
                <a:spcPts val="346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4 </a:t>
            </a:r>
            <a:r>
              <a:rPr sz="3200" spc="-5" dirty="0">
                <a:latin typeface="Georgia"/>
                <a:cs typeface="Georgia"/>
              </a:rPr>
              <a:t>Why some bacteria cannot be stained by  Gram’s Method </a:t>
            </a:r>
            <a:r>
              <a:rPr sz="3200" dirty="0">
                <a:latin typeface="Georgia"/>
                <a:cs typeface="Georgia"/>
              </a:rPr>
              <a:t>of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staining.</a:t>
            </a:r>
            <a:endParaRPr sz="3200">
              <a:latin typeface="Georgia"/>
              <a:cs typeface="Georgia"/>
            </a:endParaRPr>
          </a:p>
          <a:p>
            <a:pPr marL="268605" marR="5080" indent="-256540">
              <a:lnSpc>
                <a:spcPts val="346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5 </a:t>
            </a:r>
            <a:r>
              <a:rPr sz="3200" spc="-5" dirty="0">
                <a:latin typeface="Georgia"/>
                <a:cs typeface="Georgia"/>
              </a:rPr>
              <a:t>What </a:t>
            </a:r>
            <a:r>
              <a:rPr sz="3200" dirty="0">
                <a:latin typeface="Georgia"/>
                <a:cs typeface="Georgia"/>
              </a:rPr>
              <a:t>is </a:t>
            </a:r>
            <a:r>
              <a:rPr sz="3200" spc="-5" dirty="0">
                <a:latin typeface="Georgia"/>
                <a:cs typeface="Georgia"/>
              </a:rPr>
              <a:t>the Use of Gram staining </a:t>
            </a:r>
            <a:r>
              <a:rPr sz="3200" dirty="0">
                <a:latin typeface="Georgia"/>
                <a:cs typeface="Georgia"/>
              </a:rPr>
              <a:t>in </a:t>
            </a:r>
            <a:r>
              <a:rPr sz="3200" spc="-5" dirty="0">
                <a:latin typeface="Georgia"/>
                <a:cs typeface="Georgia"/>
              </a:rPr>
              <a:t>your  </a:t>
            </a:r>
            <a:r>
              <a:rPr sz="3200" dirty="0">
                <a:latin typeface="Georgia"/>
                <a:cs typeface="Georgia"/>
              </a:rPr>
              <a:t>future </a:t>
            </a:r>
            <a:r>
              <a:rPr sz="3200" spc="-5" dirty="0">
                <a:latin typeface="Georgia"/>
                <a:cs typeface="Georgia"/>
              </a:rPr>
              <a:t>clinical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practice.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8501" y="3186760"/>
            <a:ext cx="485965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6600" i="0" u="heavy" spc="-5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ACID</a:t>
            </a:r>
            <a:r>
              <a:rPr sz="6600" i="0" u="heavy" spc="-85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6600" i="0" u="heavy" spc="-10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FAST </a:t>
            </a:r>
            <a:r>
              <a:rPr sz="6600" i="0" spc="-10" dirty="0">
                <a:latin typeface="Georgia"/>
                <a:cs typeface="Georgia"/>
              </a:rPr>
              <a:t> </a:t>
            </a:r>
            <a:r>
              <a:rPr sz="6600" i="0" u="heavy" dirty="0"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STAINING</a:t>
            </a:r>
            <a:endParaRPr sz="6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250" y="27813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422" y="993393"/>
            <a:ext cx="736409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9570" marR="5080" indent="-2897505">
              <a:lnSpc>
                <a:spcPct val="100000"/>
              </a:lnSpc>
              <a:spcBef>
                <a:spcPts val="95"/>
              </a:spcBef>
            </a:pPr>
            <a:r>
              <a:rPr sz="4300" i="0" spc="-5" dirty="0">
                <a:latin typeface="Trebuchet MS"/>
                <a:cs typeface="Trebuchet MS"/>
              </a:rPr>
              <a:t>Mycobacterium are </a:t>
            </a:r>
            <a:r>
              <a:rPr sz="4300" i="0" spc="-10" dirty="0">
                <a:latin typeface="Trebuchet MS"/>
                <a:cs typeface="Trebuchet MS"/>
              </a:rPr>
              <a:t>Acid</a:t>
            </a:r>
            <a:r>
              <a:rPr sz="4300" i="0" spc="-229" dirty="0">
                <a:latin typeface="Trebuchet MS"/>
                <a:cs typeface="Trebuchet MS"/>
              </a:rPr>
              <a:t> </a:t>
            </a:r>
            <a:r>
              <a:rPr sz="4300" i="0" spc="-55" dirty="0">
                <a:latin typeface="Trebuchet MS"/>
                <a:cs typeface="Trebuchet MS"/>
              </a:rPr>
              <a:t>Fast  </a:t>
            </a:r>
            <a:r>
              <a:rPr sz="4300" i="0" spc="-5" dirty="0">
                <a:latin typeface="Trebuchet MS"/>
                <a:cs typeface="Trebuchet MS"/>
              </a:rPr>
              <a:t>Bacilli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72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b="1" spc="-5" dirty="0">
                <a:latin typeface="Georgia"/>
                <a:cs typeface="Georgia"/>
              </a:rPr>
              <a:t>Mycobacterium </a:t>
            </a:r>
            <a:r>
              <a:rPr dirty="0"/>
              <a:t>are </a:t>
            </a:r>
            <a:r>
              <a:rPr spc="-5" dirty="0"/>
              <a:t>Gram-resistant (waxy cell  walls), </a:t>
            </a:r>
            <a:r>
              <a:rPr dirty="0"/>
              <a:t>non-motile, </a:t>
            </a:r>
            <a:r>
              <a:rPr spc="-5" dirty="0"/>
              <a:t>pleomorphic </a:t>
            </a:r>
            <a:r>
              <a:rPr dirty="0"/>
              <a:t>rods, related </a:t>
            </a:r>
            <a:r>
              <a:rPr spc="-5" dirty="0"/>
              <a:t>to the  Actinomyces. Most </a:t>
            </a:r>
            <a:r>
              <a:rPr dirty="0"/>
              <a:t>Mycobacteria are </a:t>
            </a:r>
            <a:r>
              <a:rPr spc="-5" dirty="0"/>
              <a:t>found </a:t>
            </a:r>
            <a:r>
              <a:rPr dirty="0"/>
              <a:t>in  </a:t>
            </a:r>
            <a:r>
              <a:rPr spc="-5" dirty="0"/>
              <a:t>habitats </a:t>
            </a:r>
            <a:r>
              <a:rPr dirty="0"/>
              <a:t>such as </a:t>
            </a:r>
            <a:r>
              <a:rPr spc="-5" dirty="0"/>
              <a:t>water or soil. </a:t>
            </a:r>
            <a:r>
              <a:rPr dirty="0"/>
              <a:t>However, a few are  </a:t>
            </a:r>
            <a:r>
              <a:rPr b="1" dirty="0">
                <a:latin typeface="Georgia"/>
                <a:cs typeface="Georgia"/>
              </a:rPr>
              <a:t>intracellular pathogens </a:t>
            </a:r>
            <a:r>
              <a:rPr dirty="0"/>
              <a:t>of animals and</a:t>
            </a:r>
            <a:r>
              <a:rPr spc="-120" dirty="0"/>
              <a:t> </a:t>
            </a:r>
            <a:r>
              <a:rPr spc="-5" dirty="0"/>
              <a:t>humans.  </a:t>
            </a:r>
            <a:r>
              <a:rPr i="1" spc="-5" dirty="0">
                <a:latin typeface="Georgia"/>
                <a:cs typeface="Georgia"/>
              </a:rPr>
              <a:t>Mycobacterium tuberculosis</a:t>
            </a:r>
            <a:r>
              <a:rPr spc="-5" dirty="0"/>
              <a:t>, </a:t>
            </a:r>
            <a:r>
              <a:rPr dirty="0"/>
              <a:t>along </a:t>
            </a:r>
            <a:r>
              <a:rPr spc="-5" dirty="0"/>
              <a:t>with </a:t>
            </a:r>
            <a:r>
              <a:rPr i="1" spc="-5" dirty="0">
                <a:latin typeface="Georgia"/>
                <a:cs typeface="Georgia"/>
              </a:rPr>
              <a:t>M.</a:t>
            </a:r>
            <a:r>
              <a:rPr i="1" spc="-55" dirty="0">
                <a:latin typeface="Georgia"/>
                <a:cs typeface="Georgia"/>
              </a:rPr>
              <a:t> </a:t>
            </a:r>
            <a:r>
              <a:rPr i="1" spc="5" dirty="0">
                <a:latin typeface="Georgia"/>
                <a:cs typeface="Georgia"/>
              </a:rPr>
              <a:t>bovis</a:t>
            </a:r>
            <a:r>
              <a:rPr spc="5" dirty="0"/>
              <a:t>,</a:t>
            </a:r>
          </a:p>
          <a:p>
            <a:pPr marL="268605" marR="59055">
              <a:lnSpc>
                <a:spcPct val="80000"/>
              </a:lnSpc>
            </a:pPr>
            <a:r>
              <a:rPr i="1" spc="-5" dirty="0">
                <a:latin typeface="Georgia"/>
                <a:cs typeface="Georgia"/>
              </a:rPr>
              <a:t>M. africanum</a:t>
            </a:r>
            <a:r>
              <a:rPr spc="-5" dirty="0"/>
              <a:t>, </a:t>
            </a:r>
            <a:r>
              <a:rPr dirty="0"/>
              <a:t>and </a:t>
            </a:r>
            <a:r>
              <a:rPr i="1" spc="-5" dirty="0">
                <a:latin typeface="Georgia"/>
                <a:cs typeface="Georgia"/>
              </a:rPr>
              <a:t>M. </a:t>
            </a:r>
            <a:r>
              <a:rPr i="1" dirty="0">
                <a:latin typeface="Georgia"/>
                <a:cs typeface="Georgia"/>
              </a:rPr>
              <a:t>microti </a:t>
            </a:r>
            <a:r>
              <a:rPr dirty="0"/>
              <a:t>all </a:t>
            </a:r>
            <a:r>
              <a:rPr spc="-5" dirty="0"/>
              <a:t>cause the disease  </a:t>
            </a:r>
            <a:r>
              <a:rPr dirty="0"/>
              <a:t>known as </a:t>
            </a:r>
            <a:r>
              <a:rPr spc="-5" dirty="0"/>
              <a:t>tuberculosis (TB) </a:t>
            </a:r>
            <a:r>
              <a:rPr dirty="0"/>
              <a:t>and are members </a:t>
            </a:r>
            <a:r>
              <a:rPr spc="-5" dirty="0"/>
              <a:t>of the  tuberculosis </a:t>
            </a:r>
            <a:r>
              <a:rPr dirty="0"/>
              <a:t>species </a:t>
            </a:r>
            <a:r>
              <a:rPr spc="-5" dirty="0"/>
              <a:t>complex. Each </a:t>
            </a:r>
            <a:r>
              <a:rPr dirty="0"/>
              <a:t>member </a:t>
            </a:r>
            <a:r>
              <a:rPr spc="-5" dirty="0"/>
              <a:t>of the  </a:t>
            </a:r>
            <a:r>
              <a:rPr dirty="0"/>
              <a:t>TB </a:t>
            </a:r>
            <a:r>
              <a:rPr spc="-5" dirty="0"/>
              <a:t>complex </a:t>
            </a:r>
            <a:r>
              <a:rPr dirty="0"/>
              <a:t>is </a:t>
            </a:r>
            <a:r>
              <a:rPr spc="-5" dirty="0"/>
              <a:t>pathogenic, but </a:t>
            </a:r>
            <a:r>
              <a:rPr i="1" dirty="0">
                <a:latin typeface="Georgia"/>
                <a:cs typeface="Georgia"/>
              </a:rPr>
              <a:t>M. </a:t>
            </a:r>
            <a:r>
              <a:rPr i="1" spc="-5" dirty="0">
                <a:latin typeface="Georgia"/>
                <a:cs typeface="Georgia"/>
              </a:rPr>
              <a:t>tuberculosis </a:t>
            </a:r>
            <a:r>
              <a:rPr dirty="0"/>
              <a:t>is  </a:t>
            </a:r>
            <a:r>
              <a:rPr spc="-5" dirty="0"/>
              <a:t>pathogenic for humans while </a:t>
            </a:r>
            <a:r>
              <a:rPr i="1" spc="-5" dirty="0">
                <a:latin typeface="Georgia"/>
                <a:cs typeface="Georgia"/>
              </a:rPr>
              <a:t>M. </a:t>
            </a:r>
            <a:r>
              <a:rPr i="1" dirty="0">
                <a:latin typeface="Georgia"/>
                <a:cs typeface="Georgia"/>
              </a:rPr>
              <a:t>bovis </a:t>
            </a:r>
            <a:r>
              <a:rPr dirty="0"/>
              <a:t>is </a:t>
            </a:r>
            <a:r>
              <a:rPr spc="-5" dirty="0"/>
              <a:t>usually  pathogenic for</a:t>
            </a:r>
            <a:r>
              <a:rPr spc="-40" dirty="0"/>
              <a:t> </a:t>
            </a:r>
            <a:r>
              <a:rPr spc="-5" dirty="0"/>
              <a:t>animals.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2914" y="27813"/>
            <a:ext cx="27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345" y="917194"/>
            <a:ext cx="5299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spc="-35" dirty="0">
                <a:latin typeface="Trebuchet MS"/>
                <a:cs typeface="Trebuchet MS"/>
              </a:rPr>
              <a:t>Acid-Fast</a:t>
            </a:r>
            <a:r>
              <a:rPr sz="6000" i="0" spc="-65" dirty="0">
                <a:latin typeface="Trebuchet MS"/>
                <a:cs typeface="Trebuchet MS"/>
              </a:rPr>
              <a:t> </a:t>
            </a:r>
            <a:r>
              <a:rPr sz="6000" i="0" spc="-5" dirty="0">
                <a:latin typeface="Trebuchet MS"/>
                <a:cs typeface="Trebuchet MS"/>
              </a:rPr>
              <a:t>Stain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5458"/>
            <a:ext cx="3512820" cy="437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Acid-fast </a:t>
            </a:r>
            <a:r>
              <a:rPr sz="2200" spc="-10" dirty="0">
                <a:latin typeface="Georgia"/>
                <a:cs typeface="Georgia"/>
              </a:rPr>
              <a:t>cells </a:t>
            </a:r>
            <a:r>
              <a:rPr sz="2200" spc="-5" dirty="0">
                <a:latin typeface="Georgia"/>
                <a:cs typeface="Georgia"/>
              </a:rPr>
              <a:t>contain a  large amount of lipids and  </a:t>
            </a:r>
            <a:r>
              <a:rPr sz="2200" spc="-10" dirty="0">
                <a:latin typeface="Georgia"/>
                <a:cs typeface="Georgia"/>
              </a:rPr>
              <a:t>waxes </a:t>
            </a:r>
            <a:r>
              <a:rPr sz="2200" spc="-5" dirty="0">
                <a:latin typeface="Georgia"/>
                <a:cs typeface="Georgia"/>
              </a:rPr>
              <a:t>in </a:t>
            </a:r>
            <a:r>
              <a:rPr sz="2200" spc="-10" dirty="0">
                <a:latin typeface="Georgia"/>
                <a:cs typeface="Georgia"/>
              </a:rPr>
              <a:t>their cell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walls</a:t>
            </a:r>
            <a:endParaRPr sz="2200">
              <a:latin typeface="Georgia"/>
              <a:cs typeface="Georgia"/>
            </a:endParaRPr>
          </a:p>
          <a:p>
            <a:pPr marL="561340" marR="157480" indent="-247650">
              <a:lnSpc>
                <a:spcPct val="100000"/>
              </a:lnSpc>
              <a:spcBef>
                <a:spcPts val="290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primarily</a:t>
            </a:r>
            <a:r>
              <a:rPr sz="2400" b="1" spc="-12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24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Georgia"/>
                <a:cs typeface="Georgia"/>
              </a:rPr>
              <a:t>mycolic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24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Georgia"/>
                <a:cs typeface="Georgia"/>
              </a:rPr>
              <a:t>acid</a:t>
            </a:r>
            <a:endParaRPr sz="2400">
              <a:latin typeface="Georgia"/>
              <a:cs typeface="Georgia"/>
            </a:endParaRPr>
          </a:p>
          <a:p>
            <a:pPr marL="268605" marR="182245" indent="-256540">
              <a:lnSpc>
                <a:spcPct val="100000"/>
              </a:lnSpc>
              <a:spcBef>
                <a:spcPts val="31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Acid </a:t>
            </a:r>
            <a:r>
              <a:rPr sz="2200" spc="-10" dirty="0">
                <a:latin typeface="Georgia"/>
                <a:cs typeface="Georgia"/>
              </a:rPr>
              <a:t>fast bacteria </a:t>
            </a:r>
            <a:r>
              <a:rPr sz="2200" spc="-5" dirty="0">
                <a:latin typeface="Georgia"/>
                <a:cs typeface="Georgia"/>
              </a:rPr>
              <a:t>are  </a:t>
            </a:r>
            <a:r>
              <a:rPr sz="2200" spc="-10" dirty="0">
                <a:latin typeface="Georgia"/>
                <a:cs typeface="Georgia"/>
              </a:rPr>
              <a:t>usually members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  genus Mycobacterium or  Nocardia</a:t>
            </a:r>
            <a:endParaRPr sz="2200">
              <a:latin typeface="Georgia"/>
              <a:cs typeface="Georgia"/>
            </a:endParaRPr>
          </a:p>
          <a:p>
            <a:pPr marL="561340" marR="144145" indent="-247650">
              <a:lnSpc>
                <a:spcPct val="10000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1900" spc="-5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1900" b="1" spc="-10" dirty="0">
                <a:solidFill>
                  <a:srgbClr val="0D0D0D"/>
                </a:solidFill>
                <a:latin typeface="Georgia"/>
                <a:cs typeface="Georgia"/>
              </a:rPr>
              <a:t>Therefore, this </a:t>
            </a:r>
            <a:r>
              <a:rPr sz="1900" b="1" spc="-5" dirty="0">
                <a:solidFill>
                  <a:srgbClr val="0D0D0D"/>
                </a:solidFill>
                <a:latin typeface="Georgia"/>
                <a:cs typeface="Georgia"/>
              </a:rPr>
              <a:t>stain is  </a:t>
            </a:r>
            <a:r>
              <a:rPr sz="1900" b="1" spc="-10" dirty="0">
                <a:solidFill>
                  <a:srgbClr val="0D0D0D"/>
                </a:solidFill>
                <a:latin typeface="Georgia"/>
                <a:cs typeface="Georgia"/>
              </a:rPr>
              <a:t>important </a:t>
            </a:r>
            <a:r>
              <a:rPr sz="1900" b="1" spc="-5" dirty="0">
                <a:solidFill>
                  <a:srgbClr val="0D0D0D"/>
                </a:solidFill>
                <a:latin typeface="Georgia"/>
                <a:cs typeface="Georgia"/>
              </a:rPr>
              <a:t>to identify  </a:t>
            </a:r>
            <a:r>
              <a:rPr sz="1900" b="1" spc="-10" dirty="0">
                <a:solidFill>
                  <a:srgbClr val="0D0D0D"/>
                </a:solidFill>
                <a:latin typeface="Georgia"/>
                <a:cs typeface="Georgia"/>
              </a:rPr>
              <a:t>Mycobacterium or  Nocardia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4276" y="1979675"/>
            <a:ext cx="4649724" cy="487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705" y="821182"/>
            <a:ext cx="6244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Ziehl-Neelsen</a:t>
            </a:r>
            <a:r>
              <a:rPr sz="5400" spc="-105" dirty="0"/>
              <a:t> </a:t>
            </a:r>
            <a:r>
              <a:rPr sz="5400" dirty="0"/>
              <a:t>stain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2220595"/>
            <a:ext cx="7818755" cy="40640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marR="161925" indent="-256540">
              <a:lnSpc>
                <a:spcPct val="90000"/>
              </a:lnSpc>
              <a:spcBef>
                <a:spcPts val="484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Ziehl-Neelsen staining </a:t>
            </a:r>
            <a:r>
              <a:rPr sz="3200" dirty="0">
                <a:latin typeface="Georgia"/>
                <a:cs typeface="Georgia"/>
              </a:rPr>
              <a:t>is </a:t>
            </a:r>
            <a:r>
              <a:rPr sz="3200" spc="-5" dirty="0">
                <a:latin typeface="Georgia"/>
                <a:cs typeface="Georgia"/>
              </a:rPr>
              <a:t>used to stain  species of </a:t>
            </a:r>
            <a:r>
              <a:rPr sz="3200" i="1" spc="-5" dirty="0">
                <a:latin typeface="Georgia"/>
                <a:cs typeface="Georgia"/>
              </a:rPr>
              <a:t>Mycobacterium </a:t>
            </a:r>
            <a:r>
              <a:rPr sz="3200" i="1" dirty="0">
                <a:latin typeface="Georgia"/>
                <a:cs typeface="Georgia"/>
              </a:rPr>
              <a:t>tuberculosis  </a:t>
            </a:r>
            <a:r>
              <a:rPr sz="3200" spc="-5" dirty="0">
                <a:latin typeface="Georgia"/>
                <a:cs typeface="Georgia"/>
              </a:rPr>
              <a:t>that do </a:t>
            </a:r>
            <a:r>
              <a:rPr sz="3200" dirty="0">
                <a:latin typeface="Georgia"/>
                <a:cs typeface="Georgia"/>
              </a:rPr>
              <a:t>not </a:t>
            </a:r>
            <a:r>
              <a:rPr sz="3200" spc="-5" dirty="0">
                <a:latin typeface="Georgia"/>
                <a:cs typeface="Georgia"/>
              </a:rPr>
              <a:t>stain with the standard  laboratory staining procedures like </a:t>
            </a:r>
            <a:r>
              <a:rPr sz="3200" spc="5" dirty="0">
                <a:latin typeface="Georgia"/>
                <a:cs typeface="Georgia"/>
              </a:rPr>
              <a:t>Gram  </a:t>
            </a:r>
            <a:r>
              <a:rPr sz="3200" spc="-5" dirty="0">
                <a:latin typeface="Georgia"/>
                <a:cs typeface="Georgia"/>
              </a:rPr>
              <a:t>staining.</a:t>
            </a:r>
            <a:endParaRPr sz="3200">
              <a:latin typeface="Georgia"/>
              <a:cs typeface="Georgia"/>
            </a:endParaRPr>
          </a:p>
          <a:p>
            <a:pPr marL="268605" marR="5080" indent="-256540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The </a:t>
            </a:r>
            <a:r>
              <a:rPr sz="3200" spc="-5" dirty="0">
                <a:latin typeface="Georgia"/>
                <a:cs typeface="Georgia"/>
              </a:rPr>
              <a:t>stains used </a:t>
            </a:r>
            <a:r>
              <a:rPr sz="3200" dirty="0">
                <a:latin typeface="Georgia"/>
                <a:cs typeface="Georgia"/>
              </a:rPr>
              <a:t>are </a:t>
            </a:r>
            <a:r>
              <a:rPr sz="3200" spc="-5" dirty="0">
                <a:latin typeface="Georgia"/>
                <a:cs typeface="Georgia"/>
              </a:rPr>
              <a:t>the </a:t>
            </a:r>
            <a:r>
              <a:rPr sz="3200" dirty="0">
                <a:latin typeface="Georgia"/>
                <a:cs typeface="Georgia"/>
              </a:rPr>
              <a:t>red </a:t>
            </a:r>
            <a:r>
              <a:rPr sz="3200" spc="-5" dirty="0">
                <a:latin typeface="Georgia"/>
                <a:cs typeface="Georgia"/>
              </a:rPr>
              <a:t>colored Carbol  fuchsin that stains the </a:t>
            </a:r>
            <a:r>
              <a:rPr sz="3200" dirty="0">
                <a:latin typeface="Georgia"/>
                <a:cs typeface="Georgia"/>
              </a:rPr>
              <a:t>bacteria and a  </a:t>
            </a:r>
            <a:r>
              <a:rPr sz="3200" spc="-5" dirty="0">
                <a:latin typeface="Georgia"/>
                <a:cs typeface="Georgia"/>
              </a:rPr>
              <a:t>counter stain like Methylene blue or  Malachite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green.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5293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997" y="1013205"/>
            <a:ext cx="538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solidFill>
                  <a:srgbClr val="C00000"/>
                </a:solidFill>
                <a:latin typeface="Trebuchet MS"/>
                <a:cs typeface="Trebuchet MS"/>
              </a:rPr>
              <a:t>Stains </a:t>
            </a:r>
            <a:r>
              <a:rPr sz="4800" i="0" dirty="0">
                <a:solidFill>
                  <a:srgbClr val="C00000"/>
                </a:solidFill>
                <a:latin typeface="Trebuchet MS"/>
                <a:cs typeface="Trebuchet MS"/>
              </a:rPr>
              <a:t>and</a:t>
            </a:r>
            <a:r>
              <a:rPr sz="4800" i="0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800" i="0" spc="-5" dirty="0">
                <a:solidFill>
                  <a:srgbClr val="C00000"/>
                </a:solidFill>
                <a:latin typeface="Trebuchet MS"/>
                <a:cs typeface="Trebuchet MS"/>
              </a:rPr>
              <a:t>Staining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29738"/>
            <a:ext cx="3625850" cy="44303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36195" indent="-256540">
              <a:lnSpc>
                <a:spcPts val="3020"/>
              </a:lnSpc>
              <a:spcBef>
                <a:spcPts val="4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Bacteria are </a:t>
            </a:r>
            <a:r>
              <a:rPr sz="2800" spc="-5" dirty="0">
                <a:latin typeface="Georgia"/>
                <a:cs typeface="Georgia"/>
              </a:rPr>
              <a:t>slightly  negatively </a:t>
            </a:r>
            <a:r>
              <a:rPr sz="2800" spc="-10" dirty="0">
                <a:latin typeface="Georgia"/>
                <a:cs typeface="Georgia"/>
              </a:rPr>
              <a:t>charged </a:t>
            </a:r>
            <a:r>
              <a:rPr sz="2800" spc="-5" dirty="0">
                <a:latin typeface="Georgia"/>
                <a:cs typeface="Georgia"/>
              </a:rPr>
              <a:t>at  </a:t>
            </a:r>
            <a:r>
              <a:rPr sz="2800" spc="-10" dirty="0">
                <a:latin typeface="Georgia"/>
                <a:cs typeface="Georgia"/>
              </a:rPr>
              <a:t>pH 7.0</a:t>
            </a:r>
            <a:endParaRPr sz="2800">
              <a:latin typeface="Georgia"/>
              <a:cs typeface="Georgia"/>
            </a:endParaRPr>
          </a:p>
          <a:p>
            <a:pPr marL="561340" marR="934719" indent="-247650">
              <a:lnSpc>
                <a:spcPts val="2590"/>
              </a:lnSpc>
              <a:spcBef>
                <a:spcPts val="320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Basic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dye</a:t>
            </a:r>
            <a:r>
              <a:rPr sz="2400" spc="-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stains  bacteria</a:t>
            </a:r>
            <a:endParaRPr sz="2400">
              <a:latin typeface="Georgia"/>
              <a:cs typeface="Georgia"/>
            </a:endParaRPr>
          </a:p>
          <a:p>
            <a:pPr marL="561340" marR="814705" indent="-247650">
              <a:lnSpc>
                <a:spcPts val="259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Acidic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dye</a:t>
            </a:r>
            <a:r>
              <a:rPr sz="2400" spc="-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stains  background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Simple </a:t>
            </a:r>
            <a:r>
              <a:rPr sz="2800" spc="-5" dirty="0">
                <a:latin typeface="Georgia"/>
                <a:cs typeface="Georgia"/>
              </a:rPr>
              <a:t>stain</a:t>
            </a:r>
            <a:endParaRPr sz="2800">
              <a:latin typeface="Georgia"/>
              <a:cs typeface="Georgia"/>
            </a:endParaRPr>
          </a:p>
          <a:p>
            <a:pPr marL="561340" marR="5080" indent="-247650">
              <a:lnSpc>
                <a:spcPts val="2590"/>
              </a:lnSpc>
              <a:spcBef>
                <a:spcPts val="35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Aqueous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or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alcohol 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solution of single</a:t>
            </a:r>
            <a:r>
              <a:rPr sz="2400" spc="-1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basic  dye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5775" y="1857375"/>
            <a:ext cx="4848225" cy="5000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4645" y="27813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049" y="1117091"/>
            <a:ext cx="6130290" cy="978535"/>
            <a:chOff x="1714049" y="1117091"/>
            <a:chExt cx="6130290" cy="978535"/>
          </a:xfrm>
        </p:grpSpPr>
        <p:sp>
          <p:nvSpPr>
            <p:cNvPr id="3" name="object 3"/>
            <p:cNvSpPr/>
            <p:nvPr/>
          </p:nvSpPr>
          <p:spPr>
            <a:xfrm>
              <a:off x="1714049" y="1440061"/>
              <a:ext cx="1257063" cy="522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5560" y="1117091"/>
              <a:ext cx="1019556" cy="978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99588" y="1117091"/>
              <a:ext cx="5044440" cy="9784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5736" y="1279905"/>
            <a:ext cx="5735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30" dirty="0">
                <a:latin typeface="Trebuchet MS"/>
                <a:cs typeface="Trebuchet MS"/>
              </a:rPr>
              <a:t>Acid-Fast</a:t>
            </a:r>
            <a:r>
              <a:rPr sz="4800" i="0" spc="-45" dirty="0">
                <a:latin typeface="Trebuchet MS"/>
                <a:cs typeface="Trebuchet MS"/>
              </a:rPr>
              <a:t> </a:t>
            </a:r>
            <a:r>
              <a:rPr sz="4800" i="0" spc="-5" dirty="0">
                <a:latin typeface="Trebuchet MS"/>
                <a:cs typeface="Trebuchet MS"/>
              </a:rPr>
              <a:t>Organisms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2269362"/>
            <a:ext cx="7697470" cy="3766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44767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Primary </a:t>
            </a:r>
            <a:r>
              <a:rPr sz="3400" spc="-10" dirty="0">
                <a:solidFill>
                  <a:srgbClr val="0D0D0D"/>
                </a:solidFill>
                <a:latin typeface="Georgia"/>
                <a:cs typeface="Georgia"/>
              </a:rPr>
              <a:t>stain binds </a:t>
            </a: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cell wall mycolic  acids</a:t>
            </a:r>
            <a:endParaRPr sz="34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Intense decolorization does not release  </a:t>
            </a:r>
            <a:r>
              <a:rPr sz="3400" spc="-10" dirty="0">
                <a:solidFill>
                  <a:srgbClr val="0D0D0D"/>
                </a:solidFill>
                <a:latin typeface="Georgia"/>
                <a:cs typeface="Georgia"/>
              </a:rPr>
              <a:t>primary stain from the </a:t>
            </a: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cell wall of</a:t>
            </a:r>
            <a:r>
              <a:rPr sz="3400" spc="8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AFB</a:t>
            </a:r>
            <a:endParaRPr sz="3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  <a:tab pos="1997710" algn="l"/>
              </a:tabLst>
            </a:pP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Color</a:t>
            </a:r>
            <a:r>
              <a:rPr sz="340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of	AFB-based on </a:t>
            </a:r>
            <a:r>
              <a:rPr sz="3400" spc="-10" dirty="0">
                <a:solidFill>
                  <a:srgbClr val="0D0D0D"/>
                </a:solidFill>
                <a:latin typeface="Georgia"/>
                <a:cs typeface="Georgia"/>
              </a:rPr>
              <a:t>primary</a:t>
            </a:r>
            <a:r>
              <a:rPr sz="3400" spc="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3400" spc="-10" dirty="0">
                <a:solidFill>
                  <a:srgbClr val="0D0D0D"/>
                </a:solidFill>
                <a:latin typeface="Georgia"/>
                <a:cs typeface="Georgia"/>
              </a:rPr>
              <a:t>stain</a:t>
            </a:r>
            <a:endParaRPr sz="3400">
              <a:latin typeface="Georgia"/>
              <a:cs typeface="Georgia"/>
            </a:endParaRPr>
          </a:p>
          <a:p>
            <a:pPr marL="268605" marR="92583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400" spc="-5" dirty="0">
                <a:solidFill>
                  <a:srgbClr val="0D0D0D"/>
                </a:solidFill>
                <a:latin typeface="Georgia"/>
                <a:cs typeface="Georgia"/>
              </a:rPr>
              <a:t>Counterstain provides </a:t>
            </a:r>
            <a:r>
              <a:rPr sz="3400" spc="-10" dirty="0">
                <a:solidFill>
                  <a:srgbClr val="0D0D0D"/>
                </a:solidFill>
                <a:latin typeface="Georgia"/>
                <a:cs typeface="Georgia"/>
              </a:rPr>
              <a:t>contrasting  background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7966" y="2781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983" y="1430562"/>
            <a:ext cx="6290599" cy="64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8952" y="1279905"/>
            <a:ext cx="624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AFB </a:t>
            </a:r>
            <a:r>
              <a:rPr sz="4800" spc="-5" dirty="0"/>
              <a:t>Staining</a:t>
            </a:r>
            <a:r>
              <a:rPr sz="4800" spc="-50" dirty="0"/>
              <a:t> </a:t>
            </a:r>
            <a:r>
              <a:rPr sz="4800" spc="-5" dirty="0"/>
              <a:t>Methods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45668" y="2267838"/>
            <a:ext cx="3665854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33020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4000" spc="-5" dirty="0">
                <a:solidFill>
                  <a:srgbClr val="FF0000"/>
                </a:solidFill>
                <a:latin typeface="Georgia"/>
                <a:cs typeface="Georgia"/>
              </a:rPr>
              <a:t>Zeihl  </a:t>
            </a:r>
            <a:r>
              <a:rPr sz="4000" spc="-10" dirty="0">
                <a:solidFill>
                  <a:srgbClr val="FF0000"/>
                </a:solidFill>
                <a:latin typeface="Georgia"/>
                <a:cs typeface="Georgia"/>
              </a:rPr>
              <a:t>Neelsen’s-hot  stain</a:t>
            </a:r>
            <a:endParaRPr sz="40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4000" spc="-10" dirty="0">
                <a:solidFill>
                  <a:srgbClr val="0D0D0D"/>
                </a:solidFill>
                <a:latin typeface="Georgia"/>
                <a:cs typeface="Georgia"/>
              </a:rPr>
              <a:t>Kiny</a:t>
            </a:r>
            <a:r>
              <a:rPr sz="4000" spc="5" dirty="0">
                <a:solidFill>
                  <a:srgbClr val="0D0D0D"/>
                </a:solidFill>
                <a:latin typeface="Georgia"/>
                <a:cs typeface="Georgia"/>
              </a:rPr>
              <a:t>o</a:t>
            </a:r>
            <a:r>
              <a:rPr sz="4000" spc="-10" dirty="0">
                <a:solidFill>
                  <a:srgbClr val="0D0D0D"/>
                </a:solidFill>
                <a:latin typeface="Georgia"/>
                <a:cs typeface="Georgia"/>
              </a:rPr>
              <a:t>un’</a:t>
            </a:r>
            <a:r>
              <a:rPr sz="4000" spc="10" dirty="0">
                <a:solidFill>
                  <a:srgbClr val="0D0D0D"/>
                </a:solidFill>
                <a:latin typeface="Georgia"/>
                <a:cs typeface="Georgia"/>
              </a:rPr>
              <a:t>s</a:t>
            </a:r>
            <a:r>
              <a:rPr sz="4000" dirty="0">
                <a:solidFill>
                  <a:srgbClr val="0D0D0D"/>
                </a:solidFill>
                <a:latin typeface="Georgia"/>
                <a:cs typeface="Georgia"/>
              </a:rPr>
              <a:t>-</a:t>
            </a:r>
            <a:r>
              <a:rPr sz="4000" spc="-10" dirty="0">
                <a:solidFill>
                  <a:srgbClr val="0D0D0D"/>
                </a:solidFill>
                <a:latin typeface="Georgia"/>
                <a:cs typeface="Georgia"/>
              </a:rPr>
              <a:t>cold  stain</a:t>
            </a:r>
            <a:endParaRPr sz="4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4000" spc="-5" dirty="0">
                <a:solidFill>
                  <a:srgbClr val="0D0D0D"/>
                </a:solidFill>
                <a:latin typeface="Georgia"/>
                <a:cs typeface="Georgia"/>
              </a:rPr>
              <a:t>Modifications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7750" y="2209800"/>
            <a:ext cx="4286250" cy="4648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858" y="975105"/>
            <a:ext cx="7243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latin typeface="Trebuchet MS"/>
                <a:cs typeface="Trebuchet MS"/>
              </a:rPr>
              <a:t>Ziehl- Neelsen</a:t>
            </a:r>
            <a:r>
              <a:rPr sz="4800" i="0" spc="-65" dirty="0">
                <a:latin typeface="Trebuchet MS"/>
                <a:cs typeface="Trebuchet MS"/>
              </a:rPr>
              <a:t> </a:t>
            </a:r>
            <a:r>
              <a:rPr sz="4800" i="0" dirty="0">
                <a:latin typeface="Trebuchet MS"/>
                <a:cs typeface="Trebuchet MS"/>
              </a:rPr>
              <a:t>Procedure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825497"/>
            <a:ext cx="7949565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Make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smear. </a:t>
            </a:r>
            <a:r>
              <a:rPr sz="2400" dirty="0">
                <a:latin typeface="Georgia"/>
                <a:cs typeface="Georgia"/>
              </a:rPr>
              <a:t>Air </a:t>
            </a:r>
            <a:r>
              <a:rPr sz="2400" spc="-5" dirty="0">
                <a:latin typeface="Georgia"/>
                <a:cs typeface="Georgia"/>
              </a:rPr>
              <a:t>Dry. </a:t>
            </a:r>
            <a:r>
              <a:rPr sz="2400" dirty="0">
                <a:latin typeface="Georgia"/>
                <a:cs typeface="Georgia"/>
              </a:rPr>
              <a:t>Heat</a:t>
            </a:r>
            <a:r>
              <a:rPr sz="2400" spc="-5" dirty="0">
                <a:latin typeface="Georgia"/>
                <a:cs typeface="Georgia"/>
              </a:rPr>
              <a:t> Fix.</a:t>
            </a:r>
            <a:endParaRPr sz="2400">
              <a:latin typeface="Georgia"/>
              <a:cs typeface="Georgia"/>
            </a:endParaRPr>
          </a:p>
          <a:p>
            <a:pPr marL="337185" indent="-325120">
              <a:lnSpc>
                <a:spcPts val="2390"/>
              </a:lnSpc>
              <a:buAutoNum type="arabicPeriod" startAt="2"/>
              <a:tabLst>
                <a:tab pos="337820" algn="l"/>
              </a:tabLst>
            </a:pPr>
            <a:r>
              <a:rPr sz="2400" spc="-5" dirty="0">
                <a:latin typeface="Georgia"/>
                <a:cs typeface="Georgia"/>
              </a:rPr>
              <a:t>Flood smear with Carbol Fuchsin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stain</a:t>
            </a:r>
            <a:endParaRPr sz="2400">
              <a:latin typeface="Georgia"/>
              <a:cs typeface="Georgia"/>
            </a:endParaRPr>
          </a:p>
          <a:p>
            <a:pPr marL="561340" marR="392430" indent="-247650">
              <a:lnSpc>
                <a:spcPct val="70000"/>
              </a:lnSpc>
              <a:spcBef>
                <a:spcPts val="509"/>
              </a:spcBef>
              <a:tabLst>
                <a:tab pos="561340" algn="l"/>
              </a:tabLst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Carbol Fuchsin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is a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lipid soluble, phenolic compound, which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is  able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to penetrate the cell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wall</a:t>
            </a:r>
            <a:endParaRPr sz="2000">
              <a:latin typeface="Georgia"/>
              <a:cs typeface="Georgia"/>
            </a:endParaRPr>
          </a:p>
          <a:p>
            <a:pPr marL="334010" indent="-321945">
              <a:lnSpc>
                <a:spcPts val="2030"/>
              </a:lnSpc>
              <a:buAutoNum type="arabicPeriod" startAt="3"/>
              <a:tabLst>
                <a:tab pos="334645" algn="l"/>
              </a:tabLst>
            </a:pPr>
            <a:r>
              <a:rPr sz="2400" spc="-5" dirty="0">
                <a:latin typeface="Georgia"/>
                <a:cs typeface="Georgia"/>
              </a:rPr>
              <a:t>Cover flooded smear with filter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paper</a:t>
            </a:r>
            <a:endParaRPr sz="2400">
              <a:latin typeface="Georgia"/>
              <a:cs typeface="Georgia"/>
            </a:endParaRPr>
          </a:p>
          <a:p>
            <a:pPr marL="268605" marR="36830" indent="-256540">
              <a:lnSpc>
                <a:spcPct val="70000"/>
              </a:lnSpc>
              <a:spcBef>
                <a:spcPts val="585"/>
              </a:spcBef>
              <a:buAutoNum type="arabicPeriod" startAt="3"/>
              <a:tabLst>
                <a:tab pos="339090" algn="l"/>
              </a:tabLst>
            </a:pPr>
            <a:r>
              <a:rPr sz="2400" spc="-5" dirty="0">
                <a:latin typeface="Georgia"/>
                <a:cs typeface="Georgia"/>
              </a:rPr>
              <a:t>Steam for </a:t>
            </a:r>
            <a:r>
              <a:rPr sz="2400" dirty="0">
                <a:latin typeface="Georgia"/>
                <a:cs typeface="Georgia"/>
              </a:rPr>
              <a:t>10 minutes. Add more </a:t>
            </a:r>
            <a:r>
              <a:rPr sz="2400" spc="-5" dirty="0">
                <a:latin typeface="Georgia"/>
                <a:cs typeface="Georgia"/>
              </a:rPr>
              <a:t>Carbol Fuchsin stain </a:t>
            </a:r>
            <a:r>
              <a:rPr sz="2400" dirty="0">
                <a:latin typeface="Georgia"/>
                <a:cs typeface="Georgia"/>
              </a:rPr>
              <a:t>as  needed</a:t>
            </a:r>
            <a:endParaRPr sz="2400">
              <a:latin typeface="Georgia"/>
              <a:cs typeface="Georgia"/>
            </a:endParaRPr>
          </a:p>
          <a:p>
            <a:pPr marL="325755" indent="-313690">
              <a:lnSpc>
                <a:spcPts val="2035"/>
              </a:lnSpc>
              <a:buAutoNum type="arabicPeriod" startAt="3"/>
              <a:tabLst>
                <a:tab pos="326390" algn="l"/>
              </a:tabLst>
            </a:pPr>
            <a:r>
              <a:rPr sz="2400" spc="-5" dirty="0">
                <a:latin typeface="Georgia"/>
                <a:cs typeface="Georgia"/>
              </a:rPr>
              <a:t>Cool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slide</a:t>
            </a:r>
            <a:endParaRPr sz="2400">
              <a:latin typeface="Georgia"/>
              <a:cs typeface="Georgia"/>
            </a:endParaRPr>
          </a:p>
          <a:p>
            <a:pPr marL="340360" indent="-328295">
              <a:lnSpc>
                <a:spcPts val="2315"/>
              </a:lnSpc>
              <a:buAutoNum type="arabicPeriod" startAt="3"/>
              <a:tabLst>
                <a:tab pos="340995" algn="l"/>
              </a:tabLst>
            </a:pPr>
            <a:r>
              <a:rPr sz="2400" spc="-5" dirty="0">
                <a:latin typeface="Georgia"/>
                <a:cs typeface="Georgia"/>
              </a:rPr>
              <a:t>Rinse with DI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water</a:t>
            </a:r>
            <a:endParaRPr sz="2400">
              <a:latin typeface="Georgia"/>
              <a:cs typeface="Georgia"/>
            </a:endParaRPr>
          </a:p>
          <a:p>
            <a:pPr marL="318135" indent="-306070">
              <a:lnSpc>
                <a:spcPts val="2165"/>
              </a:lnSpc>
              <a:buAutoNum type="arabicPeriod" startAt="3"/>
              <a:tabLst>
                <a:tab pos="318770" algn="l"/>
              </a:tabLst>
            </a:pPr>
            <a:r>
              <a:rPr sz="2400" spc="-5" dirty="0">
                <a:latin typeface="Georgia"/>
                <a:cs typeface="Georgia"/>
              </a:rPr>
              <a:t>Flood slide with </a:t>
            </a:r>
            <a:r>
              <a:rPr sz="2400" dirty="0">
                <a:latin typeface="Georgia"/>
                <a:cs typeface="Georgia"/>
              </a:rPr>
              <a:t>acid alcohol (leave 15 </a:t>
            </a:r>
            <a:r>
              <a:rPr sz="2400" spc="-5" dirty="0">
                <a:latin typeface="Georgia"/>
                <a:cs typeface="Georgia"/>
              </a:rPr>
              <a:t>seconds). The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acid</a:t>
            </a:r>
            <a:endParaRPr sz="2400">
              <a:latin typeface="Georgia"/>
              <a:cs typeface="Georgia"/>
            </a:endParaRPr>
          </a:p>
          <a:p>
            <a:pPr marL="268605" marR="1985010">
              <a:lnSpc>
                <a:spcPct val="70000"/>
              </a:lnSpc>
              <a:spcBef>
                <a:spcPts val="430"/>
              </a:spcBef>
              <a:tabLst>
                <a:tab pos="702310" algn="l"/>
              </a:tabLst>
            </a:pPr>
            <a:r>
              <a:rPr sz="2400" dirty="0">
                <a:latin typeface="Georgia"/>
                <a:cs typeface="Georgia"/>
              </a:rPr>
              <a:t>alcohol </a:t>
            </a:r>
            <a:r>
              <a:rPr sz="2400" spc="-5" dirty="0">
                <a:latin typeface="Georgia"/>
                <a:cs typeface="Georgia"/>
              </a:rPr>
              <a:t>contains </a:t>
            </a:r>
            <a:r>
              <a:rPr sz="2400" dirty="0">
                <a:latin typeface="Georgia"/>
                <a:cs typeface="Georgia"/>
              </a:rPr>
              <a:t>3% HCl and 95%</a:t>
            </a:r>
            <a:r>
              <a:rPr sz="2400" spc="-1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ethanol,  or	you can declorase with </a:t>
            </a:r>
            <a:r>
              <a:rPr sz="2400" dirty="0">
                <a:latin typeface="Georgia"/>
                <a:cs typeface="Georgia"/>
              </a:rPr>
              <a:t>20% H2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S04</a:t>
            </a:r>
            <a:endParaRPr sz="2400">
              <a:latin typeface="Georgia"/>
              <a:cs typeface="Georgia"/>
            </a:endParaRPr>
          </a:p>
          <a:p>
            <a:pPr marR="234950" algn="r">
              <a:lnSpc>
                <a:spcPts val="1625"/>
              </a:lnSpc>
              <a:tabLst>
                <a:tab pos="247015" algn="l"/>
              </a:tabLst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The waxy cell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wall then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prevents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the stain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from being</a:t>
            </a:r>
            <a:r>
              <a:rPr sz="2000" i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removed</a:t>
            </a:r>
            <a:endParaRPr sz="2000">
              <a:latin typeface="Georgia"/>
              <a:cs typeface="Georgia"/>
            </a:endParaRPr>
          </a:p>
          <a:p>
            <a:pPr marR="303530" algn="r">
              <a:lnSpc>
                <a:spcPts val="1680"/>
              </a:lnSpc>
            </a:pP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by the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acid alcohol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(decolorizer)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once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it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has penetrated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000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cell</a:t>
            </a:r>
            <a:endParaRPr sz="2000">
              <a:latin typeface="Georgia"/>
              <a:cs typeface="Georgia"/>
            </a:endParaRPr>
          </a:p>
          <a:p>
            <a:pPr marL="561340" marR="139700">
              <a:lnSpc>
                <a:spcPct val="70000"/>
              </a:lnSpc>
              <a:spcBef>
                <a:spcPts val="360"/>
              </a:spcBef>
            </a:pP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wall. The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acid alcohol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decolorizer will remove the stain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from all 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other</a:t>
            </a:r>
            <a:r>
              <a:rPr sz="2000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cells.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172" rIns="0" bIns="0" rtlCol="0">
            <a:spAutoFit/>
          </a:bodyPr>
          <a:lstStyle/>
          <a:p>
            <a:pPr marL="2536825" marR="5080" indent="-162687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Trebuchet MS"/>
                <a:cs typeface="Trebuchet MS"/>
              </a:rPr>
              <a:t>Ziehl- Neelsen </a:t>
            </a:r>
            <a:r>
              <a:rPr sz="4000" i="0" spc="-5" dirty="0">
                <a:latin typeface="Trebuchet MS"/>
                <a:cs typeface="Trebuchet MS"/>
              </a:rPr>
              <a:t>Procedure  (continued)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29738"/>
            <a:ext cx="7914640" cy="40614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182880" indent="-256540">
              <a:lnSpc>
                <a:spcPts val="3020"/>
              </a:lnSpc>
              <a:spcBef>
                <a:spcPts val="480"/>
              </a:spcBef>
              <a:buAutoNum type="arabicPeriod" startAt="8"/>
              <a:tabLst>
                <a:tab pos="404495" algn="l"/>
              </a:tabLst>
            </a:pPr>
            <a:r>
              <a:rPr sz="2800" spc="-5" dirty="0">
                <a:latin typeface="Georgia"/>
                <a:cs typeface="Georgia"/>
              </a:rPr>
              <a:t>Tilt slide 45 degrees over </a:t>
            </a:r>
            <a:r>
              <a:rPr sz="2800" spc="-10" dirty="0">
                <a:latin typeface="Georgia"/>
                <a:cs typeface="Georgia"/>
              </a:rPr>
              <a:t>the sink </a:t>
            </a:r>
            <a:r>
              <a:rPr sz="2800" spc="-5" dirty="0">
                <a:latin typeface="Georgia"/>
                <a:cs typeface="Georgia"/>
              </a:rPr>
              <a:t>and add acid  alcohol </a:t>
            </a:r>
            <a:r>
              <a:rPr sz="2800" spc="-10" dirty="0">
                <a:latin typeface="Georgia"/>
                <a:cs typeface="Georgia"/>
              </a:rPr>
              <a:t>drop wise </a:t>
            </a:r>
            <a:r>
              <a:rPr sz="2800" spc="-5" dirty="0">
                <a:latin typeface="Georgia"/>
                <a:cs typeface="Georgia"/>
              </a:rPr>
              <a:t>(drop by </a:t>
            </a:r>
            <a:r>
              <a:rPr sz="2800" spc="-10" dirty="0">
                <a:latin typeface="Georgia"/>
                <a:cs typeface="Georgia"/>
              </a:rPr>
              <a:t>drop) until the </a:t>
            </a:r>
            <a:r>
              <a:rPr sz="2800" spc="-15" dirty="0">
                <a:latin typeface="Georgia"/>
                <a:cs typeface="Georgia"/>
              </a:rPr>
              <a:t>red  </a:t>
            </a:r>
            <a:r>
              <a:rPr sz="2800" spc="-5" dirty="0">
                <a:latin typeface="Georgia"/>
                <a:cs typeface="Georgia"/>
              </a:rPr>
              <a:t>color </a:t>
            </a:r>
            <a:r>
              <a:rPr sz="2800" spc="-10" dirty="0">
                <a:latin typeface="Georgia"/>
                <a:cs typeface="Georgia"/>
              </a:rPr>
              <a:t>stops streaming from the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smear</a:t>
            </a:r>
            <a:endParaRPr sz="2800">
              <a:latin typeface="Georgia"/>
              <a:cs typeface="Georgia"/>
            </a:endParaRPr>
          </a:p>
          <a:p>
            <a:pPr marL="393065" indent="-381000">
              <a:lnSpc>
                <a:spcPts val="3270"/>
              </a:lnSpc>
              <a:buAutoNum type="arabicPeriod" startAt="8"/>
              <a:tabLst>
                <a:tab pos="393700" algn="l"/>
              </a:tabLst>
            </a:pPr>
            <a:r>
              <a:rPr sz="2800" spc="-5" dirty="0">
                <a:latin typeface="Georgia"/>
                <a:cs typeface="Georgia"/>
              </a:rPr>
              <a:t>Rinse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DI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water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ts val="3020"/>
              </a:lnSpc>
              <a:spcBef>
                <a:spcPts val="365"/>
              </a:spcBef>
              <a:buAutoNum type="arabicPeriod" startAt="8"/>
              <a:tabLst>
                <a:tab pos="561975" algn="l"/>
              </a:tabLst>
            </a:pPr>
            <a:r>
              <a:rPr sz="2800" spc="-5" dirty="0">
                <a:latin typeface="Georgia"/>
                <a:cs typeface="Georgia"/>
              </a:rPr>
              <a:t>Add Loeffler’s Methylene Blue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(counter  </a:t>
            </a:r>
            <a:r>
              <a:rPr sz="2800" spc="-10" dirty="0">
                <a:latin typeface="Georgia"/>
                <a:cs typeface="Georgia"/>
              </a:rPr>
              <a:t>stain). </a:t>
            </a:r>
            <a:r>
              <a:rPr sz="2800" spc="-5" dirty="0">
                <a:latin typeface="Georgia"/>
                <a:cs typeface="Georgia"/>
              </a:rPr>
              <a:t>This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adds </a:t>
            </a:r>
            <a:r>
              <a:rPr sz="2800" spc="-10" dirty="0">
                <a:latin typeface="Georgia"/>
                <a:cs typeface="Georgia"/>
              </a:rPr>
              <a:t>blue </a:t>
            </a:r>
            <a:r>
              <a:rPr sz="2800" spc="-5" dirty="0">
                <a:latin typeface="Georgia"/>
                <a:cs typeface="Georgia"/>
              </a:rPr>
              <a:t>color to </a:t>
            </a:r>
            <a:r>
              <a:rPr sz="2800" dirty="0">
                <a:latin typeface="Georgia"/>
                <a:cs typeface="Georgia"/>
              </a:rPr>
              <a:t>non-acid </a:t>
            </a:r>
            <a:r>
              <a:rPr sz="2800" spc="-5" dirty="0">
                <a:latin typeface="Georgia"/>
                <a:cs typeface="Georgia"/>
              </a:rPr>
              <a:t>fast  cells!! Leave Loeffler’s Blue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on </a:t>
            </a:r>
            <a:r>
              <a:rPr sz="2800" spc="-10" dirty="0">
                <a:latin typeface="Georgia"/>
                <a:cs typeface="Georgia"/>
              </a:rPr>
              <a:t>smear </a:t>
            </a:r>
            <a:r>
              <a:rPr sz="2800" spc="-5" dirty="0">
                <a:latin typeface="Georgia"/>
                <a:cs typeface="Georgia"/>
              </a:rPr>
              <a:t>for 1  minute</a:t>
            </a:r>
            <a:endParaRPr sz="2800">
              <a:latin typeface="Georgia"/>
              <a:cs typeface="Georgia"/>
            </a:endParaRPr>
          </a:p>
          <a:p>
            <a:pPr marL="497205" indent="-485140">
              <a:lnSpc>
                <a:spcPts val="3275"/>
              </a:lnSpc>
              <a:buAutoNum type="arabicPeriod" startAt="8"/>
              <a:tabLst>
                <a:tab pos="497840" algn="l"/>
              </a:tabLst>
            </a:pPr>
            <a:r>
              <a:rPr sz="2800" spc="-5" dirty="0">
                <a:latin typeface="Georgia"/>
                <a:cs typeface="Georgia"/>
              </a:rPr>
              <a:t>Rinse slide. Blot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dry.</a:t>
            </a:r>
            <a:endParaRPr sz="2800">
              <a:latin typeface="Georgia"/>
              <a:cs typeface="Georgia"/>
            </a:endParaRPr>
          </a:p>
          <a:p>
            <a:pPr marL="542925" indent="-530860">
              <a:lnSpc>
                <a:spcPts val="3340"/>
              </a:lnSpc>
              <a:buAutoNum type="arabicPeriod" startAt="8"/>
              <a:tabLst>
                <a:tab pos="543560" algn="l"/>
              </a:tabLst>
            </a:pPr>
            <a:r>
              <a:rPr sz="2800" spc="-10" dirty="0">
                <a:latin typeface="Georgia"/>
                <a:cs typeface="Georgia"/>
              </a:rPr>
              <a:t>Use </a:t>
            </a:r>
            <a:r>
              <a:rPr sz="2800" dirty="0">
                <a:latin typeface="Georgia"/>
                <a:cs typeface="Georgia"/>
              </a:rPr>
              <a:t>oil </a:t>
            </a:r>
            <a:r>
              <a:rPr sz="2800" spc="-10" dirty="0">
                <a:latin typeface="Georgia"/>
                <a:cs typeface="Georgia"/>
              </a:rPr>
              <a:t>immersion objective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view.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61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6975" y="4865370"/>
            <a:ext cx="44081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438085"/>
                </a:solidFill>
                <a:latin typeface="Trebuchet MS"/>
                <a:cs typeface="Trebuchet MS"/>
              </a:rPr>
              <a:t>Zieh</a:t>
            </a:r>
            <a:r>
              <a:rPr sz="5400" b="1" spc="10" dirty="0">
                <a:solidFill>
                  <a:srgbClr val="438085"/>
                </a:solidFill>
                <a:latin typeface="Trebuchet MS"/>
                <a:cs typeface="Trebuchet MS"/>
              </a:rPr>
              <a:t>l</a:t>
            </a:r>
            <a:r>
              <a:rPr sz="5400" b="1" spc="-5" dirty="0">
                <a:solidFill>
                  <a:srgbClr val="438085"/>
                </a:solidFill>
                <a:latin typeface="Trebuchet MS"/>
                <a:cs typeface="Trebuchet MS"/>
              </a:rPr>
              <a:t>-</a:t>
            </a:r>
            <a:r>
              <a:rPr sz="5400" b="1" spc="-10" dirty="0">
                <a:solidFill>
                  <a:srgbClr val="438085"/>
                </a:solidFill>
                <a:latin typeface="Trebuchet MS"/>
                <a:cs typeface="Trebuchet MS"/>
              </a:rPr>
              <a:t>Neelsen  </a:t>
            </a:r>
            <a:r>
              <a:rPr sz="5400" b="1" dirty="0">
                <a:solidFill>
                  <a:srgbClr val="438085"/>
                </a:solidFill>
                <a:latin typeface="Trebuchet MS"/>
                <a:cs typeface="Trebuchet MS"/>
              </a:rPr>
              <a:t>stain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1247" y="2515361"/>
            <a:ext cx="256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4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1522" y="2515361"/>
            <a:ext cx="23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5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5286" y="2515361"/>
            <a:ext cx="2559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6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347" y="4374896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7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2130" y="22352"/>
            <a:ext cx="18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1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5796" y="22352"/>
            <a:ext cx="235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2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9693" y="22352"/>
            <a:ext cx="234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3300"/>
                </a:solidFill>
                <a:latin typeface="Georgia"/>
                <a:cs typeface="Georgia"/>
              </a:rPr>
              <a:t>3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737" y="549275"/>
            <a:ext cx="2857500" cy="172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059176" y="549275"/>
            <a:ext cx="5920105" cy="1727200"/>
            <a:chOff x="3059176" y="549275"/>
            <a:chExt cx="5920105" cy="1727200"/>
          </a:xfrm>
        </p:grpSpPr>
        <p:sp>
          <p:nvSpPr>
            <p:cNvPr id="12" name="object 12"/>
            <p:cNvSpPr/>
            <p:nvPr/>
          </p:nvSpPr>
          <p:spPr>
            <a:xfrm>
              <a:off x="3059176" y="549275"/>
              <a:ext cx="2828925" cy="172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0851" y="549275"/>
              <a:ext cx="2678049" cy="1647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8737" y="2941701"/>
            <a:ext cx="2857500" cy="1639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59176" y="2997073"/>
            <a:ext cx="3025775" cy="1655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7826" y="2997073"/>
            <a:ext cx="2857500" cy="1655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825" y="5157787"/>
            <a:ext cx="2857500" cy="1400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294" y="786130"/>
            <a:ext cx="7122159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15565" marR="5080" indent="-26035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</a:t>
            </a:r>
            <a:r>
              <a:rPr dirty="0"/>
              <a:t>the Acid </a:t>
            </a:r>
            <a:r>
              <a:rPr spc="-5" dirty="0"/>
              <a:t>fast</a:t>
            </a:r>
            <a:r>
              <a:rPr spc="-254" dirty="0"/>
              <a:t> </a:t>
            </a:r>
            <a:r>
              <a:rPr spc="-5" dirty="0"/>
              <a:t>bacteria  </a:t>
            </a:r>
            <a:r>
              <a:rPr i="1" dirty="0"/>
              <a:t>appear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49550"/>
            <a:ext cx="9144000" cy="4608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85961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86" y="926337"/>
            <a:ext cx="7178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Trebuchet MS"/>
                <a:cs typeface="Trebuchet MS"/>
              </a:rPr>
              <a:t>Fluorochrome AFB</a:t>
            </a:r>
            <a:r>
              <a:rPr sz="4000" i="0" spc="-180" dirty="0">
                <a:latin typeface="Trebuchet MS"/>
                <a:cs typeface="Trebuchet MS"/>
              </a:rPr>
              <a:t> </a:t>
            </a:r>
            <a:r>
              <a:rPr sz="4000" i="0" spc="-10" dirty="0">
                <a:latin typeface="Trebuchet MS"/>
                <a:cs typeface="Trebuchet MS"/>
              </a:rPr>
              <a:t>Microscopy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588" y="1962658"/>
            <a:ext cx="3342640" cy="4495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600710">
              <a:lnSpc>
                <a:spcPct val="93000"/>
              </a:lnSpc>
              <a:spcBef>
                <a:spcPts val="300"/>
              </a:spcBef>
            </a:pP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More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rapid and  sensitive  Specificity :</a:t>
            </a:r>
            <a:r>
              <a:rPr sz="2400" b="1" spc="-114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same 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with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sufficient  expérience 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Equipment cost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, 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bulbs, </a:t>
            </a:r>
            <a:r>
              <a:rPr sz="2400" b="1" spc="-10" dirty="0">
                <a:solidFill>
                  <a:srgbClr val="0D0D0D"/>
                </a:solidFill>
                <a:latin typeface="Georgia"/>
                <a:cs typeface="Georgia"/>
              </a:rPr>
              <a:t>technical 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demands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926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for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busy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labs  External quality 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assessment should  be done if </a:t>
            </a:r>
            <a:r>
              <a:rPr sz="2400" b="1" spc="-5" dirty="0">
                <a:solidFill>
                  <a:srgbClr val="0D0D0D"/>
                </a:solidFill>
                <a:latin typeface="Georgia"/>
                <a:cs typeface="Georgia"/>
              </a:rPr>
              <a:t>this  method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is</a:t>
            </a:r>
            <a:r>
              <a:rPr sz="2400" b="1" spc="-10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D0D0D"/>
                </a:solidFill>
                <a:latin typeface="Georgia"/>
                <a:cs typeface="Georgia"/>
              </a:rPr>
              <a:t>performed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6683" y="2409091"/>
            <a:ext cx="4100169" cy="425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1202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4897" y="796797"/>
            <a:ext cx="2396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Microscopy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76400"/>
            <a:ext cx="9143999" cy="5181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79866" y="27813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9441" y="248158"/>
            <a:ext cx="6544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63570" algn="l"/>
              </a:tabLst>
            </a:pPr>
            <a:r>
              <a:rPr sz="3600" i="0" spc="-5" dirty="0">
                <a:latin typeface="Trebuchet MS"/>
                <a:cs typeface="Trebuchet MS"/>
              </a:rPr>
              <a:t>Fluorescen</a:t>
            </a:r>
            <a:r>
              <a:rPr sz="3600" i="0" spc="5" dirty="0">
                <a:latin typeface="Trebuchet MS"/>
                <a:cs typeface="Trebuchet MS"/>
              </a:rPr>
              <a:t>c</a:t>
            </a:r>
            <a:r>
              <a:rPr sz="3600" i="0" dirty="0">
                <a:latin typeface="Trebuchet MS"/>
                <a:cs typeface="Trebuchet MS"/>
              </a:rPr>
              <a:t>e	and </a:t>
            </a:r>
            <a:r>
              <a:rPr sz="3600" i="0" spc="5" dirty="0">
                <a:latin typeface="Trebuchet MS"/>
                <a:cs typeface="Trebuchet MS"/>
              </a:rPr>
              <a:t>B</a:t>
            </a:r>
            <a:r>
              <a:rPr sz="3600" i="0" spc="-1000" dirty="0">
                <a:latin typeface="Trebuchet MS"/>
                <a:cs typeface="Trebuchet MS"/>
              </a:rPr>
              <a:t>r</a:t>
            </a:r>
            <a:r>
              <a:rPr sz="1200" b="0" i="0" spc="-7" baseline="-20833" dirty="0">
                <a:solidFill>
                  <a:srgbClr val="438085"/>
                </a:solidFill>
                <a:latin typeface="Georgia"/>
                <a:cs typeface="Georgia"/>
              </a:rPr>
              <a:t>D</a:t>
            </a:r>
            <a:r>
              <a:rPr sz="1200" b="0" i="0" spc="-15" baseline="-20833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r>
              <a:rPr sz="1200" b="0" i="0" spc="-217" baseline="-20833" dirty="0">
                <a:solidFill>
                  <a:srgbClr val="438085"/>
                </a:solidFill>
                <a:latin typeface="Georgia"/>
                <a:cs typeface="Georgia"/>
              </a:rPr>
              <a:t>.</a:t>
            </a:r>
            <a:r>
              <a:rPr sz="3600" i="0" spc="-935" dirty="0">
                <a:latin typeface="Trebuchet MS"/>
                <a:cs typeface="Trebuchet MS"/>
              </a:rPr>
              <a:t>i</a:t>
            </a:r>
            <a:r>
              <a:rPr sz="1200" b="0" i="0" spc="-15" baseline="-20833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1200" b="0" i="0" baseline="-20833" dirty="0">
                <a:solidFill>
                  <a:srgbClr val="438085"/>
                </a:solidFill>
                <a:latin typeface="Georgia"/>
                <a:cs typeface="Georgia"/>
              </a:rPr>
              <a:t>.</a:t>
            </a:r>
            <a:r>
              <a:rPr sz="1200" b="0" i="0" spc="-480" baseline="-20833" dirty="0">
                <a:solidFill>
                  <a:srgbClr val="438085"/>
                </a:solidFill>
                <a:latin typeface="Georgia"/>
                <a:cs typeface="Georgia"/>
              </a:rPr>
              <a:t>V</a:t>
            </a:r>
            <a:r>
              <a:rPr sz="3600" i="0" spc="-1495" dirty="0">
                <a:latin typeface="Trebuchet MS"/>
                <a:cs typeface="Trebuchet MS"/>
              </a:rPr>
              <a:t>g</a:t>
            </a:r>
            <a:r>
              <a:rPr sz="1200" b="0" i="0" baseline="-20833" dirty="0">
                <a:solidFill>
                  <a:srgbClr val="438085"/>
                </a:solidFill>
                <a:latin typeface="Georgia"/>
                <a:cs typeface="Georgia"/>
              </a:rPr>
              <a:t>.</a:t>
            </a:r>
            <a:r>
              <a:rPr sz="1200" b="0" i="0" spc="-7" baseline="-20833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r>
              <a:rPr sz="1200" b="0" i="0" baseline="-20833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1200" b="0" i="0" spc="-179" baseline="-20833" dirty="0">
                <a:solidFill>
                  <a:srgbClr val="438085"/>
                </a:solidFill>
                <a:latin typeface="Georgia"/>
                <a:cs typeface="Georgia"/>
              </a:rPr>
              <a:t>o</a:t>
            </a:r>
            <a:r>
              <a:rPr sz="3600" i="0" spc="-1850" dirty="0">
                <a:latin typeface="Trebuchet MS"/>
                <a:cs typeface="Trebuchet MS"/>
              </a:rPr>
              <a:t>h</a:t>
            </a:r>
            <a:r>
              <a:rPr sz="1200" b="0" i="0" baseline="-20833" dirty="0">
                <a:solidFill>
                  <a:srgbClr val="438085"/>
                </a:solidFill>
                <a:latin typeface="Georgia"/>
                <a:cs typeface="Georgia"/>
              </a:rPr>
              <a:t>MD  </a:t>
            </a:r>
            <a:r>
              <a:rPr sz="1200" b="0" i="0" spc="-120" baseline="-20833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3600" i="0" spc="-10" dirty="0">
                <a:latin typeface="Trebuchet MS"/>
                <a:cs typeface="Trebuchet MS"/>
              </a:rPr>
              <a:t>t</a:t>
            </a:r>
            <a:r>
              <a:rPr sz="3600" i="0" dirty="0">
                <a:latin typeface="Trebuchet MS"/>
                <a:cs typeface="Trebuchet MS"/>
              </a:rPr>
              <a:t>-f</a:t>
            </a:r>
            <a:r>
              <a:rPr sz="3600" i="0" spc="5" dirty="0">
                <a:latin typeface="Trebuchet MS"/>
                <a:cs typeface="Trebuchet MS"/>
              </a:rPr>
              <a:t>i</a:t>
            </a:r>
            <a:r>
              <a:rPr sz="3600" i="0" dirty="0">
                <a:latin typeface="Trebuchet MS"/>
                <a:cs typeface="Trebuchet MS"/>
              </a:rPr>
              <a:t>eld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1104" y="1591410"/>
            <a:ext cx="874547" cy="419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3386" y="1345437"/>
            <a:ext cx="7177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Trebuchet MS"/>
                <a:cs typeface="Trebuchet MS"/>
              </a:rPr>
              <a:t>Fluorochrome AFB</a:t>
            </a:r>
            <a:r>
              <a:rPr sz="4000" i="0" spc="-185" dirty="0">
                <a:latin typeface="Trebuchet MS"/>
                <a:cs typeface="Trebuchet MS"/>
              </a:rPr>
              <a:t> </a:t>
            </a:r>
            <a:r>
              <a:rPr sz="4000" i="0" spc="-10" dirty="0">
                <a:latin typeface="Trebuchet MS"/>
                <a:cs typeface="Trebuchet MS"/>
              </a:rPr>
              <a:t>Microscopy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2070938"/>
            <a:ext cx="4225290" cy="159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Primary</a:t>
            </a:r>
            <a:r>
              <a:rPr sz="2800" b="1" u="heavy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 </a:t>
            </a:r>
            <a:r>
              <a:rPr sz="28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fluorochrome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ts val="2990"/>
              </a:lnSpc>
            </a:pP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Auramine</a:t>
            </a:r>
            <a:r>
              <a:rPr sz="2800" spc="5" dirty="0">
                <a:solidFill>
                  <a:srgbClr val="292A4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O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ts val="2990"/>
              </a:lnSpc>
              <a:spcBef>
                <a:spcPts val="225"/>
              </a:spcBef>
            </a:pP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Auramine 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O-Rhodamine B  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Acridine</a:t>
            </a:r>
            <a:r>
              <a:rPr sz="2800" spc="5" dirty="0">
                <a:solidFill>
                  <a:srgbClr val="292A45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Orange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4148" y="2095322"/>
            <a:ext cx="2577465" cy="1565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71145" marR="5080" indent="-259079">
              <a:lnSpc>
                <a:spcPts val="2990"/>
              </a:lnSpc>
              <a:spcBef>
                <a:spcPts val="315"/>
              </a:spcBef>
            </a:pPr>
            <a:r>
              <a:rPr sz="2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AFB </a:t>
            </a:r>
            <a:r>
              <a:rPr sz="2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fluoresces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Green  Yel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l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ow/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o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r</a:t>
            </a:r>
            <a:r>
              <a:rPr sz="2800" spc="-20" dirty="0">
                <a:solidFill>
                  <a:srgbClr val="292A45"/>
                </a:solidFill>
                <a:latin typeface="Georgia"/>
                <a:cs typeface="Georgia"/>
              </a:rPr>
              <a:t>a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n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g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e  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Yel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l</a:t>
            </a:r>
            <a:r>
              <a:rPr sz="2800" spc="-10" dirty="0">
                <a:solidFill>
                  <a:srgbClr val="292A45"/>
                </a:solidFill>
                <a:latin typeface="Georgia"/>
                <a:cs typeface="Georgia"/>
              </a:rPr>
              <a:t>ow/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o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r</a:t>
            </a:r>
            <a:r>
              <a:rPr sz="2800" spc="-20" dirty="0">
                <a:solidFill>
                  <a:srgbClr val="292A45"/>
                </a:solidFill>
                <a:latin typeface="Georgia"/>
                <a:cs typeface="Georgia"/>
              </a:rPr>
              <a:t>a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n</a:t>
            </a:r>
            <a:r>
              <a:rPr sz="2800" dirty="0">
                <a:solidFill>
                  <a:srgbClr val="292A45"/>
                </a:solidFill>
                <a:latin typeface="Georgia"/>
                <a:cs typeface="Georgia"/>
              </a:rPr>
              <a:t>g</a:t>
            </a:r>
            <a:r>
              <a:rPr sz="2800" spc="-5" dirty="0">
                <a:solidFill>
                  <a:srgbClr val="292A45"/>
                </a:solidFill>
                <a:latin typeface="Georgia"/>
                <a:cs typeface="Georgia"/>
              </a:rPr>
              <a:t>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981069"/>
            <a:ext cx="601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</a:tabLst>
            </a:pPr>
            <a:r>
              <a:rPr sz="2400" b="1" i="1" dirty="0">
                <a:solidFill>
                  <a:srgbClr val="3D3E68"/>
                </a:solidFill>
                <a:latin typeface="Times New Roman"/>
                <a:cs typeface="Times New Roman"/>
              </a:rPr>
              <a:t>Note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:	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Color of AFB may vary with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filter</a:t>
            </a:r>
            <a:r>
              <a:rPr sz="2400" b="1" i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5961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1232661"/>
            <a:ext cx="60267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5" dirty="0">
                <a:latin typeface="Trebuchet MS"/>
                <a:cs typeface="Trebuchet MS"/>
              </a:rPr>
              <a:t>Staining </a:t>
            </a:r>
            <a:r>
              <a:rPr sz="5400" i="0" dirty="0">
                <a:latin typeface="Trebuchet MS"/>
                <a:cs typeface="Trebuchet MS"/>
              </a:rPr>
              <a:t>of</a:t>
            </a:r>
            <a:r>
              <a:rPr sz="5400" i="0" spc="-70" dirty="0">
                <a:latin typeface="Trebuchet MS"/>
                <a:cs typeface="Trebuchet MS"/>
              </a:rPr>
              <a:t> </a:t>
            </a:r>
            <a:r>
              <a:rPr sz="5400" i="0" spc="-30" dirty="0">
                <a:latin typeface="Trebuchet MS"/>
                <a:cs typeface="Trebuchet MS"/>
              </a:rPr>
              <a:t>M.lepra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533014"/>
            <a:ext cx="3561079" cy="40640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marR="456565" indent="-256540">
              <a:lnSpc>
                <a:spcPct val="90000"/>
              </a:lnSpc>
              <a:spcBef>
                <a:spcPts val="484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M.lepra </a:t>
            </a:r>
            <a:r>
              <a:rPr sz="3200" dirty="0">
                <a:latin typeface="Georgia"/>
                <a:cs typeface="Georgia"/>
              </a:rPr>
              <a:t>are</a:t>
            </a:r>
            <a:r>
              <a:rPr sz="3200" spc="-1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less  </a:t>
            </a:r>
            <a:r>
              <a:rPr sz="3200" dirty="0">
                <a:latin typeface="Georgia"/>
                <a:cs typeface="Georgia"/>
              </a:rPr>
              <a:t>acid </a:t>
            </a:r>
            <a:r>
              <a:rPr sz="3200" spc="-5" dirty="0">
                <a:latin typeface="Georgia"/>
                <a:cs typeface="Georgia"/>
              </a:rPr>
              <a:t>fast than  M.tuberculosis  group of  organisms,</a:t>
            </a:r>
            <a:endParaRPr sz="3200">
              <a:latin typeface="Georgia"/>
              <a:cs typeface="Georgia"/>
            </a:endParaRPr>
          </a:p>
          <a:p>
            <a:pPr marL="268605" marR="5080" indent="-256540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The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concentration  </a:t>
            </a:r>
            <a:r>
              <a:rPr sz="3200" dirty="0">
                <a:latin typeface="Georgia"/>
                <a:cs typeface="Georgia"/>
              </a:rPr>
              <a:t>of H2So4 is  reduced </a:t>
            </a:r>
            <a:r>
              <a:rPr sz="3200" spc="-5" dirty="0">
                <a:latin typeface="Georgia"/>
                <a:cs typeface="Georgia"/>
              </a:rPr>
              <a:t>to </a:t>
            </a:r>
            <a:r>
              <a:rPr sz="3200" dirty="0">
                <a:latin typeface="Georgia"/>
                <a:cs typeface="Georgia"/>
              </a:rPr>
              <a:t>5 % </a:t>
            </a:r>
            <a:r>
              <a:rPr sz="3200" spc="-5" dirty="0">
                <a:latin typeface="Georgia"/>
                <a:cs typeface="Georgia"/>
              </a:rPr>
              <a:t>for  decolorising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0575" y="2162175"/>
            <a:ext cx="4124325" cy="469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4438" y="27813"/>
            <a:ext cx="27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851661"/>
            <a:ext cx="4976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What </a:t>
            </a:r>
            <a:r>
              <a:rPr sz="5400" dirty="0"/>
              <a:t>is a</a:t>
            </a:r>
            <a:r>
              <a:rPr sz="5400" spc="-95" dirty="0"/>
              <a:t> </a:t>
            </a:r>
            <a:r>
              <a:rPr sz="5400" spc="-5" dirty="0"/>
              <a:t>Stain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7798434" cy="3980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76136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is a </a:t>
            </a:r>
            <a:r>
              <a:rPr sz="2800" spc="-10" dirty="0">
                <a:latin typeface="Georgia"/>
                <a:cs typeface="Georgia"/>
              </a:rPr>
              <a:t>substance that </a:t>
            </a:r>
            <a:r>
              <a:rPr sz="2800" spc="-5" dirty="0">
                <a:latin typeface="Georgia"/>
                <a:cs typeface="Georgia"/>
              </a:rPr>
              <a:t>adheres to a cell,  </a:t>
            </a:r>
            <a:r>
              <a:rPr sz="2800" spc="-10" dirty="0">
                <a:latin typeface="Georgia"/>
                <a:cs typeface="Georgia"/>
              </a:rPr>
              <a:t>giving the </a:t>
            </a:r>
            <a:r>
              <a:rPr sz="2800" spc="-5" dirty="0">
                <a:latin typeface="Georgia"/>
                <a:cs typeface="Georgia"/>
              </a:rPr>
              <a:t>cell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color.</a:t>
            </a:r>
            <a:endParaRPr sz="2800">
              <a:latin typeface="Georgia"/>
              <a:cs typeface="Georgia"/>
            </a:endParaRPr>
          </a:p>
          <a:p>
            <a:pPr marL="268605" marR="21590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presence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color gives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cells </a:t>
            </a:r>
            <a:r>
              <a:rPr sz="2800" spc="-10" dirty="0">
                <a:latin typeface="Georgia"/>
                <a:cs typeface="Georgia"/>
              </a:rPr>
              <a:t>significant  contrast </a:t>
            </a:r>
            <a:r>
              <a:rPr sz="2800" dirty="0">
                <a:latin typeface="Georgia"/>
                <a:cs typeface="Georgia"/>
              </a:rPr>
              <a:t>so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much </a:t>
            </a:r>
            <a:r>
              <a:rPr sz="2800" spc="-10" dirty="0">
                <a:latin typeface="Georgia"/>
                <a:cs typeface="Georgia"/>
              </a:rPr>
              <a:t>more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visible.</a:t>
            </a:r>
            <a:endParaRPr sz="2800">
              <a:latin typeface="Georgia"/>
              <a:cs typeface="Georgia"/>
            </a:endParaRPr>
          </a:p>
          <a:p>
            <a:pPr marL="268605" marR="81978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Different stains have </a:t>
            </a:r>
            <a:r>
              <a:rPr sz="2800" spc="-5" dirty="0">
                <a:latin typeface="Georgia"/>
                <a:cs typeface="Georgia"/>
              </a:rPr>
              <a:t>different affinities </a:t>
            </a:r>
            <a:r>
              <a:rPr sz="2800" spc="-10" dirty="0">
                <a:latin typeface="Georgia"/>
                <a:cs typeface="Georgia"/>
              </a:rPr>
              <a:t>for  </a:t>
            </a:r>
            <a:r>
              <a:rPr sz="2800" spc="-5" dirty="0">
                <a:latin typeface="Georgia"/>
                <a:cs typeface="Georgia"/>
              </a:rPr>
              <a:t>different </a:t>
            </a:r>
            <a:r>
              <a:rPr sz="2800" spc="-10" dirty="0">
                <a:latin typeface="Georgia"/>
                <a:cs typeface="Georgia"/>
              </a:rPr>
              <a:t>organisms, </a:t>
            </a:r>
            <a:r>
              <a:rPr sz="2800" spc="-5" dirty="0">
                <a:latin typeface="Georgia"/>
                <a:cs typeface="Georgia"/>
              </a:rPr>
              <a:t>or different </a:t>
            </a:r>
            <a:r>
              <a:rPr sz="2800" spc="-10" dirty="0">
                <a:latin typeface="Georgia"/>
                <a:cs typeface="Georgia"/>
              </a:rPr>
              <a:t>parts of  organisms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They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used to </a:t>
            </a:r>
            <a:r>
              <a:rPr sz="2800" spc="-10" dirty="0">
                <a:latin typeface="Georgia"/>
                <a:cs typeface="Georgia"/>
              </a:rPr>
              <a:t>differentiate different </a:t>
            </a:r>
            <a:r>
              <a:rPr sz="2800" spc="-5" dirty="0">
                <a:latin typeface="Georgia"/>
                <a:cs typeface="Georgia"/>
              </a:rPr>
              <a:t>types </a:t>
            </a:r>
            <a:r>
              <a:rPr sz="2800" spc="-10" dirty="0">
                <a:latin typeface="Georgia"/>
                <a:cs typeface="Georgia"/>
              </a:rPr>
              <a:t>of  organisms </a:t>
            </a:r>
            <a:r>
              <a:rPr sz="2800" spc="-5" dirty="0">
                <a:latin typeface="Georgia"/>
                <a:cs typeface="Georgia"/>
              </a:rPr>
              <a:t>or to view specific </a:t>
            </a:r>
            <a:r>
              <a:rPr sz="2800" spc="-10" dirty="0">
                <a:latin typeface="Georgia"/>
                <a:cs typeface="Georgia"/>
              </a:rPr>
              <a:t>parts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organisms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502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614" y="2729611"/>
            <a:ext cx="761809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Georgia"/>
                <a:cs typeface="Georgia"/>
              </a:rPr>
              <a:t>ALBERT’S STAINING</a:t>
            </a:r>
            <a:r>
              <a:rPr sz="4400" b="1" spc="-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endParaRPr sz="4400">
              <a:latin typeface="Georgia"/>
              <a:cs typeface="Georgia"/>
            </a:endParaRPr>
          </a:p>
          <a:p>
            <a:pPr marL="85725" algn="ctr">
              <a:lnSpc>
                <a:spcPct val="100000"/>
              </a:lnSpc>
            </a:pPr>
            <a:r>
              <a:rPr sz="4400" b="1" spc="-5" dirty="0">
                <a:solidFill>
                  <a:srgbClr val="FF0000"/>
                </a:solidFill>
                <a:latin typeface="Georgia"/>
                <a:cs typeface="Georgia"/>
              </a:rPr>
              <a:t>C.diptheria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7109" y="27813"/>
            <a:ext cx="23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026" y="749554"/>
            <a:ext cx="7522209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  <a:tabLst>
                <a:tab pos="4812030" algn="l"/>
              </a:tabLst>
            </a:pPr>
            <a:r>
              <a:rPr sz="4300" i="0" spc="-5" dirty="0">
                <a:solidFill>
                  <a:srgbClr val="00AF50"/>
                </a:solidFill>
                <a:latin typeface="Trebuchet MS"/>
                <a:cs typeface="Trebuchet MS"/>
              </a:rPr>
              <a:t>Diphtheria is Serious Disease  </a:t>
            </a:r>
            <a:r>
              <a:rPr sz="4300" i="0" spc="-5" dirty="0">
                <a:latin typeface="Trebuchet MS"/>
                <a:cs typeface="Trebuchet MS"/>
              </a:rPr>
              <a:t>When</a:t>
            </a:r>
            <a:r>
              <a:rPr sz="4300" i="0" spc="25" dirty="0">
                <a:latin typeface="Trebuchet MS"/>
                <a:cs typeface="Trebuchet MS"/>
              </a:rPr>
              <a:t> </a:t>
            </a:r>
            <a:r>
              <a:rPr sz="4300" i="0" spc="-5" dirty="0">
                <a:latin typeface="Trebuchet MS"/>
                <a:cs typeface="Trebuchet MS"/>
              </a:rPr>
              <a:t>you</a:t>
            </a:r>
            <a:r>
              <a:rPr sz="4300" i="0" dirty="0">
                <a:latin typeface="Trebuchet MS"/>
                <a:cs typeface="Trebuchet MS"/>
              </a:rPr>
              <a:t> </a:t>
            </a:r>
            <a:r>
              <a:rPr sz="4300" i="0" spc="-5" dirty="0">
                <a:latin typeface="Trebuchet MS"/>
                <a:cs typeface="Trebuchet MS"/>
              </a:rPr>
              <a:t>susp</a:t>
            </a:r>
            <a:r>
              <a:rPr sz="4300" i="0" spc="5" dirty="0">
                <a:latin typeface="Trebuchet MS"/>
                <a:cs typeface="Trebuchet MS"/>
              </a:rPr>
              <a:t>e</a:t>
            </a:r>
            <a:r>
              <a:rPr sz="4300" i="0" spc="-5" dirty="0">
                <a:latin typeface="Trebuchet MS"/>
                <a:cs typeface="Trebuchet MS"/>
              </a:rPr>
              <a:t>ct</a:t>
            </a:r>
            <a:r>
              <a:rPr sz="4300" i="0" dirty="0">
                <a:latin typeface="Trebuchet MS"/>
                <a:cs typeface="Trebuchet MS"/>
              </a:rPr>
              <a:t>	</a:t>
            </a:r>
            <a:r>
              <a:rPr sz="4300" i="0" spc="-5" dirty="0">
                <a:latin typeface="Trebuchet MS"/>
                <a:cs typeface="Trebuchet MS"/>
              </a:rPr>
              <a:t>Diphtheria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3934"/>
            <a:ext cx="3674745" cy="445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In all </a:t>
            </a:r>
            <a:r>
              <a:rPr sz="2400" spc="-5" dirty="0">
                <a:latin typeface="Georgia"/>
                <a:cs typeface="Georgia"/>
              </a:rPr>
              <a:t>cases of suspected  cases of Diphtheria, stain  one of the smears with  Gram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stain</a:t>
            </a:r>
            <a:endParaRPr sz="24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If </a:t>
            </a:r>
            <a:r>
              <a:rPr sz="2400" spc="-5" dirty="0">
                <a:latin typeface="Georgia"/>
                <a:cs typeface="Georgia"/>
              </a:rPr>
              <a:t>Gram stained smear  shows morphology  suggestive of C.diptheria,  proceed to do </a:t>
            </a:r>
            <a:r>
              <a:rPr sz="2400" dirty="0">
                <a:latin typeface="Georgia"/>
                <a:cs typeface="Georgia"/>
              </a:rPr>
              <a:t>Albert  </a:t>
            </a:r>
            <a:r>
              <a:rPr sz="2400" spc="-5" dirty="0">
                <a:latin typeface="Georgia"/>
                <a:cs typeface="Georgia"/>
              </a:rPr>
              <a:t>staining which  demonstrates the  presence or </a:t>
            </a:r>
            <a:r>
              <a:rPr sz="2400" dirty="0">
                <a:latin typeface="Georgia"/>
                <a:cs typeface="Georgia"/>
              </a:rPr>
              <a:t>absence </a:t>
            </a:r>
            <a:r>
              <a:rPr sz="2400" spc="-5" dirty="0">
                <a:latin typeface="Georgia"/>
                <a:cs typeface="Georgia"/>
              </a:rPr>
              <a:t>of  metachromatic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granules.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6676" y="2284476"/>
            <a:ext cx="4194048" cy="442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6630" y="27813"/>
            <a:ext cx="26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1311909"/>
            <a:ext cx="6911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-15" dirty="0">
                <a:latin typeface="Trebuchet MS"/>
                <a:cs typeface="Trebuchet MS"/>
              </a:rPr>
              <a:t>Appearance </a:t>
            </a:r>
            <a:r>
              <a:rPr i="0" dirty="0">
                <a:latin typeface="Trebuchet MS"/>
                <a:cs typeface="Trebuchet MS"/>
              </a:rPr>
              <a:t>of</a:t>
            </a:r>
            <a:r>
              <a:rPr i="0" spc="-75" dirty="0">
                <a:latin typeface="Trebuchet MS"/>
                <a:cs typeface="Trebuchet MS"/>
              </a:rPr>
              <a:t> </a:t>
            </a:r>
            <a:r>
              <a:rPr i="0" dirty="0">
                <a:latin typeface="Trebuchet MS"/>
                <a:cs typeface="Trebuchet MS"/>
              </a:rPr>
              <a:t>C.diptheria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29738"/>
            <a:ext cx="7765415" cy="3909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3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C.diptheria </a:t>
            </a:r>
            <a:r>
              <a:rPr sz="2800" spc="-10" dirty="0">
                <a:latin typeface="Georgia"/>
                <a:cs typeface="Georgia"/>
              </a:rPr>
              <a:t>are thin Gram </a:t>
            </a:r>
            <a:r>
              <a:rPr sz="2800" spc="-5" dirty="0">
                <a:latin typeface="Georgia"/>
                <a:cs typeface="Georgia"/>
              </a:rPr>
              <a:t>positive </a:t>
            </a:r>
            <a:r>
              <a:rPr sz="2800" spc="-10" dirty="0">
                <a:latin typeface="Georgia"/>
                <a:cs typeface="Georgia"/>
              </a:rPr>
              <a:t>bacilli,  straight </a:t>
            </a:r>
            <a:r>
              <a:rPr sz="2800" spc="-5" dirty="0">
                <a:latin typeface="Georgia"/>
                <a:cs typeface="Georgia"/>
              </a:rPr>
              <a:t>or slightly </a:t>
            </a:r>
            <a:r>
              <a:rPr sz="2800" spc="-10" dirty="0">
                <a:latin typeface="Georgia"/>
                <a:cs typeface="Georgia"/>
              </a:rPr>
              <a:t>curved </a:t>
            </a:r>
            <a:r>
              <a:rPr sz="2800" spc="-5" dirty="0">
                <a:latin typeface="Georgia"/>
                <a:cs typeface="Georgia"/>
              </a:rPr>
              <a:t>and often </a:t>
            </a:r>
            <a:r>
              <a:rPr sz="2800" spc="-10" dirty="0">
                <a:latin typeface="Georgia"/>
                <a:cs typeface="Georgia"/>
              </a:rPr>
              <a:t>enlarged  </a:t>
            </a:r>
            <a:r>
              <a:rPr sz="2800" spc="-5" dirty="0">
                <a:latin typeface="Georgia"/>
                <a:cs typeface="Georgia"/>
              </a:rPr>
              <a:t>(clubbing) at one or </a:t>
            </a:r>
            <a:r>
              <a:rPr sz="2800" spc="-10" dirty="0">
                <a:latin typeface="Georgia"/>
                <a:cs typeface="Georgia"/>
              </a:rPr>
              <a:t>both </a:t>
            </a:r>
            <a:r>
              <a:rPr sz="2800" spc="-5" dirty="0">
                <a:latin typeface="Georgia"/>
                <a:cs typeface="Georgia"/>
              </a:rPr>
              <a:t>ends and </a:t>
            </a:r>
            <a:r>
              <a:rPr sz="2800" spc="-10" dirty="0">
                <a:latin typeface="Georgia"/>
                <a:cs typeface="Georgia"/>
              </a:rPr>
              <a:t>are arranged  </a:t>
            </a:r>
            <a:r>
              <a:rPr sz="2800" spc="-5" dirty="0">
                <a:latin typeface="Georgia"/>
                <a:cs typeface="Georgia"/>
              </a:rPr>
              <a:t>at acute angles </a:t>
            </a:r>
            <a:r>
              <a:rPr sz="2800" spc="-10" dirty="0">
                <a:latin typeface="Georgia"/>
                <a:cs typeface="Georgia"/>
              </a:rPr>
              <a:t>giving shapes </a:t>
            </a:r>
            <a:r>
              <a:rPr sz="2800" spc="-5" dirty="0">
                <a:latin typeface="Georgia"/>
                <a:cs typeface="Georgia"/>
              </a:rPr>
              <a:t>of Chinese </a:t>
            </a:r>
            <a:r>
              <a:rPr sz="2800" spc="-10" dirty="0">
                <a:latin typeface="Georgia"/>
                <a:cs typeface="Georgia"/>
              </a:rPr>
              <a:t>letters  </a:t>
            </a:r>
            <a:r>
              <a:rPr sz="2800" spc="-5" dirty="0">
                <a:latin typeface="Georgia"/>
                <a:cs typeface="Georgia"/>
              </a:rPr>
              <a:t>or V shape which is </a:t>
            </a:r>
            <a:r>
              <a:rPr sz="2800" spc="-10" dirty="0">
                <a:latin typeface="Georgia"/>
                <a:cs typeface="Georgia"/>
              </a:rPr>
              <a:t>characteristic </a:t>
            </a:r>
            <a:r>
              <a:rPr sz="2800" spc="-5" dirty="0">
                <a:latin typeface="Georgia"/>
                <a:cs typeface="Georgia"/>
              </a:rPr>
              <a:t>of these  </a:t>
            </a:r>
            <a:r>
              <a:rPr sz="2800" spc="-10" dirty="0">
                <a:latin typeface="Georgia"/>
                <a:cs typeface="Georgia"/>
              </a:rPr>
              <a:t>organisms </a:t>
            </a:r>
            <a:r>
              <a:rPr sz="2800" spc="-5" dirty="0">
                <a:latin typeface="Georgia"/>
                <a:cs typeface="Georgia"/>
              </a:rPr>
              <a:t>(Fig 1). </a:t>
            </a:r>
            <a:r>
              <a:rPr sz="2800" spc="-10" dirty="0">
                <a:latin typeface="Georgia"/>
                <a:cs typeface="Georgia"/>
              </a:rPr>
              <a:t>Present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body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 bacillus are </a:t>
            </a:r>
            <a:r>
              <a:rPr sz="2800" spc="-5" dirty="0">
                <a:latin typeface="Georgia"/>
                <a:cs typeface="Georgia"/>
              </a:rPr>
              <a:t>numerous metachromatic </a:t>
            </a:r>
            <a:r>
              <a:rPr sz="2800" spc="-10" dirty="0">
                <a:latin typeface="Georgia"/>
                <a:cs typeface="Georgia"/>
              </a:rPr>
              <a:t>granules  which give the bacillus beaded </a:t>
            </a:r>
            <a:r>
              <a:rPr sz="2800" spc="-5" dirty="0">
                <a:latin typeface="Georgia"/>
                <a:cs typeface="Georgia"/>
              </a:rPr>
              <a:t>or </a:t>
            </a:r>
            <a:r>
              <a:rPr sz="2800" spc="-10" dirty="0">
                <a:latin typeface="Georgia"/>
                <a:cs typeface="Georgia"/>
              </a:rPr>
              <a:t>barred  </a:t>
            </a:r>
            <a:r>
              <a:rPr sz="2800" spc="-5" dirty="0">
                <a:latin typeface="Georgia"/>
                <a:cs typeface="Georgia"/>
              </a:rPr>
              <a:t>appearance. These granules </a:t>
            </a:r>
            <a:r>
              <a:rPr sz="2800" spc="-10" dirty="0">
                <a:latin typeface="Georgia"/>
                <a:cs typeface="Georgia"/>
              </a:rPr>
              <a:t>are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best</a:t>
            </a:r>
            <a:endParaRPr sz="2800">
              <a:latin typeface="Georgia"/>
              <a:cs typeface="Georgia"/>
            </a:endParaRPr>
          </a:p>
          <a:p>
            <a:pPr marL="268605">
              <a:lnSpc>
                <a:spcPts val="3025"/>
              </a:lnSpc>
            </a:pPr>
            <a:r>
              <a:rPr sz="2800" spc="-5" dirty="0">
                <a:latin typeface="Georgia"/>
                <a:cs typeface="Georgia"/>
              </a:rPr>
              <a:t>demonstrated by </a:t>
            </a:r>
            <a:r>
              <a:rPr sz="2800" spc="-10" dirty="0">
                <a:latin typeface="Georgia"/>
                <a:cs typeface="Georgia"/>
              </a:rPr>
              <a:t>Albert’s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stain.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154" y="27813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973" y="908050"/>
            <a:ext cx="57677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i="0" spc="-5" dirty="0">
                <a:solidFill>
                  <a:srgbClr val="C00000"/>
                </a:solidFill>
                <a:latin typeface="Trebuchet MS"/>
                <a:cs typeface="Trebuchet MS"/>
              </a:rPr>
              <a:t>Albert</a:t>
            </a:r>
            <a:r>
              <a:rPr sz="6600" i="0" spc="-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6600" i="0" dirty="0">
                <a:solidFill>
                  <a:srgbClr val="C00000"/>
                </a:solidFill>
                <a:latin typeface="Trebuchet MS"/>
                <a:cs typeface="Trebuchet MS"/>
              </a:rPr>
              <a:t>staining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76250" indent="-464184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SzPct val="71428"/>
              <a:buFont typeface="Georgia"/>
              <a:buChar char="•"/>
              <a:tabLst>
                <a:tab pos="475615" algn="l"/>
                <a:tab pos="476884" algn="l"/>
              </a:tabLst>
            </a:pPr>
            <a:r>
              <a:rPr spc="-5" dirty="0"/>
              <a:t>Albert </a:t>
            </a:r>
            <a:r>
              <a:rPr spc="-10" dirty="0"/>
              <a:t>stain</a:t>
            </a:r>
            <a:r>
              <a:rPr spc="10" dirty="0"/>
              <a:t> </a:t>
            </a:r>
            <a:r>
              <a:rPr spc="-5" dirty="0"/>
              <a:t>I</a:t>
            </a:r>
          </a:p>
          <a:p>
            <a:pPr marL="268605" marR="4591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Toluidine </a:t>
            </a: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blue </a:t>
            </a: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0.15  gm</a:t>
            </a:r>
          </a:p>
          <a:p>
            <a:pPr marL="268605" marR="136525">
              <a:lnSpc>
                <a:spcPct val="100000"/>
              </a:lnSpc>
            </a:pP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Malachite </a:t>
            </a:r>
            <a:r>
              <a:rPr b="0" i="0" dirty="0">
                <a:solidFill>
                  <a:srgbClr val="000000"/>
                </a:solidFill>
                <a:latin typeface="Georgia"/>
                <a:cs typeface="Georgia"/>
              </a:rPr>
              <a:t>green </a:t>
            </a: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0.20  gm</a:t>
            </a:r>
          </a:p>
          <a:p>
            <a:pPr marL="268605" marR="113664">
              <a:lnSpc>
                <a:spcPct val="100000"/>
              </a:lnSpc>
            </a:pP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Glacial </a:t>
            </a: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acetic acid 1.0  </a:t>
            </a: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ml</a:t>
            </a: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Alcohol(95%) 2.0 </a:t>
            </a: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ml  </a:t>
            </a: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Distilled </a:t>
            </a: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water </a:t>
            </a:r>
            <a:r>
              <a:rPr b="0" i="0" spc="-5" dirty="0">
                <a:solidFill>
                  <a:srgbClr val="000000"/>
                </a:solidFill>
                <a:latin typeface="Georgia"/>
                <a:cs typeface="Georgia"/>
              </a:rPr>
              <a:t>100</a:t>
            </a:r>
            <a:r>
              <a:rPr b="0" i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i="0" spc="-10" dirty="0">
                <a:solidFill>
                  <a:srgbClr val="000000"/>
                </a:solidFill>
                <a:latin typeface="Georgia"/>
                <a:cs typeface="Georgia"/>
              </a:rPr>
              <a:t>ml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284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pc="-5" dirty="0"/>
              <a:t>Albert </a:t>
            </a:r>
            <a:r>
              <a:rPr spc="-10" dirty="0"/>
              <a:t>stain </a:t>
            </a:r>
            <a:r>
              <a:rPr spc="-5" dirty="0"/>
              <a:t>II</a:t>
            </a:r>
          </a:p>
          <a:p>
            <a:pPr marL="268605" marR="5080" indent="-256540">
              <a:lnSpc>
                <a:spcPct val="100000"/>
              </a:lnSpc>
              <a:spcBef>
                <a:spcPts val="26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4000" b="0" i="0" spc="-5" dirty="0">
                <a:solidFill>
                  <a:srgbClr val="000000"/>
                </a:solidFill>
                <a:latin typeface="Georgia"/>
                <a:cs typeface="Georgia"/>
              </a:rPr>
              <a:t>Iodine 2.0 </a:t>
            </a:r>
            <a:r>
              <a:rPr sz="4000" b="0" i="0" spc="-10" dirty="0">
                <a:solidFill>
                  <a:srgbClr val="000000"/>
                </a:solidFill>
                <a:latin typeface="Georgia"/>
                <a:cs typeface="Georgia"/>
              </a:rPr>
              <a:t>gm  </a:t>
            </a:r>
            <a:r>
              <a:rPr sz="4000" b="0" i="0" spc="-5" dirty="0">
                <a:solidFill>
                  <a:srgbClr val="000000"/>
                </a:solidFill>
                <a:latin typeface="Georgia"/>
                <a:cs typeface="Georgia"/>
              </a:rPr>
              <a:t>Potassium  iodide 3.0 </a:t>
            </a:r>
            <a:r>
              <a:rPr sz="4000" b="0" i="0" spc="-10" dirty="0">
                <a:solidFill>
                  <a:srgbClr val="000000"/>
                </a:solidFill>
                <a:latin typeface="Georgia"/>
                <a:cs typeface="Georgia"/>
              </a:rPr>
              <a:t>gm  Distilled </a:t>
            </a:r>
            <a:r>
              <a:rPr sz="4000" b="0" i="0" spc="-5" dirty="0">
                <a:solidFill>
                  <a:srgbClr val="000000"/>
                </a:solidFill>
                <a:latin typeface="Georgia"/>
                <a:cs typeface="Georgia"/>
              </a:rPr>
              <a:t>water  300</a:t>
            </a:r>
            <a:r>
              <a:rPr sz="4000" b="0" i="0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000" b="0" i="0" spc="-5" dirty="0">
                <a:solidFill>
                  <a:srgbClr val="000000"/>
                </a:solidFill>
                <a:latin typeface="Georgia"/>
                <a:cs typeface="Georgia"/>
              </a:rPr>
              <a:t>ml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38" y="1279905"/>
            <a:ext cx="7341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solidFill>
                  <a:srgbClr val="C00000"/>
                </a:solidFill>
                <a:latin typeface="Trebuchet MS"/>
                <a:cs typeface="Trebuchet MS"/>
              </a:rPr>
              <a:t>Albert </a:t>
            </a:r>
            <a:r>
              <a:rPr sz="4800" i="0" dirty="0">
                <a:solidFill>
                  <a:srgbClr val="C00000"/>
                </a:solidFill>
                <a:latin typeface="Trebuchet MS"/>
                <a:cs typeface="Trebuchet MS"/>
              </a:rPr>
              <a:t>staining</a:t>
            </a:r>
            <a:r>
              <a:rPr sz="4800" i="0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800" i="0" dirty="0">
                <a:solidFill>
                  <a:srgbClr val="C00000"/>
                </a:solidFill>
                <a:latin typeface="Trebuchet MS"/>
                <a:cs typeface="Trebuchet MS"/>
              </a:rPr>
              <a:t>Procedure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69363"/>
            <a:ext cx="7571740" cy="452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9753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600" spc="-5" dirty="0">
                <a:latin typeface="Georgia"/>
                <a:cs typeface="Georgia"/>
              </a:rPr>
              <a:t>Cover the heat-fixed smear with  </a:t>
            </a:r>
            <a:r>
              <a:rPr sz="3600" dirty="0">
                <a:latin typeface="Georgia"/>
                <a:cs typeface="Georgia"/>
              </a:rPr>
              <a:t>Albert </a:t>
            </a:r>
            <a:r>
              <a:rPr sz="3600" spc="-5" dirty="0">
                <a:latin typeface="Georgia"/>
                <a:cs typeface="Georgia"/>
              </a:rPr>
              <a:t>stain </a:t>
            </a:r>
            <a:r>
              <a:rPr sz="3600" dirty="0">
                <a:latin typeface="Georgia"/>
                <a:cs typeface="Georgia"/>
              </a:rPr>
              <a:t>I. Let it </a:t>
            </a:r>
            <a:r>
              <a:rPr sz="3600" spc="-5" dirty="0">
                <a:latin typeface="Georgia"/>
                <a:cs typeface="Georgia"/>
              </a:rPr>
              <a:t>stand for</a:t>
            </a:r>
            <a:r>
              <a:rPr sz="3600" spc="-204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two  </a:t>
            </a:r>
            <a:r>
              <a:rPr sz="3600" dirty="0">
                <a:latin typeface="Georgia"/>
                <a:cs typeface="Georgia"/>
              </a:rPr>
              <a:t>minutes.</a:t>
            </a:r>
            <a:endParaRPr sz="3600">
              <a:latin typeface="Georgia"/>
              <a:cs typeface="Georgia"/>
            </a:endParaRPr>
          </a:p>
          <a:p>
            <a:pPr marL="814069" indent="-80200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814069" algn="l"/>
                <a:tab pos="814705" algn="l"/>
              </a:tabLst>
            </a:pPr>
            <a:r>
              <a:rPr sz="3600" dirty="0">
                <a:latin typeface="Georgia"/>
                <a:cs typeface="Georgia"/>
              </a:rPr>
              <a:t>Wash </a:t>
            </a:r>
            <a:r>
              <a:rPr sz="3600" spc="-5" dirty="0">
                <a:latin typeface="Georgia"/>
                <a:cs typeface="Georgia"/>
              </a:rPr>
              <a:t>with</a:t>
            </a:r>
            <a:r>
              <a:rPr sz="3600" spc="-1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water.</a:t>
            </a:r>
            <a:endParaRPr sz="3600">
              <a:latin typeface="Georgia"/>
              <a:cs typeface="Georgia"/>
            </a:endParaRPr>
          </a:p>
          <a:p>
            <a:pPr marL="814069" indent="-80200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814069" algn="l"/>
                <a:tab pos="814705" algn="l"/>
              </a:tabLst>
            </a:pPr>
            <a:r>
              <a:rPr sz="3600" spc="-5" dirty="0">
                <a:latin typeface="Georgia"/>
                <a:cs typeface="Georgia"/>
              </a:rPr>
              <a:t>Cover the smear with </a:t>
            </a:r>
            <a:r>
              <a:rPr sz="3600" dirty="0">
                <a:latin typeface="Georgia"/>
                <a:cs typeface="Georgia"/>
              </a:rPr>
              <a:t>Albert</a:t>
            </a:r>
            <a:r>
              <a:rPr sz="3600" spc="-14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stain</a:t>
            </a:r>
            <a:endParaRPr sz="3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Georgia"/>
                <a:cs typeface="Georgia"/>
              </a:rPr>
              <a:t>II. Let it </a:t>
            </a:r>
            <a:r>
              <a:rPr sz="3600" spc="-5" dirty="0">
                <a:latin typeface="Georgia"/>
                <a:cs typeface="Georgia"/>
              </a:rPr>
              <a:t>stand for two</a:t>
            </a:r>
            <a:r>
              <a:rPr sz="3600" spc="-14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minutes.</a:t>
            </a:r>
            <a:endParaRPr sz="3600">
              <a:latin typeface="Georgia"/>
              <a:cs typeface="Georgia"/>
            </a:endParaRPr>
          </a:p>
          <a:p>
            <a:pPr marL="268605" marR="6838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814069" algn="l"/>
                <a:tab pos="814705" algn="l"/>
              </a:tabLst>
            </a:pPr>
            <a:r>
              <a:rPr dirty="0"/>
              <a:t>	</a:t>
            </a:r>
            <a:r>
              <a:rPr sz="3600" dirty="0">
                <a:latin typeface="Georgia"/>
                <a:cs typeface="Georgia"/>
              </a:rPr>
              <a:t>Wash </a:t>
            </a:r>
            <a:r>
              <a:rPr sz="3600" spc="-5" dirty="0">
                <a:latin typeface="Georgia"/>
                <a:cs typeface="Georgia"/>
              </a:rPr>
              <a:t>with water, blot dry</a:t>
            </a:r>
            <a:r>
              <a:rPr sz="3600" spc="-114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and  </a:t>
            </a:r>
            <a:r>
              <a:rPr sz="3600" spc="-5" dirty="0">
                <a:latin typeface="Georgia"/>
                <a:cs typeface="Georgia"/>
              </a:rPr>
              <a:t>examine.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250" y="2781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09" y="746505"/>
            <a:ext cx="7713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Trebuchet MS"/>
                <a:cs typeface="Trebuchet MS"/>
              </a:rPr>
              <a:t>How </a:t>
            </a:r>
            <a:r>
              <a:rPr sz="4800" b="0" dirty="0">
                <a:latin typeface="Trebuchet MS"/>
                <a:cs typeface="Trebuchet MS"/>
              </a:rPr>
              <a:t>the </a:t>
            </a:r>
            <a:r>
              <a:rPr sz="4800" b="0" spc="-5" dirty="0">
                <a:latin typeface="Trebuchet MS"/>
                <a:cs typeface="Trebuchet MS"/>
              </a:rPr>
              <a:t>C.diptheria</a:t>
            </a:r>
            <a:r>
              <a:rPr sz="4800" b="0" spc="-100" dirty="0">
                <a:latin typeface="Trebuchet MS"/>
                <a:cs typeface="Trebuchet MS"/>
              </a:rPr>
              <a:t> </a:t>
            </a:r>
            <a:r>
              <a:rPr sz="4800" b="0" spc="-5" dirty="0">
                <a:latin typeface="Trebuchet MS"/>
                <a:cs typeface="Trebuchet MS"/>
              </a:rPr>
              <a:t>appear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368" y="2272411"/>
            <a:ext cx="3535679" cy="433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56540" algn="l"/>
              </a:tabLst>
            </a:pPr>
            <a:r>
              <a:rPr sz="2800" spc="-5" dirty="0">
                <a:latin typeface="Georgia"/>
                <a:cs typeface="Georgia"/>
              </a:rPr>
              <a:t>To demonstrate  metachromatic  </a:t>
            </a:r>
            <a:r>
              <a:rPr sz="2800" spc="-10" dirty="0">
                <a:latin typeface="Georgia"/>
                <a:cs typeface="Georgia"/>
              </a:rPr>
              <a:t>granules </a:t>
            </a:r>
            <a:r>
              <a:rPr sz="2800" spc="-5" dirty="0">
                <a:latin typeface="Georgia"/>
                <a:cs typeface="Georgia"/>
              </a:rPr>
              <a:t>in  </a:t>
            </a:r>
            <a:r>
              <a:rPr sz="2800" i="1" spc="-10" dirty="0">
                <a:latin typeface="Georgia"/>
                <a:cs typeface="Georgia"/>
              </a:rPr>
              <a:t>C.diphtheriae</a:t>
            </a:r>
            <a:r>
              <a:rPr sz="2800" spc="-10" dirty="0">
                <a:latin typeface="Georgia"/>
                <a:cs typeface="Georgia"/>
              </a:rPr>
              <a:t>. </a:t>
            </a:r>
            <a:r>
              <a:rPr sz="2800" spc="-5" dirty="0">
                <a:latin typeface="Georgia"/>
                <a:cs typeface="Georgia"/>
              </a:rPr>
              <a:t>These  </a:t>
            </a:r>
            <a:r>
              <a:rPr sz="2800" spc="-10" dirty="0">
                <a:latin typeface="Georgia"/>
                <a:cs typeface="Georgia"/>
              </a:rPr>
              <a:t>granules </a:t>
            </a:r>
            <a:r>
              <a:rPr sz="2800" spc="-5" dirty="0">
                <a:latin typeface="Georgia"/>
                <a:cs typeface="Georgia"/>
              </a:rPr>
              <a:t>appear  </a:t>
            </a:r>
            <a:r>
              <a:rPr sz="2800" spc="-10" dirty="0">
                <a:latin typeface="Georgia"/>
                <a:cs typeface="Georgia"/>
              </a:rPr>
              <a:t>bluish black </a:t>
            </a:r>
            <a:r>
              <a:rPr sz="2800" spc="-5" dirty="0">
                <a:latin typeface="Georgia"/>
                <a:cs typeface="Georgia"/>
              </a:rPr>
              <a:t>whereas  </a:t>
            </a:r>
            <a:r>
              <a:rPr sz="2800" spc="-10" dirty="0">
                <a:latin typeface="Georgia"/>
                <a:cs typeface="Georgia"/>
              </a:rPr>
              <a:t>the body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bacilli  </a:t>
            </a:r>
            <a:r>
              <a:rPr sz="2800" spc="-5" dirty="0">
                <a:latin typeface="Georgia"/>
                <a:cs typeface="Georgia"/>
              </a:rPr>
              <a:t>appear green </a:t>
            </a:r>
            <a:r>
              <a:rPr sz="2800" spc="-10" dirty="0">
                <a:latin typeface="Georgia"/>
                <a:cs typeface="Georgia"/>
              </a:rPr>
              <a:t>or  bluish </a:t>
            </a:r>
            <a:r>
              <a:rPr sz="2800" spc="-5" dirty="0">
                <a:latin typeface="Georgia"/>
                <a:cs typeface="Georgia"/>
              </a:rPr>
              <a:t>green.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sz="2800" spc="-5" dirty="0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0575" y="2085975"/>
            <a:ext cx="4124325" cy="4772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908050"/>
            <a:ext cx="720470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Flagellar </a:t>
            </a:r>
            <a:r>
              <a:rPr sz="6000" dirty="0">
                <a:solidFill>
                  <a:srgbClr val="424455"/>
                </a:solidFill>
              </a:rPr>
              <a:t>-</a:t>
            </a:r>
            <a:r>
              <a:rPr sz="6000" spc="-45" dirty="0">
                <a:solidFill>
                  <a:srgbClr val="424455"/>
                </a:solidFill>
              </a:rPr>
              <a:t> </a:t>
            </a:r>
            <a:r>
              <a:rPr sz="6600" dirty="0">
                <a:solidFill>
                  <a:srgbClr val="00AF50"/>
                </a:solidFill>
              </a:rPr>
              <a:t>staining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645668" y="2273935"/>
            <a:ext cx="366014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Flagella are usually </a:t>
            </a:r>
            <a:r>
              <a:rPr sz="2000" dirty="0">
                <a:latin typeface="Georgia"/>
                <a:cs typeface="Georgia"/>
              </a:rPr>
              <a:t>invisible  under </a:t>
            </a:r>
            <a:r>
              <a:rPr sz="2000" spc="-5" dirty="0">
                <a:latin typeface="Georgia"/>
                <a:cs typeface="Georgia"/>
              </a:rPr>
              <a:t>light microscopy, but  their </a:t>
            </a:r>
            <a:r>
              <a:rPr sz="2000" dirty="0">
                <a:latin typeface="Georgia"/>
                <a:cs typeface="Georgia"/>
              </a:rPr>
              <a:t>identification and  anatomy </a:t>
            </a:r>
            <a:r>
              <a:rPr sz="2000" spc="-5" dirty="0">
                <a:latin typeface="Georgia"/>
                <a:cs typeface="Georgia"/>
              </a:rPr>
              <a:t>are important </a:t>
            </a:r>
            <a:r>
              <a:rPr sz="2000" dirty="0">
                <a:latin typeface="Georgia"/>
                <a:cs typeface="Georgia"/>
              </a:rPr>
              <a:t>in  </a:t>
            </a:r>
            <a:r>
              <a:rPr sz="2000" spc="-5" dirty="0">
                <a:latin typeface="Georgia"/>
                <a:cs typeface="Georgia"/>
              </a:rPr>
              <a:t>determining some pathogens.  Certain chemicals that bind to  the flagella are used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 staining process. The flagella  color </a:t>
            </a:r>
            <a:r>
              <a:rPr sz="2000" dirty="0">
                <a:latin typeface="Georgia"/>
                <a:cs typeface="Georgia"/>
              </a:rPr>
              <a:t>may </a:t>
            </a:r>
            <a:r>
              <a:rPr sz="2000" spc="-5" dirty="0">
                <a:latin typeface="Georgia"/>
                <a:cs typeface="Georgia"/>
              </a:rPr>
              <a:t>change or </a:t>
            </a:r>
            <a:r>
              <a:rPr sz="2000" dirty="0">
                <a:latin typeface="Georgia"/>
                <a:cs typeface="Georgia"/>
              </a:rPr>
              <a:t>an  increase in </a:t>
            </a:r>
            <a:r>
              <a:rPr sz="2000" spc="-5" dirty="0">
                <a:latin typeface="Georgia"/>
                <a:cs typeface="Georgia"/>
              </a:rPr>
              <a:t>contrast should  make them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visible.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3925" y="1914525"/>
            <a:ext cx="4410075" cy="4943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0345" y="27813"/>
            <a:ext cx="24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926" y="1183894"/>
            <a:ext cx="69227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AF50"/>
                </a:solidFill>
              </a:rPr>
              <a:t>Endospore</a:t>
            </a:r>
            <a:r>
              <a:rPr sz="6000" spc="-95" dirty="0">
                <a:solidFill>
                  <a:srgbClr val="00AF50"/>
                </a:solidFill>
              </a:rPr>
              <a:t> </a:t>
            </a:r>
            <a:r>
              <a:rPr sz="6000" dirty="0">
                <a:solidFill>
                  <a:srgbClr val="00AF50"/>
                </a:solidFill>
              </a:rPr>
              <a:t>staining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837303" y="2273934"/>
            <a:ext cx="364617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cell walls of  endospores </a:t>
            </a:r>
            <a:r>
              <a:rPr sz="2400" dirty="0">
                <a:latin typeface="Georgia"/>
                <a:cs typeface="Georgia"/>
              </a:rPr>
              <a:t>are  impermeable </a:t>
            </a:r>
            <a:r>
              <a:rPr sz="2400" spc="-5" dirty="0">
                <a:latin typeface="Georgia"/>
                <a:cs typeface="Georgia"/>
              </a:rPr>
              <a:t>to </a:t>
            </a:r>
            <a:r>
              <a:rPr sz="2400" dirty="0">
                <a:latin typeface="Georgia"/>
                <a:cs typeface="Georgia"/>
              </a:rPr>
              <a:t>most  </a:t>
            </a:r>
            <a:r>
              <a:rPr sz="2400" spc="-5" dirty="0">
                <a:latin typeface="Georgia"/>
                <a:cs typeface="Georgia"/>
              </a:rPr>
              <a:t>chemicals,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being </a:t>
            </a:r>
            <a:r>
              <a:rPr sz="240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the genera </a:t>
            </a:r>
            <a:r>
              <a:rPr sz="2400" i="1" dirty="0">
                <a:latin typeface="Georgia"/>
                <a:cs typeface="Georgia"/>
              </a:rPr>
              <a:t>Bacillus </a:t>
            </a:r>
            <a:r>
              <a:rPr sz="2400" dirty="0">
                <a:latin typeface="Georgia"/>
                <a:cs typeface="Georgia"/>
              </a:rPr>
              <a:t>and  </a:t>
            </a:r>
            <a:r>
              <a:rPr sz="2400" i="1" spc="-10" dirty="0">
                <a:latin typeface="Georgia"/>
                <a:cs typeface="Georgia"/>
              </a:rPr>
              <a:t>Clostridium</a:t>
            </a:r>
            <a:r>
              <a:rPr sz="2400" spc="-10" dirty="0">
                <a:latin typeface="Georgia"/>
                <a:cs typeface="Georgia"/>
              </a:rPr>
              <a:t>, </a:t>
            </a:r>
            <a:r>
              <a:rPr sz="2400" spc="-5" dirty="0">
                <a:latin typeface="Georgia"/>
                <a:cs typeface="Georgia"/>
              </a:rPr>
              <a:t>cause  diseases such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anthrax,  teatanus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gangrene.  </a:t>
            </a: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staining process  involves both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primary  stain </a:t>
            </a:r>
            <a:r>
              <a:rPr sz="2400" dirty="0">
                <a:latin typeface="Georgia"/>
                <a:cs typeface="Georgia"/>
              </a:rPr>
              <a:t>and a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counterstain.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38375"/>
            <a:ext cx="4610139" cy="461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729" y="889761"/>
            <a:ext cx="5859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Capsule -</a:t>
            </a:r>
            <a:r>
              <a:rPr sz="5400" spc="-95" dirty="0"/>
              <a:t> </a:t>
            </a:r>
            <a:r>
              <a:rPr sz="5400" spc="-5" dirty="0"/>
              <a:t>Staining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1869389"/>
            <a:ext cx="3752215" cy="45256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5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600" dirty="0">
                <a:latin typeface="Georgia"/>
                <a:cs typeface="Georgia"/>
              </a:rPr>
              <a:t>A </a:t>
            </a:r>
            <a:r>
              <a:rPr sz="3600" spc="-5" dirty="0">
                <a:latin typeface="Georgia"/>
                <a:cs typeface="Georgia"/>
              </a:rPr>
              <a:t>stain used to  </a:t>
            </a:r>
            <a:r>
              <a:rPr sz="3600" dirty="0">
                <a:latin typeface="Georgia"/>
                <a:cs typeface="Georgia"/>
              </a:rPr>
              <a:t>reveal negatively  </a:t>
            </a:r>
            <a:r>
              <a:rPr sz="3600" spc="-5" dirty="0">
                <a:latin typeface="Georgia"/>
                <a:cs typeface="Georgia"/>
              </a:rPr>
              <a:t>charged</a:t>
            </a:r>
            <a:r>
              <a:rPr sz="3600" spc="-11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bacterial  capsules. </a:t>
            </a:r>
            <a:r>
              <a:rPr sz="3600" dirty="0">
                <a:latin typeface="Georgia"/>
                <a:cs typeface="Georgia"/>
              </a:rPr>
              <a:t>The  </a:t>
            </a:r>
            <a:r>
              <a:rPr sz="3600" spc="-5" dirty="0">
                <a:latin typeface="Georgia"/>
                <a:cs typeface="Georgia"/>
              </a:rPr>
              <a:t>encapsulated  cells will have </a:t>
            </a:r>
            <a:r>
              <a:rPr sz="3600" dirty="0">
                <a:latin typeface="Georgia"/>
                <a:cs typeface="Georgia"/>
              </a:rPr>
              <a:t>a  </a:t>
            </a:r>
            <a:r>
              <a:rPr sz="3600" spc="-5" dirty="0">
                <a:latin typeface="Georgia"/>
                <a:cs typeface="Georgia"/>
              </a:rPr>
              <a:t>halo appearance  under the  </a:t>
            </a:r>
            <a:r>
              <a:rPr sz="3600" dirty="0">
                <a:latin typeface="Georgia"/>
                <a:cs typeface="Georgia"/>
              </a:rPr>
              <a:t>microscope</a:t>
            </a:r>
            <a:r>
              <a:rPr sz="3200" dirty="0"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5375" y="2238375"/>
            <a:ext cx="4238625" cy="461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308" y="1125982"/>
            <a:ext cx="57264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Negative</a:t>
            </a:r>
            <a:r>
              <a:rPr sz="5400" spc="-90" dirty="0"/>
              <a:t> </a:t>
            </a:r>
            <a:r>
              <a:rPr sz="5400" dirty="0"/>
              <a:t>staining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2504668"/>
            <a:ext cx="7910830" cy="3592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India Ink,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Nigrosin</a:t>
            </a:r>
            <a:endParaRPr sz="3200">
              <a:latin typeface="Georgia"/>
              <a:cs typeface="Georgia"/>
            </a:endParaRPr>
          </a:p>
          <a:p>
            <a:pPr marL="268605" marR="12592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Organisms </a:t>
            </a:r>
            <a:r>
              <a:rPr sz="3200" dirty="0">
                <a:latin typeface="Georgia"/>
                <a:cs typeface="Georgia"/>
              </a:rPr>
              <a:t>are not </a:t>
            </a:r>
            <a:r>
              <a:rPr sz="3200" spc="-5" dirty="0">
                <a:latin typeface="Georgia"/>
                <a:cs typeface="Georgia"/>
              </a:rPr>
              <a:t>stained, only </a:t>
            </a:r>
            <a:r>
              <a:rPr sz="3200" spc="-10" dirty="0">
                <a:latin typeface="Georgia"/>
                <a:cs typeface="Georgia"/>
              </a:rPr>
              <a:t>the  </a:t>
            </a:r>
            <a:r>
              <a:rPr sz="3200" spc="-5" dirty="0">
                <a:latin typeface="Georgia"/>
                <a:cs typeface="Georgia"/>
              </a:rPr>
              <a:t>background </a:t>
            </a:r>
            <a:r>
              <a:rPr sz="3200" dirty="0">
                <a:latin typeface="Georgia"/>
                <a:cs typeface="Georgia"/>
              </a:rPr>
              <a:t>is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stained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Unstained organisms stand out </a:t>
            </a:r>
            <a:r>
              <a:rPr sz="3200" dirty="0">
                <a:latin typeface="Georgia"/>
                <a:cs typeface="Georgia"/>
              </a:rPr>
              <a:t>in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contrast</a:t>
            </a:r>
            <a:endParaRPr sz="3200">
              <a:latin typeface="Georgia"/>
              <a:cs typeface="Georgia"/>
            </a:endParaRPr>
          </a:p>
          <a:p>
            <a:pPr marL="268605" marR="26797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Use: </a:t>
            </a:r>
            <a:r>
              <a:rPr sz="3200" dirty="0">
                <a:latin typeface="Georgia"/>
                <a:cs typeface="Georgia"/>
              </a:rPr>
              <a:t>To </a:t>
            </a:r>
            <a:r>
              <a:rPr sz="3200" spc="-5" dirty="0">
                <a:latin typeface="Georgia"/>
                <a:cs typeface="Georgia"/>
              </a:rPr>
              <a:t>demonstrate the capsule of  Cryptococcus </a:t>
            </a:r>
            <a:r>
              <a:rPr sz="3200" dirty="0">
                <a:latin typeface="Georgia"/>
                <a:cs typeface="Georgia"/>
              </a:rPr>
              <a:t>neoformans, </a:t>
            </a:r>
            <a:r>
              <a:rPr sz="3200" spc="-5" dirty="0">
                <a:latin typeface="Georgia"/>
                <a:cs typeface="Georgia"/>
              </a:rPr>
              <a:t>Streptococcus  </a:t>
            </a:r>
            <a:r>
              <a:rPr sz="3200" dirty="0">
                <a:latin typeface="Georgia"/>
                <a:cs typeface="Georgia"/>
              </a:rPr>
              <a:t>pneumoniae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5293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597" y="927861"/>
            <a:ext cx="6451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Staining</a:t>
            </a:r>
            <a:r>
              <a:rPr sz="5400" spc="-60" dirty="0"/>
              <a:t> </a:t>
            </a:r>
            <a:r>
              <a:rPr sz="5400" spc="-70" dirty="0"/>
              <a:t>Techniques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45668" y="2273934"/>
            <a:ext cx="376364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400" b="1" dirty="0">
                <a:latin typeface="Georgia"/>
                <a:cs typeface="Georgia"/>
              </a:rPr>
              <a:t>Staining </a:t>
            </a:r>
            <a:r>
              <a:rPr sz="2400" dirty="0">
                <a:latin typeface="Georgia"/>
                <a:cs typeface="Georgia"/>
              </a:rPr>
              <a:t>is an auxiliary  </a:t>
            </a:r>
            <a:r>
              <a:rPr sz="2400" spc="-5" dirty="0">
                <a:latin typeface="Georgia"/>
                <a:cs typeface="Georgia"/>
              </a:rPr>
              <a:t>technique used </a:t>
            </a:r>
            <a:r>
              <a:rPr sz="240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microscopy to enhance  contrast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  </a:t>
            </a:r>
            <a:r>
              <a:rPr sz="2400" dirty="0">
                <a:latin typeface="Georgia"/>
                <a:cs typeface="Georgia"/>
              </a:rPr>
              <a:t>microscopic image.  </a:t>
            </a:r>
            <a:r>
              <a:rPr sz="2400" spc="-5" dirty="0">
                <a:latin typeface="Georgia"/>
                <a:cs typeface="Georgia"/>
              </a:rPr>
              <a:t>Stains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dirty="0">
                <a:solidFill>
                  <a:srgbClr val="67AEBC"/>
                </a:solidFill>
                <a:latin typeface="Georgia"/>
                <a:cs typeface="Georgia"/>
              </a:rPr>
              <a:t> </a:t>
            </a:r>
            <a:r>
              <a:rPr sz="2400" u="heavy" spc="-5" dirty="0">
                <a:solidFill>
                  <a:srgbClr val="67AEBC"/>
                </a:solidFill>
                <a:uFill>
                  <a:solidFill>
                    <a:srgbClr val="67AEBC"/>
                  </a:solidFill>
                </a:uFill>
                <a:latin typeface="Georgia"/>
                <a:cs typeface="Georgia"/>
                <a:hlinkClick r:id="rId2"/>
              </a:rPr>
              <a:t>dyes</a:t>
            </a:r>
            <a:r>
              <a:rPr sz="2400" spc="-5" dirty="0">
                <a:solidFill>
                  <a:srgbClr val="67AEBC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400" dirty="0">
                <a:latin typeface="Georgia"/>
                <a:cs typeface="Georgia"/>
              </a:rPr>
              <a:t>are  </a:t>
            </a:r>
            <a:r>
              <a:rPr sz="2400" spc="-5" dirty="0">
                <a:latin typeface="Georgia"/>
                <a:cs typeface="Georgia"/>
              </a:rPr>
              <a:t>frequently used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1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biology  </a:t>
            </a:r>
            <a:r>
              <a:rPr sz="2400" dirty="0">
                <a:latin typeface="Georgia"/>
                <a:cs typeface="Georgia"/>
              </a:rPr>
              <a:t>and medicine </a:t>
            </a:r>
            <a:r>
              <a:rPr sz="2400" spc="-5" dirty="0">
                <a:latin typeface="Georgia"/>
                <a:cs typeface="Georgia"/>
              </a:rPr>
              <a:t>to highlight  structures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biological  tissues for </a:t>
            </a:r>
            <a:r>
              <a:rPr sz="2400" dirty="0">
                <a:latin typeface="Georgia"/>
                <a:cs typeface="Georgia"/>
              </a:rPr>
              <a:t>viewing, </a:t>
            </a:r>
            <a:r>
              <a:rPr sz="2400" spc="-5" dirty="0">
                <a:latin typeface="Georgia"/>
                <a:cs typeface="Georgia"/>
              </a:rPr>
              <a:t>often  with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aid </a:t>
            </a:r>
            <a:r>
              <a:rPr sz="2400" spc="-5" dirty="0">
                <a:latin typeface="Georgia"/>
                <a:cs typeface="Georgia"/>
              </a:rPr>
              <a:t>of different  microscopes.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48200" y="2286000"/>
            <a:ext cx="4114800" cy="4572000"/>
            <a:chOff x="4648200" y="2286000"/>
            <a:chExt cx="4114800" cy="4572000"/>
          </a:xfrm>
        </p:grpSpPr>
        <p:sp>
          <p:nvSpPr>
            <p:cNvPr id="5" name="object 5"/>
            <p:cNvSpPr/>
            <p:nvPr/>
          </p:nvSpPr>
          <p:spPr>
            <a:xfrm>
              <a:off x="4661548" y="6618730"/>
              <a:ext cx="4088103" cy="2392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200" y="2286000"/>
              <a:ext cx="4114800" cy="4343400"/>
            </a:xfrm>
            <a:custGeom>
              <a:avLst/>
              <a:gdLst/>
              <a:ahLst/>
              <a:cxnLst/>
              <a:rect l="l" t="t" r="r" b="b"/>
              <a:pathLst>
                <a:path w="4114800" h="4343400">
                  <a:moveTo>
                    <a:pt x="3761231" y="0"/>
                  </a:moveTo>
                  <a:lnTo>
                    <a:pt x="353567" y="0"/>
                  </a:lnTo>
                  <a:lnTo>
                    <a:pt x="305605" y="3229"/>
                  </a:lnTo>
                  <a:lnTo>
                    <a:pt x="259600" y="12634"/>
                  </a:lnTo>
                  <a:lnTo>
                    <a:pt x="215973" y="27795"/>
                  </a:lnTo>
                  <a:lnTo>
                    <a:pt x="175147" y="48288"/>
                  </a:lnTo>
                  <a:lnTo>
                    <a:pt x="137543" y="73691"/>
                  </a:lnTo>
                  <a:lnTo>
                    <a:pt x="103584" y="103584"/>
                  </a:lnTo>
                  <a:lnTo>
                    <a:pt x="73691" y="137543"/>
                  </a:lnTo>
                  <a:lnTo>
                    <a:pt x="48288" y="175147"/>
                  </a:lnTo>
                  <a:lnTo>
                    <a:pt x="27795" y="215973"/>
                  </a:lnTo>
                  <a:lnTo>
                    <a:pt x="12634" y="259600"/>
                  </a:lnTo>
                  <a:lnTo>
                    <a:pt x="3229" y="305605"/>
                  </a:lnTo>
                  <a:lnTo>
                    <a:pt x="0" y="353567"/>
                  </a:lnTo>
                  <a:lnTo>
                    <a:pt x="0" y="3989768"/>
                  </a:lnTo>
                  <a:lnTo>
                    <a:pt x="3229" y="4037755"/>
                  </a:lnTo>
                  <a:lnTo>
                    <a:pt x="12634" y="4083780"/>
                  </a:lnTo>
                  <a:lnTo>
                    <a:pt x="27795" y="4127421"/>
                  </a:lnTo>
                  <a:lnTo>
                    <a:pt x="48288" y="4168256"/>
                  </a:lnTo>
                  <a:lnTo>
                    <a:pt x="73691" y="4205865"/>
                  </a:lnTo>
                  <a:lnTo>
                    <a:pt x="103584" y="4239826"/>
                  </a:lnTo>
                  <a:lnTo>
                    <a:pt x="137543" y="4269718"/>
                  </a:lnTo>
                  <a:lnTo>
                    <a:pt x="175147" y="4295120"/>
                  </a:lnTo>
                  <a:lnTo>
                    <a:pt x="215973" y="4315611"/>
                  </a:lnTo>
                  <a:lnTo>
                    <a:pt x="259600" y="4330768"/>
                  </a:lnTo>
                  <a:lnTo>
                    <a:pt x="305605" y="4340171"/>
                  </a:lnTo>
                  <a:lnTo>
                    <a:pt x="353567" y="4343400"/>
                  </a:lnTo>
                  <a:lnTo>
                    <a:pt x="3761231" y="4343400"/>
                  </a:lnTo>
                  <a:lnTo>
                    <a:pt x="3809194" y="4340171"/>
                  </a:lnTo>
                  <a:lnTo>
                    <a:pt x="3855199" y="4330768"/>
                  </a:lnTo>
                  <a:lnTo>
                    <a:pt x="3898826" y="4315611"/>
                  </a:lnTo>
                  <a:lnTo>
                    <a:pt x="3939652" y="4295120"/>
                  </a:lnTo>
                  <a:lnTo>
                    <a:pt x="3977256" y="4269718"/>
                  </a:lnTo>
                  <a:lnTo>
                    <a:pt x="4011215" y="4239826"/>
                  </a:lnTo>
                  <a:lnTo>
                    <a:pt x="4041108" y="4205865"/>
                  </a:lnTo>
                  <a:lnTo>
                    <a:pt x="4066511" y="4168256"/>
                  </a:lnTo>
                  <a:lnTo>
                    <a:pt x="4087004" y="4127421"/>
                  </a:lnTo>
                  <a:lnTo>
                    <a:pt x="4102165" y="4083780"/>
                  </a:lnTo>
                  <a:lnTo>
                    <a:pt x="4111570" y="4037755"/>
                  </a:lnTo>
                  <a:lnTo>
                    <a:pt x="4114800" y="3989768"/>
                  </a:lnTo>
                  <a:lnTo>
                    <a:pt x="4114800" y="353567"/>
                  </a:lnTo>
                  <a:lnTo>
                    <a:pt x="4111570" y="305605"/>
                  </a:lnTo>
                  <a:lnTo>
                    <a:pt x="4102165" y="259600"/>
                  </a:lnTo>
                  <a:lnTo>
                    <a:pt x="4087004" y="215973"/>
                  </a:lnTo>
                  <a:lnTo>
                    <a:pt x="4066511" y="175147"/>
                  </a:lnTo>
                  <a:lnTo>
                    <a:pt x="4041108" y="137543"/>
                  </a:lnTo>
                  <a:lnTo>
                    <a:pt x="4011215" y="103584"/>
                  </a:lnTo>
                  <a:lnTo>
                    <a:pt x="3977256" y="73691"/>
                  </a:lnTo>
                  <a:lnTo>
                    <a:pt x="3939652" y="48288"/>
                  </a:lnTo>
                  <a:lnTo>
                    <a:pt x="3898826" y="27795"/>
                  </a:lnTo>
                  <a:lnTo>
                    <a:pt x="3855199" y="12634"/>
                  </a:lnTo>
                  <a:lnTo>
                    <a:pt x="3809194" y="3229"/>
                  </a:lnTo>
                  <a:lnTo>
                    <a:pt x="376123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8200" y="2286000"/>
              <a:ext cx="4114800" cy="434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30742" y="27813"/>
            <a:ext cx="12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73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5266" y="27813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9389" y="642569"/>
            <a:ext cx="72771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Dr.T.V.Rao</a:t>
            </a:r>
            <a:r>
              <a:rPr sz="800" spc="-8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MD</a:t>
            </a:r>
            <a:endParaRPr sz="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9720" marR="5080" indent="-244221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Nigrosin used for Negative  </a:t>
            </a:r>
            <a:r>
              <a:rPr i="1" dirty="0"/>
              <a:t>Staining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371475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negative </a:t>
            </a:r>
            <a:r>
              <a:rPr sz="2800" spc="-10" dirty="0">
                <a:latin typeface="Georgia"/>
                <a:cs typeface="Georgia"/>
              </a:rPr>
              <a:t>stain </a:t>
            </a:r>
            <a:r>
              <a:rPr sz="2800" spc="-5" dirty="0">
                <a:latin typeface="Georgia"/>
                <a:cs typeface="Georgia"/>
              </a:rPr>
              <a:t>is  </a:t>
            </a:r>
            <a:r>
              <a:rPr sz="2800" spc="-10" dirty="0">
                <a:latin typeface="Georgia"/>
                <a:cs typeface="Georgia"/>
              </a:rPr>
              <a:t>particularly </a:t>
            </a:r>
            <a:r>
              <a:rPr sz="2800" spc="-5" dirty="0">
                <a:latin typeface="Georgia"/>
                <a:cs typeface="Georgia"/>
              </a:rPr>
              <a:t>useful for  determining cell </a:t>
            </a:r>
            <a:r>
              <a:rPr sz="2800" spc="-10" dirty="0">
                <a:latin typeface="Georgia"/>
                <a:cs typeface="Georgia"/>
              </a:rPr>
              <a:t>size  </a:t>
            </a:r>
            <a:r>
              <a:rPr sz="2800" spc="-5" dirty="0">
                <a:latin typeface="Georgia"/>
                <a:cs typeface="Georgia"/>
              </a:rPr>
              <a:t>and arrangement. It  </a:t>
            </a:r>
            <a:r>
              <a:rPr sz="2800" spc="-10" dirty="0">
                <a:latin typeface="Georgia"/>
                <a:cs typeface="Georgia"/>
              </a:rPr>
              <a:t>can </a:t>
            </a:r>
            <a:r>
              <a:rPr sz="2800" spc="-5" dirty="0">
                <a:latin typeface="Georgia"/>
                <a:cs typeface="Georgia"/>
              </a:rPr>
              <a:t>also be used </a:t>
            </a:r>
            <a:r>
              <a:rPr sz="2800" spc="-10" dirty="0">
                <a:latin typeface="Georgia"/>
                <a:cs typeface="Georgia"/>
              </a:rPr>
              <a:t>to  stain </a:t>
            </a:r>
            <a:r>
              <a:rPr sz="2800" spc="-5" dirty="0">
                <a:latin typeface="Georgia"/>
                <a:cs typeface="Georgia"/>
              </a:rPr>
              <a:t>cells </a:t>
            </a:r>
            <a:r>
              <a:rPr sz="2800" spc="-10" dirty="0">
                <a:latin typeface="Georgia"/>
                <a:cs typeface="Georgia"/>
              </a:rPr>
              <a:t>that are too  </a:t>
            </a:r>
            <a:r>
              <a:rPr sz="2800" spc="-5" dirty="0">
                <a:latin typeface="Georgia"/>
                <a:cs typeface="Georgia"/>
              </a:rPr>
              <a:t>delicate to be heat-  </a:t>
            </a:r>
            <a:r>
              <a:rPr sz="2800" spc="-10" dirty="0">
                <a:latin typeface="Georgia"/>
                <a:cs typeface="Georgia"/>
              </a:rPr>
              <a:t>fixed.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0575" y="2390775"/>
            <a:ext cx="4200525" cy="4467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9389" y="642569"/>
            <a:ext cx="72771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Dr.T.V.Rao</a:t>
            </a:r>
            <a:r>
              <a:rPr sz="800" spc="-8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MD</a:t>
            </a:r>
            <a:endParaRPr sz="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16" y="821182"/>
            <a:ext cx="64395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6925" marR="5080" indent="-205486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Smearing out of</a:t>
            </a:r>
            <a:r>
              <a:rPr sz="5400" spc="-100" dirty="0"/>
              <a:t> </a:t>
            </a:r>
            <a:r>
              <a:rPr sz="5400" dirty="0"/>
              <a:t>the  </a:t>
            </a:r>
            <a:r>
              <a:rPr sz="5400" i="1" dirty="0"/>
              <a:t>sample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0" y="2667000"/>
            <a:ext cx="9144000" cy="4191000"/>
            <a:chOff x="0" y="2667000"/>
            <a:chExt cx="9144000" cy="4191000"/>
          </a:xfrm>
        </p:grpSpPr>
        <p:sp>
          <p:nvSpPr>
            <p:cNvPr id="4" name="object 4"/>
            <p:cNvSpPr/>
            <p:nvPr/>
          </p:nvSpPr>
          <p:spPr>
            <a:xfrm>
              <a:off x="0" y="6847330"/>
              <a:ext cx="9144000" cy="1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67000"/>
              <a:ext cx="9144000" cy="4191000"/>
            </a:xfrm>
            <a:custGeom>
              <a:avLst/>
              <a:gdLst/>
              <a:ahLst/>
              <a:cxnLst/>
              <a:rect l="l" t="t" r="r" b="b"/>
              <a:pathLst>
                <a:path w="9144000" h="4191000">
                  <a:moveTo>
                    <a:pt x="8783828" y="0"/>
                  </a:moveTo>
                  <a:lnTo>
                    <a:pt x="360172" y="0"/>
                  </a:lnTo>
                  <a:lnTo>
                    <a:pt x="311298" y="3288"/>
                  </a:lnTo>
                  <a:lnTo>
                    <a:pt x="264423" y="12868"/>
                  </a:lnTo>
                  <a:lnTo>
                    <a:pt x="219975" y="28309"/>
                  </a:lnTo>
                  <a:lnTo>
                    <a:pt x="178385" y="49181"/>
                  </a:lnTo>
                  <a:lnTo>
                    <a:pt x="140080" y="75057"/>
                  </a:lnTo>
                  <a:lnTo>
                    <a:pt x="105490" y="105505"/>
                  </a:lnTo>
                  <a:lnTo>
                    <a:pt x="75045" y="140096"/>
                  </a:lnTo>
                  <a:lnTo>
                    <a:pt x="49173" y="178402"/>
                  </a:lnTo>
                  <a:lnTo>
                    <a:pt x="28303" y="219991"/>
                  </a:lnTo>
                  <a:lnTo>
                    <a:pt x="12865" y="264436"/>
                  </a:lnTo>
                  <a:lnTo>
                    <a:pt x="3287" y="311306"/>
                  </a:lnTo>
                  <a:lnTo>
                    <a:pt x="0" y="360172"/>
                  </a:lnTo>
                  <a:lnTo>
                    <a:pt x="0" y="3830828"/>
                  </a:lnTo>
                  <a:lnTo>
                    <a:pt x="3287" y="3879701"/>
                  </a:lnTo>
                  <a:lnTo>
                    <a:pt x="12865" y="3926576"/>
                  </a:lnTo>
                  <a:lnTo>
                    <a:pt x="28303" y="3971024"/>
                  </a:lnTo>
                  <a:lnTo>
                    <a:pt x="49173" y="4012614"/>
                  </a:lnTo>
                  <a:lnTo>
                    <a:pt x="75045" y="4050919"/>
                  </a:lnTo>
                  <a:lnTo>
                    <a:pt x="105490" y="4085508"/>
                  </a:lnTo>
                  <a:lnTo>
                    <a:pt x="140080" y="4115954"/>
                  </a:lnTo>
                  <a:lnTo>
                    <a:pt x="178385" y="4141826"/>
                  </a:lnTo>
                  <a:lnTo>
                    <a:pt x="219975" y="4162696"/>
                  </a:lnTo>
                  <a:lnTo>
                    <a:pt x="264423" y="4178134"/>
                  </a:lnTo>
                  <a:lnTo>
                    <a:pt x="311298" y="4187712"/>
                  </a:lnTo>
                  <a:lnTo>
                    <a:pt x="360172" y="4190999"/>
                  </a:lnTo>
                  <a:lnTo>
                    <a:pt x="8783828" y="4190999"/>
                  </a:lnTo>
                  <a:lnTo>
                    <a:pt x="8832693" y="4187712"/>
                  </a:lnTo>
                  <a:lnTo>
                    <a:pt x="8879563" y="4178134"/>
                  </a:lnTo>
                  <a:lnTo>
                    <a:pt x="8924008" y="4162696"/>
                  </a:lnTo>
                  <a:lnTo>
                    <a:pt x="8965597" y="4141826"/>
                  </a:lnTo>
                  <a:lnTo>
                    <a:pt x="9003903" y="4115954"/>
                  </a:lnTo>
                  <a:lnTo>
                    <a:pt x="9038494" y="4085508"/>
                  </a:lnTo>
                  <a:lnTo>
                    <a:pt x="9068942" y="4050919"/>
                  </a:lnTo>
                  <a:lnTo>
                    <a:pt x="9094818" y="4012614"/>
                  </a:lnTo>
                  <a:lnTo>
                    <a:pt x="9115690" y="3971024"/>
                  </a:lnTo>
                  <a:lnTo>
                    <a:pt x="9131131" y="3926576"/>
                  </a:lnTo>
                  <a:lnTo>
                    <a:pt x="9140711" y="3879701"/>
                  </a:lnTo>
                  <a:lnTo>
                    <a:pt x="9144000" y="3830828"/>
                  </a:lnTo>
                  <a:lnTo>
                    <a:pt x="9144000" y="360172"/>
                  </a:lnTo>
                  <a:lnTo>
                    <a:pt x="9140711" y="311306"/>
                  </a:lnTo>
                  <a:lnTo>
                    <a:pt x="9131131" y="264436"/>
                  </a:lnTo>
                  <a:lnTo>
                    <a:pt x="9115690" y="219991"/>
                  </a:lnTo>
                  <a:lnTo>
                    <a:pt x="9094818" y="178402"/>
                  </a:lnTo>
                  <a:lnTo>
                    <a:pt x="9068942" y="140096"/>
                  </a:lnTo>
                  <a:lnTo>
                    <a:pt x="9038494" y="105505"/>
                  </a:lnTo>
                  <a:lnTo>
                    <a:pt x="9003903" y="75057"/>
                  </a:lnTo>
                  <a:lnTo>
                    <a:pt x="8965597" y="49181"/>
                  </a:lnTo>
                  <a:lnTo>
                    <a:pt x="8924008" y="28309"/>
                  </a:lnTo>
                  <a:lnTo>
                    <a:pt x="8879563" y="12868"/>
                  </a:lnTo>
                  <a:lnTo>
                    <a:pt x="8832693" y="3288"/>
                  </a:lnTo>
                  <a:lnTo>
                    <a:pt x="878382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67000"/>
              <a:ext cx="9144000" cy="419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09406" y="27813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5150" y="917194"/>
            <a:ext cx="29317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spc="-5" dirty="0">
                <a:latin typeface="Trebuchet MS"/>
                <a:cs typeface="Trebuchet MS"/>
              </a:rPr>
              <a:t>Fixation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2411"/>
            <a:ext cx="3723004" cy="4478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marR="5080" indent="-256540">
              <a:lnSpc>
                <a:spcPct val="100099"/>
              </a:lnSpc>
              <a:spcBef>
                <a:spcPts val="9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Fixation</a:t>
            </a:r>
            <a:r>
              <a:rPr sz="2800" spc="-5" dirty="0">
                <a:latin typeface="Georgia"/>
                <a:cs typeface="Georgia"/>
              </a:rPr>
              <a:t>–which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may  </a:t>
            </a:r>
            <a:r>
              <a:rPr sz="2800" spc="-5" dirty="0">
                <a:latin typeface="Georgia"/>
                <a:cs typeface="Georgia"/>
              </a:rPr>
              <a:t>itself consist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several steps–aims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preserve the shape </a:t>
            </a:r>
            <a:r>
              <a:rPr sz="2800" spc="-10" dirty="0">
                <a:latin typeface="Georgia"/>
                <a:cs typeface="Georgia"/>
              </a:rPr>
              <a:t>of  the </a:t>
            </a:r>
            <a:r>
              <a:rPr sz="2800" spc="-5" dirty="0">
                <a:latin typeface="Georgia"/>
                <a:cs typeface="Georgia"/>
              </a:rPr>
              <a:t>cells or </a:t>
            </a:r>
            <a:r>
              <a:rPr sz="2800" spc="-10" dirty="0">
                <a:latin typeface="Georgia"/>
                <a:cs typeface="Georgia"/>
              </a:rPr>
              <a:t>tissue  </a:t>
            </a:r>
            <a:r>
              <a:rPr sz="2800" spc="-5" dirty="0">
                <a:latin typeface="Georgia"/>
                <a:cs typeface="Georgia"/>
              </a:rPr>
              <a:t>involved as much as  </a:t>
            </a:r>
            <a:r>
              <a:rPr sz="2800" spc="-10" dirty="0">
                <a:latin typeface="Georgia"/>
                <a:cs typeface="Georgia"/>
              </a:rPr>
              <a:t>possible. </a:t>
            </a:r>
            <a:r>
              <a:rPr sz="2400" spc="-5" dirty="0">
                <a:latin typeface="Georgia"/>
                <a:cs typeface="Georgia"/>
              </a:rPr>
              <a:t>Sometimes  heat fixation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used to  </a:t>
            </a:r>
            <a:r>
              <a:rPr sz="2400" dirty="0">
                <a:latin typeface="Georgia"/>
                <a:cs typeface="Georgia"/>
              </a:rPr>
              <a:t>kill, adhere, and alter </a:t>
            </a:r>
            <a:r>
              <a:rPr sz="2400" spc="-5" dirty="0">
                <a:latin typeface="Georgia"/>
                <a:cs typeface="Georgia"/>
              </a:rPr>
              <a:t>the  specimen so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will accept  stains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6759" y="2209800"/>
            <a:ext cx="4450080" cy="4648200"/>
            <a:chOff x="4556759" y="2209800"/>
            <a:chExt cx="4450080" cy="4648200"/>
          </a:xfrm>
        </p:grpSpPr>
        <p:sp>
          <p:nvSpPr>
            <p:cNvPr id="5" name="object 5"/>
            <p:cNvSpPr/>
            <p:nvPr/>
          </p:nvSpPr>
          <p:spPr>
            <a:xfrm>
              <a:off x="4556759" y="6847330"/>
              <a:ext cx="4450080" cy="106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9" y="2209800"/>
              <a:ext cx="4419600" cy="4648200"/>
            </a:xfrm>
            <a:custGeom>
              <a:avLst/>
              <a:gdLst/>
              <a:ahLst/>
              <a:cxnLst/>
              <a:rect l="l" t="t" r="r" b="b"/>
              <a:pathLst>
                <a:path w="4419600" h="4648200">
                  <a:moveTo>
                    <a:pt x="4039743" y="0"/>
                  </a:moveTo>
                  <a:lnTo>
                    <a:pt x="379857" y="0"/>
                  </a:lnTo>
                  <a:lnTo>
                    <a:pt x="332205" y="2959"/>
                  </a:lnTo>
                  <a:lnTo>
                    <a:pt x="286321" y="11600"/>
                  </a:lnTo>
                  <a:lnTo>
                    <a:pt x="242560" y="25566"/>
                  </a:lnTo>
                  <a:lnTo>
                    <a:pt x="201277" y="44503"/>
                  </a:lnTo>
                  <a:lnTo>
                    <a:pt x="162830" y="68053"/>
                  </a:lnTo>
                  <a:lnTo>
                    <a:pt x="127572" y="95862"/>
                  </a:lnTo>
                  <a:lnTo>
                    <a:pt x="95862" y="127572"/>
                  </a:lnTo>
                  <a:lnTo>
                    <a:pt x="68053" y="162830"/>
                  </a:lnTo>
                  <a:lnTo>
                    <a:pt x="44503" y="201277"/>
                  </a:lnTo>
                  <a:lnTo>
                    <a:pt x="25566" y="242560"/>
                  </a:lnTo>
                  <a:lnTo>
                    <a:pt x="11600" y="286321"/>
                  </a:lnTo>
                  <a:lnTo>
                    <a:pt x="2959" y="332205"/>
                  </a:lnTo>
                  <a:lnTo>
                    <a:pt x="0" y="379857"/>
                  </a:lnTo>
                  <a:lnTo>
                    <a:pt x="0" y="4268381"/>
                  </a:lnTo>
                  <a:lnTo>
                    <a:pt x="2959" y="4316024"/>
                  </a:lnTo>
                  <a:lnTo>
                    <a:pt x="11600" y="4361901"/>
                  </a:lnTo>
                  <a:lnTo>
                    <a:pt x="25566" y="4405657"/>
                  </a:lnTo>
                  <a:lnTo>
                    <a:pt x="44503" y="4446934"/>
                  </a:lnTo>
                  <a:lnTo>
                    <a:pt x="68053" y="4485378"/>
                  </a:lnTo>
                  <a:lnTo>
                    <a:pt x="95862" y="4520632"/>
                  </a:lnTo>
                  <a:lnTo>
                    <a:pt x="127572" y="4552341"/>
                  </a:lnTo>
                  <a:lnTo>
                    <a:pt x="162830" y="4580148"/>
                  </a:lnTo>
                  <a:lnTo>
                    <a:pt x="201277" y="4603697"/>
                  </a:lnTo>
                  <a:lnTo>
                    <a:pt x="242560" y="4622633"/>
                  </a:lnTo>
                  <a:lnTo>
                    <a:pt x="286321" y="4636599"/>
                  </a:lnTo>
                  <a:lnTo>
                    <a:pt x="332205" y="4645240"/>
                  </a:lnTo>
                  <a:lnTo>
                    <a:pt x="379857" y="4648199"/>
                  </a:lnTo>
                  <a:lnTo>
                    <a:pt x="4039743" y="4648199"/>
                  </a:lnTo>
                  <a:lnTo>
                    <a:pt x="4087394" y="4645240"/>
                  </a:lnTo>
                  <a:lnTo>
                    <a:pt x="4133278" y="4636599"/>
                  </a:lnTo>
                  <a:lnTo>
                    <a:pt x="4177039" y="4622633"/>
                  </a:lnTo>
                  <a:lnTo>
                    <a:pt x="4218322" y="4603697"/>
                  </a:lnTo>
                  <a:lnTo>
                    <a:pt x="4256769" y="4580148"/>
                  </a:lnTo>
                  <a:lnTo>
                    <a:pt x="4292027" y="4552341"/>
                  </a:lnTo>
                  <a:lnTo>
                    <a:pt x="4323737" y="4520632"/>
                  </a:lnTo>
                  <a:lnTo>
                    <a:pt x="4351546" y="4485378"/>
                  </a:lnTo>
                  <a:lnTo>
                    <a:pt x="4375096" y="4446934"/>
                  </a:lnTo>
                  <a:lnTo>
                    <a:pt x="4394033" y="4405657"/>
                  </a:lnTo>
                  <a:lnTo>
                    <a:pt x="4407999" y="4361901"/>
                  </a:lnTo>
                  <a:lnTo>
                    <a:pt x="4416640" y="4316024"/>
                  </a:lnTo>
                  <a:lnTo>
                    <a:pt x="4419600" y="4268381"/>
                  </a:lnTo>
                  <a:lnTo>
                    <a:pt x="4419600" y="379857"/>
                  </a:lnTo>
                  <a:lnTo>
                    <a:pt x="4416640" y="332205"/>
                  </a:lnTo>
                  <a:lnTo>
                    <a:pt x="4407999" y="286321"/>
                  </a:lnTo>
                  <a:lnTo>
                    <a:pt x="4394033" y="242560"/>
                  </a:lnTo>
                  <a:lnTo>
                    <a:pt x="4375096" y="201277"/>
                  </a:lnTo>
                  <a:lnTo>
                    <a:pt x="4351546" y="162830"/>
                  </a:lnTo>
                  <a:lnTo>
                    <a:pt x="4323737" y="127572"/>
                  </a:lnTo>
                  <a:lnTo>
                    <a:pt x="4292027" y="95862"/>
                  </a:lnTo>
                  <a:lnTo>
                    <a:pt x="4256769" y="68053"/>
                  </a:lnTo>
                  <a:lnTo>
                    <a:pt x="4218322" y="44503"/>
                  </a:lnTo>
                  <a:lnTo>
                    <a:pt x="4177039" y="25566"/>
                  </a:lnTo>
                  <a:lnTo>
                    <a:pt x="4133278" y="11600"/>
                  </a:lnTo>
                  <a:lnTo>
                    <a:pt x="4087394" y="2959"/>
                  </a:lnTo>
                  <a:lnTo>
                    <a:pt x="40397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9" y="2209800"/>
              <a:ext cx="4419600" cy="4648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15502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804" y="879094"/>
            <a:ext cx="54089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spc="-5" dirty="0">
                <a:latin typeface="Trebuchet MS"/>
                <a:cs typeface="Trebuchet MS"/>
              </a:rPr>
              <a:t>Simple</a:t>
            </a:r>
            <a:r>
              <a:rPr sz="6000" i="0" spc="-80" dirty="0">
                <a:latin typeface="Trebuchet MS"/>
                <a:cs typeface="Trebuchet MS"/>
              </a:rPr>
              <a:t> </a:t>
            </a:r>
            <a:r>
              <a:rPr sz="6000" i="0" dirty="0">
                <a:latin typeface="Trebuchet MS"/>
                <a:cs typeface="Trebuchet MS"/>
              </a:rPr>
              <a:t>staining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73934"/>
            <a:ext cx="3686810" cy="372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572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400" i="1" spc="-5" dirty="0">
                <a:latin typeface="Georgia"/>
                <a:cs typeface="Georgia"/>
              </a:rPr>
              <a:t>simplest, the </a:t>
            </a:r>
            <a:r>
              <a:rPr sz="2400" i="1" dirty="0">
                <a:latin typeface="Georgia"/>
                <a:cs typeface="Georgia"/>
              </a:rPr>
              <a:t>actual  </a:t>
            </a:r>
            <a:r>
              <a:rPr sz="2400" i="1" spc="-5" dirty="0">
                <a:latin typeface="Georgia"/>
                <a:cs typeface="Georgia"/>
              </a:rPr>
              <a:t>staining process may  involve </a:t>
            </a:r>
            <a:r>
              <a:rPr sz="2400" i="1" spc="-10" dirty="0">
                <a:latin typeface="Georgia"/>
                <a:cs typeface="Georgia"/>
              </a:rPr>
              <a:t>immersing </a:t>
            </a:r>
            <a:r>
              <a:rPr sz="2400" i="1" spc="-5" dirty="0">
                <a:latin typeface="Georgia"/>
                <a:cs typeface="Georgia"/>
              </a:rPr>
              <a:t>the  sample (before or </a:t>
            </a:r>
            <a:r>
              <a:rPr sz="2400" i="1" dirty="0">
                <a:latin typeface="Georgia"/>
                <a:cs typeface="Georgia"/>
              </a:rPr>
              <a:t>after  </a:t>
            </a:r>
            <a:r>
              <a:rPr sz="2400" i="1" spc="-5" dirty="0">
                <a:latin typeface="Georgia"/>
                <a:cs typeface="Georgia"/>
              </a:rPr>
              <a:t>fixation </a:t>
            </a:r>
            <a:r>
              <a:rPr sz="2400" i="1" dirty="0">
                <a:latin typeface="Georgia"/>
                <a:cs typeface="Georgia"/>
              </a:rPr>
              <a:t>and </a:t>
            </a:r>
            <a:r>
              <a:rPr sz="2400" i="1" spc="-5" dirty="0">
                <a:latin typeface="Georgia"/>
                <a:cs typeface="Georgia"/>
              </a:rPr>
              <a:t>mounting)  in dye </a:t>
            </a:r>
            <a:r>
              <a:rPr sz="2400" i="1" spc="-10" dirty="0">
                <a:latin typeface="Georgia"/>
                <a:cs typeface="Georgia"/>
              </a:rPr>
              <a:t>solution, </a:t>
            </a:r>
            <a:r>
              <a:rPr sz="2400" i="1" spc="-5" dirty="0">
                <a:latin typeface="Georgia"/>
                <a:cs typeface="Georgia"/>
              </a:rPr>
              <a:t>followed  </a:t>
            </a:r>
            <a:r>
              <a:rPr sz="2400" i="1" dirty="0">
                <a:latin typeface="Georgia"/>
                <a:cs typeface="Georgia"/>
              </a:rPr>
              <a:t>by </a:t>
            </a:r>
            <a:r>
              <a:rPr sz="2400" i="1" spc="-5" dirty="0">
                <a:latin typeface="Georgia"/>
                <a:cs typeface="Georgia"/>
              </a:rPr>
              <a:t>rinsing </a:t>
            </a:r>
            <a:r>
              <a:rPr sz="2400" i="1" dirty="0">
                <a:latin typeface="Georgia"/>
                <a:cs typeface="Georgia"/>
              </a:rPr>
              <a:t>and  </a:t>
            </a:r>
            <a:r>
              <a:rPr sz="2400" i="1" spc="-10" dirty="0">
                <a:latin typeface="Georgia"/>
                <a:cs typeface="Georgia"/>
              </a:rPr>
              <a:t>observation.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400" i="1" dirty="0">
                <a:latin typeface="Georgia"/>
                <a:cs typeface="Georgia"/>
              </a:rPr>
              <a:t>The </a:t>
            </a:r>
            <a:r>
              <a:rPr sz="2400" i="1" spc="-5" dirty="0">
                <a:latin typeface="Georgia"/>
                <a:cs typeface="Georgia"/>
              </a:rPr>
              <a:t>stain </a:t>
            </a:r>
            <a:r>
              <a:rPr sz="2400" i="1" dirty="0">
                <a:latin typeface="Georgia"/>
                <a:cs typeface="Georgia"/>
              </a:rPr>
              <a:t>can be</a:t>
            </a:r>
            <a:r>
              <a:rPr sz="2400" i="1" spc="-8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poured</a:t>
            </a:r>
            <a:endParaRPr sz="24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400" i="1" spc="-5" dirty="0">
                <a:latin typeface="Georgia"/>
                <a:cs typeface="Georgia"/>
              </a:rPr>
              <a:t>drop </a:t>
            </a:r>
            <a:r>
              <a:rPr sz="2400" i="1" dirty="0">
                <a:latin typeface="Georgia"/>
                <a:cs typeface="Georgia"/>
              </a:rPr>
              <a:t>by </a:t>
            </a:r>
            <a:r>
              <a:rPr sz="2400" i="1" spc="-5" dirty="0">
                <a:latin typeface="Georgia"/>
                <a:cs typeface="Georgia"/>
              </a:rPr>
              <a:t>drop on the</a:t>
            </a:r>
            <a:r>
              <a:rPr sz="2400" i="1" spc="-9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slide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09800"/>
            <a:ext cx="4495799" cy="4648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07297" y="27813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2082</Words>
  <Application>Microsoft Office PowerPoint</Application>
  <PresentationFormat>On-screen Show (4:3)</PresentationFormat>
  <Paragraphs>277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Garamond</vt:lpstr>
      <vt:lpstr>Georgia</vt:lpstr>
      <vt:lpstr>Times New Roman</vt:lpstr>
      <vt:lpstr>Trebuchet MS</vt:lpstr>
      <vt:lpstr>Wingdings</vt:lpstr>
      <vt:lpstr>Organic</vt:lpstr>
      <vt:lpstr>BACTERIAL  STAINING</vt:lpstr>
      <vt:lpstr>Why we should be Stain  Bacteria</vt:lpstr>
      <vt:lpstr>Staining helps in observation of  Bacteria</vt:lpstr>
      <vt:lpstr>Stains and Staining</vt:lpstr>
      <vt:lpstr>What is a Stain</vt:lpstr>
      <vt:lpstr>Staining Techniques</vt:lpstr>
      <vt:lpstr>Smearing out of the  sample</vt:lpstr>
      <vt:lpstr>Fixation</vt:lpstr>
      <vt:lpstr>Simple staining</vt:lpstr>
      <vt:lpstr>Simple staining</vt:lpstr>
      <vt:lpstr>Simple staining (cont..)</vt:lpstr>
      <vt:lpstr>PowerPoint Presentation</vt:lpstr>
      <vt:lpstr>Bacterial arrangement</vt:lpstr>
      <vt:lpstr>Simple Staining Easier to Perform  But has Limitations</vt:lpstr>
      <vt:lpstr>Differential Stains</vt:lpstr>
      <vt:lpstr>Gram staining</vt:lpstr>
      <vt:lpstr>PowerPoint Presentation</vt:lpstr>
      <vt:lpstr>Gram staining - Principles</vt:lpstr>
      <vt:lpstr>Gram Staining Steps</vt:lpstr>
      <vt:lpstr>Stains differentiates different  groups of Bacteria</vt:lpstr>
      <vt:lpstr>Differential Stains:Gram Stain</vt:lpstr>
      <vt:lpstr>Gram Staining technique</vt:lpstr>
      <vt:lpstr>Gram Staining Procedure</vt:lpstr>
      <vt:lpstr>PowerPoint Presentation</vt:lpstr>
      <vt:lpstr>Structure and Reactivity to  Gram Staining.</vt:lpstr>
      <vt:lpstr>PowerPoint Presentation</vt:lpstr>
      <vt:lpstr>Cell structure differentiates Gram  positive from Gram Negative</vt:lpstr>
      <vt:lpstr>Gm+ve cocci &amp; Gm-ve bacilli</vt:lpstr>
      <vt:lpstr>Gram-positive</vt:lpstr>
      <vt:lpstr>GRAM-POSITIVE BACTERIA</vt:lpstr>
      <vt:lpstr>What are Gram Negative Bacteria</vt:lpstr>
      <vt:lpstr>Gram negative bacteria</vt:lpstr>
      <vt:lpstr>Structural Details of Gram –ve  Bacteria</vt:lpstr>
      <vt:lpstr>Gram Negative Bacteria</vt:lpstr>
      <vt:lpstr>Common Questions</vt:lpstr>
      <vt:lpstr>ACID FAST  STAINING</vt:lpstr>
      <vt:lpstr>Mycobacterium are Acid Fast  Bacilli</vt:lpstr>
      <vt:lpstr>Acid-Fast Stain</vt:lpstr>
      <vt:lpstr>Ziehl-Neelsen stain</vt:lpstr>
      <vt:lpstr>Acid-Fast Organisms</vt:lpstr>
      <vt:lpstr>AFB Staining Methods</vt:lpstr>
      <vt:lpstr>Ziehl- Neelsen Procedure</vt:lpstr>
      <vt:lpstr>Ziehl- Neelsen Procedure  (continued)</vt:lpstr>
      <vt:lpstr>PowerPoint Presentation</vt:lpstr>
      <vt:lpstr>How the Acid fast bacteria  appear</vt:lpstr>
      <vt:lpstr>Fluorochrome AFB Microscopy</vt:lpstr>
      <vt:lpstr>Fluorescence and BrDr.iT.Vg.RaohMD   t-field</vt:lpstr>
      <vt:lpstr>Fluorochrome AFB Microscopy</vt:lpstr>
      <vt:lpstr>Staining of M.lepra</vt:lpstr>
      <vt:lpstr>PowerPoint Presentation</vt:lpstr>
      <vt:lpstr>Diphtheria is Serious Disease  When you suspect Diphtheria</vt:lpstr>
      <vt:lpstr>Appearance of C.diptheria</vt:lpstr>
      <vt:lpstr>Albert staining</vt:lpstr>
      <vt:lpstr>Albert staining Procedure</vt:lpstr>
      <vt:lpstr>How the C.diptheria appear</vt:lpstr>
      <vt:lpstr>Flagellar - staining</vt:lpstr>
      <vt:lpstr>Endospore staining</vt:lpstr>
      <vt:lpstr>Capsule - Staining</vt:lpstr>
      <vt:lpstr>Negative staining</vt:lpstr>
      <vt:lpstr>PowerPoint Presentation</vt:lpstr>
      <vt:lpstr>Nigrosin used for Negative  Staining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 STAINING</dc:title>
  <cp:lastModifiedBy>pintu</cp:lastModifiedBy>
  <cp:revision>7</cp:revision>
  <dcterms:created xsi:type="dcterms:W3CDTF">2020-06-20T09:51:54Z</dcterms:created>
  <dcterms:modified xsi:type="dcterms:W3CDTF">2020-06-20T10:00:25Z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2010-10-05T00:00:00Z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2020-06-20T00:00:00Z</vt:filetime>
  </property>
</Properties>
</file>