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77" r:id="rId12"/>
    <p:sldId id="265" r:id="rId13"/>
    <p:sldId id="266" r:id="rId14"/>
    <p:sldId id="267" r:id="rId15"/>
    <p:sldId id="269" r:id="rId16"/>
    <p:sldId id="270" r:id="rId17"/>
    <p:sldId id="271" r:id="rId18"/>
    <p:sldId id="272" r:id="rId1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>
      <p:cViewPr varScale="1">
        <p:scale>
          <a:sx n="69" d="100"/>
          <a:sy n="69" d="100"/>
        </p:scale>
        <p:origin x="12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8BAB-B9DF-44EE-93CE-B674352D21A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66CA8-50D3-41D8-B799-9174990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4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4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2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0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5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36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9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5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9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1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6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8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8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597" y="5181600"/>
            <a:ext cx="801878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7200" b="1" dirty="0" smtClean="0"/>
              <a:t>Respiratory System</a:t>
            </a:r>
            <a:endParaRPr sz="7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43000"/>
            <a:ext cx="2853175" cy="26641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304800"/>
            <a:ext cx="623397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0000"/>
                </a:solidFill>
                <a:latin typeface="Palladio Uralic"/>
                <a:cs typeface="Palladio Uralic"/>
              </a:rPr>
              <a:t>Three Sections of </a:t>
            </a:r>
            <a:r>
              <a:rPr sz="2000" b="1" spc="-5" dirty="0" smtClean="0">
                <a:solidFill>
                  <a:srgbClr val="000000"/>
                </a:solidFill>
                <a:latin typeface="Palladio Uralic"/>
                <a:cs typeface="Palladio Uralic"/>
              </a:rPr>
              <a:t>the</a:t>
            </a:r>
            <a:r>
              <a:rPr lang="en-US" sz="2000" b="1" spc="-5" dirty="0" smtClean="0">
                <a:solidFill>
                  <a:srgbClr val="000000"/>
                </a:solidFill>
                <a:latin typeface="Palladio Uralic"/>
                <a:cs typeface="Palladio Uralic"/>
              </a:rPr>
              <a:t>  </a:t>
            </a:r>
            <a:r>
              <a:rPr sz="2000" b="1" spc="-5" dirty="0" smtClean="0">
                <a:solidFill>
                  <a:srgbClr val="000000"/>
                </a:solidFill>
                <a:latin typeface="Palladio Uralic"/>
                <a:cs typeface="Palladio Uralic"/>
              </a:rPr>
              <a:t>Pharynx</a:t>
            </a:r>
            <a:endParaRPr sz="2000" b="1" dirty="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464779"/>
            <a:ext cx="8153400" cy="334835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690"/>
              </a:spcBef>
              <a:tabLst>
                <a:tab pos="299085" algn="l"/>
                <a:tab pos="299720" algn="l"/>
              </a:tabLst>
            </a:pPr>
            <a:r>
              <a:rPr lang="en-US" spc="-5" dirty="0" smtClean="0">
                <a:solidFill>
                  <a:srgbClr val="FFFF00"/>
                </a:solidFill>
                <a:latin typeface="Palladio Uralic"/>
                <a:cs typeface="Palladio Uralic"/>
              </a:rPr>
              <a:t>       </a:t>
            </a:r>
            <a:r>
              <a:rPr spc="-5" dirty="0" smtClean="0">
                <a:solidFill>
                  <a:srgbClr val="FFFF00"/>
                </a:solidFill>
                <a:latin typeface="Palladio Uralic"/>
                <a:cs typeface="Palladio Uralic"/>
              </a:rPr>
              <a:t>Nasopharynx</a:t>
            </a:r>
            <a:endParaRPr dirty="0">
              <a:solidFill>
                <a:srgbClr val="FFFF00"/>
              </a:solidFill>
              <a:latin typeface="Palladio Uralic"/>
              <a:cs typeface="Palladio Uralic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Palladio Uralic"/>
              </a:rPr>
              <a:t> </a:t>
            </a:r>
            <a:r>
              <a:rPr lang="en-US" dirty="0" smtClean="0">
                <a:latin typeface="Palladio Uralic"/>
              </a:rPr>
              <a:t>         Superior-most </a:t>
            </a:r>
            <a:r>
              <a:rPr lang="en-US" dirty="0">
                <a:latin typeface="Palladio Uralic"/>
              </a:rPr>
              <a:t>region of the pharynx. Covered </a:t>
            </a:r>
            <a:r>
              <a:rPr lang="en-US" dirty="0" smtClean="0">
                <a:latin typeface="Palladio Uralic"/>
              </a:rPr>
              <a:t>with  pseudostratified </a:t>
            </a:r>
            <a:r>
              <a:rPr lang="en-US" dirty="0">
                <a:latin typeface="Palladio Uralic"/>
              </a:rPr>
              <a:t>ciliated columnar epithelium </a:t>
            </a:r>
          </a:p>
          <a:p>
            <a:pPr marL="356870">
              <a:lnSpc>
                <a:spcPts val="2735"/>
              </a:lnSpc>
            </a:pPr>
            <a:r>
              <a:rPr lang="en-US" spc="-5" dirty="0" smtClean="0">
                <a:solidFill>
                  <a:srgbClr val="FFFF00"/>
                </a:solidFill>
                <a:latin typeface="Palladio Uralic"/>
                <a:cs typeface="Palladio Uralic"/>
              </a:rPr>
              <a:t> </a:t>
            </a:r>
            <a:r>
              <a:rPr spc="-5" dirty="0" smtClean="0">
                <a:solidFill>
                  <a:srgbClr val="FFFF00"/>
                </a:solidFill>
                <a:latin typeface="Palladio Uralic"/>
                <a:cs typeface="Palladio Uralic"/>
              </a:rPr>
              <a:t>Oropharynx</a:t>
            </a:r>
            <a:endParaRPr lang="en-US" dirty="0">
              <a:solidFill>
                <a:srgbClr val="FFFF00"/>
              </a:solidFill>
              <a:latin typeface="Palladio Uralic"/>
              <a:cs typeface="Palladio Uralic"/>
            </a:endParaRPr>
          </a:p>
          <a:p>
            <a:pPr marL="642620" indent="-285750">
              <a:lnSpc>
                <a:spcPts val="2735"/>
              </a:lnSpc>
              <a:buFont typeface="Wingdings" panose="05000000000000000000" pitchFamily="2" charset="2"/>
              <a:buChar char="§"/>
            </a:pPr>
            <a:r>
              <a:rPr lang="en-US" spc="-5" dirty="0">
                <a:latin typeface="Palladio Uralic"/>
                <a:cs typeface="Palladio Uralic"/>
              </a:rPr>
              <a:t>B</a:t>
            </a:r>
            <a:r>
              <a:rPr spc="-5" dirty="0" smtClean="0">
                <a:latin typeface="Palladio Uralic"/>
                <a:cs typeface="Palladio Uralic"/>
              </a:rPr>
              <a:t>ack </a:t>
            </a:r>
            <a:r>
              <a:rPr spc="-5" dirty="0">
                <a:latin typeface="Palladio Uralic"/>
                <a:cs typeface="Palladio Uralic"/>
              </a:rPr>
              <a:t>portion </a:t>
            </a:r>
            <a:r>
              <a:rPr dirty="0">
                <a:latin typeface="Palladio Uralic"/>
                <a:cs typeface="Palladio Uralic"/>
              </a:rPr>
              <a:t>of </a:t>
            </a:r>
            <a:r>
              <a:rPr spc="-5" dirty="0">
                <a:latin typeface="Palladio Uralic"/>
                <a:cs typeface="Palladio Uralic"/>
              </a:rPr>
              <a:t>the </a:t>
            </a:r>
            <a:r>
              <a:rPr dirty="0">
                <a:latin typeface="Palladio Uralic"/>
                <a:cs typeface="Palladio Uralic"/>
              </a:rPr>
              <a:t>mouth </a:t>
            </a:r>
            <a:r>
              <a:rPr spc="-5" dirty="0">
                <a:latin typeface="Palladio Uralic"/>
                <a:cs typeface="Palladio Uralic"/>
              </a:rPr>
              <a:t>that </a:t>
            </a:r>
            <a:r>
              <a:rPr lang="en-US" spc="-5" dirty="0">
                <a:latin typeface="Palladio Uralic"/>
                <a:cs typeface="Palladio Uralic"/>
              </a:rPr>
              <a:t>Contains non-keratinized stratified squamous </a:t>
            </a:r>
            <a:r>
              <a:rPr lang="en-US" spc="-5" dirty="0" smtClean="0">
                <a:latin typeface="Palladio Uralic"/>
                <a:cs typeface="Palladio Uralic"/>
              </a:rPr>
              <a:t>epithelium</a:t>
            </a:r>
          </a:p>
          <a:p>
            <a:pPr marL="469265" lvl="1">
              <a:lnSpc>
                <a:spcPct val="100000"/>
              </a:lnSpc>
              <a:spcBef>
                <a:spcPts val="500"/>
              </a:spcBef>
              <a:tabLst>
                <a:tab pos="699135" algn="l"/>
              </a:tabLst>
            </a:pPr>
            <a:r>
              <a:rPr spc="-5" dirty="0" smtClean="0">
                <a:solidFill>
                  <a:srgbClr val="FFFF00"/>
                </a:solidFill>
                <a:latin typeface="Palladio Uralic"/>
                <a:cs typeface="Palladio Uralic"/>
              </a:rPr>
              <a:t>Laryngopharynx</a:t>
            </a:r>
            <a:endParaRPr dirty="0">
              <a:solidFill>
                <a:srgbClr val="FFFF00"/>
              </a:solidFill>
              <a:latin typeface="Palladio Uralic"/>
              <a:cs typeface="Palladio Uralic"/>
            </a:endParaRPr>
          </a:p>
          <a:p>
            <a:pPr marL="698500" lvl="1" indent="-229235">
              <a:lnSpc>
                <a:spcPts val="2395"/>
              </a:lnSpc>
              <a:spcBef>
                <a:spcPts val="509"/>
              </a:spcBef>
              <a:buFont typeface="Wingdings"/>
              <a:buChar char=""/>
              <a:tabLst>
                <a:tab pos="699135" algn="l"/>
              </a:tabLst>
            </a:pPr>
            <a:r>
              <a:rPr spc="-5" dirty="0">
                <a:latin typeface="Palladio Uralic"/>
                <a:cs typeface="Palladio Uralic"/>
              </a:rPr>
              <a:t>bottom section </a:t>
            </a:r>
            <a:r>
              <a:rPr dirty="0">
                <a:latin typeface="Palladio Uralic"/>
                <a:cs typeface="Palladio Uralic"/>
              </a:rPr>
              <a:t>of </a:t>
            </a:r>
            <a:r>
              <a:rPr spc="-5" dirty="0">
                <a:latin typeface="Palladio Uralic"/>
                <a:cs typeface="Palladio Uralic"/>
              </a:rPr>
              <a:t>the pharynx </a:t>
            </a:r>
            <a:r>
              <a:rPr dirty="0">
                <a:latin typeface="Palladio Uralic"/>
                <a:cs typeface="Palladio Uralic"/>
              </a:rPr>
              <a:t>where </a:t>
            </a:r>
            <a:r>
              <a:rPr spc="-5" dirty="0">
                <a:latin typeface="Palladio Uralic"/>
                <a:cs typeface="Palladio Uralic"/>
              </a:rPr>
              <a:t>the </a:t>
            </a:r>
            <a:r>
              <a:rPr dirty="0">
                <a:latin typeface="Palladio Uralic"/>
                <a:cs typeface="Palladio Uralic"/>
              </a:rPr>
              <a:t>respiratory</a:t>
            </a:r>
            <a:r>
              <a:rPr spc="-90" dirty="0">
                <a:latin typeface="Palladio Uralic"/>
                <a:cs typeface="Palladio Uralic"/>
              </a:rPr>
              <a:t> </a:t>
            </a:r>
            <a:r>
              <a:rPr spc="-5" dirty="0">
                <a:latin typeface="Palladio Uralic"/>
                <a:cs typeface="Palladio Uralic"/>
              </a:rPr>
              <a:t>tract</a:t>
            </a:r>
            <a:endParaRPr dirty="0">
              <a:latin typeface="Palladio Uralic"/>
              <a:cs typeface="Palladio Uralic"/>
            </a:endParaRPr>
          </a:p>
          <a:p>
            <a:pPr marL="698500">
              <a:lnSpc>
                <a:spcPts val="2395"/>
              </a:lnSpc>
            </a:pPr>
            <a:r>
              <a:rPr dirty="0">
                <a:latin typeface="Palladio Uralic"/>
                <a:cs typeface="Palladio Uralic"/>
              </a:rPr>
              <a:t>divides </a:t>
            </a:r>
            <a:r>
              <a:rPr spc="-5" dirty="0">
                <a:latin typeface="Palladio Uralic"/>
                <a:cs typeface="Palladio Uralic"/>
              </a:rPr>
              <a:t>into the </a:t>
            </a:r>
            <a:r>
              <a:rPr dirty="0">
                <a:solidFill>
                  <a:srgbClr val="2C70FF"/>
                </a:solidFill>
                <a:latin typeface="Palladio Uralic"/>
                <a:cs typeface="Palladio Uralic"/>
              </a:rPr>
              <a:t>esophagus </a:t>
            </a:r>
            <a:r>
              <a:rPr dirty="0">
                <a:latin typeface="Palladio Uralic"/>
                <a:cs typeface="Palladio Uralic"/>
              </a:rPr>
              <a:t>and </a:t>
            </a:r>
            <a:r>
              <a:rPr spc="-5" dirty="0">
                <a:latin typeface="Palladio Uralic"/>
                <a:cs typeface="Palladio Uralic"/>
              </a:rPr>
              <a:t>the</a:t>
            </a:r>
            <a:r>
              <a:rPr spc="-60" dirty="0">
                <a:latin typeface="Palladio Uralic"/>
                <a:cs typeface="Palladio Uralic"/>
              </a:rPr>
              <a:t> </a:t>
            </a:r>
            <a:r>
              <a:rPr spc="-5" dirty="0">
                <a:solidFill>
                  <a:srgbClr val="2C70FF"/>
                </a:solidFill>
                <a:latin typeface="Palladio Uralic"/>
                <a:cs typeface="Palladio Uralic"/>
              </a:rPr>
              <a:t>larynx.</a:t>
            </a:r>
            <a:endParaRPr dirty="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581400"/>
            <a:ext cx="6781801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454809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Lower Respiratory Tract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944907"/>
            <a:ext cx="7550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Conducting airways (trachea, bronchi, up to terminal  bronchioles).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Respiratory portion of the respiratory system (respiratory  bronchioles, alveolar ducts, and alveoli).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0570"/>
            <a:ext cx="8305800" cy="47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0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6348" y="952322"/>
            <a:ext cx="3889452" cy="523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413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Palladio Uralic"/>
                <a:cs typeface="Palladio Uralic"/>
              </a:rPr>
              <a:t>Voice box </a:t>
            </a:r>
            <a:r>
              <a:rPr sz="2200" spc="-5" dirty="0">
                <a:latin typeface="Palladio Uralic"/>
                <a:cs typeface="Palladio Uralic"/>
              </a:rPr>
              <a:t>is a </a:t>
            </a:r>
            <a:r>
              <a:rPr sz="2200" dirty="0">
                <a:latin typeface="Palladio Uralic"/>
                <a:cs typeface="Palladio Uralic"/>
              </a:rPr>
              <a:t>short,  </a:t>
            </a:r>
            <a:r>
              <a:rPr sz="2200" spc="-5" dirty="0">
                <a:latin typeface="Palladio Uralic"/>
                <a:cs typeface="Palladio Uralic"/>
              </a:rPr>
              <a:t>somewhat cylindrical  airway ends in </a:t>
            </a:r>
            <a:r>
              <a:rPr sz="2200" b="1" spc="-5" dirty="0">
                <a:latin typeface="Palladio Uralic"/>
                <a:cs typeface="Palladio Uralic"/>
              </a:rPr>
              <a:t>the</a:t>
            </a:r>
            <a:r>
              <a:rPr sz="2200" b="1" spc="-40" dirty="0">
                <a:latin typeface="Palladio Uralic"/>
                <a:cs typeface="Palladio Uralic"/>
              </a:rPr>
              <a:t> </a:t>
            </a:r>
            <a:r>
              <a:rPr sz="2200" b="1" dirty="0">
                <a:latin typeface="Palladio Uralic"/>
                <a:cs typeface="Palladio Uralic"/>
              </a:rPr>
              <a:t>trachea</a:t>
            </a:r>
            <a:r>
              <a:rPr sz="2200" dirty="0" smtClean="0">
                <a:latin typeface="Palladio Uralic"/>
                <a:cs typeface="Palladio Uralic"/>
              </a:rPr>
              <a:t>.</a:t>
            </a:r>
            <a:endParaRPr lang="en-US" sz="2200" dirty="0" smtClean="0">
              <a:latin typeface="Palladio Uralic"/>
              <a:cs typeface="Palladio Uralic"/>
            </a:endParaRPr>
          </a:p>
          <a:p>
            <a:pPr marL="355600" marR="2413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dirty="0" smtClean="0">
                <a:latin typeface="Palladio Uralic"/>
                <a:cs typeface="Palladio Uralic"/>
              </a:rPr>
              <a:t>It connects throat (pharynx) with the windpipe(trachea).</a:t>
            </a:r>
          </a:p>
          <a:p>
            <a:pPr marL="355600" marR="13970" indent="-34290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spc="-5" dirty="0" smtClean="0">
                <a:latin typeface="Palladio Uralic"/>
                <a:cs typeface="Palladio Uralic"/>
              </a:rPr>
              <a:t>At the top of the larynx is the epiglottis. This small flap prevents food &amp; water from entering the voice box.</a:t>
            </a:r>
            <a:endParaRPr sz="2200" dirty="0">
              <a:latin typeface="Palladio Uralic"/>
              <a:cs typeface="Palladio Uralic"/>
            </a:endParaRPr>
          </a:p>
          <a:p>
            <a:pPr marL="355600" marR="40640" indent="-34290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Supported by a</a:t>
            </a:r>
            <a:r>
              <a:rPr sz="2200" spc="-40" dirty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framework  of nine </a:t>
            </a:r>
            <a:r>
              <a:rPr sz="2200" spc="-10" dirty="0">
                <a:latin typeface="Palladio Uralic"/>
                <a:cs typeface="Palladio Uralic"/>
              </a:rPr>
              <a:t>pieces </a:t>
            </a:r>
            <a:r>
              <a:rPr sz="2200" spc="-5" dirty="0">
                <a:latin typeface="Palladio Uralic"/>
                <a:cs typeface="Palladio Uralic"/>
              </a:rPr>
              <a:t>of </a:t>
            </a:r>
            <a:r>
              <a:rPr sz="2200" spc="-5" dirty="0" smtClean="0">
                <a:latin typeface="Palladio Uralic"/>
                <a:cs typeface="Palladio Uralic"/>
              </a:rPr>
              <a:t>cartilage  (three </a:t>
            </a:r>
            <a:r>
              <a:rPr sz="2200" spc="-5" dirty="0">
                <a:latin typeface="Palladio Uralic"/>
                <a:cs typeface="Palladio Uralic"/>
              </a:rPr>
              <a:t>individual </a:t>
            </a:r>
            <a:r>
              <a:rPr sz="2200" spc="-10" dirty="0">
                <a:latin typeface="Palladio Uralic"/>
                <a:cs typeface="Palladio Uralic"/>
              </a:rPr>
              <a:t>pieces </a:t>
            </a:r>
            <a:r>
              <a:rPr sz="2200" spc="-5" dirty="0">
                <a:latin typeface="Palladio Uralic"/>
                <a:cs typeface="Palladio Uralic"/>
              </a:rPr>
              <a:t>an  three cartilage </a:t>
            </a:r>
            <a:r>
              <a:rPr sz="2200" spc="-10" dirty="0">
                <a:latin typeface="Palladio Uralic"/>
                <a:cs typeface="Palladio Uralic"/>
              </a:rPr>
              <a:t>pairs) </a:t>
            </a:r>
            <a:r>
              <a:rPr sz="2200" spc="-5" dirty="0">
                <a:latin typeface="Palladio Uralic"/>
                <a:cs typeface="Palladio Uralic"/>
              </a:rPr>
              <a:t>that  are held in place </a:t>
            </a:r>
            <a:r>
              <a:rPr sz="2200" spc="-10" dirty="0">
                <a:latin typeface="Palladio Uralic"/>
                <a:cs typeface="Palladio Uralic"/>
              </a:rPr>
              <a:t>by  </a:t>
            </a:r>
            <a:r>
              <a:rPr sz="2200" spc="-5" dirty="0">
                <a:latin typeface="Palladio Uralic"/>
                <a:cs typeface="Palladio Uralic"/>
              </a:rPr>
              <a:t>ligaments and</a:t>
            </a:r>
            <a:r>
              <a:rPr sz="2200" spc="-45" dirty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muscles.</a:t>
            </a:r>
            <a:endParaRPr sz="2200" dirty="0">
              <a:latin typeface="Palladio Uralic"/>
              <a:cs typeface="Palladio Uralic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8211" y="14413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Larynx: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52322"/>
            <a:ext cx="4267200" cy="56770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35940" y="2336834"/>
            <a:ext cx="8303260" cy="280281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359"/>
              </a:spcBef>
              <a:buFont typeface="Wingdings"/>
              <a:buChar char=""/>
              <a:tabLst>
                <a:tab pos="355600" algn="l"/>
              </a:tabLst>
            </a:pPr>
            <a:r>
              <a:rPr spc="-5" dirty="0">
                <a:latin typeface="Palladio Uralic"/>
              </a:rPr>
              <a:t>Cartilage rings reinforce </a:t>
            </a:r>
            <a:r>
              <a:rPr dirty="0">
                <a:latin typeface="Palladio Uralic"/>
              </a:rPr>
              <a:t>and  </a:t>
            </a:r>
            <a:r>
              <a:rPr spc="-10" dirty="0">
                <a:latin typeface="Palladio Uralic"/>
              </a:rPr>
              <a:t>provide </a:t>
            </a:r>
            <a:r>
              <a:rPr spc="-5" dirty="0">
                <a:latin typeface="Palladio Uralic"/>
              </a:rPr>
              <a:t>rigidity to the tracheal wall  to ensure </a:t>
            </a:r>
            <a:r>
              <a:rPr spc="-10" dirty="0">
                <a:latin typeface="Palladio Uralic"/>
              </a:rPr>
              <a:t>that </a:t>
            </a:r>
            <a:r>
              <a:rPr spc="-5" dirty="0">
                <a:latin typeface="Palladio Uralic"/>
              </a:rPr>
              <a:t>the trachea remains  open </a:t>
            </a:r>
            <a:r>
              <a:rPr dirty="0">
                <a:latin typeface="Palladio Uralic"/>
              </a:rPr>
              <a:t>at </a:t>
            </a:r>
            <a:r>
              <a:rPr spc="-5" dirty="0">
                <a:latin typeface="Palladio Uralic"/>
              </a:rPr>
              <a:t>all</a:t>
            </a:r>
            <a:r>
              <a:rPr spc="-30" dirty="0">
                <a:latin typeface="Palladio Uralic"/>
              </a:rPr>
              <a:t> </a:t>
            </a:r>
            <a:r>
              <a:rPr spc="-5" dirty="0">
                <a:latin typeface="Palladio Uralic"/>
              </a:rPr>
              <a:t>times.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515"/>
              </a:spcBef>
              <a:buFont typeface="Wingdings"/>
              <a:buChar char=""/>
              <a:tabLst>
                <a:tab pos="355600" algn="l"/>
              </a:tabLst>
            </a:pPr>
            <a:r>
              <a:rPr spc="-5" dirty="0">
                <a:latin typeface="Palladio Uralic"/>
              </a:rPr>
              <a:t>At the level of the sternal angle, </a:t>
            </a:r>
            <a:r>
              <a:rPr spc="-10" dirty="0">
                <a:latin typeface="Palladio Uralic"/>
              </a:rPr>
              <a:t>the  </a:t>
            </a:r>
            <a:r>
              <a:rPr spc="-5" dirty="0">
                <a:latin typeface="Palladio Uralic"/>
              </a:rPr>
              <a:t>trachea bifurcates </a:t>
            </a:r>
            <a:r>
              <a:rPr spc="-10" dirty="0">
                <a:latin typeface="Palladio Uralic"/>
              </a:rPr>
              <a:t>into </a:t>
            </a:r>
            <a:r>
              <a:rPr spc="-5" dirty="0">
                <a:latin typeface="Palladio Uralic"/>
              </a:rPr>
              <a:t>two smaller  </a:t>
            </a:r>
            <a:r>
              <a:rPr spc="-10" dirty="0">
                <a:latin typeface="Palladio Uralic"/>
              </a:rPr>
              <a:t>tubes, </a:t>
            </a:r>
            <a:r>
              <a:rPr spc="-5" dirty="0">
                <a:latin typeface="Palladio Uralic"/>
              </a:rPr>
              <a:t>called the </a:t>
            </a:r>
            <a:r>
              <a:rPr b="1" spc="-5" dirty="0">
                <a:solidFill>
                  <a:srgbClr val="FFFF00"/>
                </a:solidFill>
                <a:latin typeface="Palladio Uralic"/>
              </a:rPr>
              <a:t>right and left  </a:t>
            </a:r>
            <a:r>
              <a:rPr b="1" spc="-10" dirty="0">
                <a:solidFill>
                  <a:srgbClr val="FFFF00"/>
                </a:solidFill>
                <a:latin typeface="Palladio Uralic"/>
              </a:rPr>
              <a:t>primary</a:t>
            </a:r>
            <a:r>
              <a:rPr b="1" dirty="0">
                <a:solidFill>
                  <a:srgbClr val="FFFF00"/>
                </a:solidFill>
                <a:latin typeface="Palladio Uralic"/>
              </a:rPr>
              <a:t> </a:t>
            </a:r>
            <a:r>
              <a:rPr b="1" spc="-5" dirty="0">
                <a:solidFill>
                  <a:srgbClr val="FFFF00"/>
                </a:solidFill>
                <a:latin typeface="Palladio Uralic"/>
                <a:cs typeface="Palladio Uralic"/>
              </a:rPr>
              <a:t>bronchi</a:t>
            </a:r>
            <a:r>
              <a:rPr b="1" spc="-5" dirty="0">
                <a:solidFill>
                  <a:srgbClr val="FFFF00"/>
                </a:solidFill>
                <a:latin typeface="Palladio Uralic"/>
              </a:rPr>
              <a:t>.</a:t>
            </a:r>
          </a:p>
          <a:p>
            <a:pPr marL="355600" indent="-342900" algn="just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355600" algn="l"/>
              </a:tabLst>
            </a:pPr>
            <a:r>
              <a:rPr spc="-5" dirty="0">
                <a:latin typeface="Palladio Uralic"/>
              </a:rPr>
              <a:t>Each primary bronchus</a:t>
            </a:r>
            <a:r>
              <a:rPr spc="535" dirty="0">
                <a:latin typeface="Palladio Uralic"/>
              </a:rPr>
              <a:t> </a:t>
            </a:r>
            <a:r>
              <a:rPr spc="-5" dirty="0" smtClean="0">
                <a:latin typeface="Palladio Uralic"/>
              </a:rPr>
              <a:t>projects</a:t>
            </a:r>
            <a:r>
              <a:rPr lang="en-US" spc="-5" dirty="0" smtClean="0">
                <a:latin typeface="Palladio Uralic"/>
              </a:rPr>
              <a:t> </a:t>
            </a:r>
            <a:r>
              <a:rPr lang="en-US" spc="-5" dirty="0">
                <a:latin typeface="Palladio Uralic"/>
                <a:cs typeface="Palladio Uralic"/>
              </a:rPr>
              <a:t>laterally toward each</a:t>
            </a:r>
            <a:r>
              <a:rPr lang="en-US" spc="-50" dirty="0">
                <a:latin typeface="Palladio Uralic"/>
                <a:cs typeface="Palladio Uralic"/>
              </a:rPr>
              <a:t> </a:t>
            </a:r>
            <a:r>
              <a:rPr lang="en-US" spc="-5" dirty="0" smtClean="0">
                <a:latin typeface="Palladio Uralic"/>
                <a:cs typeface="Palladio Uralic"/>
              </a:rPr>
              <a:t>lung.</a:t>
            </a:r>
            <a:endParaRPr spc="-5" dirty="0">
              <a:latin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25333"/>
            <a:ext cx="8303260" cy="1108637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365"/>
              </a:spcBef>
              <a:buClr>
                <a:schemeClr val="accent1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Palladio Uralic"/>
                <a:cs typeface="Palladio Uralic"/>
              </a:rPr>
              <a:t>A flexible </a:t>
            </a:r>
            <a:r>
              <a:rPr sz="2400" spc="-10" dirty="0">
                <a:latin typeface="Palladio Uralic"/>
                <a:cs typeface="Palladio Uralic"/>
              </a:rPr>
              <a:t>tube </a:t>
            </a:r>
            <a:r>
              <a:rPr sz="2400" spc="-5" dirty="0">
                <a:latin typeface="Palladio Uralic"/>
                <a:cs typeface="Palladio Uralic"/>
              </a:rPr>
              <a:t>also called</a:t>
            </a:r>
            <a:r>
              <a:rPr sz="2400" spc="5" dirty="0">
                <a:latin typeface="Palladio Uralic"/>
                <a:cs typeface="Palladio Uralic"/>
              </a:rPr>
              <a:t> </a:t>
            </a:r>
            <a:r>
              <a:rPr sz="2400" b="1" spc="-5" dirty="0" smtClean="0">
                <a:solidFill>
                  <a:srgbClr val="FFFF00"/>
                </a:solidFill>
                <a:latin typeface="Palladio Uralic"/>
                <a:cs typeface="TeXGyrePagella"/>
              </a:rPr>
              <a:t>windpipe</a:t>
            </a:r>
            <a:r>
              <a:rPr lang="en-US" sz="2400" b="1" spc="-5" dirty="0">
                <a:latin typeface="Palladio Uralic"/>
                <a:cs typeface="TeXGyrePagella"/>
              </a:rPr>
              <a:t>.</a:t>
            </a:r>
            <a:endParaRPr sz="2400" dirty="0">
              <a:latin typeface="Palladio Uralic"/>
              <a:cs typeface="Palladio Uralic"/>
            </a:endParaRPr>
          </a:p>
          <a:p>
            <a:pPr marL="355600" marR="5080" indent="-342900" algn="just">
              <a:lnSpc>
                <a:spcPts val="2380"/>
              </a:lnSpc>
              <a:spcBef>
                <a:spcPts val="560"/>
              </a:spcBef>
              <a:buClr>
                <a:schemeClr val="accent1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Palladio Uralic"/>
                <a:cs typeface="Palladio Uralic"/>
              </a:rPr>
              <a:t>Extends </a:t>
            </a:r>
            <a:r>
              <a:rPr sz="2400" spc="-10" dirty="0">
                <a:latin typeface="Palladio Uralic"/>
                <a:cs typeface="Palladio Uralic"/>
              </a:rPr>
              <a:t>through the </a:t>
            </a:r>
            <a:r>
              <a:rPr sz="2400" spc="-5" dirty="0">
                <a:latin typeface="Palladio Uralic"/>
                <a:cs typeface="Palladio Uralic"/>
              </a:rPr>
              <a:t>mediastinum </a:t>
            </a:r>
            <a:r>
              <a:rPr sz="2400" dirty="0" smtClean="0">
                <a:latin typeface="Palladio Uralic"/>
                <a:cs typeface="Palladio Uralic"/>
              </a:rPr>
              <a:t>and </a:t>
            </a:r>
            <a:r>
              <a:rPr sz="2400" spc="-5" dirty="0">
                <a:latin typeface="Palladio Uralic"/>
                <a:cs typeface="Palladio Uralic"/>
              </a:rPr>
              <a:t>lies anterior to </a:t>
            </a:r>
            <a:r>
              <a:rPr sz="2400" spc="-10" dirty="0">
                <a:latin typeface="Palladio Uralic"/>
                <a:cs typeface="Palladio Uralic"/>
              </a:rPr>
              <a:t>the </a:t>
            </a:r>
            <a:r>
              <a:rPr sz="2400" spc="-5" dirty="0">
                <a:latin typeface="Palladio Uralic"/>
                <a:cs typeface="Palladio Uralic"/>
              </a:rPr>
              <a:t>esophagus  </a:t>
            </a:r>
            <a:r>
              <a:rPr sz="2400" dirty="0">
                <a:latin typeface="Palladio Uralic"/>
                <a:cs typeface="Palladio Uralic"/>
              </a:rPr>
              <a:t>and </a:t>
            </a:r>
            <a:r>
              <a:rPr sz="2400" spc="-5" dirty="0">
                <a:latin typeface="Palladio Uralic"/>
                <a:cs typeface="Palladio Uralic"/>
              </a:rPr>
              <a:t>inferior to the</a:t>
            </a:r>
            <a:r>
              <a:rPr sz="2400" spc="-35" dirty="0">
                <a:latin typeface="Palladio Uralic"/>
                <a:cs typeface="Palladio Uralic"/>
              </a:rPr>
              <a:t> </a:t>
            </a:r>
            <a:r>
              <a:rPr sz="2400" spc="-5" dirty="0">
                <a:latin typeface="Palladio Uralic"/>
                <a:cs typeface="Palladio Uralic"/>
              </a:rPr>
              <a:t>larynx.</a:t>
            </a:r>
            <a:endParaRPr sz="2400" dirty="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5551119"/>
            <a:ext cx="3340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 smtClean="0">
                <a:latin typeface="Palladio Uralic"/>
                <a:cs typeface="Palladio Uralic"/>
              </a:rPr>
              <a:t>.</a:t>
            </a:r>
            <a:endParaRPr sz="2200" dirty="0">
              <a:latin typeface="Palladio Uralic"/>
              <a:cs typeface="Palladio Uralic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5070" y="49818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</a:t>
            </a:r>
            <a:r>
              <a:rPr lang="en-US" sz="2800" b="1" dirty="0" smtClean="0"/>
              <a:t>rachea</a:t>
            </a:r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228600"/>
            <a:ext cx="13855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/>
              <a:t>Lungs</a:t>
            </a:r>
            <a:endParaRPr b="1" spc="-1490" dirty="0"/>
          </a:p>
        </p:txBody>
      </p:sp>
      <p:sp>
        <p:nvSpPr>
          <p:cNvPr id="3" name="object 3"/>
          <p:cNvSpPr txBox="1"/>
          <p:nvPr/>
        </p:nvSpPr>
        <p:spPr>
          <a:xfrm>
            <a:off x="507898" y="929044"/>
            <a:ext cx="8206740" cy="55811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317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Palladio Uralic"/>
                <a:cs typeface="Palladio Uralic"/>
              </a:rPr>
              <a:t>Each lung has </a:t>
            </a:r>
            <a:r>
              <a:rPr sz="2400" dirty="0">
                <a:latin typeface="Palladio Uralic"/>
                <a:cs typeface="Palladio Uralic"/>
              </a:rPr>
              <a:t>a </a:t>
            </a:r>
            <a:r>
              <a:rPr sz="2400" spc="-5" dirty="0">
                <a:latin typeface="Palladio Uralic"/>
                <a:cs typeface="Palladio Uralic"/>
              </a:rPr>
              <a:t>conical </a:t>
            </a:r>
            <a:r>
              <a:rPr sz="2400" dirty="0">
                <a:latin typeface="Palladio Uralic"/>
                <a:cs typeface="Palladio Uralic"/>
              </a:rPr>
              <a:t>shape. </a:t>
            </a:r>
            <a:r>
              <a:rPr sz="2400" spc="-10" dirty="0">
                <a:latin typeface="Palladio Uralic"/>
                <a:cs typeface="Palladio Uralic"/>
              </a:rPr>
              <a:t>Its </a:t>
            </a:r>
            <a:r>
              <a:rPr sz="2400" dirty="0">
                <a:latin typeface="Palladio Uralic"/>
                <a:cs typeface="Palladio Uralic"/>
              </a:rPr>
              <a:t>wide, </a:t>
            </a:r>
            <a:r>
              <a:rPr sz="2400" spc="-5" dirty="0">
                <a:latin typeface="Palladio Uralic"/>
                <a:cs typeface="Palladio Uralic"/>
              </a:rPr>
              <a:t>concave base rests  upon the </a:t>
            </a:r>
            <a:r>
              <a:rPr sz="2400" dirty="0">
                <a:latin typeface="Palladio Uralic"/>
                <a:cs typeface="Palladio Uralic"/>
              </a:rPr>
              <a:t>muscular</a:t>
            </a:r>
            <a:r>
              <a:rPr sz="2400" spc="-20" dirty="0">
                <a:latin typeface="Palladio Uralic"/>
                <a:cs typeface="Palladio Uralic"/>
              </a:rPr>
              <a:t> </a:t>
            </a:r>
            <a:r>
              <a:rPr sz="2400" spc="-5" dirty="0">
                <a:latin typeface="Palladio Uralic"/>
                <a:cs typeface="Palladio Uralic"/>
              </a:rPr>
              <a:t>diaphragm.</a:t>
            </a:r>
            <a:endParaRPr sz="2400" dirty="0"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 smtClean="0">
                <a:latin typeface="Palladio Uralic"/>
                <a:cs typeface="Palladio Uralic"/>
              </a:rPr>
              <a:t>Both </a:t>
            </a:r>
            <a:r>
              <a:rPr sz="2400" spc="-5" dirty="0">
                <a:latin typeface="Palladio Uralic"/>
                <a:cs typeface="Palladio Uralic"/>
              </a:rPr>
              <a:t>lungs </a:t>
            </a:r>
            <a:r>
              <a:rPr sz="2400" dirty="0">
                <a:latin typeface="Palladio Uralic"/>
                <a:cs typeface="Palladio Uralic"/>
              </a:rPr>
              <a:t>are </a:t>
            </a:r>
            <a:r>
              <a:rPr sz="2400" spc="-5" dirty="0">
                <a:latin typeface="Palladio Uralic"/>
                <a:cs typeface="Palladio Uralic"/>
              </a:rPr>
              <a:t>bordered by </a:t>
            </a:r>
            <a:r>
              <a:rPr sz="2400" spc="-10" dirty="0">
                <a:latin typeface="Palladio Uralic"/>
                <a:cs typeface="Palladio Uralic"/>
              </a:rPr>
              <a:t>the </a:t>
            </a:r>
            <a:r>
              <a:rPr sz="2400" spc="-5" dirty="0">
                <a:latin typeface="Palladio Uralic"/>
                <a:cs typeface="Palladio Uralic"/>
              </a:rPr>
              <a:t>thoracic </a:t>
            </a:r>
            <a:r>
              <a:rPr sz="2400" dirty="0">
                <a:latin typeface="Palladio Uralic"/>
                <a:cs typeface="Palladio Uralic"/>
              </a:rPr>
              <a:t>wall</a:t>
            </a:r>
            <a:r>
              <a:rPr sz="2400" spc="10" dirty="0">
                <a:latin typeface="Palladio Uralic"/>
                <a:cs typeface="Palladio Uralic"/>
              </a:rPr>
              <a:t> </a:t>
            </a:r>
            <a:r>
              <a:rPr sz="2400" spc="-5" dirty="0">
                <a:latin typeface="Palladio Uralic"/>
                <a:cs typeface="Palladio Uralic"/>
              </a:rPr>
              <a:t>anteriorly,</a:t>
            </a:r>
            <a:endParaRPr sz="2400" dirty="0">
              <a:latin typeface="Palladio Uralic"/>
              <a:cs typeface="Palladio Uralic"/>
            </a:endParaRPr>
          </a:p>
          <a:p>
            <a:pPr marL="355600">
              <a:lnSpc>
                <a:spcPct val="100000"/>
              </a:lnSpc>
              <a:spcBef>
                <a:spcPts val="925"/>
              </a:spcBef>
            </a:pPr>
            <a:r>
              <a:rPr sz="2400" spc="-5" dirty="0">
                <a:latin typeface="Palladio Uralic"/>
                <a:cs typeface="Palladio Uralic"/>
              </a:rPr>
              <a:t>laterally, </a:t>
            </a:r>
            <a:r>
              <a:rPr sz="2400" dirty="0">
                <a:latin typeface="Palladio Uralic"/>
                <a:cs typeface="Palladio Uralic"/>
              </a:rPr>
              <a:t>and </a:t>
            </a:r>
            <a:r>
              <a:rPr sz="2400" spc="-5" dirty="0">
                <a:latin typeface="Palladio Uralic"/>
                <a:cs typeface="Palladio Uralic"/>
              </a:rPr>
              <a:t>posteriorly, </a:t>
            </a:r>
            <a:r>
              <a:rPr sz="2400" dirty="0">
                <a:latin typeface="Palladio Uralic"/>
                <a:cs typeface="Palladio Uralic"/>
              </a:rPr>
              <a:t>and </a:t>
            </a:r>
            <a:r>
              <a:rPr sz="2400" spc="-5" dirty="0">
                <a:latin typeface="Palladio Uralic"/>
                <a:cs typeface="Palladio Uralic"/>
              </a:rPr>
              <a:t>supported by the rib</a:t>
            </a:r>
            <a:r>
              <a:rPr sz="2400" spc="-15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cage.</a:t>
            </a:r>
          </a:p>
          <a:p>
            <a:pPr marL="355600" marR="445134" indent="-342900">
              <a:lnSpc>
                <a:spcPct val="131800"/>
              </a:lnSpc>
              <a:spcBef>
                <a:spcPts val="5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Palladio Uralic"/>
                <a:cs typeface="Palladio Uralic"/>
              </a:rPr>
              <a:t>Toward the midline, the lungs </a:t>
            </a:r>
            <a:r>
              <a:rPr sz="2400" dirty="0">
                <a:latin typeface="Palladio Uralic"/>
                <a:cs typeface="Palladio Uralic"/>
              </a:rPr>
              <a:t>are separated </a:t>
            </a:r>
            <a:r>
              <a:rPr sz="2400" spc="-5" dirty="0">
                <a:latin typeface="Palladio Uralic"/>
                <a:cs typeface="Palladio Uralic"/>
              </a:rPr>
              <a:t>from </a:t>
            </a:r>
            <a:r>
              <a:rPr sz="2400" dirty="0">
                <a:latin typeface="Palladio Uralic"/>
                <a:cs typeface="Palladio Uralic"/>
              </a:rPr>
              <a:t>each  </a:t>
            </a:r>
            <a:r>
              <a:rPr sz="2400" spc="-5" dirty="0">
                <a:latin typeface="Palladio Uralic"/>
                <a:cs typeface="Palladio Uralic"/>
              </a:rPr>
              <a:t>other by the</a:t>
            </a:r>
            <a:r>
              <a:rPr sz="2400" spc="15" dirty="0">
                <a:latin typeface="Palladio Uralic"/>
                <a:cs typeface="Palladio Uralic"/>
              </a:rPr>
              <a:t> </a:t>
            </a:r>
            <a:r>
              <a:rPr sz="2400" b="1" spc="-5" dirty="0">
                <a:solidFill>
                  <a:srgbClr val="E90061"/>
                </a:solidFill>
                <a:latin typeface="Palladio Uralic"/>
                <a:cs typeface="Palladio Uralic"/>
              </a:rPr>
              <a:t>mediastinum</a:t>
            </a:r>
            <a:r>
              <a:rPr sz="2400" spc="-5" dirty="0">
                <a:latin typeface="Palladio Uralic"/>
                <a:cs typeface="Palladio Uralic"/>
              </a:rPr>
              <a:t>.</a:t>
            </a:r>
            <a:endParaRPr sz="2400" dirty="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en-US" sz="2400" b="1" spc="-5" dirty="0">
                <a:solidFill>
                  <a:srgbClr val="E90061"/>
                </a:solidFill>
                <a:latin typeface="Palladio Uralic"/>
                <a:cs typeface="Arial"/>
              </a:rPr>
              <a:t>Left</a:t>
            </a:r>
            <a:r>
              <a:rPr lang="en-US" sz="2400" b="1" spc="-20" dirty="0">
                <a:solidFill>
                  <a:srgbClr val="E90061"/>
                </a:solidFill>
                <a:latin typeface="Palladio Uralic"/>
                <a:cs typeface="Arial"/>
              </a:rPr>
              <a:t> </a:t>
            </a:r>
            <a:r>
              <a:rPr lang="en-US" sz="2400" b="1" spc="-5" dirty="0">
                <a:solidFill>
                  <a:srgbClr val="E90061"/>
                </a:solidFill>
                <a:latin typeface="Palladio Uralic"/>
                <a:cs typeface="Arial"/>
              </a:rPr>
              <a:t>lung</a:t>
            </a:r>
            <a:endParaRPr lang="en-US" sz="2400" dirty="0">
              <a:latin typeface="Palladio Uralic"/>
              <a:cs typeface="Arial"/>
            </a:endParaRPr>
          </a:p>
          <a:p>
            <a:pPr marL="811530" indent="-342900">
              <a:lnSpc>
                <a:spcPct val="100000"/>
              </a:lnSpc>
              <a:spcBef>
                <a:spcPts val="160"/>
              </a:spcBef>
              <a:buFont typeface="Wingdings" panose="05000000000000000000" pitchFamily="2" charset="2"/>
              <a:buChar char="§"/>
              <a:tabLst>
                <a:tab pos="756285" algn="l"/>
                <a:tab pos="756920" algn="l"/>
              </a:tabLst>
            </a:pPr>
            <a:r>
              <a:rPr lang="en-US" sz="2000" dirty="0">
                <a:latin typeface="Palladio Uralic"/>
                <a:cs typeface="Palladio Uralic"/>
              </a:rPr>
              <a:t>divided </a:t>
            </a:r>
            <a:r>
              <a:rPr lang="en-US" sz="2000" spc="-5" dirty="0">
                <a:latin typeface="Palladio Uralic"/>
                <a:cs typeface="Palladio Uralic"/>
              </a:rPr>
              <a:t>into </a:t>
            </a:r>
            <a:r>
              <a:rPr lang="en-US" sz="2000" dirty="0">
                <a:latin typeface="Palladio Uralic"/>
                <a:cs typeface="Palladio Uralic"/>
              </a:rPr>
              <a:t>2 </a:t>
            </a:r>
            <a:r>
              <a:rPr lang="en-US" sz="2000" spc="-5" dirty="0">
                <a:latin typeface="Palladio Uralic"/>
                <a:cs typeface="Palladio Uralic"/>
              </a:rPr>
              <a:t>lobes </a:t>
            </a:r>
            <a:r>
              <a:rPr lang="en-US" sz="2000" dirty="0">
                <a:latin typeface="Palladio Uralic"/>
                <a:cs typeface="Palladio Uralic"/>
              </a:rPr>
              <a:t>by oblique</a:t>
            </a:r>
            <a:r>
              <a:rPr lang="en-US" sz="2000" spc="-45" dirty="0">
                <a:latin typeface="Palladio Uralic"/>
                <a:cs typeface="Palladio Uralic"/>
              </a:rPr>
              <a:t> </a:t>
            </a:r>
            <a:r>
              <a:rPr lang="en-US" sz="2000" spc="-5" dirty="0">
                <a:latin typeface="Palladio Uralic"/>
                <a:cs typeface="Palladio Uralic"/>
              </a:rPr>
              <a:t>fissure</a:t>
            </a:r>
            <a:endParaRPr lang="en-US" sz="2000" dirty="0">
              <a:latin typeface="Palladio Uralic"/>
              <a:cs typeface="Palladio Uralic"/>
            </a:endParaRPr>
          </a:p>
          <a:p>
            <a:pPr marL="811530" indent="-342900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§"/>
              <a:tabLst>
                <a:tab pos="756285" algn="l"/>
                <a:tab pos="756920" algn="l"/>
              </a:tabLst>
            </a:pPr>
            <a:r>
              <a:rPr lang="en-US" sz="2000" dirty="0">
                <a:latin typeface="Palladio Uralic"/>
                <a:cs typeface="Palladio Uralic"/>
              </a:rPr>
              <a:t>smaller </a:t>
            </a:r>
            <a:r>
              <a:rPr lang="en-US" sz="2000" spc="-5" dirty="0">
                <a:latin typeface="Palladio Uralic"/>
                <a:cs typeface="Palladio Uralic"/>
              </a:rPr>
              <a:t>than the right</a:t>
            </a:r>
            <a:r>
              <a:rPr lang="en-US" sz="2000" spc="-55" dirty="0">
                <a:latin typeface="Palladio Uralic"/>
                <a:cs typeface="Palladio Uralic"/>
              </a:rPr>
              <a:t> </a:t>
            </a:r>
            <a:r>
              <a:rPr lang="en-US" sz="2000" dirty="0">
                <a:latin typeface="Palladio Uralic"/>
                <a:cs typeface="Palladio Uralic"/>
              </a:rPr>
              <a:t>lung</a:t>
            </a:r>
          </a:p>
          <a:p>
            <a:pPr marL="811530" indent="-342900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§"/>
              <a:tabLst>
                <a:tab pos="756285" algn="l"/>
                <a:tab pos="756920" algn="l"/>
              </a:tabLst>
            </a:pPr>
            <a:r>
              <a:rPr lang="en-US" sz="2000" dirty="0">
                <a:latin typeface="Palladio Uralic"/>
                <a:cs typeface="Palladio Uralic"/>
              </a:rPr>
              <a:t>cardiac notch accommodates </a:t>
            </a:r>
            <a:r>
              <a:rPr lang="en-US" sz="2000" spc="-5" dirty="0">
                <a:latin typeface="Palladio Uralic"/>
                <a:cs typeface="Palladio Uralic"/>
              </a:rPr>
              <a:t>the</a:t>
            </a:r>
            <a:r>
              <a:rPr lang="en-US" sz="2000" spc="-95" dirty="0">
                <a:latin typeface="Palladio Uralic"/>
                <a:cs typeface="Palladio Uralic"/>
              </a:rPr>
              <a:t> </a:t>
            </a:r>
            <a:r>
              <a:rPr lang="en-US" sz="2000" spc="-5" dirty="0">
                <a:latin typeface="Palladio Uralic"/>
                <a:cs typeface="Palladio Uralic"/>
              </a:rPr>
              <a:t>heart</a:t>
            </a:r>
            <a:endParaRPr lang="en-US" sz="2000" dirty="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en-US" sz="2400" b="1" spc="-5" dirty="0">
                <a:solidFill>
                  <a:srgbClr val="E90061"/>
                </a:solidFill>
                <a:latin typeface="Palladio Uralic"/>
                <a:cs typeface="Arial"/>
              </a:rPr>
              <a:t>Right</a:t>
            </a:r>
            <a:r>
              <a:rPr lang="en-US" sz="2400" b="1" spc="-25" dirty="0">
                <a:solidFill>
                  <a:srgbClr val="E90061"/>
                </a:solidFill>
                <a:latin typeface="Palladio Uralic"/>
                <a:cs typeface="Arial"/>
              </a:rPr>
              <a:t> </a:t>
            </a:r>
            <a:r>
              <a:rPr lang="en-US" sz="2400" b="1" spc="-5" dirty="0">
                <a:solidFill>
                  <a:srgbClr val="E90061"/>
                </a:solidFill>
                <a:latin typeface="Palladio Uralic"/>
                <a:cs typeface="Arial"/>
              </a:rPr>
              <a:t>lung</a:t>
            </a:r>
            <a:endParaRPr lang="en-US" sz="2400" dirty="0">
              <a:latin typeface="Palladio Uralic"/>
              <a:cs typeface="Arial"/>
            </a:endParaRPr>
          </a:p>
          <a:p>
            <a:pPr marL="811530" indent="-342900">
              <a:lnSpc>
                <a:spcPct val="100000"/>
              </a:lnSpc>
              <a:spcBef>
                <a:spcPts val="160"/>
              </a:spcBef>
              <a:buFont typeface="Wingdings" panose="05000000000000000000" pitchFamily="2" charset="2"/>
              <a:buChar char="§"/>
              <a:tabLst>
                <a:tab pos="756285" algn="l"/>
                <a:tab pos="756920" algn="l"/>
              </a:tabLst>
            </a:pPr>
            <a:r>
              <a:rPr lang="en-US" sz="2000" dirty="0">
                <a:latin typeface="Palladio Uralic"/>
                <a:cs typeface="Palladio Uralic"/>
              </a:rPr>
              <a:t>divided </a:t>
            </a:r>
            <a:r>
              <a:rPr lang="en-US" sz="2000" spc="-5" dirty="0">
                <a:latin typeface="Palladio Uralic"/>
                <a:cs typeface="Palladio Uralic"/>
              </a:rPr>
              <a:t>into </a:t>
            </a:r>
            <a:r>
              <a:rPr lang="en-US" sz="2000" dirty="0">
                <a:latin typeface="Palladio Uralic"/>
                <a:cs typeface="Palladio Uralic"/>
              </a:rPr>
              <a:t>3 </a:t>
            </a:r>
            <a:r>
              <a:rPr lang="en-US" sz="2000" spc="-5" dirty="0">
                <a:latin typeface="Palladio Uralic"/>
                <a:cs typeface="Palladio Uralic"/>
              </a:rPr>
              <a:t>lobes </a:t>
            </a:r>
            <a:r>
              <a:rPr lang="en-US" sz="2000" dirty="0">
                <a:latin typeface="Palladio Uralic"/>
                <a:cs typeface="Palladio Uralic"/>
              </a:rPr>
              <a:t>by </a:t>
            </a:r>
            <a:r>
              <a:rPr lang="en-US" sz="2000" b="1" dirty="0">
                <a:latin typeface="Palladio Uralic"/>
                <a:cs typeface="Palladio Uralic"/>
              </a:rPr>
              <a:t>oblique and horizontal</a:t>
            </a:r>
            <a:r>
              <a:rPr lang="en-US" sz="2000" b="1" spc="-110" dirty="0">
                <a:latin typeface="Palladio Uralic"/>
                <a:cs typeface="Palladio Uralic"/>
              </a:rPr>
              <a:t> </a:t>
            </a:r>
            <a:r>
              <a:rPr lang="en-US" sz="2000" b="1" spc="-5" dirty="0">
                <a:latin typeface="Palladio Uralic"/>
                <a:cs typeface="Palladio Uralic"/>
              </a:rPr>
              <a:t>fissure</a:t>
            </a:r>
            <a:endParaRPr lang="en-US" sz="2000" dirty="0">
              <a:latin typeface="Palladio Uralic"/>
              <a:cs typeface="Palladio Uralic"/>
            </a:endParaRPr>
          </a:p>
          <a:p>
            <a:pPr marL="811530" indent="-342900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§"/>
              <a:tabLst>
                <a:tab pos="756285" algn="l"/>
                <a:tab pos="756920" algn="l"/>
              </a:tabLst>
            </a:pPr>
            <a:r>
              <a:rPr lang="en-US" sz="2000" dirty="0">
                <a:latin typeface="Palladio Uralic"/>
                <a:cs typeface="Palladio Uralic"/>
              </a:rPr>
              <a:t>located </a:t>
            </a:r>
            <a:r>
              <a:rPr lang="en-US" sz="2000" spc="-5" dirty="0">
                <a:latin typeface="Palladio Uralic"/>
                <a:cs typeface="Palladio Uralic"/>
              </a:rPr>
              <a:t>more </a:t>
            </a:r>
            <a:r>
              <a:rPr lang="en-US" sz="2000" dirty="0">
                <a:latin typeface="Palladio Uralic"/>
                <a:cs typeface="Palladio Uralic"/>
              </a:rPr>
              <a:t>superiorly </a:t>
            </a:r>
            <a:r>
              <a:rPr lang="en-US" sz="2000" spc="-5" dirty="0">
                <a:latin typeface="Palladio Uralic"/>
                <a:cs typeface="Palladio Uralic"/>
              </a:rPr>
              <a:t>in the body </a:t>
            </a:r>
            <a:r>
              <a:rPr lang="en-US" sz="2000" dirty="0">
                <a:latin typeface="Palladio Uralic"/>
                <a:cs typeface="Palladio Uralic"/>
              </a:rPr>
              <a:t>due </a:t>
            </a:r>
            <a:r>
              <a:rPr lang="en-US" sz="2000" spc="-10" dirty="0">
                <a:latin typeface="Palladio Uralic"/>
                <a:cs typeface="Palladio Uralic"/>
              </a:rPr>
              <a:t>to </a:t>
            </a:r>
            <a:r>
              <a:rPr lang="en-US" sz="2000" dirty="0">
                <a:latin typeface="Palladio Uralic"/>
                <a:cs typeface="Palladio Uralic"/>
              </a:rPr>
              <a:t>liver on right</a:t>
            </a:r>
            <a:r>
              <a:rPr lang="en-US" sz="2000" spc="-110" dirty="0">
                <a:latin typeface="Palladio Uralic"/>
                <a:cs typeface="Palladio Uralic"/>
              </a:rPr>
              <a:t> </a:t>
            </a:r>
            <a:r>
              <a:rPr lang="en-US" sz="2000" dirty="0">
                <a:latin typeface="Palladio Uralic"/>
                <a:cs typeface="Palladio Uralic"/>
              </a:rPr>
              <a:t>side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491" y="3505200"/>
            <a:ext cx="330430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533400"/>
            <a:ext cx="8510270" cy="53469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9285" marR="166370" indent="-343535" algn="just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629920" algn="l"/>
              </a:tabLst>
            </a:pPr>
            <a:r>
              <a:rPr sz="2200" spc="-5" dirty="0">
                <a:latin typeface="Palladio Uralic"/>
                <a:cs typeface="Palladio Uralic"/>
              </a:rPr>
              <a:t>The outer surface of </a:t>
            </a:r>
            <a:r>
              <a:rPr sz="2200" dirty="0">
                <a:latin typeface="Palladio Uralic"/>
                <a:cs typeface="Palladio Uralic"/>
              </a:rPr>
              <a:t>each </a:t>
            </a:r>
            <a:r>
              <a:rPr sz="2200" spc="-5" dirty="0">
                <a:latin typeface="Palladio Uralic"/>
                <a:cs typeface="Palladio Uralic"/>
              </a:rPr>
              <a:t>lung </a:t>
            </a:r>
            <a:r>
              <a:rPr sz="2200" dirty="0">
                <a:latin typeface="Palladio Uralic"/>
                <a:cs typeface="Palladio Uralic"/>
              </a:rPr>
              <a:t>and </a:t>
            </a:r>
            <a:r>
              <a:rPr sz="2200" spc="-5" dirty="0">
                <a:latin typeface="Palladio Uralic"/>
                <a:cs typeface="Palladio Uralic"/>
              </a:rPr>
              <a:t>the adjacent internal  thoracic wall are lined by a serous membrane called</a:t>
            </a:r>
            <a:r>
              <a:rPr sz="2200" spc="10" dirty="0">
                <a:latin typeface="Palladio Uralic"/>
                <a:cs typeface="Palladio Uralic"/>
              </a:rPr>
              <a:t> </a:t>
            </a:r>
            <a:r>
              <a:rPr sz="2200" b="1" spc="-5" dirty="0">
                <a:solidFill>
                  <a:srgbClr val="E90061"/>
                </a:solidFill>
                <a:latin typeface="Palladio Uralic"/>
                <a:cs typeface="Palladio Uralic"/>
              </a:rPr>
              <a:t>pleura</a:t>
            </a:r>
            <a:r>
              <a:rPr sz="2200" b="1" spc="-5" dirty="0">
                <a:latin typeface="Palladio Uralic"/>
                <a:cs typeface="Palladio Uralic"/>
              </a:rPr>
              <a:t>.</a:t>
            </a:r>
            <a:endParaRPr sz="2200" dirty="0">
              <a:latin typeface="Palladio Uralic"/>
              <a:cs typeface="Palladio Uralic"/>
            </a:endParaRPr>
          </a:p>
          <a:p>
            <a:pPr marL="629285" indent="-343535" algn="just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629920" algn="l"/>
              </a:tabLst>
            </a:pPr>
            <a:r>
              <a:rPr sz="2200" spc="-5" dirty="0">
                <a:latin typeface="Palladio Uralic"/>
                <a:cs typeface="Palladio Uralic"/>
              </a:rPr>
              <a:t>The outer surface of </a:t>
            </a:r>
            <a:r>
              <a:rPr sz="2200" dirty="0">
                <a:latin typeface="Palladio Uralic"/>
                <a:cs typeface="Palladio Uralic"/>
              </a:rPr>
              <a:t>each </a:t>
            </a:r>
            <a:r>
              <a:rPr sz="2200" spc="-5" dirty="0">
                <a:latin typeface="Palladio Uralic"/>
                <a:cs typeface="Palladio Uralic"/>
              </a:rPr>
              <a:t>lung </a:t>
            </a:r>
            <a:r>
              <a:rPr sz="2200" spc="-15" dirty="0">
                <a:latin typeface="Palladio Uralic"/>
                <a:cs typeface="Palladio Uralic"/>
              </a:rPr>
              <a:t>is </a:t>
            </a:r>
            <a:r>
              <a:rPr sz="2200" spc="-5" dirty="0">
                <a:latin typeface="Palladio Uralic"/>
                <a:cs typeface="Palladio Uralic"/>
              </a:rPr>
              <a:t>tightly covered by</a:t>
            </a:r>
            <a:r>
              <a:rPr sz="2200" spc="220" dirty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the</a:t>
            </a:r>
            <a:endParaRPr sz="2200" dirty="0">
              <a:latin typeface="Palladio Uralic"/>
              <a:cs typeface="Palladio Uralic"/>
            </a:endParaRPr>
          </a:p>
          <a:p>
            <a:pPr marL="629285" algn="just">
              <a:lnSpc>
                <a:spcPct val="100000"/>
              </a:lnSpc>
            </a:pPr>
            <a:r>
              <a:rPr sz="2200" b="1" spc="-5" dirty="0">
                <a:solidFill>
                  <a:srgbClr val="E90061"/>
                </a:solidFill>
                <a:latin typeface="Palladio Uralic"/>
                <a:cs typeface="Palladio Uralic"/>
              </a:rPr>
              <a:t>visceral</a:t>
            </a:r>
            <a:r>
              <a:rPr sz="2200" b="1" spc="-15" dirty="0">
                <a:solidFill>
                  <a:srgbClr val="E90061"/>
                </a:solidFill>
                <a:latin typeface="Palladio Uralic"/>
                <a:cs typeface="Palladio Uralic"/>
              </a:rPr>
              <a:t> </a:t>
            </a:r>
            <a:r>
              <a:rPr sz="2200" b="1" spc="-5" dirty="0">
                <a:solidFill>
                  <a:srgbClr val="E90061"/>
                </a:solidFill>
                <a:latin typeface="Palladio Uralic"/>
                <a:cs typeface="Palladio Uralic"/>
              </a:rPr>
              <a:t>pleura</a:t>
            </a:r>
            <a:r>
              <a:rPr sz="2200" spc="-5" dirty="0">
                <a:latin typeface="Palladio Uralic"/>
                <a:cs typeface="Palladio Uralic"/>
              </a:rPr>
              <a:t>.</a:t>
            </a:r>
            <a:endParaRPr sz="2200" dirty="0">
              <a:latin typeface="Palladio Uralic"/>
              <a:cs typeface="Palladio Uralic"/>
            </a:endParaRPr>
          </a:p>
          <a:p>
            <a:pPr marL="629285" marR="168275" indent="-343535" algn="just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629920" algn="l"/>
              </a:tabLst>
            </a:pPr>
            <a:r>
              <a:rPr sz="2200" spc="-5" dirty="0">
                <a:latin typeface="Palladio Uralic"/>
                <a:cs typeface="Palladio Uralic"/>
              </a:rPr>
              <a:t>while </a:t>
            </a:r>
            <a:r>
              <a:rPr sz="2200" spc="-10" dirty="0">
                <a:latin typeface="Palladio Uralic"/>
                <a:cs typeface="Palladio Uralic"/>
              </a:rPr>
              <a:t>the </a:t>
            </a:r>
            <a:r>
              <a:rPr sz="2200" spc="-5" dirty="0">
                <a:latin typeface="Palladio Uralic"/>
                <a:cs typeface="Palladio Uralic"/>
              </a:rPr>
              <a:t>internal thoracic walls, </a:t>
            </a:r>
            <a:r>
              <a:rPr sz="2200" dirty="0">
                <a:latin typeface="Palladio Uralic"/>
                <a:cs typeface="Palladio Uralic"/>
              </a:rPr>
              <a:t>the </a:t>
            </a:r>
            <a:r>
              <a:rPr sz="2200" spc="-5" dirty="0">
                <a:latin typeface="Palladio Uralic"/>
                <a:cs typeface="Palladio Uralic"/>
              </a:rPr>
              <a:t>lateral surfaces of the  mediastinum, </a:t>
            </a:r>
            <a:r>
              <a:rPr sz="2200" dirty="0">
                <a:latin typeface="Palladio Uralic"/>
                <a:cs typeface="Palladio Uralic"/>
              </a:rPr>
              <a:t>and </a:t>
            </a:r>
            <a:r>
              <a:rPr sz="2200" spc="-5" dirty="0">
                <a:latin typeface="Palladio Uralic"/>
                <a:cs typeface="Palladio Uralic"/>
              </a:rPr>
              <a:t>the </a:t>
            </a:r>
            <a:r>
              <a:rPr sz="2200" dirty="0">
                <a:latin typeface="Palladio Uralic"/>
                <a:cs typeface="Palladio Uralic"/>
              </a:rPr>
              <a:t>superior surface </a:t>
            </a:r>
            <a:r>
              <a:rPr sz="2200" spc="-5" dirty="0">
                <a:latin typeface="Palladio Uralic"/>
                <a:cs typeface="Palladio Uralic"/>
              </a:rPr>
              <a:t>of the diaphragm are  lined by </a:t>
            </a:r>
            <a:r>
              <a:rPr sz="2200" dirty="0">
                <a:latin typeface="Palladio Uralic"/>
                <a:cs typeface="Palladio Uralic"/>
              </a:rPr>
              <a:t>the </a:t>
            </a:r>
            <a:r>
              <a:rPr sz="2200" b="1" spc="-5" dirty="0">
                <a:solidFill>
                  <a:srgbClr val="E90061"/>
                </a:solidFill>
                <a:latin typeface="Palladio Uralic"/>
                <a:cs typeface="Palladio Uralic"/>
              </a:rPr>
              <a:t>parietal</a:t>
            </a:r>
            <a:r>
              <a:rPr sz="2200" b="1" spc="-35" dirty="0">
                <a:solidFill>
                  <a:srgbClr val="E90061"/>
                </a:solidFill>
                <a:latin typeface="Palladio Uralic"/>
                <a:cs typeface="Palladio Uralic"/>
              </a:rPr>
              <a:t> </a:t>
            </a:r>
            <a:r>
              <a:rPr sz="2200" b="1" spc="-5" dirty="0" smtClean="0">
                <a:solidFill>
                  <a:srgbClr val="E90061"/>
                </a:solidFill>
                <a:latin typeface="Palladio Uralic"/>
                <a:cs typeface="Palladio Uralic"/>
              </a:rPr>
              <a:t>pleura</a:t>
            </a:r>
            <a:r>
              <a:rPr lang="en-US" sz="2200" b="1" spc="-5" dirty="0" smtClean="0">
                <a:solidFill>
                  <a:srgbClr val="E90061"/>
                </a:solidFill>
                <a:latin typeface="Palladio Uralic"/>
                <a:cs typeface="Palladio Uralic"/>
              </a:rPr>
              <a:t> (covering the rib cage)</a:t>
            </a:r>
            <a:r>
              <a:rPr sz="2200" spc="-5" dirty="0" smtClean="0">
                <a:latin typeface="Palladio Uralic"/>
                <a:cs typeface="Palladio Uralic"/>
              </a:rPr>
              <a:t>.</a:t>
            </a:r>
            <a:r>
              <a:rPr sz="2200" dirty="0" smtClean="0">
                <a:latin typeface="Palladio Uralic"/>
                <a:cs typeface="Palladio Uralic"/>
              </a:rPr>
              <a:t> </a:t>
            </a:r>
            <a:endParaRPr lang="en-US" sz="2200" dirty="0" smtClean="0">
              <a:latin typeface="Palladio Uralic"/>
              <a:cs typeface="Palladio Uralic"/>
            </a:endParaRPr>
          </a:p>
          <a:p>
            <a:pPr marL="285750" marR="168275" algn="just">
              <a:lnSpc>
                <a:spcPct val="100000"/>
              </a:lnSpc>
              <a:spcBef>
                <a:spcPts val="530"/>
              </a:spcBef>
              <a:tabLst>
                <a:tab pos="629920" algn="l"/>
              </a:tabLst>
            </a:pPr>
            <a:endParaRPr lang="en-US" sz="2200" spc="-5" dirty="0" smtClean="0">
              <a:solidFill>
                <a:srgbClr val="0070C0"/>
              </a:solidFill>
              <a:latin typeface="Palladio Uralic"/>
              <a:cs typeface="Palladio Uralic"/>
            </a:endParaRPr>
          </a:p>
          <a:p>
            <a:pPr marL="629285" algn="just">
              <a:lnSpc>
                <a:spcPts val="2380"/>
              </a:lnSpc>
            </a:pPr>
            <a:r>
              <a:rPr lang="en-US" sz="2400" b="1" dirty="0">
                <a:solidFill>
                  <a:srgbClr val="0070C0"/>
                </a:solidFill>
              </a:rPr>
              <a:t>Pleural </a:t>
            </a:r>
            <a:r>
              <a:rPr lang="en-US" sz="2400" b="1" dirty="0" smtClean="0">
                <a:solidFill>
                  <a:srgbClr val="0070C0"/>
                </a:solidFill>
              </a:rPr>
              <a:t>Cavities</a:t>
            </a:r>
            <a:endParaRPr sz="2200" dirty="0">
              <a:latin typeface="Palladio Uralic"/>
              <a:cs typeface="Palladio Uralic"/>
            </a:endParaRPr>
          </a:p>
          <a:p>
            <a:pPr marL="483234">
              <a:lnSpc>
                <a:spcPct val="100000"/>
              </a:lnSpc>
              <a:spcBef>
                <a:spcPts val="675"/>
              </a:spcBef>
            </a:pPr>
            <a:r>
              <a:rPr sz="2200" spc="-5" dirty="0" smtClean="0">
                <a:latin typeface="Palladio Uralic"/>
                <a:cs typeface="Palladio Uralic"/>
              </a:rPr>
              <a:t>The </a:t>
            </a:r>
            <a:r>
              <a:rPr sz="2200" spc="-5" dirty="0">
                <a:latin typeface="Palladio Uralic"/>
                <a:cs typeface="Palladio Uralic"/>
              </a:rPr>
              <a:t>potential space between the </a:t>
            </a:r>
            <a:r>
              <a:rPr lang="en-US" sz="2200" spc="-5" dirty="0" smtClean="0">
                <a:latin typeface="Palladio Uralic"/>
                <a:cs typeface="Palladio Uralic"/>
              </a:rPr>
              <a:t>two pleura of the lungs</a:t>
            </a:r>
            <a:r>
              <a:rPr sz="2200" spc="-5" dirty="0" smtClean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is</a:t>
            </a:r>
            <a:r>
              <a:rPr sz="2200" spc="-65" dirty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a</a:t>
            </a:r>
            <a:endParaRPr sz="2200" dirty="0">
              <a:latin typeface="Palladio Uralic"/>
              <a:cs typeface="Palladio Uralic"/>
            </a:endParaRPr>
          </a:p>
          <a:p>
            <a:pPr marL="826135">
              <a:lnSpc>
                <a:spcPct val="100000"/>
              </a:lnSpc>
            </a:pPr>
            <a:r>
              <a:rPr sz="2200" b="1" spc="-5" dirty="0">
                <a:solidFill>
                  <a:srgbClr val="E90061"/>
                </a:solidFill>
                <a:latin typeface="Palladio Uralic"/>
                <a:cs typeface="Palladio Uralic"/>
              </a:rPr>
              <a:t>pleural </a:t>
            </a:r>
            <a:r>
              <a:rPr sz="2200" b="1" dirty="0">
                <a:solidFill>
                  <a:srgbClr val="E90061"/>
                </a:solidFill>
                <a:latin typeface="Palladio Uralic"/>
                <a:cs typeface="Palladio Uralic"/>
              </a:rPr>
              <a:t>cavity</a:t>
            </a:r>
            <a:r>
              <a:rPr sz="2200" b="1" dirty="0">
                <a:latin typeface="Palladio Uralic"/>
                <a:cs typeface="Palladio Uralic"/>
              </a:rPr>
              <a:t>.</a:t>
            </a:r>
            <a:endParaRPr sz="2200" dirty="0">
              <a:latin typeface="Palladio Uralic"/>
              <a:cs typeface="Palladio Uralic"/>
            </a:endParaRPr>
          </a:p>
          <a:p>
            <a:pPr marL="1226820" marR="5080" lvl="1" indent="-28702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1226820" algn="l"/>
                <a:tab pos="1227455" algn="l"/>
              </a:tabLst>
            </a:pPr>
            <a:r>
              <a:rPr sz="2000" spc="-5" dirty="0">
                <a:latin typeface="Palladio Uralic"/>
                <a:cs typeface="Palladio Uralic"/>
              </a:rPr>
              <a:t>The pleural membranes produce </a:t>
            </a:r>
            <a:r>
              <a:rPr sz="2000" dirty="0">
                <a:latin typeface="Palladio Uralic"/>
                <a:cs typeface="Palladio Uralic"/>
              </a:rPr>
              <a:t>a </a:t>
            </a:r>
            <a:r>
              <a:rPr sz="2000" spc="-5" dirty="0">
                <a:latin typeface="Palladio Uralic"/>
                <a:cs typeface="Palladio Uralic"/>
              </a:rPr>
              <a:t>thin, </a:t>
            </a:r>
            <a:r>
              <a:rPr sz="2000" dirty="0">
                <a:latin typeface="Palladio Uralic"/>
                <a:cs typeface="Palladio Uralic"/>
              </a:rPr>
              <a:t>serous </a:t>
            </a:r>
            <a:r>
              <a:rPr sz="2000" b="1" dirty="0">
                <a:solidFill>
                  <a:srgbClr val="E90061"/>
                </a:solidFill>
                <a:latin typeface="Palladio Uralic"/>
                <a:cs typeface="Palladio Uralic"/>
              </a:rPr>
              <a:t>pleural </a:t>
            </a:r>
            <a:r>
              <a:rPr sz="2000" b="1" spc="-5" dirty="0">
                <a:solidFill>
                  <a:srgbClr val="E90061"/>
                </a:solidFill>
                <a:latin typeface="Palladio Uralic"/>
                <a:cs typeface="Palladio Uralic"/>
              </a:rPr>
              <a:t>fluid </a:t>
            </a:r>
            <a:r>
              <a:rPr sz="2000" spc="-5" dirty="0">
                <a:latin typeface="Palladio Uralic"/>
                <a:cs typeface="Palladio Uralic"/>
              </a:rPr>
              <a:t>that  </a:t>
            </a:r>
            <a:r>
              <a:rPr sz="2000" dirty="0">
                <a:latin typeface="Palladio Uralic"/>
                <a:cs typeface="Palladio Uralic"/>
              </a:rPr>
              <a:t>circulates </a:t>
            </a:r>
            <a:r>
              <a:rPr sz="2000" spc="-5" dirty="0">
                <a:latin typeface="Palladio Uralic"/>
                <a:cs typeface="Palladio Uralic"/>
              </a:rPr>
              <a:t>in the </a:t>
            </a:r>
            <a:r>
              <a:rPr sz="2000" dirty="0">
                <a:latin typeface="Palladio Uralic"/>
                <a:cs typeface="Palladio Uralic"/>
              </a:rPr>
              <a:t>pleural cavity and </a:t>
            </a:r>
            <a:r>
              <a:rPr sz="2000" spc="-5" dirty="0">
                <a:latin typeface="Palladio Uralic"/>
                <a:cs typeface="Palladio Uralic"/>
              </a:rPr>
              <a:t>acts </a:t>
            </a:r>
            <a:r>
              <a:rPr sz="2000" dirty="0">
                <a:latin typeface="Palladio Uralic"/>
                <a:cs typeface="Palladio Uralic"/>
              </a:rPr>
              <a:t>as a lubricant, ensuring  </a:t>
            </a:r>
            <a:r>
              <a:rPr sz="2000" spc="-5" dirty="0">
                <a:latin typeface="Palladio Uralic"/>
                <a:cs typeface="Palladio Uralic"/>
              </a:rPr>
              <a:t>minimal </a:t>
            </a:r>
            <a:r>
              <a:rPr sz="2000" dirty="0">
                <a:latin typeface="Palladio Uralic"/>
                <a:cs typeface="Palladio Uralic"/>
              </a:rPr>
              <a:t>friction during</a:t>
            </a:r>
            <a:r>
              <a:rPr sz="2000" spc="-80" dirty="0">
                <a:latin typeface="Palladio Uralic"/>
                <a:cs typeface="Palladio Uralic"/>
              </a:rPr>
              <a:t> </a:t>
            </a:r>
            <a:r>
              <a:rPr sz="2000" dirty="0">
                <a:latin typeface="Palladio Uralic"/>
                <a:cs typeface="Palladio Uralic"/>
              </a:rPr>
              <a:t>breathing.</a:t>
            </a:r>
          </a:p>
          <a:p>
            <a:pPr marL="1226820" lvl="1" indent="-287020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1226820" algn="l"/>
                <a:tab pos="1227455" algn="l"/>
              </a:tabLst>
            </a:pPr>
            <a:r>
              <a:rPr sz="2000" b="1" dirty="0">
                <a:solidFill>
                  <a:srgbClr val="E90061"/>
                </a:solidFill>
                <a:latin typeface="Palladio Uralic"/>
                <a:cs typeface="Palladio Uralic"/>
              </a:rPr>
              <a:t>Pleural </a:t>
            </a:r>
            <a:r>
              <a:rPr sz="2000" b="1" spc="-5" dirty="0">
                <a:solidFill>
                  <a:srgbClr val="E90061"/>
                </a:solidFill>
                <a:latin typeface="Palladio Uralic"/>
                <a:cs typeface="Palladio Uralic"/>
              </a:rPr>
              <a:t>effusion </a:t>
            </a:r>
            <a:r>
              <a:rPr sz="2000" spc="-285" dirty="0">
                <a:latin typeface="Georgia"/>
                <a:cs typeface="Georgia"/>
              </a:rPr>
              <a:t>–</a:t>
            </a:r>
            <a:r>
              <a:rPr sz="2000" spc="-90" dirty="0">
                <a:latin typeface="Georgia"/>
                <a:cs typeface="Georgia"/>
              </a:rPr>
              <a:t> </a:t>
            </a:r>
            <a:r>
              <a:rPr sz="2000" spc="-5" dirty="0">
                <a:latin typeface="Palladio Uralic"/>
                <a:cs typeface="Palladio Uralic"/>
              </a:rPr>
              <a:t>pleuritis </a:t>
            </a:r>
            <a:r>
              <a:rPr sz="2000" dirty="0">
                <a:latin typeface="Palladio Uralic"/>
                <a:cs typeface="Palladio Uralic"/>
              </a:rPr>
              <a:t>with </a:t>
            </a:r>
            <a:r>
              <a:rPr sz="2000" spc="-5" dirty="0">
                <a:latin typeface="Palladio Uralic"/>
                <a:cs typeface="Palladio Uralic"/>
              </a:rPr>
              <a:t>too </a:t>
            </a:r>
            <a:r>
              <a:rPr sz="2000" dirty="0">
                <a:latin typeface="Palladio Uralic"/>
                <a:cs typeface="Palladio Uralic"/>
              </a:rPr>
              <a:t>much</a:t>
            </a:r>
            <a:r>
              <a:rPr sz="2000" spc="-200" dirty="0">
                <a:latin typeface="Palladio Uralic"/>
                <a:cs typeface="Palladio Uralic"/>
              </a:rPr>
              <a:t> </a:t>
            </a:r>
            <a:r>
              <a:rPr sz="2000" dirty="0">
                <a:latin typeface="Palladio Uralic"/>
                <a:cs typeface="Palladio Uralic"/>
              </a:rPr>
              <a:t>fluid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467599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23468" y="956857"/>
            <a:ext cx="8620125" cy="52717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Palladio Uralic"/>
                <a:cs typeface="Palladio Uralic"/>
              </a:rPr>
              <a:t>Air enters </a:t>
            </a:r>
            <a:r>
              <a:rPr sz="2000" spc="-5" dirty="0">
                <a:latin typeface="Palladio Uralic"/>
                <a:cs typeface="Palladio Uralic"/>
              </a:rPr>
              <a:t>your </a:t>
            </a:r>
            <a:r>
              <a:rPr sz="2000" dirty="0">
                <a:latin typeface="Palladio Uralic"/>
                <a:cs typeface="Palladio Uralic"/>
              </a:rPr>
              <a:t>lungs </a:t>
            </a:r>
            <a:r>
              <a:rPr sz="2000" spc="-5" dirty="0">
                <a:latin typeface="Palladio Uralic"/>
                <a:cs typeface="Palladio Uralic"/>
              </a:rPr>
              <a:t>through </a:t>
            </a:r>
            <a:r>
              <a:rPr sz="2000" dirty="0">
                <a:latin typeface="Palladio Uralic"/>
                <a:cs typeface="Palladio Uralic"/>
              </a:rPr>
              <a:t>a system of </a:t>
            </a:r>
            <a:r>
              <a:rPr sz="2000" spc="-5" dirty="0">
                <a:latin typeface="Palladio Uralic"/>
                <a:cs typeface="Palladio Uralic"/>
              </a:rPr>
              <a:t>pipes </a:t>
            </a:r>
            <a:r>
              <a:rPr sz="2000" dirty="0">
                <a:latin typeface="Palladio Uralic"/>
                <a:cs typeface="Palladio Uralic"/>
              </a:rPr>
              <a:t>called </a:t>
            </a:r>
            <a:r>
              <a:rPr sz="2000" spc="-5" dirty="0">
                <a:latin typeface="Palladio Uralic"/>
                <a:cs typeface="Palladio Uralic"/>
              </a:rPr>
              <a:t>the</a:t>
            </a:r>
            <a:r>
              <a:rPr sz="2000" spc="-130" dirty="0">
                <a:latin typeface="Palladio Uralic"/>
                <a:cs typeface="Palladio Uralic"/>
              </a:rPr>
              <a:t> </a:t>
            </a:r>
            <a:r>
              <a:rPr sz="2000" spc="-5" dirty="0">
                <a:solidFill>
                  <a:srgbClr val="E90061"/>
                </a:solidFill>
                <a:latin typeface="Palladio Uralic"/>
                <a:cs typeface="Palladio Uralic"/>
              </a:rPr>
              <a:t>bronchi</a:t>
            </a:r>
            <a:r>
              <a:rPr sz="2000" spc="-5" dirty="0">
                <a:latin typeface="Palladio Uralic"/>
                <a:cs typeface="Palladio Uralic"/>
              </a:rPr>
              <a:t>.</a:t>
            </a:r>
            <a:endParaRPr sz="2000" dirty="0">
              <a:latin typeface="Palladio Uralic"/>
              <a:cs typeface="Palladio Uralic"/>
            </a:endParaRPr>
          </a:p>
          <a:p>
            <a:pPr marL="355600" marR="527685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  <a:tab pos="356235" algn="l"/>
                <a:tab pos="4468495" algn="l"/>
              </a:tabLst>
            </a:pPr>
            <a:r>
              <a:rPr sz="2000" spc="-5" dirty="0">
                <a:latin typeface="Palladio Uralic"/>
                <a:cs typeface="Palladio Uralic"/>
              </a:rPr>
              <a:t>The </a:t>
            </a:r>
            <a:r>
              <a:rPr sz="2000" spc="-5" dirty="0">
                <a:solidFill>
                  <a:srgbClr val="E90061"/>
                </a:solidFill>
                <a:latin typeface="Palladio Uralic"/>
                <a:cs typeface="Palladio Uralic"/>
              </a:rPr>
              <a:t>alveoli </a:t>
            </a:r>
            <a:r>
              <a:rPr sz="2000" dirty="0">
                <a:latin typeface="Palladio Uralic"/>
                <a:cs typeface="Palladio Uralic"/>
              </a:rPr>
              <a:t>are where </a:t>
            </a:r>
            <a:r>
              <a:rPr sz="2000" spc="-5" dirty="0">
                <a:latin typeface="Palladio Uralic"/>
                <a:cs typeface="Palladio Uralic"/>
              </a:rPr>
              <a:t>the </a:t>
            </a:r>
            <a:r>
              <a:rPr sz="2000" dirty="0">
                <a:latin typeface="Palladio Uralic"/>
                <a:cs typeface="Palladio Uralic"/>
              </a:rPr>
              <a:t>important work of gas exchange </a:t>
            </a:r>
            <a:r>
              <a:rPr sz="2000" spc="-5" dirty="0">
                <a:latin typeface="Palladio Uralic"/>
                <a:cs typeface="Palladio Uralic"/>
              </a:rPr>
              <a:t>takes</a:t>
            </a:r>
            <a:r>
              <a:rPr sz="2000" spc="-130" dirty="0">
                <a:latin typeface="Palladio Uralic"/>
                <a:cs typeface="Palladio Uralic"/>
              </a:rPr>
              <a:t> </a:t>
            </a:r>
            <a:r>
              <a:rPr sz="2000" spc="-5" dirty="0">
                <a:latin typeface="Palladio Uralic"/>
                <a:cs typeface="Palladio Uralic"/>
              </a:rPr>
              <a:t>place  between the </a:t>
            </a:r>
            <a:r>
              <a:rPr sz="2000" dirty="0">
                <a:latin typeface="Palladio Uralic"/>
                <a:cs typeface="Palladio Uralic"/>
              </a:rPr>
              <a:t>air and </a:t>
            </a:r>
            <a:r>
              <a:rPr sz="2000" spc="-5" dirty="0">
                <a:latin typeface="Palladio Uralic"/>
                <a:cs typeface="Palladio Uralic"/>
              </a:rPr>
              <a:t>your blood. </a:t>
            </a:r>
            <a:r>
              <a:rPr sz="2000" dirty="0">
                <a:latin typeface="Palladio Uralic"/>
                <a:cs typeface="Palladio Uralic"/>
              </a:rPr>
              <a:t>Covering each alveolus is a </a:t>
            </a:r>
            <a:r>
              <a:rPr sz="2000" spc="-5" dirty="0">
                <a:latin typeface="Palladio Uralic"/>
                <a:cs typeface="Palladio Uralic"/>
              </a:rPr>
              <a:t>whole  network </a:t>
            </a:r>
            <a:r>
              <a:rPr sz="2000" dirty="0">
                <a:latin typeface="Palladio Uralic"/>
                <a:cs typeface="Palladio Uralic"/>
              </a:rPr>
              <a:t>of </a:t>
            </a:r>
            <a:r>
              <a:rPr sz="2000" spc="-5" dirty="0">
                <a:latin typeface="Palladio Uralic"/>
                <a:cs typeface="Palladio Uralic"/>
              </a:rPr>
              <a:t>little blood</a:t>
            </a:r>
            <a:r>
              <a:rPr sz="2000" spc="15" dirty="0">
                <a:latin typeface="Palladio Uralic"/>
                <a:cs typeface="Palladio Uralic"/>
              </a:rPr>
              <a:t> </a:t>
            </a:r>
            <a:r>
              <a:rPr sz="2000" dirty="0">
                <a:latin typeface="Palladio Uralic"/>
                <a:cs typeface="Palladio Uralic"/>
              </a:rPr>
              <a:t>vessel</a:t>
            </a:r>
            <a:r>
              <a:rPr sz="2000" spc="5" dirty="0">
                <a:latin typeface="Palladio Uralic"/>
                <a:cs typeface="Palladio Uralic"/>
              </a:rPr>
              <a:t> </a:t>
            </a:r>
            <a:r>
              <a:rPr sz="2000" dirty="0">
                <a:latin typeface="Palladio Uralic"/>
                <a:cs typeface="Palladio Uralic"/>
              </a:rPr>
              <a:t>called	</a:t>
            </a:r>
            <a:r>
              <a:rPr sz="2000" b="1" dirty="0">
                <a:solidFill>
                  <a:srgbClr val="E90061"/>
                </a:solidFill>
                <a:latin typeface="TeXGyrePagella"/>
                <a:cs typeface="TeXGyrePagella"/>
              </a:rPr>
              <a:t>capillaries</a:t>
            </a:r>
            <a:r>
              <a:rPr sz="2000" dirty="0">
                <a:latin typeface="Palladio Uralic"/>
                <a:cs typeface="Palladio Uralic"/>
              </a:rPr>
              <a:t>,</a:t>
            </a:r>
          </a:p>
          <a:p>
            <a:pPr marL="355600" marR="186055" indent="-342900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Palladio Uralic"/>
                <a:cs typeface="Palladio Uralic"/>
              </a:rPr>
              <a:t>It is important </a:t>
            </a:r>
            <a:r>
              <a:rPr sz="2000" spc="-5" dirty="0">
                <a:latin typeface="Palladio Uralic"/>
                <a:cs typeface="Palladio Uralic"/>
              </a:rPr>
              <a:t>that the </a:t>
            </a:r>
            <a:r>
              <a:rPr sz="2000" dirty="0">
                <a:latin typeface="Palladio Uralic"/>
                <a:cs typeface="Palladio Uralic"/>
              </a:rPr>
              <a:t>air </a:t>
            </a:r>
            <a:r>
              <a:rPr sz="2000" spc="-5" dirty="0">
                <a:latin typeface="Palladio Uralic"/>
                <a:cs typeface="Palladio Uralic"/>
              </a:rPr>
              <a:t>in the </a:t>
            </a:r>
            <a:r>
              <a:rPr sz="2000" dirty="0">
                <a:latin typeface="Palladio Uralic"/>
                <a:cs typeface="Palladio Uralic"/>
              </a:rPr>
              <a:t>alveoli and </a:t>
            </a:r>
            <a:r>
              <a:rPr sz="2000" spc="-5" dirty="0">
                <a:latin typeface="Palladio Uralic"/>
                <a:cs typeface="Palladio Uralic"/>
              </a:rPr>
              <a:t>the blood in the </a:t>
            </a:r>
            <a:r>
              <a:rPr sz="2000" dirty="0">
                <a:latin typeface="Palladio Uralic"/>
                <a:cs typeface="Palladio Uralic"/>
              </a:rPr>
              <a:t>capillaries  are </a:t>
            </a:r>
            <a:r>
              <a:rPr sz="2000" spc="-5" dirty="0">
                <a:latin typeface="Palladio Uralic"/>
                <a:cs typeface="Palladio Uralic"/>
              </a:rPr>
              <a:t>very </a:t>
            </a:r>
            <a:r>
              <a:rPr sz="2000" dirty="0">
                <a:latin typeface="Palladio Uralic"/>
                <a:cs typeface="Palladio Uralic"/>
              </a:rPr>
              <a:t>close </a:t>
            </a:r>
            <a:r>
              <a:rPr sz="2000" spc="-5" dirty="0">
                <a:latin typeface="Palladio Uralic"/>
                <a:cs typeface="Palladio Uralic"/>
              </a:rPr>
              <a:t>together, </a:t>
            </a:r>
            <a:r>
              <a:rPr sz="2000" dirty="0">
                <a:latin typeface="Palladio Uralic"/>
                <a:cs typeface="Palladio Uralic"/>
              </a:rPr>
              <a:t>so </a:t>
            </a:r>
            <a:r>
              <a:rPr sz="2000" spc="-5" dirty="0">
                <a:latin typeface="Palladio Uralic"/>
                <a:cs typeface="Palladio Uralic"/>
              </a:rPr>
              <a:t>that oxygen </a:t>
            </a:r>
            <a:r>
              <a:rPr sz="2000" dirty="0">
                <a:latin typeface="Palladio Uralic"/>
                <a:cs typeface="Palladio Uralic"/>
              </a:rPr>
              <a:t>and carbon dioxide can </a:t>
            </a:r>
            <a:r>
              <a:rPr sz="2000" spc="-5" dirty="0">
                <a:latin typeface="Palladio Uralic"/>
                <a:cs typeface="Palladio Uralic"/>
              </a:rPr>
              <a:t>move </a:t>
            </a:r>
            <a:r>
              <a:rPr sz="2000" dirty="0">
                <a:latin typeface="Palladio Uralic"/>
                <a:cs typeface="Palladio Uralic"/>
              </a:rPr>
              <a:t>(or  diffuse) </a:t>
            </a:r>
            <a:r>
              <a:rPr sz="2000" spc="-5" dirty="0">
                <a:latin typeface="Palladio Uralic"/>
                <a:cs typeface="Palladio Uralic"/>
              </a:rPr>
              <a:t>between</a:t>
            </a:r>
            <a:r>
              <a:rPr sz="2000" spc="-55" dirty="0">
                <a:latin typeface="Palladio Uralic"/>
                <a:cs typeface="Palladio Uralic"/>
              </a:rPr>
              <a:t> </a:t>
            </a:r>
            <a:r>
              <a:rPr sz="2000" spc="-5" dirty="0">
                <a:latin typeface="Palladio Uralic"/>
                <a:cs typeface="Palladio Uralic"/>
              </a:rPr>
              <a:t>them.</a:t>
            </a:r>
            <a:endParaRPr sz="2000" dirty="0"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Palladio Uralic"/>
                <a:cs typeface="Palladio Uralic"/>
              </a:rPr>
              <a:t>When you </a:t>
            </a:r>
            <a:r>
              <a:rPr sz="2000" spc="-5" dirty="0">
                <a:latin typeface="Palladio Uralic"/>
                <a:cs typeface="Palladio Uralic"/>
              </a:rPr>
              <a:t>breathe in, </a:t>
            </a:r>
            <a:r>
              <a:rPr sz="2000" dirty="0">
                <a:latin typeface="Palladio Uralic"/>
                <a:cs typeface="Palladio Uralic"/>
              </a:rPr>
              <a:t>air </a:t>
            </a:r>
            <a:r>
              <a:rPr sz="2000" spc="-5" dirty="0">
                <a:latin typeface="Palladio Uralic"/>
                <a:cs typeface="Palladio Uralic"/>
              </a:rPr>
              <a:t>comes </a:t>
            </a:r>
            <a:r>
              <a:rPr sz="2000" dirty="0">
                <a:latin typeface="Palladio Uralic"/>
                <a:cs typeface="Palladio Uralic"/>
              </a:rPr>
              <a:t>down </a:t>
            </a:r>
            <a:r>
              <a:rPr sz="2000" spc="-5" dirty="0">
                <a:latin typeface="Palladio Uralic"/>
                <a:cs typeface="Palladio Uralic"/>
              </a:rPr>
              <a:t>the trachea </a:t>
            </a:r>
            <a:r>
              <a:rPr sz="2000" dirty="0">
                <a:latin typeface="Palladio Uralic"/>
                <a:cs typeface="Palladio Uralic"/>
              </a:rPr>
              <a:t>and </a:t>
            </a:r>
            <a:r>
              <a:rPr sz="2000" spc="-5" dirty="0">
                <a:latin typeface="Palladio Uralic"/>
                <a:cs typeface="Palladio Uralic"/>
              </a:rPr>
              <a:t>through</a:t>
            </a:r>
            <a:r>
              <a:rPr sz="2000" spc="-140" dirty="0">
                <a:latin typeface="Palladio Uralic"/>
                <a:cs typeface="Palladio Uralic"/>
              </a:rPr>
              <a:t> </a:t>
            </a:r>
            <a:r>
              <a:rPr sz="2000" spc="-5" dirty="0">
                <a:latin typeface="Palladio Uralic"/>
                <a:cs typeface="Palladio Uralic"/>
              </a:rPr>
              <a:t>the</a:t>
            </a:r>
            <a:endParaRPr sz="2000" dirty="0">
              <a:latin typeface="Palladio Uralic"/>
              <a:cs typeface="Palladio Uralic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Palladio Uralic"/>
                <a:cs typeface="Palladio Uralic"/>
              </a:rPr>
              <a:t>bronchi into the</a:t>
            </a:r>
            <a:r>
              <a:rPr sz="2000" spc="-30" dirty="0">
                <a:latin typeface="Palladio Uralic"/>
                <a:cs typeface="Palladio Uralic"/>
              </a:rPr>
              <a:t> </a:t>
            </a:r>
            <a:r>
              <a:rPr sz="2000" dirty="0">
                <a:latin typeface="Palladio Uralic"/>
                <a:cs typeface="Palladio Uralic"/>
              </a:rPr>
              <a:t>alveoli.</a:t>
            </a:r>
          </a:p>
          <a:p>
            <a:pPr marL="355600" marR="117475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Palladio Uralic"/>
                <a:cs typeface="Palladio Uralic"/>
              </a:rPr>
              <a:t>This </a:t>
            </a:r>
            <a:r>
              <a:rPr sz="2000" dirty="0">
                <a:latin typeface="Palladio Uralic"/>
                <a:cs typeface="Palladio Uralic"/>
              </a:rPr>
              <a:t>fresh air </a:t>
            </a:r>
            <a:r>
              <a:rPr sz="2000" spc="-5" dirty="0">
                <a:latin typeface="Palladio Uralic"/>
                <a:cs typeface="Palladio Uralic"/>
              </a:rPr>
              <a:t>has lots </a:t>
            </a:r>
            <a:r>
              <a:rPr sz="2000" dirty="0">
                <a:latin typeface="Palladio Uralic"/>
                <a:cs typeface="Palladio Uralic"/>
              </a:rPr>
              <a:t>of oxygen </a:t>
            </a:r>
            <a:r>
              <a:rPr sz="2000" spc="-5" dirty="0">
                <a:latin typeface="Palladio Uralic"/>
                <a:cs typeface="Palladio Uralic"/>
              </a:rPr>
              <a:t>in </a:t>
            </a:r>
            <a:r>
              <a:rPr sz="2000" dirty="0">
                <a:latin typeface="Palladio Uralic"/>
                <a:cs typeface="Palladio Uralic"/>
              </a:rPr>
              <a:t>it, and </a:t>
            </a:r>
            <a:r>
              <a:rPr sz="2000" spc="-5" dirty="0">
                <a:latin typeface="Palladio Uralic"/>
                <a:cs typeface="Palladio Uralic"/>
              </a:rPr>
              <a:t>some </a:t>
            </a:r>
            <a:r>
              <a:rPr sz="2000" dirty="0">
                <a:latin typeface="Palladio Uralic"/>
                <a:cs typeface="Palladio Uralic"/>
              </a:rPr>
              <a:t>of </a:t>
            </a:r>
            <a:r>
              <a:rPr sz="2000" spc="-5" dirty="0">
                <a:latin typeface="Palladio Uralic"/>
                <a:cs typeface="Palladio Uralic"/>
              </a:rPr>
              <a:t>this </a:t>
            </a:r>
            <a:r>
              <a:rPr sz="2000" dirty="0">
                <a:latin typeface="Palladio Uralic"/>
                <a:cs typeface="Palladio Uralic"/>
              </a:rPr>
              <a:t>oxygen will </a:t>
            </a:r>
            <a:r>
              <a:rPr sz="2000" spc="-5" dirty="0">
                <a:latin typeface="Palladio Uralic"/>
                <a:cs typeface="Palladio Uralic"/>
              </a:rPr>
              <a:t>travel  </a:t>
            </a:r>
            <a:r>
              <a:rPr sz="2000" dirty="0">
                <a:latin typeface="Palladio Uralic"/>
                <a:cs typeface="Palladio Uralic"/>
              </a:rPr>
              <a:t>across </a:t>
            </a:r>
            <a:r>
              <a:rPr sz="2000" spc="-5" dirty="0">
                <a:latin typeface="Palladio Uralic"/>
                <a:cs typeface="Palladio Uralic"/>
              </a:rPr>
              <a:t>the </a:t>
            </a:r>
            <a:r>
              <a:rPr sz="2000" dirty="0">
                <a:latin typeface="Palladio Uralic"/>
                <a:cs typeface="Palladio Uralic"/>
              </a:rPr>
              <a:t>walls of </a:t>
            </a:r>
            <a:r>
              <a:rPr sz="2000" spc="-5" dirty="0">
                <a:latin typeface="Palladio Uralic"/>
                <a:cs typeface="Palladio Uralic"/>
              </a:rPr>
              <a:t>the </a:t>
            </a:r>
            <a:r>
              <a:rPr sz="2000" dirty="0">
                <a:latin typeface="Palladio Uralic"/>
                <a:cs typeface="Palladio Uralic"/>
              </a:rPr>
              <a:t>alveoli </a:t>
            </a:r>
            <a:r>
              <a:rPr sz="2000" spc="-5" dirty="0">
                <a:latin typeface="Palladio Uralic"/>
                <a:cs typeface="Palladio Uralic"/>
              </a:rPr>
              <a:t>into your blood</a:t>
            </a:r>
            <a:r>
              <a:rPr sz="2000" spc="-114" dirty="0">
                <a:latin typeface="Palladio Uralic"/>
                <a:cs typeface="Palladio Uralic"/>
              </a:rPr>
              <a:t> </a:t>
            </a:r>
            <a:r>
              <a:rPr sz="2000" dirty="0">
                <a:latin typeface="Palladio Uralic"/>
                <a:cs typeface="Palladio Uralic"/>
              </a:rPr>
              <a:t>stream.</a:t>
            </a: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Palladio Uralic"/>
                <a:cs typeface="Palladio Uralic"/>
              </a:rPr>
              <a:t>Travelling </a:t>
            </a:r>
            <a:r>
              <a:rPr sz="2000" spc="-5" dirty="0">
                <a:latin typeface="Palladio Uralic"/>
                <a:cs typeface="Palladio Uralic"/>
              </a:rPr>
              <a:t>in the </a:t>
            </a:r>
            <a:r>
              <a:rPr sz="2000" dirty="0">
                <a:latin typeface="Palladio Uralic"/>
                <a:cs typeface="Palladio Uralic"/>
              </a:rPr>
              <a:t>opposite direction is carbon dioxide, which crosses</a:t>
            </a:r>
            <a:r>
              <a:rPr sz="2000" spc="-100" dirty="0">
                <a:latin typeface="Palladio Uralic"/>
                <a:cs typeface="Palladio Uralic"/>
              </a:rPr>
              <a:t> </a:t>
            </a:r>
            <a:r>
              <a:rPr sz="2000" dirty="0">
                <a:latin typeface="Palladio Uralic"/>
                <a:cs typeface="Palladio Uralic"/>
              </a:rPr>
              <a:t>from  </a:t>
            </a:r>
            <a:r>
              <a:rPr sz="2000" spc="-5" dirty="0">
                <a:latin typeface="Palladio Uralic"/>
                <a:cs typeface="Palladio Uralic"/>
              </a:rPr>
              <a:t>the blood in the </a:t>
            </a:r>
            <a:r>
              <a:rPr sz="2000" dirty="0">
                <a:latin typeface="Palladio Uralic"/>
                <a:cs typeface="Palladio Uralic"/>
              </a:rPr>
              <a:t>capillaries </a:t>
            </a:r>
            <a:r>
              <a:rPr sz="2000" spc="-5" dirty="0">
                <a:latin typeface="Palladio Uralic"/>
                <a:cs typeface="Palladio Uralic"/>
              </a:rPr>
              <a:t>into the </a:t>
            </a:r>
            <a:r>
              <a:rPr sz="2000" dirty="0">
                <a:latin typeface="Palladio Uralic"/>
                <a:cs typeface="Palladio Uralic"/>
              </a:rPr>
              <a:t>air </a:t>
            </a:r>
            <a:r>
              <a:rPr sz="2000" spc="-5" dirty="0">
                <a:latin typeface="Palladio Uralic"/>
                <a:cs typeface="Palladio Uralic"/>
              </a:rPr>
              <a:t>in the </a:t>
            </a:r>
            <a:r>
              <a:rPr sz="2000" dirty="0">
                <a:latin typeface="Palladio Uralic"/>
                <a:cs typeface="Palladio Uralic"/>
              </a:rPr>
              <a:t>alveoli and </a:t>
            </a:r>
            <a:r>
              <a:rPr sz="2000" spc="-5" dirty="0">
                <a:latin typeface="Palladio Uralic"/>
                <a:cs typeface="Palladio Uralic"/>
              </a:rPr>
              <a:t>is then breathed  </a:t>
            </a:r>
            <a:r>
              <a:rPr sz="2000" dirty="0">
                <a:latin typeface="Palladio Uralic"/>
                <a:cs typeface="Palladio Uralic"/>
              </a:rPr>
              <a:t>out.</a:t>
            </a:r>
          </a:p>
          <a:p>
            <a:pPr marL="355600" marR="236854" indent="-342900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Palladio Uralic"/>
                <a:cs typeface="Palladio Uralic"/>
              </a:rPr>
              <a:t>In </a:t>
            </a:r>
            <a:r>
              <a:rPr sz="2000" spc="-5" dirty="0">
                <a:latin typeface="Palladio Uralic"/>
                <a:cs typeface="Palladio Uralic"/>
              </a:rPr>
              <a:t>this </a:t>
            </a:r>
            <a:r>
              <a:rPr sz="2000" dirty="0">
                <a:latin typeface="Palladio Uralic"/>
                <a:cs typeface="Palladio Uralic"/>
              </a:rPr>
              <a:t>way, </a:t>
            </a:r>
            <a:r>
              <a:rPr sz="2000" spc="-5" dirty="0">
                <a:latin typeface="Palladio Uralic"/>
                <a:cs typeface="Palladio Uralic"/>
              </a:rPr>
              <a:t>you bring </a:t>
            </a:r>
            <a:r>
              <a:rPr sz="2000" dirty="0">
                <a:latin typeface="Palladio Uralic"/>
                <a:cs typeface="Palladio Uralic"/>
              </a:rPr>
              <a:t>in </a:t>
            </a:r>
            <a:r>
              <a:rPr sz="2000" spc="-5" dirty="0">
                <a:latin typeface="Palladio Uralic"/>
                <a:cs typeface="Palladio Uralic"/>
              </a:rPr>
              <a:t>to your body the </a:t>
            </a:r>
            <a:r>
              <a:rPr sz="2000" dirty="0">
                <a:latin typeface="Palladio Uralic"/>
                <a:cs typeface="Palladio Uralic"/>
              </a:rPr>
              <a:t>oxygen </a:t>
            </a:r>
            <a:r>
              <a:rPr sz="2000" spc="-5" dirty="0">
                <a:latin typeface="Palladio Uralic"/>
                <a:cs typeface="Palladio Uralic"/>
              </a:rPr>
              <a:t>that you need to </a:t>
            </a:r>
            <a:r>
              <a:rPr sz="2000" dirty="0">
                <a:latin typeface="Palladio Uralic"/>
                <a:cs typeface="Palladio Uralic"/>
              </a:rPr>
              <a:t>live,  and </a:t>
            </a:r>
            <a:r>
              <a:rPr sz="2000" spc="-5" dirty="0">
                <a:latin typeface="Palladio Uralic"/>
                <a:cs typeface="Palladio Uralic"/>
              </a:rPr>
              <a:t>get rid of the </a:t>
            </a:r>
            <a:r>
              <a:rPr sz="2000" dirty="0">
                <a:latin typeface="Palladio Uralic"/>
                <a:cs typeface="Palladio Uralic"/>
              </a:rPr>
              <a:t>waste </a:t>
            </a:r>
            <a:r>
              <a:rPr sz="2000" spc="-5" dirty="0">
                <a:latin typeface="Palladio Uralic"/>
                <a:cs typeface="Palladio Uralic"/>
              </a:rPr>
              <a:t>product </a:t>
            </a:r>
            <a:r>
              <a:rPr sz="2000" dirty="0">
                <a:latin typeface="Palladio Uralic"/>
                <a:cs typeface="Palladio Uralic"/>
              </a:rPr>
              <a:t>carbon</a:t>
            </a:r>
            <a:r>
              <a:rPr sz="2000" spc="-85" dirty="0">
                <a:latin typeface="Palladio Uralic"/>
                <a:cs typeface="Palladio Uralic"/>
              </a:rPr>
              <a:t> </a:t>
            </a:r>
            <a:r>
              <a:rPr sz="2000" dirty="0">
                <a:latin typeface="Palladio Uralic"/>
                <a:cs typeface="Palladio Uralic"/>
              </a:rPr>
              <a:t>dioxide.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433637"/>
            <a:ext cx="2849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How lung work??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6846"/>
            <a:ext cx="3060457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" y="1295400"/>
            <a:ext cx="893445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" y="521294"/>
            <a:ext cx="826150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Palladio Uralic"/>
                <a:cs typeface="Palladio Uralic"/>
              </a:rPr>
              <a:t>Respiratory System: </a:t>
            </a:r>
            <a:r>
              <a:rPr sz="2800" spc="-5" dirty="0">
                <a:solidFill>
                  <a:srgbClr val="4D4D4D"/>
                </a:solidFill>
                <a:latin typeface="Palladio Uralic"/>
                <a:cs typeface="Palladio Uralic"/>
              </a:rPr>
              <a:t>Oxygen </a:t>
            </a:r>
            <a:r>
              <a:rPr sz="2800" dirty="0" smtClean="0">
                <a:solidFill>
                  <a:srgbClr val="4D4D4D"/>
                </a:solidFill>
                <a:latin typeface="Palladio Uralic"/>
                <a:cs typeface="Palladio Uralic"/>
              </a:rPr>
              <a:t>Delivery</a:t>
            </a:r>
            <a:r>
              <a:rPr lang="en-US" sz="2800" spc="25" dirty="0">
                <a:solidFill>
                  <a:srgbClr val="4D4D4D"/>
                </a:solidFill>
                <a:latin typeface="Palladio Uralic"/>
                <a:cs typeface="Palladio Uralic"/>
              </a:rPr>
              <a:t> </a:t>
            </a:r>
            <a:r>
              <a:rPr sz="2800" spc="-5" dirty="0" smtClean="0">
                <a:solidFill>
                  <a:srgbClr val="4D4D4D"/>
                </a:solidFill>
                <a:latin typeface="Palladio Uralic"/>
                <a:cs typeface="Palladio Uralic"/>
              </a:rPr>
              <a:t>System</a:t>
            </a:r>
            <a:endParaRPr sz="2800" dirty="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1143000"/>
            <a:ext cx="8458200" cy="496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6760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747395" algn="l"/>
              </a:tabLst>
            </a:pPr>
            <a:r>
              <a:rPr sz="2200" spc="-5" dirty="0">
                <a:latin typeface="Palladio Uralic"/>
                <a:cs typeface="Palladio Uralic"/>
              </a:rPr>
              <a:t>The </a:t>
            </a:r>
            <a:r>
              <a:rPr sz="2200" spc="-10" dirty="0">
                <a:latin typeface="Palladio Uralic"/>
                <a:cs typeface="Palladio Uralic"/>
              </a:rPr>
              <a:t>respiratory system </a:t>
            </a:r>
            <a:r>
              <a:rPr sz="2200" spc="-5" dirty="0">
                <a:latin typeface="Palladio Uralic"/>
                <a:cs typeface="Palladio Uralic"/>
              </a:rPr>
              <a:t>is the set of organs that allows a person to  breathe and exchange oxygen and carbon dioxide throughout the  </a:t>
            </a:r>
            <a:r>
              <a:rPr sz="2200" dirty="0">
                <a:latin typeface="Palladio Uralic"/>
                <a:cs typeface="Palladio Uralic"/>
              </a:rPr>
              <a:t>body.</a:t>
            </a:r>
          </a:p>
          <a:p>
            <a:pPr marL="746760" marR="5080" indent="-287020" algn="just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747395" algn="l"/>
              </a:tabLst>
            </a:pPr>
            <a:r>
              <a:rPr sz="2200" b="1" spc="-5" dirty="0">
                <a:solidFill>
                  <a:srgbClr val="4D4D4D"/>
                </a:solidFill>
                <a:latin typeface="TeXGyrePagella"/>
                <a:cs typeface="TeXGyrePagella"/>
              </a:rPr>
              <a:t>The integrated system </a:t>
            </a:r>
            <a:r>
              <a:rPr sz="2200" b="1" dirty="0">
                <a:solidFill>
                  <a:srgbClr val="4D4D4D"/>
                </a:solidFill>
                <a:latin typeface="TeXGyrePagella"/>
                <a:cs typeface="TeXGyrePagella"/>
              </a:rPr>
              <a:t>of </a:t>
            </a:r>
            <a:r>
              <a:rPr sz="2200" b="1" spc="-10" dirty="0">
                <a:solidFill>
                  <a:srgbClr val="4D4D4D"/>
                </a:solidFill>
                <a:latin typeface="TeXGyrePagella"/>
                <a:cs typeface="TeXGyrePagella"/>
              </a:rPr>
              <a:t>organs </a:t>
            </a:r>
            <a:r>
              <a:rPr sz="2200" b="1" spc="-5" dirty="0">
                <a:solidFill>
                  <a:srgbClr val="4D4D4D"/>
                </a:solidFill>
                <a:latin typeface="TeXGyrePagella"/>
                <a:cs typeface="TeXGyrePagella"/>
              </a:rPr>
              <a:t>involved in the intake and  exchange of oxygen and carbon dioxide between </a:t>
            </a:r>
            <a:r>
              <a:rPr sz="2200" b="1" spc="-10" dirty="0">
                <a:solidFill>
                  <a:srgbClr val="4D4D4D"/>
                </a:solidFill>
                <a:latin typeface="TeXGyrePagella"/>
                <a:cs typeface="TeXGyrePagella"/>
              </a:rPr>
              <a:t>the body </a:t>
            </a:r>
            <a:r>
              <a:rPr sz="2200" b="1" spc="-5" dirty="0">
                <a:solidFill>
                  <a:srgbClr val="4D4D4D"/>
                </a:solidFill>
                <a:latin typeface="TeXGyrePagella"/>
                <a:cs typeface="TeXGyrePagella"/>
              </a:rPr>
              <a:t>and  </a:t>
            </a:r>
            <a:r>
              <a:rPr sz="2200" b="1" spc="-10" dirty="0">
                <a:solidFill>
                  <a:srgbClr val="4D4D4D"/>
                </a:solidFill>
                <a:latin typeface="TeXGyrePagella"/>
                <a:cs typeface="TeXGyrePagella"/>
              </a:rPr>
              <a:t>the </a:t>
            </a:r>
            <a:r>
              <a:rPr sz="2200" b="1" spc="-5" dirty="0">
                <a:solidFill>
                  <a:srgbClr val="4D4D4D"/>
                </a:solidFill>
                <a:latin typeface="TeXGyrePagella"/>
                <a:cs typeface="TeXGyrePagella"/>
              </a:rPr>
              <a:t>environment and including the </a:t>
            </a:r>
            <a:r>
              <a:rPr sz="2200" b="1" spc="-10" dirty="0">
                <a:solidFill>
                  <a:srgbClr val="4D4D4D"/>
                </a:solidFill>
                <a:latin typeface="TeXGyrePagella"/>
                <a:cs typeface="TeXGyrePagella"/>
              </a:rPr>
              <a:t>nasal </a:t>
            </a:r>
            <a:r>
              <a:rPr sz="2200" b="1" spc="-5" dirty="0">
                <a:solidFill>
                  <a:srgbClr val="4D4D4D"/>
                </a:solidFill>
                <a:latin typeface="TeXGyrePagella"/>
                <a:cs typeface="TeXGyrePagella"/>
              </a:rPr>
              <a:t>passages, larynx,  </a:t>
            </a:r>
            <a:r>
              <a:rPr sz="2200" b="1" spc="-10" dirty="0">
                <a:solidFill>
                  <a:srgbClr val="4D4D4D"/>
                </a:solidFill>
                <a:latin typeface="TeXGyrePagella"/>
                <a:cs typeface="TeXGyrePagella"/>
              </a:rPr>
              <a:t>trachea, bronchial tubes, </a:t>
            </a:r>
            <a:r>
              <a:rPr sz="2200" b="1" spc="-5" dirty="0">
                <a:solidFill>
                  <a:srgbClr val="4D4D4D"/>
                </a:solidFill>
                <a:latin typeface="TeXGyrePagella"/>
                <a:cs typeface="TeXGyrePagella"/>
              </a:rPr>
              <a:t>and</a:t>
            </a:r>
            <a:r>
              <a:rPr sz="2200" b="1" spc="75" dirty="0">
                <a:solidFill>
                  <a:srgbClr val="4D4D4D"/>
                </a:solidFill>
                <a:latin typeface="TeXGyrePagella"/>
                <a:cs typeface="TeXGyrePagella"/>
              </a:rPr>
              <a:t> </a:t>
            </a:r>
            <a:r>
              <a:rPr sz="2200" b="1" spc="-5" dirty="0">
                <a:solidFill>
                  <a:srgbClr val="4D4D4D"/>
                </a:solidFill>
                <a:latin typeface="TeXGyrePagella"/>
                <a:cs typeface="TeXGyrePagella"/>
              </a:rPr>
              <a:t>lungs.</a:t>
            </a:r>
            <a:endParaRPr sz="2200" dirty="0">
              <a:latin typeface="TeXGyrePagella"/>
              <a:cs typeface="TeXGyrePagella"/>
            </a:endParaRPr>
          </a:p>
          <a:p>
            <a:pPr marR="1564005" algn="r">
              <a:lnSpc>
                <a:spcPct val="100000"/>
              </a:lnSpc>
            </a:pPr>
            <a:endParaRPr lang="en-US" sz="2000" dirty="0">
              <a:latin typeface="TeXGyrePagella"/>
              <a:cs typeface="Palladio Uralic"/>
            </a:endParaRPr>
          </a:p>
          <a:p>
            <a:pPr marR="1564005" algn="r">
              <a:lnSpc>
                <a:spcPct val="100000"/>
              </a:lnSpc>
            </a:pPr>
            <a:r>
              <a:rPr sz="2000" b="1" spc="-5" dirty="0" smtClean="0">
                <a:solidFill>
                  <a:srgbClr val="696969"/>
                </a:solidFill>
                <a:latin typeface="Palladio Uralic"/>
                <a:cs typeface="Palladio Uralic"/>
              </a:rPr>
              <a:t>The </a:t>
            </a:r>
            <a:r>
              <a:rPr sz="2000" b="1" spc="-5" dirty="0">
                <a:solidFill>
                  <a:srgbClr val="696969"/>
                </a:solidFill>
                <a:latin typeface="Palladio Uralic"/>
                <a:cs typeface="Palladio Uralic"/>
              </a:rPr>
              <a:t>respiratory </a:t>
            </a:r>
            <a:r>
              <a:rPr sz="2000" b="1" dirty="0">
                <a:solidFill>
                  <a:srgbClr val="696969"/>
                </a:solidFill>
                <a:latin typeface="Palladio Uralic"/>
                <a:cs typeface="Palladio Uralic"/>
              </a:rPr>
              <a:t>system </a:t>
            </a:r>
            <a:r>
              <a:rPr sz="2000" b="1" spc="-5" dirty="0">
                <a:solidFill>
                  <a:srgbClr val="696969"/>
                </a:solidFill>
                <a:latin typeface="Palladio Uralic"/>
                <a:cs typeface="Palladio Uralic"/>
              </a:rPr>
              <a:t>performs </a:t>
            </a:r>
            <a:r>
              <a:rPr sz="2000" b="1" dirty="0">
                <a:solidFill>
                  <a:srgbClr val="696969"/>
                </a:solidFill>
                <a:latin typeface="Palladio Uralic"/>
                <a:cs typeface="Palladio Uralic"/>
              </a:rPr>
              <a:t>two </a:t>
            </a:r>
            <a:r>
              <a:rPr sz="2000" b="1" spc="-5" dirty="0" smtClean="0">
                <a:solidFill>
                  <a:srgbClr val="696969"/>
                </a:solidFill>
                <a:latin typeface="Palladio Uralic"/>
                <a:cs typeface="Palladio Uralic"/>
              </a:rPr>
              <a:t>major</a:t>
            </a:r>
            <a:r>
              <a:rPr lang="en-US" sz="2000" b="1" spc="-25" dirty="0">
                <a:solidFill>
                  <a:srgbClr val="696969"/>
                </a:solidFill>
                <a:latin typeface="Palladio Uralic"/>
                <a:cs typeface="Palladio Uralic"/>
              </a:rPr>
              <a:t> </a:t>
            </a:r>
            <a:r>
              <a:rPr lang="en-US" sz="2000" b="1" spc="-25" dirty="0" smtClean="0">
                <a:solidFill>
                  <a:srgbClr val="696969"/>
                </a:solidFill>
                <a:latin typeface="Palladio Uralic"/>
                <a:cs typeface="Palladio Uralic"/>
              </a:rPr>
              <a:t>tasks</a:t>
            </a:r>
            <a:r>
              <a:rPr lang="en-US" sz="2400" b="1" spc="-25" dirty="0" smtClean="0">
                <a:solidFill>
                  <a:srgbClr val="696969"/>
                </a:solidFill>
                <a:latin typeface="Palladio Uralic"/>
                <a:cs typeface="Palladio Uralic"/>
              </a:rPr>
              <a:t>:</a:t>
            </a:r>
          </a:p>
          <a:p>
            <a:pPr marR="1564005" algn="r">
              <a:lnSpc>
                <a:spcPct val="100000"/>
              </a:lnSpc>
            </a:pPr>
            <a:endParaRPr sz="2400" dirty="0">
              <a:latin typeface="Palladio Uralic"/>
              <a:cs typeface="Palladio Uralic"/>
            </a:endParaRPr>
          </a:p>
          <a:p>
            <a:pPr marL="286385" marR="1598930" indent="-286385" algn="r">
              <a:lnSpc>
                <a:spcPts val="2635"/>
              </a:lnSpc>
              <a:spcBef>
                <a:spcPts val="540"/>
              </a:spcBef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4D4D4D"/>
                </a:solidFill>
                <a:latin typeface="Palladio Uralic"/>
                <a:cs typeface="Palladio Uralic"/>
              </a:rPr>
              <a:t>Exchanging air between the </a:t>
            </a:r>
            <a:r>
              <a:rPr sz="2200" spc="-10" dirty="0">
                <a:solidFill>
                  <a:srgbClr val="4D4D4D"/>
                </a:solidFill>
                <a:latin typeface="Palladio Uralic"/>
                <a:cs typeface="Palladio Uralic"/>
              </a:rPr>
              <a:t>body </a:t>
            </a:r>
            <a:r>
              <a:rPr sz="2200" spc="-5" dirty="0">
                <a:solidFill>
                  <a:srgbClr val="4D4D4D"/>
                </a:solidFill>
                <a:latin typeface="Palladio Uralic"/>
                <a:cs typeface="Palladio Uralic"/>
              </a:rPr>
              <a:t>and the</a:t>
            </a:r>
            <a:r>
              <a:rPr sz="2200" spc="-50" dirty="0">
                <a:solidFill>
                  <a:srgbClr val="4D4D4D"/>
                </a:solidFill>
                <a:latin typeface="Palladio Uralic"/>
                <a:cs typeface="Palladio Uralic"/>
              </a:rPr>
              <a:t> </a:t>
            </a:r>
            <a:r>
              <a:rPr sz="2200" spc="-5" dirty="0">
                <a:solidFill>
                  <a:srgbClr val="4D4D4D"/>
                </a:solidFill>
                <a:latin typeface="Palladio Uralic"/>
                <a:cs typeface="Palladio Uralic"/>
              </a:rPr>
              <a:t>outside</a:t>
            </a:r>
            <a:endParaRPr sz="2200" dirty="0">
              <a:latin typeface="Palladio Uralic"/>
              <a:cs typeface="Palladio Uralic"/>
            </a:endParaRPr>
          </a:p>
          <a:p>
            <a:pPr marL="756285">
              <a:lnSpc>
                <a:spcPts val="2635"/>
              </a:lnSpc>
            </a:pPr>
            <a:r>
              <a:rPr sz="2200" spc="-5" dirty="0">
                <a:solidFill>
                  <a:srgbClr val="4D4D4D"/>
                </a:solidFill>
                <a:latin typeface="Palladio Uralic"/>
                <a:cs typeface="Palladio Uralic"/>
              </a:rPr>
              <a:t>environment known as </a:t>
            </a:r>
            <a:r>
              <a:rPr sz="2200" b="1" spc="-5" dirty="0">
                <a:solidFill>
                  <a:srgbClr val="E90061"/>
                </a:solidFill>
                <a:latin typeface="TeXGyrePagella"/>
                <a:cs typeface="TeXGyrePagella"/>
              </a:rPr>
              <a:t>external</a:t>
            </a:r>
            <a:r>
              <a:rPr sz="2200" b="1" spc="-50" dirty="0">
                <a:solidFill>
                  <a:srgbClr val="E90061"/>
                </a:solidFill>
                <a:latin typeface="TeXGyrePagella"/>
                <a:cs typeface="TeXGyrePagella"/>
              </a:rPr>
              <a:t> </a:t>
            </a:r>
            <a:r>
              <a:rPr sz="2200" b="1" spc="-10" dirty="0">
                <a:solidFill>
                  <a:srgbClr val="E90061"/>
                </a:solidFill>
                <a:latin typeface="TeXGyrePagella"/>
                <a:cs typeface="TeXGyrePagella"/>
              </a:rPr>
              <a:t>respiration</a:t>
            </a:r>
            <a:r>
              <a:rPr sz="2200" b="1" spc="-10" dirty="0">
                <a:solidFill>
                  <a:srgbClr val="4D4D4D"/>
                </a:solidFill>
                <a:latin typeface="TeXGyrePagella"/>
                <a:cs typeface="TeXGyrePagella"/>
              </a:rPr>
              <a:t>.</a:t>
            </a:r>
            <a:endParaRPr sz="2200" dirty="0">
              <a:latin typeface="TeXGyrePagella"/>
              <a:cs typeface="TeXGyrePagella"/>
            </a:endParaRPr>
          </a:p>
          <a:p>
            <a:pPr marL="756285" marR="553720" indent="-287020">
              <a:lnSpc>
                <a:spcPts val="2630"/>
              </a:lnSpc>
              <a:spcBef>
                <a:spcPts val="63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4D4D4D"/>
                </a:solidFill>
                <a:latin typeface="Palladio Uralic"/>
                <a:cs typeface="Palladio Uralic"/>
              </a:rPr>
              <a:t>Bringing </a:t>
            </a:r>
            <a:r>
              <a:rPr sz="2200" spc="-10" dirty="0">
                <a:solidFill>
                  <a:srgbClr val="4D4D4D"/>
                </a:solidFill>
                <a:latin typeface="Palladio Uralic"/>
                <a:cs typeface="Palladio Uralic"/>
              </a:rPr>
              <a:t>oxygen </a:t>
            </a:r>
            <a:r>
              <a:rPr sz="2200" spc="-5" dirty="0">
                <a:solidFill>
                  <a:srgbClr val="4D4D4D"/>
                </a:solidFill>
                <a:latin typeface="Palladio Uralic"/>
                <a:cs typeface="Palladio Uralic"/>
              </a:rPr>
              <a:t>to the cells and removing carbon dioxide  from them </a:t>
            </a:r>
            <a:r>
              <a:rPr sz="2200" spc="-10" dirty="0">
                <a:solidFill>
                  <a:srgbClr val="4D4D4D"/>
                </a:solidFill>
                <a:latin typeface="Palladio Uralic"/>
                <a:cs typeface="Palladio Uralic"/>
              </a:rPr>
              <a:t>referred </a:t>
            </a:r>
            <a:r>
              <a:rPr sz="2200" spc="-5" dirty="0">
                <a:solidFill>
                  <a:srgbClr val="4D4D4D"/>
                </a:solidFill>
                <a:latin typeface="Palladio Uralic"/>
                <a:cs typeface="Palladio Uralic"/>
              </a:rPr>
              <a:t>to as </a:t>
            </a:r>
            <a:r>
              <a:rPr sz="2200" b="1" spc="-5" dirty="0">
                <a:solidFill>
                  <a:srgbClr val="E90061"/>
                </a:solidFill>
                <a:latin typeface="TeXGyrePagella"/>
                <a:cs typeface="TeXGyrePagella"/>
              </a:rPr>
              <a:t>internal</a:t>
            </a:r>
            <a:r>
              <a:rPr sz="2200" b="1" spc="45" dirty="0">
                <a:solidFill>
                  <a:srgbClr val="E90061"/>
                </a:solidFill>
                <a:latin typeface="TeXGyrePagella"/>
                <a:cs typeface="TeXGyrePagella"/>
              </a:rPr>
              <a:t> </a:t>
            </a:r>
            <a:r>
              <a:rPr sz="2200" b="1" spc="-10" dirty="0">
                <a:solidFill>
                  <a:srgbClr val="E90061"/>
                </a:solidFill>
                <a:latin typeface="TeXGyrePagella"/>
                <a:cs typeface="TeXGyrePagella"/>
              </a:rPr>
              <a:t>respiration</a:t>
            </a:r>
            <a:r>
              <a:rPr sz="2200" b="1" spc="-10" dirty="0">
                <a:solidFill>
                  <a:srgbClr val="4D4D4D"/>
                </a:solidFill>
                <a:latin typeface="TeXGyrePagella"/>
                <a:cs typeface="TeXGyrePagella"/>
              </a:rPr>
              <a:t>.</a:t>
            </a:r>
            <a:endParaRPr sz="2200" dirty="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4582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93877" y="1040384"/>
            <a:ext cx="83756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1665" algn="l"/>
              </a:tabLst>
            </a:pPr>
            <a:r>
              <a:rPr sz="2200" dirty="0">
                <a:latin typeface="Palladio Uralic"/>
                <a:cs typeface="Palladio Uralic"/>
              </a:rPr>
              <a:t>1.	</a:t>
            </a:r>
            <a:r>
              <a:rPr sz="2000" spc="-5" dirty="0">
                <a:latin typeface="Palladio Uralic"/>
                <a:cs typeface="Palladio Uralic"/>
              </a:rPr>
              <a:t>Supplies the </a:t>
            </a:r>
            <a:r>
              <a:rPr sz="2000" spc="-10" dirty="0">
                <a:latin typeface="Palladio Uralic"/>
                <a:cs typeface="Palladio Uralic"/>
              </a:rPr>
              <a:t>body </a:t>
            </a:r>
            <a:r>
              <a:rPr sz="2000" spc="-5" dirty="0">
                <a:latin typeface="Palladio Uralic"/>
                <a:cs typeface="Palladio Uralic"/>
              </a:rPr>
              <a:t>with oxygen and disposes of carbon</a:t>
            </a:r>
            <a:r>
              <a:rPr sz="2000" spc="80" dirty="0">
                <a:latin typeface="Palladio Uralic"/>
                <a:cs typeface="Palladio Uralic"/>
              </a:rPr>
              <a:t> </a:t>
            </a:r>
            <a:r>
              <a:rPr sz="2000" spc="-5" dirty="0">
                <a:latin typeface="Palladio Uralic"/>
                <a:cs typeface="Palladio Uralic"/>
              </a:rPr>
              <a:t>dioxide</a:t>
            </a:r>
            <a:endParaRPr sz="2000" dirty="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" y="1417045"/>
            <a:ext cx="3169133" cy="327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1665" algn="l"/>
              </a:tabLst>
            </a:pPr>
            <a:r>
              <a:rPr sz="2000" b="0" spc="-5" dirty="0">
                <a:solidFill>
                  <a:srgbClr val="000000"/>
                </a:solidFill>
                <a:latin typeface="Palladio Uralic"/>
                <a:cs typeface="Palladio Uralic"/>
              </a:rPr>
              <a:t>2.	Filters </a:t>
            </a:r>
            <a:r>
              <a:rPr sz="2000" b="0" spc="-10" dirty="0">
                <a:solidFill>
                  <a:srgbClr val="000000"/>
                </a:solidFill>
                <a:latin typeface="Palladio Uralic"/>
                <a:cs typeface="Palladio Uralic"/>
              </a:rPr>
              <a:t>inspired</a:t>
            </a:r>
            <a:r>
              <a:rPr sz="2000" b="0" spc="-40" dirty="0">
                <a:solidFill>
                  <a:srgbClr val="000000"/>
                </a:solidFill>
                <a:latin typeface="Palladio Uralic"/>
                <a:cs typeface="Palladio Uralic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Palladio Uralic"/>
                <a:cs typeface="Palladio Uralic"/>
              </a:rPr>
              <a:t>air</a:t>
            </a:r>
            <a:endParaRPr sz="2000" dirty="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292" y="1744116"/>
            <a:ext cx="6308699" cy="466345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819150" indent="-610235">
              <a:lnSpc>
                <a:spcPct val="100000"/>
              </a:lnSpc>
              <a:spcBef>
                <a:spcPts val="365"/>
              </a:spcBef>
              <a:buAutoNum type="arabicPeriod" startAt="3"/>
              <a:tabLst>
                <a:tab pos="818515" algn="l"/>
                <a:tab pos="819785" algn="l"/>
              </a:tabLst>
            </a:pPr>
            <a:r>
              <a:rPr sz="2000" spc="-5" dirty="0">
                <a:latin typeface="Palladio Uralic"/>
                <a:cs typeface="Palladio Uralic"/>
              </a:rPr>
              <a:t>Produces</a:t>
            </a:r>
            <a:r>
              <a:rPr sz="2000" spc="5" dirty="0">
                <a:latin typeface="Palladio Uralic"/>
                <a:cs typeface="Palladio Uralic"/>
              </a:rPr>
              <a:t> </a:t>
            </a:r>
            <a:r>
              <a:rPr sz="2000" spc="-5" dirty="0">
                <a:latin typeface="Palladio Uralic"/>
                <a:cs typeface="Palladio Uralic"/>
              </a:rPr>
              <a:t>sound</a:t>
            </a:r>
            <a:endParaRPr sz="2000" dirty="0">
              <a:latin typeface="Palladio Uralic"/>
              <a:cs typeface="Palladio Uralic"/>
            </a:endParaRPr>
          </a:p>
          <a:p>
            <a:pPr marL="819150" indent="-610235">
              <a:lnSpc>
                <a:spcPct val="100000"/>
              </a:lnSpc>
              <a:spcBef>
                <a:spcPts val="260"/>
              </a:spcBef>
              <a:buAutoNum type="arabicPeriod" startAt="3"/>
              <a:tabLst>
                <a:tab pos="818515" algn="l"/>
                <a:tab pos="819785" algn="l"/>
              </a:tabLst>
            </a:pPr>
            <a:r>
              <a:rPr sz="2000" spc="-5" dirty="0">
                <a:latin typeface="Palladio Uralic"/>
                <a:cs typeface="Palladio Uralic"/>
              </a:rPr>
              <a:t>Contains receptors for smell</a:t>
            </a:r>
            <a:endParaRPr sz="2000" dirty="0">
              <a:latin typeface="Palladio Uralic"/>
              <a:cs typeface="Palladio Uralic"/>
            </a:endParaRPr>
          </a:p>
          <a:p>
            <a:pPr marL="819150" indent="-610235">
              <a:lnSpc>
                <a:spcPct val="100000"/>
              </a:lnSpc>
              <a:spcBef>
                <a:spcPts val="265"/>
              </a:spcBef>
              <a:buAutoNum type="arabicPeriod" startAt="3"/>
              <a:tabLst>
                <a:tab pos="818515" algn="l"/>
                <a:tab pos="819785" algn="l"/>
              </a:tabLst>
            </a:pPr>
            <a:r>
              <a:rPr sz="2000" spc="-5" dirty="0" smtClean="0">
                <a:latin typeface="Palladio Uralic"/>
                <a:cs typeface="Palladio Uralic"/>
              </a:rPr>
              <a:t>R</a:t>
            </a:r>
            <a:r>
              <a:rPr lang="en-US" sz="2000" spc="-5" dirty="0" smtClean="0">
                <a:latin typeface="Palladio Uralic"/>
                <a:cs typeface="Palladio Uralic"/>
              </a:rPr>
              <a:t>emoval </a:t>
            </a:r>
            <a:r>
              <a:rPr sz="2000" spc="-5" dirty="0" smtClean="0">
                <a:latin typeface="Palladio Uralic"/>
                <a:cs typeface="Palladio Uralic"/>
              </a:rPr>
              <a:t>of </a:t>
            </a:r>
            <a:r>
              <a:rPr sz="2000" spc="-5" dirty="0">
                <a:latin typeface="Palladio Uralic"/>
                <a:cs typeface="Palladio Uralic"/>
              </a:rPr>
              <a:t>some excess water and</a:t>
            </a:r>
            <a:r>
              <a:rPr sz="2000" spc="15" dirty="0">
                <a:latin typeface="Palladio Uralic"/>
                <a:cs typeface="Palladio Uralic"/>
              </a:rPr>
              <a:t> </a:t>
            </a:r>
            <a:r>
              <a:rPr sz="2000" spc="-5" dirty="0">
                <a:latin typeface="Palladio Uralic"/>
                <a:cs typeface="Palladio Uralic"/>
              </a:rPr>
              <a:t>heat</a:t>
            </a:r>
            <a:endParaRPr sz="2000" dirty="0">
              <a:latin typeface="Palladio Uralic"/>
              <a:cs typeface="Palladio Uralic"/>
            </a:endParaRPr>
          </a:p>
          <a:p>
            <a:pPr marL="819150" indent="-610235">
              <a:lnSpc>
                <a:spcPct val="100000"/>
              </a:lnSpc>
              <a:spcBef>
                <a:spcPts val="270"/>
              </a:spcBef>
              <a:buAutoNum type="arabicPeriod" startAt="3"/>
              <a:tabLst>
                <a:tab pos="818515" algn="l"/>
                <a:tab pos="819785" algn="l"/>
              </a:tabLst>
            </a:pPr>
            <a:r>
              <a:rPr sz="2000" spc="-10" dirty="0">
                <a:latin typeface="Palladio Uralic"/>
                <a:cs typeface="Palladio Uralic"/>
              </a:rPr>
              <a:t>Helps </a:t>
            </a:r>
            <a:r>
              <a:rPr sz="2000" spc="-5" dirty="0">
                <a:latin typeface="Palladio Uralic"/>
                <a:cs typeface="Palladio Uralic"/>
              </a:rPr>
              <a:t>regulate blood </a:t>
            </a:r>
            <a:r>
              <a:rPr sz="2000" spc="-10" dirty="0" smtClean="0">
                <a:latin typeface="Palladio Uralic"/>
                <a:cs typeface="Palladio Uralic"/>
              </a:rPr>
              <a:t>pH</a:t>
            </a:r>
            <a:endParaRPr lang="en-US" sz="2000" spc="-10" dirty="0" smtClean="0">
              <a:latin typeface="Palladio Uralic"/>
              <a:cs typeface="Palladio Uralic"/>
            </a:endParaRPr>
          </a:p>
          <a:p>
            <a:pPr marL="208915">
              <a:lnSpc>
                <a:spcPct val="100000"/>
              </a:lnSpc>
              <a:spcBef>
                <a:spcPts val="270"/>
              </a:spcBef>
              <a:tabLst>
                <a:tab pos="818515" algn="l"/>
                <a:tab pos="819785" algn="l"/>
              </a:tabLst>
            </a:pPr>
            <a:endParaRPr sz="4000" dirty="0">
              <a:latin typeface="Verdana"/>
              <a:cs typeface="Verdana"/>
            </a:endParaRPr>
          </a:p>
          <a:p>
            <a:pPr marL="622300" marR="1393190" lvl="1" indent="-342900">
              <a:lnSpc>
                <a:spcPct val="100000"/>
              </a:lnSpc>
              <a:spcBef>
                <a:spcPts val="185"/>
              </a:spcBef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sz="2000" spc="-5" dirty="0">
                <a:latin typeface="Palladio Uralic"/>
                <a:cs typeface="Palladio Uralic"/>
              </a:rPr>
              <a:t>Breathing (pulmonary ventilation).  consists of two cyclic</a:t>
            </a:r>
            <a:r>
              <a:rPr sz="2000" spc="-10" dirty="0">
                <a:latin typeface="Palladio Uralic"/>
                <a:cs typeface="Palladio Uralic"/>
              </a:rPr>
              <a:t> </a:t>
            </a:r>
            <a:r>
              <a:rPr sz="2000" spc="-5" dirty="0">
                <a:latin typeface="Palladio Uralic"/>
                <a:cs typeface="Palladio Uralic"/>
              </a:rPr>
              <a:t>phases:</a:t>
            </a:r>
            <a:endParaRPr sz="2000" dirty="0">
              <a:latin typeface="Palladio Uralic"/>
              <a:cs typeface="Palladio Uralic"/>
            </a:endParaRPr>
          </a:p>
          <a:p>
            <a:pPr marL="1023619" marR="1663700" lvl="2" indent="-28702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1023619" algn="l"/>
                <a:tab pos="1024255" algn="l"/>
              </a:tabLst>
            </a:pPr>
            <a:r>
              <a:rPr sz="2000" b="1" spc="-5" dirty="0">
                <a:latin typeface="Palladio Uralic"/>
                <a:cs typeface="Palladio Uralic"/>
              </a:rPr>
              <a:t>Inhalation</a:t>
            </a:r>
            <a:r>
              <a:rPr sz="2000" spc="-5" dirty="0">
                <a:latin typeface="Palladio Uralic"/>
                <a:cs typeface="Palladio Uralic"/>
              </a:rPr>
              <a:t>, also </a:t>
            </a:r>
            <a:r>
              <a:rPr sz="2000" spc="-10" dirty="0">
                <a:latin typeface="Palladio Uralic"/>
                <a:cs typeface="Palladio Uralic"/>
              </a:rPr>
              <a:t>called  </a:t>
            </a:r>
            <a:r>
              <a:rPr sz="2000" spc="-5" dirty="0">
                <a:latin typeface="Palladio Uralic"/>
                <a:cs typeface="Palladio Uralic"/>
              </a:rPr>
              <a:t>inspiration - draws gases into  the</a:t>
            </a:r>
            <a:r>
              <a:rPr sz="2000" spc="-40" dirty="0">
                <a:latin typeface="Palladio Uralic"/>
                <a:cs typeface="Palladio Uralic"/>
              </a:rPr>
              <a:t> </a:t>
            </a:r>
            <a:r>
              <a:rPr sz="2000" spc="-5" dirty="0">
                <a:latin typeface="Palladio Uralic"/>
                <a:cs typeface="Palladio Uralic"/>
              </a:rPr>
              <a:t>lungs.</a:t>
            </a:r>
            <a:endParaRPr sz="2000" dirty="0">
              <a:latin typeface="Palladio Uralic"/>
              <a:cs typeface="Palladio Uralic"/>
            </a:endParaRPr>
          </a:p>
          <a:p>
            <a:pPr marL="1023619" marR="1550670" lvl="2" indent="-28702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1023619" algn="l"/>
                <a:tab pos="1024255" algn="l"/>
              </a:tabLst>
            </a:pPr>
            <a:r>
              <a:rPr sz="2000" b="1" spc="-5" dirty="0">
                <a:latin typeface="Palladio Uralic"/>
                <a:cs typeface="Palladio Uralic"/>
              </a:rPr>
              <a:t>Exhalation, </a:t>
            </a:r>
            <a:r>
              <a:rPr sz="2000" spc="-5" dirty="0">
                <a:latin typeface="Palladio Uralic"/>
                <a:cs typeface="Palladio Uralic"/>
              </a:rPr>
              <a:t>also called  expiration - forces gases out of  the</a:t>
            </a:r>
            <a:r>
              <a:rPr sz="2000" spc="-40" dirty="0">
                <a:latin typeface="Palladio Uralic"/>
                <a:cs typeface="Palladio Uralic"/>
              </a:rPr>
              <a:t> </a:t>
            </a:r>
            <a:r>
              <a:rPr sz="2000" spc="-5" dirty="0">
                <a:latin typeface="Palladio Uralic"/>
                <a:cs typeface="Palladio Uralic"/>
              </a:rPr>
              <a:t>lungs.</a:t>
            </a:r>
            <a:endParaRPr sz="2000" dirty="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6800" y="2971800"/>
            <a:ext cx="4111497" cy="3524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86001" y="322851"/>
            <a:ext cx="4966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Functions of Respiratory system: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0369" y="980693"/>
            <a:ext cx="7763509" cy="18357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55600" marR="84455" indent="-342900">
              <a:lnSpc>
                <a:spcPts val="2630"/>
              </a:lnSpc>
              <a:spcBef>
                <a:spcPts val="1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latin typeface="Palladio Uralic"/>
                <a:cs typeface="Palladio Uralic"/>
              </a:rPr>
              <a:t>Air </a:t>
            </a:r>
            <a:r>
              <a:rPr sz="2200" spc="-5" dirty="0">
                <a:latin typeface="Palladio Uralic"/>
                <a:cs typeface="Palladio Uralic"/>
              </a:rPr>
              <a:t>from the outside </a:t>
            </a:r>
            <a:r>
              <a:rPr sz="2200" spc="-10" dirty="0">
                <a:latin typeface="Palladio Uralic"/>
                <a:cs typeface="Palladio Uralic"/>
              </a:rPr>
              <a:t>environment </a:t>
            </a:r>
            <a:r>
              <a:rPr sz="2200" spc="-5" dirty="0">
                <a:latin typeface="Palladio Uralic"/>
                <a:cs typeface="Palladio Uralic"/>
              </a:rPr>
              <a:t>enters the nose or mouth  during </a:t>
            </a:r>
            <a:r>
              <a:rPr sz="2200" b="1" spc="-5" dirty="0">
                <a:solidFill>
                  <a:srgbClr val="FFFF00"/>
                </a:solidFill>
                <a:latin typeface="Palladio Uralic"/>
                <a:cs typeface="Palladio Uralic"/>
              </a:rPr>
              <a:t>inspiration</a:t>
            </a:r>
            <a:r>
              <a:rPr sz="2200" b="1" spc="50" dirty="0">
                <a:solidFill>
                  <a:srgbClr val="E30058"/>
                </a:solidFill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(</a:t>
            </a:r>
            <a:r>
              <a:rPr sz="2200" i="1" spc="-5" dirty="0">
                <a:solidFill>
                  <a:srgbClr val="FFFF00"/>
                </a:solidFill>
                <a:latin typeface="Palladio Uralic"/>
                <a:cs typeface="Palladio Uralic"/>
              </a:rPr>
              <a:t>inhalation</a:t>
            </a:r>
            <a:r>
              <a:rPr sz="2200" spc="-5" dirty="0">
                <a:latin typeface="Palladio Uralic"/>
                <a:cs typeface="Palladio Uralic"/>
              </a:rPr>
              <a:t>).</a:t>
            </a:r>
            <a:endParaRPr sz="2200" dirty="0"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Composed of the </a:t>
            </a:r>
            <a:r>
              <a:rPr sz="2200" b="1" spc="-5" dirty="0">
                <a:latin typeface="Palladio Uralic"/>
                <a:cs typeface="Palladio Uralic"/>
              </a:rPr>
              <a:t>nose </a:t>
            </a:r>
            <a:r>
              <a:rPr sz="2200" spc="-5" dirty="0">
                <a:latin typeface="Palladio Uralic"/>
                <a:cs typeface="Palladio Uralic"/>
              </a:rPr>
              <a:t>and nasal cavity, paranasal</a:t>
            </a:r>
            <a:r>
              <a:rPr sz="2200" spc="25" dirty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sinuses,</a:t>
            </a:r>
            <a:endParaRPr sz="2200" dirty="0">
              <a:latin typeface="Palladio Uralic"/>
              <a:cs typeface="Palladio Uralic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Palladio Uralic"/>
                <a:cs typeface="Palladio Uralic"/>
              </a:rPr>
              <a:t>pharynx (throat),</a:t>
            </a:r>
            <a:r>
              <a:rPr sz="2200" spc="-25" dirty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larynx.</a:t>
            </a:r>
            <a:endParaRPr sz="2200" dirty="0"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latin typeface="Palladio Uralic"/>
                <a:cs typeface="Palladio Uralic"/>
              </a:rPr>
              <a:t>All part </a:t>
            </a:r>
            <a:r>
              <a:rPr sz="2200" spc="-5" dirty="0">
                <a:latin typeface="Palladio Uralic"/>
                <a:cs typeface="Palladio Uralic"/>
              </a:rPr>
              <a:t>of the conducting </a:t>
            </a:r>
            <a:r>
              <a:rPr sz="2200" spc="-10" dirty="0">
                <a:latin typeface="Palladio Uralic"/>
                <a:cs typeface="Palladio Uralic"/>
              </a:rPr>
              <a:t>portion </a:t>
            </a:r>
            <a:r>
              <a:rPr sz="2200" spc="-5" dirty="0">
                <a:latin typeface="Palladio Uralic"/>
                <a:cs typeface="Palladio Uralic"/>
              </a:rPr>
              <a:t>of the respiratory</a:t>
            </a:r>
            <a:r>
              <a:rPr sz="2200" spc="80" dirty="0">
                <a:latin typeface="Palladio Uralic"/>
                <a:cs typeface="Palladio Uralic"/>
              </a:rPr>
              <a:t> </a:t>
            </a:r>
            <a:r>
              <a:rPr sz="2200" dirty="0">
                <a:latin typeface="Palladio Uralic"/>
                <a:cs typeface="Palladio Uralic"/>
              </a:rPr>
              <a:t>system.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81190" y="3829964"/>
            <a:ext cx="826769" cy="465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0">
              <a:lnSpc>
                <a:spcPct val="117400"/>
              </a:lnSpc>
              <a:spcBef>
                <a:spcPts val="100"/>
              </a:spcBef>
            </a:pPr>
            <a:r>
              <a:rPr sz="2800" spc="-325" dirty="0" smtClean="0">
                <a:latin typeface="Verdana"/>
                <a:cs typeface="Verdana"/>
              </a:rPr>
              <a:t>  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3810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8186" y="381000"/>
            <a:ext cx="6215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Respiration: Upper respiratory tract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16478"/>
            <a:ext cx="7239000" cy="3889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1484" y="818156"/>
            <a:ext cx="7595234" cy="19704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Also called external</a:t>
            </a:r>
            <a:r>
              <a:rPr sz="2200" spc="-15" dirty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nares.</a:t>
            </a:r>
            <a:endParaRPr sz="2200" dirty="0"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Divided into two halves by the </a:t>
            </a:r>
            <a:r>
              <a:rPr sz="2200" b="1" spc="-5" dirty="0">
                <a:solidFill>
                  <a:srgbClr val="FFFF00"/>
                </a:solidFill>
                <a:latin typeface="Palladio Uralic"/>
                <a:cs typeface="Palladio Uralic"/>
              </a:rPr>
              <a:t>nasal</a:t>
            </a:r>
            <a:r>
              <a:rPr sz="2200" b="1" spc="-35" dirty="0">
                <a:solidFill>
                  <a:srgbClr val="FFFF00"/>
                </a:solidFill>
                <a:latin typeface="Palladio Uralic"/>
                <a:cs typeface="Palladio Uralic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Palladio Uralic"/>
                <a:cs typeface="Palladio Uralic"/>
              </a:rPr>
              <a:t>septum.</a:t>
            </a:r>
            <a:endParaRPr sz="2200" dirty="0">
              <a:solidFill>
                <a:srgbClr val="FFFF00"/>
              </a:solidFill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Contains the </a:t>
            </a:r>
            <a:r>
              <a:rPr sz="2200" b="1" spc="-5" dirty="0">
                <a:solidFill>
                  <a:srgbClr val="FFFF00"/>
                </a:solidFill>
                <a:latin typeface="Palladio Uralic"/>
                <a:cs typeface="Palladio Uralic"/>
              </a:rPr>
              <a:t>paranasal sinuses </a:t>
            </a:r>
            <a:r>
              <a:rPr sz="2200" spc="-5" dirty="0">
                <a:latin typeface="Palladio Uralic"/>
                <a:cs typeface="Palladio Uralic"/>
              </a:rPr>
              <a:t>where air is</a:t>
            </a:r>
            <a:r>
              <a:rPr sz="2200" spc="10" dirty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warmed.</a:t>
            </a:r>
            <a:endParaRPr sz="2200" dirty="0">
              <a:latin typeface="Palladio Uralic"/>
              <a:cs typeface="Palladio Uralic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Contains </a:t>
            </a:r>
            <a:r>
              <a:rPr sz="2200" b="1" spc="-5" dirty="0">
                <a:solidFill>
                  <a:srgbClr val="FFFF00"/>
                </a:solidFill>
                <a:latin typeface="Palladio Uralic"/>
                <a:cs typeface="Palladio Uralic"/>
              </a:rPr>
              <a:t>cilia </a:t>
            </a:r>
            <a:r>
              <a:rPr sz="2200" spc="-5" dirty="0">
                <a:latin typeface="Palladio Uralic"/>
                <a:cs typeface="Palladio Uralic"/>
              </a:rPr>
              <a:t>which is responsible for filtering out </a:t>
            </a:r>
            <a:r>
              <a:rPr sz="2200" spc="-5" dirty="0" smtClean="0">
                <a:latin typeface="Palladio Uralic"/>
                <a:cs typeface="Palladio Uralic"/>
              </a:rPr>
              <a:t>foreign  </a:t>
            </a:r>
            <a:r>
              <a:rPr sz="2200" spc="-10" dirty="0">
                <a:latin typeface="Palladio Uralic"/>
                <a:cs typeface="Palladio Uralic"/>
              </a:rPr>
              <a:t>bodies.</a:t>
            </a:r>
            <a:endParaRPr sz="2200" dirty="0">
              <a:latin typeface="Palladio Uralic"/>
              <a:cs typeface="Palladio Ural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8384" y="128730"/>
            <a:ext cx="126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Nose: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24200"/>
            <a:ext cx="6553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066800"/>
            <a:ext cx="8084184" cy="475707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00"/>
                </a:solidFill>
                <a:latin typeface="Palladio Uralic"/>
                <a:cs typeface="Palladio Uralic"/>
              </a:rPr>
              <a:t>Internal </a:t>
            </a:r>
            <a:r>
              <a:rPr sz="2400" b="1" dirty="0">
                <a:solidFill>
                  <a:srgbClr val="FFFF00"/>
                </a:solidFill>
                <a:latin typeface="Palladio Uralic"/>
                <a:cs typeface="Palladio Uralic"/>
              </a:rPr>
              <a:t>nares - </a:t>
            </a:r>
            <a:r>
              <a:rPr sz="2400" spc="-5" dirty="0">
                <a:latin typeface="Palladio Uralic"/>
                <a:cs typeface="Palladio Uralic"/>
              </a:rPr>
              <a:t>opening to</a:t>
            </a:r>
            <a:r>
              <a:rPr sz="2400" spc="-1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exterior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00"/>
                </a:solidFill>
                <a:latin typeface="Palladio Uralic"/>
                <a:cs typeface="Palladio Uralic"/>
              </a:rPr>
              <a:t>External nares </a:t>
            </a:r>
            <a:r>
              <a:rPr sz="2400" dirty="0">
                <a:solidFill>
                  <a:srgbClr val="FFFF00"/>
                </a:solidFill>
                <a:latin typeface="Palladio Uralic"/>
                <a:cs typeface="Palladio Uralic"/>
              </a:rPr>
              <a:t>- </a:t>
            </a:r>
            <a:r>
              <a:rPr sz="2400" spc="-5" dirty="0">
                <a:latin typeface="Palladio Uralic"/>
                <a:cs typeface="Palladio Uralic"/>
              </a:rPr>
              <a:t>opening to</a:t>
            </a:r>
            <a:r>
              <a:rPr sz="2400" spc="-15" dirty="0">
                <a:latin typeface="Palladio Uralic"/>
                <a:cs typeface="Palladio Uralic"/>
              </a:rPr>
              <a:t> </a:t>
            </a:r>
            <a:r>
              <a:rPr sz="2400" spc="-5" dirty="0">
                <a:latin typeface="Palladio Uralic"/>
                <a:cs typeface="Palladio Uralic"/>
              </a:rPr>
              <a:t>pharynx</a:t>
            </a:r>
            <a:endParaRPr sz="2400" dirty="0">
              <a:latin typeface="Palladio Uralic"/>
              <a:cs typeface="Palladio Uralic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00"/>
                </a:solidFill>
                <a:latin typeface="Palladio Uralic"/>
                <a:cs typeface="Palladio Uralic"/>
              </a:rPr>
              <a:t>Nasal </a:t>
            </a:r>
            <a:r>
              <a:rPr sz="2400" b="1" spc="-5" dirty="0">
                <a:solidFill>
                  <a:srgbClr val="FFFF00"/>
                </a:solidFill>
                <a:latin typeface="Palladio Uralic"/>
                <a:cs typeface="Palladio Uralic"/>
              </a:rPr>
              <a:t>conchae </a:t>
            </a:r>
            <a:r>
              <a:rPr sz="2400" dirty="0">
                <a:solidFill>
                  <a:srgbClr val="FFFF00"/>
                </a:solidFill>
                <a:latin typeface="Palladio Uralic"/>
                <a:cs typeface="Palladio Uralic"/>
              </a:rPr>
              <a:t>- </a:t>
            </a:r>
            <a:r>
              <a:rPr sz="2400" spc="-5" dirty="0">
                <a:latin typeface="Palladio Uralic"/>
                <a:cs typeface="Palladio Uralic"/>
              </a:rPr>
              <a:t>folds </a:t>
            </a:r>
            <a:r>
              <a:rPr sz="2400" dirty="0">
                <a:latin typeface="Palladio Uralic"/>
                <a:cs typeface="Palladio Uralic"/>
              </a:rPr>
              <a:t>in </a:t>
            </a:r>
            <a:r>
              <a:rPr sz="2400" spc="-5" dirty="0">
                <a:latin typeface="Palladio Uralic"/>
                <a:cs typeface="Palladio Uralic"/>
              </a:rPr>
              <a:t>the </a:t>
            </a:r>
            <a:r>
              <a:rPr sz="2400" dirty="0">
                <a:latin typeface="Palladio Uralic"/>
                <a:cs typeface="Palladio Uralic"/>
              </a:rPr>
              <a:t>mucous </a:t>
            </a:r>
            <a:r>
              <a:rPr sz="2400" spc="-5" dirty="0">
                <a:latin typeface="Palladio Uralic"/>
                <a:cs typeface="Palladio Uralic"/>
              </a:rPr>
              <a:t>membrane that  increase </a:t>
            </a:r>
            <a:r>
              <a:rPr sz="2400" dirty="0">
                <a:latin typeface="Palladio Uralic"/>
                <a:cs typeface="Palladio Uralic"/>
              </a:rPr>
              <a:t>air </a:t>
            </a:r>
            <a:r>
              <a:rPr sz="2400" spc="-5" dirty="0">
                <a:latin typeface="Palladio Uralic"/>
                <a:cs typeface="Palladio Uralic"/>
              </a:rPr>
              <a:t>turbulence </a:t>
            </a:r>
            <a:r>
              <a:rPr sz="2400" dirty="0">
                <a:latin typeface="Palladio Uralic"/>
                <a:cs typeface="Palladio Uralic"/>
              </a:rPr>
              <a:t>and ensures </a:t>
            </a:r>
            <a:r>
              <a:rPr sz="2400" spc="-5" dirty="0">
                <a:latin typeface="Palladio Uralic"/>
                <a:cs typeface="Palladio Uralic"/>
              </a:rPr>
              <a:t>that </a:t>
            </a:r>
            <a:r>
              <a:rPr sz="2400" dirty="0">
                <a:latin typeface="Palladio Uralic"/>
                <a:cs typeface="Palladio Uralic"/>
              </a:rPr>
              <a:t>most </a:t>
            </a:r>
            <a:r>
              <a:rPr sz="2400" spc="-5" dirty="0">
                <a:latin typeface="Palladio Uralic"/>
                <a:cs typeface="Palladio Uralic"/>
              </a:rPr>
              <a:t>air contacts  the </a:t>
            </a:r>
            <a:r>
              <a:rPr sz="2400" dirty="0">
                <a:latin typeface="Palladio Uralic"/>
                <a:cs typeface="Palladio Uralic"/>
              </a:rPr>
              <a:t>mucous</a:t>
            </a:r>
            <a:r>
              <a:rPr sz="2400" spc="-10" dirty="0">
                <a:latin typeface="Palladio Uralic"/>
                <a:cs typeface="Palladio Uralic"/>
              </a:rPr>
              <a:t> </a:t>
            </a:r>
            <a:r>
              <a:rPr sz="2400" spc="-5" dirty="0">
                <a:latin typeface="Palladio Uralic"/>
                <a:cs typeface="Palladio Uralic"/>
              </a:rPr>
              <a:t>membranes</a:t>
            </a:r>
            <a:endParaRPr sz="2400" dirty="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"/>
            </a:pPr>
            <a:endParaRPr sz="3200" dirty="0"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Palladio Uralic"/>
                <a:cs typeface="Palladio Uralic"/>
              </a:rPr>
              <a:t>Provides </a:t>
            </a:r>
            <a:r>
              <a:rPr sz="2400" spc="-5" dirty="0" smtClean="0">
                <a:latin typeface="Palladio Uralic"/>
                <a:cs typeface="Palladio Uralic"/>
              </a:rPr>
              <a:t>an </a:t>
            </a:r>
            <a:r>
              <a:rPr sz="2400" dirty="0">
                <a:latin typeface="Palladio Uralic"/>
                <a:cs typeface="Palladio Uralic"/>
              </a:rPr>
              <a:t>airway </a:t>
            </a:r>
            <a:r>
              <a:rPr sz="2400" spc="-5" dirty="0">
                <a:latin typeface="Palladio Uralic"/>
                <a:cs typeface="Palladio Uralic"/>
              </a:rPr>
              <a:t>for</a:t>
            </a:r>
            <a:r>
              <a:rPr sz="2400" spc="-30" dirty="0">
                <a:latin typeface="Palladio Uralic"/>
                <a:cs typeface="Palladio Uralic"/>
              </a:rPr>
              <a:t> </a:t>
            </a:r>
            <a:r>
              <a:rPr sz="2400" spc="-5" dirty="0">
                <a:latin typeface="Palladio Uralic"/>
                <a:cs typeface="Palladio Uralic"/>
              </a:rPr>
              <a:t>respiration</a:t>
            </a:r>
            <a:endParaRPr sz="2400" dirty="0"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Palladio Uralic"/>
                <a:cs typeface="Palladio Uralic"/>
              </a:rPr>
              <a:t>Moistens and </a:t>
            </a:r>
            <a:r>
              <a:rPr sz="2400" dirty="0">
                <a:latin typeface="Palladio Uralic"/>
                <a:cs typeface="Palladio Uralic"/>
              </a:rPr>
              <a:t>warms </a:t>
            </a:r>
            <a:r>
              <a:rPr sz="2400" spc="-5" dirty="0">
                <a:latin typeface="Palladio Uralic"/>
                <a:cs typeface="Palladio Uralic"/>
              </a:rPr>
              <a:t>entering</a:t>
            </a:r>
            <a:r>
              <a:rPr sz="2400" spc="1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air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Palladio Uralic"/>
                <a:cs typeface="Palladio Uralic"/>
              </a:rPr>
              <a:t>Filters </a:t>
            </a:r>
            <a:r>
              <a:rPr sz="2400" dirty="0">
                <a:latin typeface="Palladio Uralic"/>
                <a:cs typeface="Palladio Uralic"/>
              </a:rPr>
              <a:t>and </a:t>
            </a:r>
            <a:r>
              <a:rPr sz="2400" spc="-5" dirty="0">
                <a:latin typeface="Palladio Uralic"/>
                <a:cs typeface="Palladio Uralic"/>
              </a:rPr>
              <a:t>cleans inspired</a:t>
            </a:r>
            <a:r>
              <a:rPr sz="2400" spc="-1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air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Palladio Uralic"/>
                <a:cs typeface="Palladio Uralic"/>
              </a:rPr>
              <a:t>Resonating </a:t>
            </a:r>
            <a:r>
              <a:rPr sz="2400" dirty="0">
                <a:latin typeface="Palladio Uralic"/>
                <a:cs typeface="Palladio Uralic"/>
              </a:rPr>
              <a:t>chamber for</a:t>
            </a:r>
            <a:r>
              <a:rPr sz="2400" spc="-15" dirty="0">
                <a:latin typeface="Palladio Uralic"/>
                <a:cs typeface="Palladio Uralic"/>
              </a:rPr>
              <a:t> </a:t>
            </a:r>
            <a:r>
              <a:rPr sz="2400" dirty="0" smtClean="0">
                <a:latin typeface="Palladio Uralic"/>
                <a:cs typeface="Palladio Uralic"/>
              </a:rPr>
              <a:t>speech</a:t>
            </a:r>
            <a:endParaRPr lang="en-US" sz="2400" dirty="0" smtClean="0"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dirty="0">
                <a:latin typeface="Palladio Uralic"/>
                <a:cs typeface="Palladio Uralic"/>
              </a:rPr>
              <a:t>D</a:t>
            </a:r>
            <a:r>
              <a:rPr sz="2400" dirty="0" smtClean="0">
                <a:latin typeface="Palladio Uralic"/>
                <a:cs typeface="Palladio Uralic"/>
              </a:rPr>
              <a:t>etects </a:t>
            </a:r>
            <a:r>
              <a:rPr sz="2400" spc="-5" dirty="0">
                <a:latin typeface="Palladio Uralic"/>
                <a:cs typeface="Palladio Uralic"/>
              </a:rPr>
              <a:t>odors </a:t>
            </a:r>
            <a:r>
              <a:rPr sz="2400" dirty="0">
                <a:latin typeface="Palladio Uralic"/>
                <a:cs typeface="Palladio Uralic"/>
              </a:rPr>
              <a:t>in </a:t>
            </a:r>
            <a:r>
              <a:rPr sz="2400" spc="-5" dirty="0">
                <a:latin typeface="Palladio Uralic"/>
                <a:cs typeface="Palladio Uralic"/>
              </a:rPr>
              <a:t>the </a:t>
            </a:r>
            <a:r>
              <a:rPr sz="2400" dirty="0">
                <a:latin typeface="Palladio Uralic"/>
                <a:cs typeface="Palladio Uralic"/>
              </a:rPr>
              <a:t>air</a:t>
            </a:r>
            <a:r>
              <a:rPr sz="2400" spc="-20" dirty="0">
                <a:latin typeface="Palladio Uralic"/>
                <a:cs typeface="Palladio Uralic"/>
              </a:rPr>
              <a:t> </a:t>
            </a:r>
            <a:r>
              <a:rPr sz="2400" dirty="0">
                <a:latin typeface="Palladio Uralic"/>
                <a:cs typeface="Palladio Uralic"/>
              </a:rPr>
              <a:t>stream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3013" y="933510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Four bones of the skull contain paired air spaces called the  paranasal sinuses - frontal, ethmoidal, sphenoidal &amp;  maxillary.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Decrease skull bone weight.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Warm, moisten and filter incoming air.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Add resonance to voice.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Communicate with the nasal cavity by ducts.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Lined by pseudostratified ciliated columnar epithelium.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1" y="533400"/>
            <a:ext cx="3116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Paranasal Sinuses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13" y="3201888"/>
            <a:ext cx="5562600" cy="35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3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976" y="142697"/>
            <a:ext cx="7323024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420" dirty="0" smtClean="0"/>
              <a:t/>
            </a:r>
            <a:br>
              <a:rPr lang="en-US" spc="-1420" dirty="0" smtClean="0"/>
            </a:br>
            <a:endParaRPr spc="-1420" dirty="0"/>
          </a:p>
        </p:txBody>
      </p:sp>
      <p:sp>
        <p:nvSpPr>
          <p:cNvPr id="3" name="object 3"/>
          <p:cNvSpPr txBox="1"/>
          <p:nvPr/>
        </p:nvSpPr>
        <p:spPr>
          <a:xfrm>
            <a:off x="564286" y="892302"/>
            <a:ext cx="8281034" cy="55581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8890" indent="-342900" algn="just">
              <a:lnSpc>
                <a:spcPts val="2380"/>
              </a:lnSpc>
              <a:spcBef>
                <a:spcPts val="39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Common </a:t>
            </a:r>
            <a:r>
              <a:rPr sz="2200" spc="-10" dirty="0">
                <a:latin typeface="Palladio Uralic"/>
                <a:cs typeface="Palladio Uralic"/>
              </a:rPr>
              <a:t>space used </a:t>
            </a:r>
            <a:r>
              <a:rPr sz="2200" spc="-5" dirty="0">
                <a:latin typeface="Palladio Uralic"/>
                <a:cs typeface="Palladio Uralic"/>
              </a:rPr>
              <a:t>by </a:t>
            </a:r>
            <a:r>
              <a:rPr sz="2200" spc="-10" dirty="0">
                <a:latin typeface="Palladio Uralic"/>
                <a:cs typeface="Palladio Uralic"/>
              </a:rPr>
              <a:t>both </a:t>
            </a:r>
            <a:r>
              <a:rPr sz="2200" b="1" spc="-5" dirty="0">
                <a:latin typeface="Palladio Uralic"/>
                <a:cs typeface="Palladio Uralic"/>
              </a:rPr>
              <a:t>the respiratory </a:t>
            </a:r>
            <a:r>
              <a:rPr sz="2200" dirty="0">
                <a:latin typeface="Palladio Uralic"/>
                <a:cs typeface="Palladio Uralic"/>
              </a:rPr>
              <a:t>and </a:t>
            </a:r>
            <a:r>
              <a:rPr sz="2200" b="1" spc="-5" dirty="0">
                <a:latin typeface="Palladio Uralic"/>
                <a:cs typeface="Palladio Uralic"/>
              </a:rPr>
              <a:t>digestive  systems</a:t>
            </a:r>
            <a:r>
              <a:rPr sz="2200" spc="-5" dirty="0">
                <a:latin typeface="Palladio Uralic"/>
                <a:cs typeface="Palladio Uralic"/>
              </a:rPr>
              <a:t>.</a:t>
            </a:r>
            <a:endParaRPr sz="2200" dirty="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2600" dirty="0"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Commonly called </a:t>
            </a:r>
            <a:r>
              <a:rPr sz="2200" b="1" spc="-5" dirty="0">
                <a:latin typeface="Palladio Uralic"/>
                <a:cs typeface="Palladio Uralic"/>
              </a:rPr>
              <a:t>the throat</a:t>
            </a:r>
            <a:r>
              <a:rPr sz="2200" spc="-5" dirty="0">
                <a:latin typeface="Palladio Uralic"/>
                <a:cs typeface="Palladio Uralic"/>
              </a:rPr>
              <a:t>.</a:t>
            </a:r>
            <a:endParaRPr sz="2200" dirty="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"/>
            </a:pPr>
            <a:endParaRPr sz="2850" dirty="0">
              <a:latin typeface="Palladio Uralic"/>
              <a:cs typeface="Palladio Uralic"/>
            </a:endParaRPr>
          </a:p>
          <a:p>
            <a:pPr marL="355600" marR="5080" indent="-342900" algn="just">
              <a:lnSpc>
                <a:spcPts val="2380"/>
              </a:lnSpc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Originates posterior to </a:t>
            </a:r>
            <a:r>
              <a:rPr sz="2200" spc="-10" dirty="0">
                <a:latin typeface="Palladio Uralic"/>
                <a:cs typeface="Palladio Uralic"/>
              </a:rPr>
              <a:t>the </a:t>
            </a:r>
            <a:r>
              <a:rPr sz="2200" spc="-5" dirty="0">
                <a:latin typeface="Palladio Uralic"/>
                <a:cs typeface="Palladio Uralic"/>
              </a:rPr>
              <a:t>nasal and oral cavities and extends  inferiorly near the level of the bifurcation of the </a:t>
            </a:r>
            <a:r>
              <a:rPr sz="2200" b="1" spc="-5" dirty="0">
                <a:latin typeface="Palladio Uralic"/>
                <a:cs typeface="Palladio Uralic"/>
              </a:rPr>
              <a:t>larynx </a:t>
            </a:r>
            <a:r>
              <a:rPr sz="2200" spc="-5" dirty="0">
                <a:latin typeface="Palladio Uralic"/>
                <a:cs typeface="Palladio Uralic"/>
              </a:rPr>
              <a:t>and  </a:t>
            </a:r>
            <a:r>
              <a:rPr sz="2200" b="1" spc="-5" dirty="0">
                <a:latin typeface="Palladio Uralic"/>
                <a:cs typeface="Palladio Uralic"/>
              </a:rPr>
              <a:t>esophagus</a:t>
            </a:r>
            <a:r>
              <a:rPr sz="2200" spc="-5" dirty="0">
                <a:latin typeface="Palladio Uralic"/>
                <a:cs typeface="Palladio Uralic"/>
              </a:rPr>
              <a:t>.</a:t>
            </a:r>
            <a:endParaRPr sz="2200" dirty="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600" dirty="0">
              <a:latin typeface="Palladio Uralic"/>
              <a:cs typeface="Palladio Uralic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Common </a:t>
            </a:r>
            <a:r>
              <a:rPr sz="2200" b="1" spc="-5" dirty="0">
                <a:latin typeface="Palladio Uralic"/>
                <a:cs typeface="Palladio Uralic"/>
              </a:rPr>
              <a:t>pathway </a:t>
            </a:r>
            <a:r>
              <a:rPr sz="2200" spc="-5" dirty="0">
                <a:latin typeface="Palladio Uralic"/>
                <a:cs typeface="Palladio Uralic"/>
              </a:rPr>
              <a:t>for </a:t>
            </a:r>
            <a:r>
              <a:rPr sz="2200" spc="-10" dirty="0">
                <a:latin typeface="Palladio Uralic"/>
                <a:cs typeface="Palladio Uralic"/>
              </a:rPr>
              <a:t>both </a:t>
            </a:r>
            <a:r>
              <a:rPr sz="2200" b="1" spc="-5" dirty="0">
                <a:latin typeface="Palladio Uralic"/>
                <a:cs typeface="Palladio Uralic"/>
              </a:rPr>
              <a:t>air </a:t>
            </a:r>
            <a:r>
              <a:rPr sz="2200" dirty="0">
                <a:latin typeface="Palladio Uralic"/>
                <a:cs typeface="Palladio Uralic"/>
              </a:rPr>
              <a:t>and</a:t>
            </a:r>
            <a:r>
              <a:rPr sz="2200" spc="20" dirty="0">
                <a:latin typeface="Palladio Uralic"/>
                <a:cs typeface="Palladio Uralic"/>
              </a:rPr>
              <a:t> </a:t>
            </a:r>
            <a:r>
              <a:rPr sz="2200" b="1" spc="-5" dirty="0">
                <a:latin typeface="Palladio Uralic"/>
                <a:cs typeface="Palladio Uralic"/>
              </a:rPr>
              <a:t>food</a:t>
            </a:r>
            <a:r>
              <a:rPr sz="2200" spc="-5" dirty="0">
                <a:latin typeface="Palladio Uralic"/>
                <a:cs typeface="Palladio Uralic"/>
              </a:rPr>
              <a:t>.</a:t>
            </a:r>
            <a:endParaRPr sz="2200" dirty="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"/>
            </a:pPr>
            <a:endParaRPr sz="2850" dirty="0">
              <a:latin typeface="Palladio Uralic"/>
              <a:cs typeface="Palladio Uralic"/>
            </a:endParaRPr>
          </a:p>
          <a:p>
            <a:pPr marL="355600" marR="6350" indent="-342900" algn="just">
              <a:lnSpc>
                <a:spcPts val="2380"/>
              </a:lnSpc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latin typeface="Palladio Uralic"/>
                <a:cs typeface="Palladio Uralic"/>
              </a:rPr>
              <a:t>Walls are lined by a </a:t>
            </a:r>
            <a:r>
              <a:rPr sz="2200" spc="-10" dirty="0">
                <a:latin typeface="Palladio Uralic"/>
                <a:cs typeface="Palladio Uralic"/>
              </a:rPr>
              <a:t>mucosa </a:t>
            </a:r>
            <a:r>
              <a:rPr sz="2200" dirty="0">
                <a:latin typeface="Palladio Uralic"/>
                <a:cs typeface="Palladio Uralic"/>
              </a:rPr>
              <a:t>and </a:t>
            </a:r>
            <a:r>
              <a:rPr sz="2200" spc="-5" dirty="0">
                <a:latin typeface="Palladio Uralic"/>
                <a:cs typeface="Palladio Uralic"/>
              </a:rPr>
              <a:t>contain skeletal muscles </a:t>
            </a:r>
            <a:r>
              <a:rPr sz="2200" spc="-10" dirty="0">
                <a:latin typeface="Palladio Uralic"/>
                <a:cs typeface="Palladio Uralic"/>
              </a:rPr>
              <a:t>that  </a:t>
            </a:r>
            <a:r>
              <a:rPr sz="2200" spc="-5" dirty="0">
                <a:latin typeface="Palladio Uralic"/>
                <a:cs typeface="Palladio Uralic"/>
              </a:rPr>
              <a:t>are </a:t>
            </a:r>
            <a:r>
              <a:rPr sz="2200" spc="-10" dirty="0">
                <a:latin typeface="Palladio Uralic"/>
                <a:cs typeface="Palladio Uralic"/>
              </a:rPr>
              <a:t>primarily used </a:t>
            </a:r>
            <a:r>
              <a:rPr sz="2200" spc="-5" dirty="0">
                <a:latin typeface="Palladio Uralic"/>
                <a:cs typeface="Palladio Uralic"/>
              </a:rPr>
              <a:t>for</a:t>
            </a:r>
            <a:r>
              <a:rPr sz="2200" spc="50" dirty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swallowing.</a:t>
            </a:r>
            <a:endParaRPr sz="2200" dirty="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600" dirty="0">
              <a:latin typeface="Palladio Uralic"/>
              <a:cs typeface="Palladio Uralic"/>
            </a:endParaRPr>
          </a:p>
          <a:p>
            <a:pPr marL="355600" indent="-342900">
              <a:lnSpc>
                <a:spcPts val="251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latin typeface="Palladio Uralic"/>
                <a:cs typeface="Palladio Uralic"/>
              </a:rPr>
              <a:t>Flexible </a:t>
            </a:r>
            <a:r>
              <a:rPr sz="2200" spc="-5" dirty="0">
                <a:latin typeface="Palladio Uralic"/>
                <a:cs typeface="Palladio Uralic"/>
              </a:rPr>
              <a:t>lateral walls are distensible </a:t>
            </a:r>
            <a:r>
              <a:rPr sz="2200" spc="-10" dirty="0">
                <a:latin typeface="Palladio Uralic"/>
                <a:cs typeface="Palladio Uralic"/>
              </a:rPr>
              <a:t>in </a:t>
            </a:r>
            <a:r>
              <a:rPr sz="2200" spc="-5" dirty="0">
                <a:latin typeface="Palladio Uralic"/>
                <a:cs typeface="Palladio Uralic"/>
              </a:rPr>
              <a:t>order to force</a:t>
            </a:r>
            <a:r>
              <a:rPr sz="2200" spc="520" dirty="0">
                <a:latin typeface="Palladio Uralic"/>
                <a:cs typeface="Palladio Uralic"/>
              </a:rPr>
              <a:t> </a:t>
            </a:r>
            <a:r>
              <a:rPr sz="2200" dirty="0">
                <a:latin typeface="Palladio Uralic"/>
                <a:cs typeface="Palladio Uralic"/>
              </a:rPr>
              <a:t>swallowed</a:t>
            </a:r>
          </a:p>
          <a:p>
            <a:pPr marL="355600">
              <a:lnSpc>
                <a:spcPts val="2510"/>
              </a:lnSpc>
            </a:pPr>
            <a:r>
              <a:rPr sz="2200" spc="-5" dirty="0">
                <a:latin typeface="Palladio Uralic"/>
                <a:cs typeface="Palladio Uralic"/>
              </a:rPr>
              <a:t>food into the</a:t>
            </a:r>
            <a:r>
              <a:rPr sz="2200" spc="-40" dirty="0">
                <a:latin typeface="Palladio Uralic"/>
                <a:cs typeface="Palladio Uralic"/>
              </a:rPr>
              <a:t> </a:t>
            </a:r>
            <a:r>
              <a:rPr sz="2200" spc="-5" dirty="0">
                <a:latin typeface="Palladio Uralic"/>
                <a:cs typeface="Palladio Uralic"/>
              </a:rPr>
              <a:t>esophagus.</a:t>
            </a:r>
            <a:endParaRPr sz="2200" dirty="0">
              <a:latin typeface="Palladio Uralic"/>
              <a:cs typeface="Palladio Ural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1826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Pharynx</a:t>
            </a:r>
            <a:endParaRPr lang="en-US" sz="3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1152</TotalTime>
  <Words>1125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Garamond</vt:lpstr>
      <vt:lpstr>Georgia</vt:lpstr>
      <vt:lpstr>Palladio Uralic</vt:lpstr>
      <vt:lpstr>TeXGyrePagella</vt:lpstr>
      <vt:lpstr>Times New Roman</vt:lpstr>
      <vt:lpstr>Verdana</vt:lpstr>
      <vt:lpstr>Wingdings</vt:lpstr>
      <vt:lpstr>Organic</vt:lpstr>
      <vt:lpstr>Respiratory System</vt:lpstr>
      <vt:lpstr>Respiratory System: Oxygen Delivery System</vt:lpstr>
      <vt:lpstr>  </vt:lpstr>
      <vt:lpstr>2. Filters inspired air</vt:lpstr>
      <vt:lpstr>PowerPoint Presentation</vt:lpstr>
      <vt:lpstr>PowerPoint Presentation</vt:lpstr>
      <vt:lpstr>PowerPoint Presentation</vt:lpstr>
      <vt:lpstr>PowerPoint Presentation</vt:lpstr>
      <vt:lpstr> </vt:lpstr>
      <vt:lpstr>Three Sections of the  Pharynx</vt:lpstr>
      <vt:lpstr> </vt:lpstr>
      <vt:lpstr> </vt:lpstr>
      <vt:lpstr> </vt:lpstr>
      <vt:lpstr>Lungs</vt:lpstr>
      <vt:lpstr> 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</dc:title>
  <cp:lastModifiedBy>Windows User</cp:lastModifiedBy>
  <cp:revision>72</cp:revision>
  <dcterms:created xsi:type="dcterms:W3CDTF">2020-11-19T08:27:53Z</dcterms:created>
  <dcterms:modified xsi:type="dcterms:W3CDTF">2020-11-25T06:18:20Z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2020-11-19T00:00:00Z</vt:filetime>
  </property>
</Properties>
</file>