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99097" y="5944780"/>
            <a:ext cx="4898390" cy="913765"/>
          </a:xfrm>
          <a:custGeom>
            <a:avLst/>
            <a:gdLst/>
            <a:ahLst/>
            <a:cxnLst/>
            <a:rect l="l" t="t" r="r" b="b"/>
            <a:pathLst>
              <a:path w="4898390" h="913765">
                <a:moveTo>
                  <a:pt x="85724" y="21360"/>
                </a:moveTo>
                <a:lnTo>
                  <a:pt x="3637423" y="913215"/>
                </a:lnTo>
                <a:lnTo>
                  <a:pt x="4898230" y="913215"/>
                </a:lnTo>
                <a:lnTo>
                  <a:pt x="85724" y="21360"/>
                </a:lnTo>
                <a:close/>
              </a:path>
              <a:path w="4898390" h="913765">
                <a:moveTo>
                  <a:pt x="660" y="0"/>
                </a:moveTo>
                <a:lnTo>
                  <a:pt x="0" y="5473"/>
                </a:lnTo>
                <a:lnTo>
                  <a:pt x="85724" y="21360"/>
                </a:lnTo>
                <a:lnTo>
                  <a:pt x="660" y="0"/>
                </a:lnTo>
                <a:close/>
              </a:path>
            </a:pathLst>
          </a:custGeom>
          <a:solidFill>
            <a:srgbClr val="9FCADC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85990" y="5939091"/>
            <a:ext cx="3652520" cy="919480"/>
          </a:xfrm>
          <a:custGeom>
            <a:avLst/>
            <a:gdLst/>
            <a:ahLst/>
            <a:cxnLst/>
            <a:rect l="l" t="t" r="r" b="b"/>
            <a:pathLst>
              <a:path w="3652520" h="919479">
                <a:moveTo>
                  <a:pt x="0" y="0"/>
                </a:moveTo>
                <a:lnTo>
                  <a:pt x="7924" y="6350"/>
                </a:lnTo>
                <a:lnTo>
                  <a:pt x="2868840" y="918906"/>
                </a:lnTo>
                <a:lnTo>
                  <a:pt x="3651917" y="91890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5789674"/>
            <a:ext cx="3398520" cy="106832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5784670"/>
            <a:ext cx="3370852" cy="107332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77874" y="2650058"/>
            <a:ext cx="6988251" cy="1123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kalyan-city.blogspot.com/2012/02/types-of-production-system-intermittent.html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kalyan-city.blogspot.com/2010/11/what-is-market-types-and-classification.htm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0.png"/><Relationship Id="rId4" Type="http://schemas.openxmlformats.org/officeDocument/2006/relationships/hyperlink" Target="http://kalyan-city.blogspot.com/2012/02/what-is-production-system-definition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953000"/>
            <a:ext cx="9144000" cy="1905000"/>
            <a:chOff x="0" y="4953000"/>
            <a:chExt cx="9144000" cy="1905000"/>
          </a:xfrm>
        </p:grpSpPr>
        <p:sp>
          <p:nvSpPr>
            <p:cNvPr id="3" name="object 3"/>
            <p:cNvSpPr/>
            <p:nvPr/>
          </p:nvSpPr>
          <p:spPr>
            <a:xfrm>
              <a:off x="1687067" y="4953000"/>
              <a:ext cx="7457440" cy="487680"/>
            </a:xfrm>
            <a:custGeom>
              <a:avLst/>
              <a:gdLst/>
              <a:ahLst/>
              <a:cxnLst/>
              <a:rect l="l" t="t" r="r" b="b"/>
              <a:pathLst>
                <a:path w="7457440" h="487679">
                  <a:moveTo>
                    <a:pt x="7456932" y="0"/>
                  </a:moveTo>
                  <a:lnTo>
                    <a:pt x="0" y="289687"/>
                  </a:lnTo>
                  <a:lnTo>
                    <a:pt x="7456932" y="487680"/>
                  </a:lnTo>
                  <a:lnTo>
                    <a:pt x="7456932" y="0"/>
                  </a:lnTo>
                  <a:close/>
                </a:path>
              </a:pathLst>
            </a:custGeom>
            <a:solidFill>
              <a:srgbClr val="9FCADC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0959" y="5237988"/>
              <a:ext cx="9033510" cy="788035"/>
            </a:xfrm>
            <a:custGeom>
              <a:avLst/>
              <a:gdLst/>
              <a:ahLst/>
              <a:cxnLst/>
              <a:rect l="l" t="t" r="r" b="b"/>
              <a:pathLst>
                <a:path w="9033510" h="788035">
                  <a:moveTo>
                    <a:pt x="9033040" y="0"/>
                  </a:moveTo>
                  <a:lnTo>
                    <a:pt x="0" y="0"/>
                  </a:lnTo>
                  <a:lnTo>
                    <a:pt x="9033040" y="787908"/>
                  </a:lnTo>
                  <a:lnTo>
                    <a:pt x="90330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4998718"/>
              <a:ext cx="9144000" cy="185928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991318"/>
              <a:ext cx="9143999" cy="80223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3152026" y="3136392"/>
            <a:ext cx="5217387" cy="4368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368" y="2080895"/>
            <a:ext cx="274319" cy="2026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58368" y="2772791"/>
            <a:ext cx="274319" cy="2026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8368" y="3463416"/>
            <a:ext cx="274319" cy="2026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8368" y="3833748"/>
            <a:ext cx="274319" cy="2026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02004" y="1963039"/>
            <a:ext cx="7582534" cy="2738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94080">
              <a:lnSpc>
                <a:spcPct val="100000"/>
              </a:lnSpc>
              <a:spcBef>
                <a:spcPts val="100"/>
              </a:spcBef>
            </a:pPr>
            <a:r>
              <a:rPr sz="2100" spc="-5" dirty="0">
                <a:latin typeface="Comic Sans MS"/>
                <a:cs typeface="Comic Sans MS"/>
              </a:rPr>
              <a:t>Continuous </a:t>
            </a:r>
            <a:r>
              <a:rPr sz="2100" dirty="0">
                <a:latin typeface="Comic Sans MS"/>
                <a:cs typeface="Comic Sans MS"/>
              </a:rPr>
              <a:t>means </a:t>
            </a:r>
            <a:r>
              <a:rPr sz="2100" spc="-5" dirty="0">
                <a:latin typeface="Comic Sans MS"/>
                <a:cs typeface="Comic Sans MS"/>
              </a:rPr>
              <a:t>something that </a:t>
            </a:r>
            <a:r>
              <a:rPr sz="2100" dirty="0">
                <a:latin typeface="Comic Sans MS"/>
                <a:cs typeface="Comic Sans MS"/>
              </a:rPr>
              <a:t>operates </a:t>
            </a:r>
            <a:r>
              <a:rPr sz="2100" spc="-5" dirty="0">
                <a:latin typeface="Comic Sans MS"/>
                <a:cs typeface="Comic Sans MS"/>
              </a:rPr>
              <a:t>constantly  without </a:t>
            </a:r>
            <a:r>
              <a:rPr sz="2100" dirty="0">
                <a:latin typeface="Comic Sans MS"/>
                <a:cs typeface="Comic Sans MS"/>
              </a:rPr>
              <a:t>any </a:t>
            </a:r>
            <a:r>
              <a:rPr sz="2100" spc="-5" dirty="0">
                <a:latin typeface="Comic Sans MS"/>
                <a:cs typeface="Comic Sans MS"/>
              </a:rPr>
              <a:t>irregularities </a:t>
            </a:r>
            <a:r>
              <a:rPr sz="2100" dirty="0">
                <a:latin typeface="Comic Sans MS"/>
                <a:cs typeface="Comic Sans MS"/>
              </a:rPr>
              <a:t>or </a:t>
            </a:r>
            <a:r>
              <a:rPr sz="2100" spc="-5" dirty="0">
                <a:latin typeface="Comic Sans MS"/>
                <a:cs typeface="Comic Sans MS"/>
              </a:rPr>
              <a:t>frequent</a:t>
            </a:r>
            <a:r>
              <a:rPr sz="2100" spc="-85" dirty="0">
                <a:latin typeface="Comic Sans MS"/>
                <a:cs typeface="Comic Sans MS"/>
              </a:rPr>
              <a:t> </a:t>
            </a:r>
            <a:r>
              <a:rPr sz="2100" dirty="0">
                <a:latin typeface="Comic Sans MS"/>
                <a:cs typeface="Comic Sans MS"/>
              </a:rPr>
              <a:t>halts.</a:t>
            </a:r>
            <a:endParaRPr sz="2100">
              <a:latin typeface="Comic Sans MS"/>
              <a:cs typeface="Comic Sans MS"/>
            </a:endParaRPr>
          </a:p>
          <a:p>
            <a:pPr marL="12700" marR="448309">
              <a:lnSpc>
                <a:spcPct val="100000"/>
              </a:lnSpc>
              <a:spcBef>
                <a:spcPts val="405"/>
              </a:spcBef>
            </a:pPr>
            <a:r>
              <a:rPr sz="2100" spc="-5" dirty="0">
                <a:latin typeface="Comic Sans MS"/>
                <a:cs typeface="Comic Sans MS"/>
              </a:rPr>
              <a:t>In the </a:t>
            </a:r>
            <a:r>
              <a:rPr sz="2100" dirty="0">
                <a:latin typeface="Comic Sans MS"/>
                <a:cs typeface="Comic Sans MS"/>
              </a:rPr>
              <a:t>continuous </a:t>
            </a:r>
            <a:r>
              <a:rPr sz="2100" spc="-5" dirty="0">
                <a:latin typeface="Comic Sans MS"/>
                <a:cs typeface="Comic Sans MS"/>
              </a:rPr>
              <a:t>production system, </a:t>
            </a:r>
            <a:r>
              <a:rPr sz="2100" dirty="0">
                <a:latin typeface="Comic Sans MS"/>
                <a:cs typeface="Comic Sans MS"/>
              </a:rPr>
              <a:t>goods are produced  </a:t>
            </a:r>
            <a:r>
              <a:rPr sz="2100" spc="-5" dirty="0">
                <a:latin typeface="Comic Sans MS"/>
                <a:cs typeface="Comic Sans MS"/>
              </a:rPr>
              <a:t>constantly </a:t>
            </a:r>
            <a:r>
              <a:rPr sz="2100" dirty="0">
                <a:latin typeface="Comic Sans MS"/>
                <a:cs typeface="Comic Sans MS"/>
              </a:rPr>
              <a:t>as per </a:t>
            </a:r>
            <a:r>
              <a:rPr sz="2100" spc="-5" dirty="0">
                <a:latin typeface="Comic Sans MS"/>
                <a:cs typeface="Comic Sans MS"/>
              </a:rPr>
              <a:t>demand</a:t>
            </a:r>
            <a:r>
              <a:rPr sz="2100" spc="-20" dirty="0">
                <a:latin typeface="Comic Sans MS"/>
                <a:cs typeface="Comic Sans MS"/>
              </a:rPr>
              <a:t> </a:t>
            </a:r>
            <a:r>
              <a:rPr sz="2100" spc="-5" dirty="0">
                <a:latin typeface="Comic Sans MS"/>
                <a:cs typeface="Comic Sans MS"/>
              </a:rPr>
              <a:t>forecast.</a:t>
            </a:r>
            <a:endParaRPr sz="2100">
              <a:latin typeface="Comic Sans MS"/>
              <a:cs typeface="Comic Sans MS"/>
            </a:endParaRPr>
          </a:p>
          <a:p>
            <a:pPr marL="12700" marR="5080" indent="78740">
              <a:lnSpc>
                <a:spcPct val="115700"/>
              </a:lnSpc>
              <a:spcBef>
                <a:spcPts val="5"/>
              </a:spcBef>
            </a:pPr>
            <a:r>
              <a:rPr sz="2100" dirty="0">
                <a:latin typeface="Comic Sans MS"/>
                <a:cs typeface="Comic Sans MS"/>
              </a:rPr>
              <a:t>Goods are produced on a large scale </a:t>
            </a:r>
            <a:r>
              <a:rPr sz="2100" spc="-5" dirty="0">
                <a:latin typeface="Comic Sans MS"/>
                <a:cs typeface="Comic Sans MS"/>
              </a:rPr>
              <a:t>for stocking </a:t>
            </a:r>
            <a:r>
              <a:rPr sz="2100" dirty="0">
                <a:latin typeface="Comic Sans MS"/>
                <a:cs typeface="Comic Sans MS"/>
              </a:rPr>
              <a:t>and</a:t>
            </a:r>
            <a:r>
              <a:rPr sz="2100" spc="-120" dirty="0">
                <a:latin typeface="Comic Sans MS"/>
                <a:cs typeface="Comic Sans MS"/>
              </a:rPr>
              <a:t> </a:t>
            </a:r>
            <a:r>
              <a:rPr sz="2100" dirty="0">
                <a:latin typeface="Comic Sans MS"/>
                <a:cs typeface="Comic Sans MS"/>
              </a:rPr>
              <a:t>selling.  They are not </a:t>
            </a:r>
            <a:r>
              <a:rPr sz="2100" spc="-5" dirty="0">
                <a:latin typeface="Comic Sans MS"/>
                <a:cs typeface="Comic Sans MS"/>
              </a:rPr>
              <a:t>produced </a:t>
            </a:r>
            <a:r>
              <a:rPr sz="2100" dirty="0">
                <a:latin typeface="Comic Sans MS"/>
                <a:cs typeface="Comic Sans MS"/>
              </a:rPr>
              <a:t>on </a:t>
            </a:r>
            <a:r>
              <a:rPr sz="2100" spc="-5" dirty="0">
                <a:latin typeface="Comic Sans MS"/>
                <a:cs typeface="Comic Sans MS"/>
              </a:rPr>
              <a:t>customer's </a:t>
            </a:r>
            <a:r>
              <a:rPr sz="2100" dirty="0">
                <a:latin typeface="Comic Sans MS"/>
                <a:cs typeface="Comic Sans MS"/>
              </a:rPr>
              <a:t>orders. </a:t>
            </a:r>
            <a:r>
              <a:rPr sz="2100" spc="-5" dirty="0">
                <a:latin typeface="Comic Sans MS"/>
                <a:cs typeface="Comic Sans MS"/>
              </a:rPr>
              <a:t>Here,</a:t>
            </a:r>
            <a:r>
              <a:rPr sz="2100" spc="-50" dirty="0">
                <a:latin typeface="Comic Sans MS"/>
                <a:cs typeface="Comic Sans MS"/>
              </a:rPr>
              <a:t> </a:t>
            </a:r>
            <a:r>
              <a:rPr sz="2100" spc="-5" dirty="0">
                <a:latin typeface="Comic Sans MS"/>
                <a:cs typeface="Comic Sans MS"/>
              </a:rPr>
              <a:t>the</a:t>
            </a:r>
            <a:endParaRPr sz="2100">
              <a:latin typeface="Comic Sans MS"/>
              <a:cs typeface="Comic Sans MS"/>
            </a:endParaRPr>
          </a:p>
          <a:p>
            <a:pPr marL="12700" marR="1246505">
              <a:lnSpc>
                <a:spcPct val="100000"/>
              </a:lnSpc>
            </a:pPr>
            <a:r>
              <a:rPr sz="2100" spc="-5" dirty="0">
                <a:latin typeface="Comic Sans MS"/>
                <a:cs typeface="Comic Sans MS"/>
              </a:rPr>
              <a:t>inputs </a:t>
            </a:r>
            <a:r>
              <a:rPr sz="2100" dirty="0">
                <a:latin typeface="Comic Sans MS"/>
                <a:cs typeface="Comic Sans MS"/>
              </a:rPr>
              <a:t>and </a:t>
            </a:r>
            <a:r>
              <a:rPr sz="2100" spc="-5" dirty="0">
                <a:latin typeface="Comic Sans MS"/>
                <a:cs typeface="Comic Sans MS"/>
              </a:rPr>
              <a:t>outputs </a:t>
            </a:r>
            <a:r>
              <a:rPr sz="2100" dirty="0">
                <a:latin typeface="Comic Sans MS"/>
                <a:cs typeface="Comic Sans MS"/>
              </a:rPr>
              <a:t>are </a:t>
            </a:r>
            <a:r>
              <a:rPr sz="2100" spc="-5" dirty="0">
                <a:latin typeface="Comic Sans MS"/>
                <a:cs typeface="Comic Sans MS"/>
              </a:rPr>
              <a:t>standardized </a:t>
            </a:r>
            <a:r>
              <a:rPr sz="2100" dirty="0">
                <a:latin typeface="Comic Sans MS"/>
                <a:cs typeface="Comic Sans MS"/>
              </a:rPr>
              <a:t>along </a:t>
            </a:r>
            <a:r>
              <a:rPr sz="2100" spc="-5" dirty="0">
                <a:latin typeface="Comic Sans MS"/>
                <a:cs typeface="Comic Sans MS"/>
              </a:rPr>
              <a:t>with the  production </a:t>
            </a:r>
            <a:r>
              <a:rPr sz="2100" dirty="0">
                <a:latin typeface="Comic Sans MS"/>
                <a:cs typeface="Comic Sans MS"/>
              </a:rPr>
              <a:t>process and</a:t>
            </a:r>
            <a:r>
              <a:rPr sz="2100" spc="-35" dirty="0">
                <a:latin typeface="Comic Sans MS"/>
                <a:cs typeface="Comic Sans MS"/>
              </a:rPr>
              <a:t> </a:t>
            </a:r>
            <a:r>
              <a:rPr sz="2100" dirty="0">
                <a:latin typeface="Comic Sans MS"/>
                <a:cs typeface="Comic Sans MS"/>
              </a:rPr>
              <a:t>sequence.</a:t>
            </a:r>
            <a:endParaRPr sz="2100">
              <a:latin typeface="Comic Sans MS"/>
              <a:cs typeface="Comic Sans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58176" y="641604"/>
            <a:ext cx="5655171" cy="3972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368" y="1618741"/>
            <a:ext cx="274319" cy="2026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58368" y="2629535"/>
            <a:ext cx="274319" cy="2026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2004" y="1500885"/>
            <a:ext cx="7678420" cy="263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0335" algn="just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latin typeface="Comic Sans MS"/>
                <a:cs typeface="Comic Sans MS"/>
              </a:rPr>
              <a:t>The production </a:t>
            </a:r>
            <a:r>
              <a:rPr sz="2100" spc="-5" dirty="0">
                <a:latin typeface="Comic Sans MS"/>
                <a:cs typeface="Comic Sans MS"/>
              </a:rPr>
              <a:t>system </a:t>
            </a:r>
            <a:r>
              <a:rPr sz="2100" dirty="0">
                <a:latin typeface="Comic Sans MS"/>
                <a:cs typeface="Comic Sans MS"/>
              </a:rPr>
              <a:t>of a </a:t>
            </a:r>
            <a:r>
              <a:rPr sz="2100" spc="-5" dirty="0">
                <a:latin typeface="Comic Sans MS"/>
                <a:cs typeface="Comic Sans MS"/>
              </a:rPr>
              <a:t>food industry is </a:t>
            </a:r>
            <a:r>
              <a:rPr sz="2100" dirty="0">
                <a:latin typeface="Comic Sans MS"/>
                <a:cs typeface="Comic Sans MS"/>
              </a:rPr>
              <a:t>purely </a:t>
            </a:r>
            <a:r>
              <a:rPr sz="2100" spc="-5" dirty="0">
                <a:latin typeface="Comic Sans MS"/>
                <a:cs typeface="Comic Sans MS"/>
              </a:rPr>
              <a:t>based </a:t>
            </a:r>
            <a:r>
              <a:rPr sz="2100" dirty="0">
                <a:latin typeface="Comic Sans MS"/>
                <a:cs typeface="Comic Sans MS"/>
              </a:rPr>
              <a:t>on  </a:t>
            </a:r>
            <a:r>
              <a:rPr sz="2100" spc="-5" dirty="0">
                <a:latin typeface="Comic Sans MS"/>
                <a:cs typeface="Comic Sans MS"/>
              </a:rPr>
              <a:t>the demand forecast. Here, </a:t>
            </a:r>
            <a:r>
              <a:rPr sz="2100" dirty="0">
                <a:latin typeface="Comic Sans MS"/>
                <a:cs typeface="Comic Sans MS"/>
              </a:rPr>
              <a:t>a large-scale production of </a:t>
            </a:r>
            <a:r>
              <a:rPr sz="2100" spc="-5" dirty="0">
                <a:latin typeface="Comic Sans MS"/>
                <a:cs typeface="Comic Sans MS"/>
              </a:rPr>
              <a:t>food  takes </a:t>
            </a:r>
            <a:r>
              <a:rPr sz="2100" dirty="0">
                <a:latin typeface="Comic Sans MS"/>
                <a:cs typeface="Comic Sans MS"/>
              </a:rPr>
              <a:t>place. </a:t>
            </a:r>
            <a:r>
              <a:rPr sz="2100" spc="-5" dirty="0">
                <a:latin typeface="Comic Sans MS"/>
                <a:cs typeface="Comic Sans MS"/>
              </a:rPr>
              <a:t>It is </a:t>
            </a:r>
            <a:r>
              <a:rPr sz="2100" dirty="0">
                <a:latin typeface="Comic Sans MS"/>
                <a:cs typeface="Comic Sans MS"/>
              </a:rPr>
              <a:t>also a continuous</a:t>
            </a:r>
            <a:r>
              <a:rPr sz="2100" spc="-65" dirty="0">
                <a:latin typeface="Comic Sans MS"/>
                <a:cs typeface="Comic Sans MS"/>
              </a:rPr>
              <a:t> </a:t>
            </a:r>
            <a:r>
              <a:rPr sz="2100" dirty="0">
                <a:latin typeface="Comic Sans MS"/>
                <a:cs typeface="Comic Sans MS"/>
              </a:rPr>
              <a:t>production.</a:t>
            </a:r>
            <a:endParaRPr sz="21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395"/>
              </a:spcBef>
              <a:tabLst>
                <a:tab pos="6536055" algn="l"/>
              </a:tabLst>
            </a:pPr>
            <a:r>
              <a:rPr sz="2100" dirty="0">
                <a:latin typeface="Comic Sans MS"/>
                <a:cs typeface="Comic Sans MS"/>
              </a:rPr>
              <a:t>The production and processing </a:t>
            </a:r>
            <a:r>
              <a:rPr sz="2100" spc="-5" dirty="0">
                <a:latin typeface="Comic Sans MS"/>
                <a:cs typeface="Comic Sans MS"/>
              </a:rPr>
              <a:t>system </a:t>
            </a:r>
            <a:r>
              <a:rPr sz="2100" dirty="0">
                <a:latin typeface="Comic Sans MS"/>
                <a:cs typeface="Comic Sans MS"/>
              </a:rPr>
              <a:t>of a </a:t>
            </a:r>
            <a:r>
              <a:rPr sz="2100" spc="-5" dirty="0">
                <a:latin typeface="Comic Sans MS"/>
                <a:cs typeface="Comic Sans MS"/>
              </a:rPr>
              <a:t>fuel industry is  </a:t>
            </a:r>
            <a:r>
              <a:rPr sz="2100" dirty="0">
                <a:latin typeface="Comic Sans MS"/>
                <a:cs typeface="Comic Sans MS"/>
              </a:rPr>
              <a:t>also purely based on, </a:t>
            </a:r>
            <a:r>
              <a:rPr sz="2100" spc="-5" dirty="0">
                <a:latin typeface="Comic Sans MS"/>
                <a:cs typeface="Comic Sans MS"/>
              </a:rPr>
              <a:t>demand forecast. </a:t>
            </a:r>
            <a:r>
              <a:rPr sz="2100" u="heavy" spc="-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Comic Sans MS"/>
                <a:cs typeface="Comic Sans MS"/>
                <a:hlinkClick r:id="rId3"/>
              </a:rPr>
              <a:t>CRUDE</a:t>
            </a:r>
            <a:r>
              <a:rPr sz="2100" u="heavy" spc="20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Comic Sans MS"/>
                <a:cs typeface="Comic Sans MS"/>
                <a:hlinkClick r:id="rId3"/>
              </a:rPr>
              <a:t> </a:t>
            </a:r>
            <a:r>
              <a:rPr sz="2100" u="heavy" spc="-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Comic Sans MS"/>
                <a:cs typeface="Comic Sans MS"/>
                <a:hlinkClick r:id="rId3"/>
              </a:rPr>
              <a:t>OIL</a:t>
            </a:r>
            <a:r>
              <a:rPr sz="2100" spc="-5" dirty="0">
                <a:solidFill>
                  <a:srgbClr val="FF8118"/>
                </a:solidFill>
                <a:latin typeface="Comic Sans MS"/>
                <a:cs typeface="Comic Sans MS"/>
              </a:rPr>
              <a:t>	</a:t>
            </a:r>
            <a:r>
              <a:rPr sz="2100" dirty="0">
                <a:latin typeface="Comic Sans MS"/>
                <a:cs typeface="Comic Sans MS"/>
              </a:rPr>
              <a:t>and  </a:t>
            </a:r>
            <a:r>
              <a:rPr sz="2100" spc="-5" dirty="0">
                <a:latin typeface="Comic Sans MS"/>
                <a:cs typeface="Comic Sans MS"/>
              </a:rPr>
              <a:t>other raw sources </a:t>
            </a:r>
            <a:r>
              <a:rPr sz="2100" dirty="0">
                <a:latin typeface="Comic Sans MS"/>
                <a:cs typeface="Comic Sans MS"/>
              </a:rPr>
              <a:t>are processed continuously on a large</a:t>
            </a:r>
            <a:r>
              <a:rPr sz="2100" spc="-120" dirty="0">
                <a:latin typeface="Comic Sans MS"/>
                <a:cs typeface="Comic Sans MS"/>
              </a:rPr>
              <a:t> </a:t>
            </a:r>
            <a:r>
              <a:rPr sz="2100" dirty="0">
                <a:latin typeface="Comic Sans MS"/>
                <a:cs typeface="Comic Sans MS"/>
              </a:rPr>
              <a:t>scale  </a:t>
            </a:r>
            <a:r>
              <a:rPr sz="2100" spc="-5" dirty="0">
                <a:latin typeface="Comic Sans MS"/>
                <a:cs typeface="Comic Sans MS"/>
              </a:rPr>
              <a:t>to </a:t>
            </a:r>
            <a:r>
              <a:rPr sz="2100" dirty="0">
                <a:latin typeface="Comic Sans MS"/>
                <a:cs typeface="Comic Sans MS"/>
              </a:rPr>
              <a:t>yield </a:t>
            </a:r>
            <a:r>
              <a:rPr sz="2100" spc="-5" dirty="0">
                <a:latin typeface="Comic Sans MS"/>
                <a:cs typeface="Comic Sans MS"/>
              </a:rPr>
              <a:t>usable form </a:t>
            </a:r>
            <a:r>
              <a:rPr sz="2100" dirty="0">
                <a:latin typeface="Comic Sans MS"/>
                <a:cs typeface="Comic Sans MS"/>
              </a:rPr>
              <a:t>of </a:t>
            </a:r>
            <a:r>
              <a:rPr sz="2100" spc="-5" dirty="0">
                <a:latin typeface="Comic Sans MS"/>
                <a:cs typeface="Comic Sans MS"/>
              </a:rPr>
              <a:t>fuel </a:t>
            </a:r>
            <a:r>
              <a:rPr sz="2100" dirty="0">
                <a:latin typeface="Comic Sans MS"/>
                <a:cs typeface="Comic Sans MS"/>
              </a:rPr>
              <a:t>and compensate global energy  </a:t>
            </a:r>
            <a:r>
              <a:rPr sz="2100" spc="-5" dirty="0">
                <a:latin typeface="Comic Sans MS"/>
                <a:cs typeface="Comic Sans MS"/>
              </a:rPr>
              <a:t>demand.</a:t>
            </a:r>
            <a:endParaRPr sz="2100">
              <a:latin typeface="Comic Sans MS"/>
              <a:cs typeface="Comic Sans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57783" y="413004"/>
            <a:ext cx="7376159" cy="8641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9200" y="685800"/>
            <a:ext cx="6858000" cy="5791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465529"/>
            <a:ext cx="4316095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7685" algn="l"/>
              </a:tabLst>
            </a:pPr>
            <a:r>
              <a:rPr sz="1800" spc="120" dirty="0">
                <a:solidFill>
                  <a:srgbClr val="2CA1BE"/>
                </a:solidFill>
              </a:rPr>
              <a:t>1.	</a:t>
            </a:r>
            <a:r>
              <a:rPr sz="2700" spc="25" dirty="0"/>
              <a:t>Mass </a:t>
            </a:r>
            <a:r>
              <a:rPr sz="2700" spc="114" dirty="0"/>
              <a:t>Production</a:t>
            </a:r>
            <a:r>
              <a:rPr sz="2700" spc="135" dirty="0"/>
              <a:t> </a:t>
            </a:r>
            <a:r>
              <a:rPr sz="2700" spc="50" dirty="0"/>
              <a:t>Flows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535940" y="1927986"/>
            <a:ext cx="474281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7685" algn="l"/>
              </a:tabLst>
            </a:pPr>
            <a:r>
              <a:rPr sz="1800" spc="120" dirty="0">
                <a:solidFill>
                  <a:srgbClr val="2CA1BE"/>
                </a:solidFill>
                <a:latin typeface="Arial"/>
                <a:cs typeface="Arial"/>
              </a:rPr>
              <a:t>2.	</a:t>
            </a:r>
            <a:r>
              <a:rPr sz="2700" spc="15" dirty="0">
                <a:latin typeface="Arial"/>
                <a:cs typeface="Arial"/>
              </a:rPr>
              <a:t>Process </a:t>
            </a:r>
            <a:r>
              <a:rPr sz="2700" spc="120" dirty="0">
                <a:latin typeface="Arial"/>
                <a:cs typeface="Arial"/>
              </a:rPr>
              <a:t>Production</a:t>
            </a:r>
            <a:r>
              <a:rPr sz="2700" spc="145" dirty="0">
                <a:latin typeface="Arial"/>
                <a:cs typeface="Arial"/>
              </a:rPr>
              <a:t> </a:t>
            </a:r>
            <a:r>
              <a:rPr sz="2700" spc="50" dirty="0">
                <a:latin typeface="Arial"/>
                <a:cs typeface="Arial"/>
              </a:rPr>
              <a:t>Flows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1876" y="637031"/>
            <a:ext cx="7383780" cy="4019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82168" y="660145"/>
            <a:ext cx="246887" cy="184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2168" y="1001522"/>
            <a:ext cx="246887" cy="184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2168" y="1920189"/>
            <a:ext cx="246887" cy="1847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2168" y="2550286"/>
            <a:ext cx="246887" cy="184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25804" y="502056"/>
            <a:ext cx="7235190" cy="254698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900" b="1" spc="-5" dirty="0">
                <a:latin typeface="Comic Sans MS"/>
                <a:cs typeface="Comic Sans MS"/>
              </a:rPr>
              <a:t>1. Mass </a:t>
            </a:r>
            <a:r>
              <a:rPr sz="1900" b="1" spc="-10" dirty="0">
                <a:latin typeface="Comic Sans MS"/>
                <a:cs typeface="Comic Sans MS"/>
              </a:rPr>
              <a:t>production</a:t>
            </a:r>
            <a:r>
              <a:rPr sz="1900" b="1" spc="50" dirty="0">
                <a:latin typeface="Comic Sans MS"/>
                <a:cs typeface="Comic Sans MS"/>
              </a:rPr>
              <a:t> </a:t>
            </a:r>
            <a:r>
              <a:rPr sz="1900" b="1" spc="-5" dirty="0">
                <a:latin typeface="Comic Sans MS"/>
                <a:cs typeface="Comic Sans MS"/>
              </a:rPr>
              <a:t>flows</a:t>
            </a:r>
            <a:endParaRPr sz="19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409"/>
              </a:spcBef>
            </a:pPr>
            <a:r>
              <a:rPr sz="1900" spc="-5" dirty="0">
                <a:latin typeface="Comic Sans MS"/>
                <a:cs typeface="Comic Sans MS"/>
              </a:rPr>
              <a:t>Here, company </a:t>
            </a:r>
            <a:r>
              <a:rPr sz="1900" spc="-10" dirty="0">
                <a:latin typeface="Comic Sans MS"/>
                <a:cs typeface="Comic Sans MS"/>
              </a:rPr>
              <a:t>produces </a:t>
            </a:r>
            <a:r>
              <a:rPr sz="1900" spc="-5" dirty="0">
                <a:latin typeface="Comic Sans MS"/>
                <a:cs typeface="Comic Sans MS"/>
              </a:rPr>
              <a:t>different </a:t>
            </a:r>
            <a:r>
              <a:rPr sz="1900" spc="-10" dirty="0">
                <a:latin typeface="Comic Sans MS"/>
                <a:cs typeface="Comic Sans MS"/>
              </a:rPr>
              <a:t>types </a:t>
            </a:r>
            <a:r>
              <a:rPr sz="1900" spc="-5" dirty="0">
                <a:latin typeface="Comic Sans MS"/>
                <a:cs typeface="Comic Sans MS"/>
              </a:rPr>
              <a:t>of </a:t>
            </a:r>
            <a:r>
              <a:rPr sz="1900" spc="-10" dirty="0">
                <a:latin typeface="Comic Sans MS"/>
                <a:cs typeface="Comic Sans MS"/>
              </a:rPr>
              <a:t>products </a:t>
            </a:r>
            <a:r>
              <a:rPr sz="1900" spc="-5" dirty="0">
                <a:latin typeface="Comic Sans MS"/>
                <a:cs typeface="Comic Sans MS"/>
              </a:rPr>
              <a:t>on a </a:t>
            </a:r>
            <a:r>
              <a:rPr sz="1900" dirty="0">
                <a:latin typeface="Comic Sans MS"/>
                <a:cs typeface="Comic Sans MS"/>
              </a:rPr>
              <a:t>large-  </a:t>
            </a:r>
            <a:r>
              <a:rPr sz="1900" spc="-5" dirty="0">
                <a:latin typeface="Comic Sans MS"/>
                <a:cs typeface="Comic Sans MS"/>
              </a:rPr>
              <a:t>scale and stock </a:t>
            </a:r>
            <a:r>
              <a:rPr sz="1900" spc="-10" dirty="0">
                <a:latin typeface="Comic Sans MS"/>
                <a:cs typeface="Comic Sans MS"/>
              </a:rPr>
              <a:t>them </a:t>
            </a:r>
            <a:r>
              <a:rPr sz="1900" spc="-5" dirty="0">
                <a:latin typeface="Comic Sans MS"/>
                <a:cs typeface="Comic Sans MS"/>
              </a:rPr>
              <a:t>in warehouses until </a:t>
            </a:r>
            <a:r>
              <a:rPr sz="1900" spc="-10" dirty="0">
                <a:latin typeface="Comic Sans MS"/>
                <a:cs typeface="Comic Sans MS"/>
              </a:rPr>
              <a:t>they </a:t>
            </a:r>
            <a:r>
              <a:rPr sz="1900" spc="-5" dirty="0">
                <a:latin typeface="Comic Sans MS"/>
                <a:cs typeface="Comic Sans MS"/>
              </a:rPr>
              <a:t>are demanded </a:t>
            </a:r>
            <a:r>
              <a:rPr sz="1900" spc="-10" dirty="0">
                <a:latin typeface="Comic Sans MS"/>
                <a:cs typeface="Comic Sans MS"/>
              </a:rPr>
              <a:t>in  the</a:t>
            </a:r>
            <a:r>
              <a:rPr sz="1900" spc="5" dirty="0">
                <a:latin typeface="Comic Sans MS"/>
                <a:cs typeface="Comic Sans MS"/>
              </a:rPr>
              <a:t> </a:t>
            </a:r>
            <a:r>
              <a:rPr sz="1900" u="heavy" spc="-5" dirty="0">
                <a:solidFill>
                  <a:srgbClr val="FF8118"/>
                </a:solidFill>
                <a:uFill>
                  <a:solidFill>
                    <a:srgbClr val="FF8118"/>
                  </a:solidFill>
                </a:uFill>
                <a:latin typeface="Comic Sans MS"/>
                <a:cs typeface="Comic Sans MS"/>
                <a:hlinkClick r:id="rId3"/>
              </a:rPr>
              <a:t>market</a:t>
            </a:r>
            <a:r>
              <a:rPr sz="1900" spc="-5" dirty="0">
                <a:latin typeface="Comic Sans MS"/>
                <a:cs typeface="Comic Sans MS"/>
              </a:rPr>
              <a:t>.</a:t>
            </a:r>
            <a:endParaRPr sz="19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900" spc="-5" dirty="0">
                <a:latin typeface="Comic Sans MS"/>
                <a:cs typeface="Comic Sans MS"/>
              </a:rPr>
              <a:t>The goods are </a:t>
            </a:r>
            <a:r>
              <a:rPr sz="1900" spc="-10" dirty="0">
                <a:latin typeface="Comic Sans MS"/>
                <a:cs typeface="Comic Sans MS"/>
              </a:rPr>
              <a:t>produced </a:t>
            </a:r>
            <a:r>
              <a:rPr sz="1900" spc="-5" dirty="0">
                <a:latin typeface="Comic Sans MS"/>
                <a:cs typeface="Comic Sans MS"/>
              </a:rPr>
              <a:t>either </a:t>
            </a:r>
            <a:r>
              <a:rPr sz="1900" spc="-10" dirty="0">
                <a:latin typeface="Comic Sans MS"/>
                <a:cs typeface="Comic Sans MS"/>
              </a:rPr>
              <a:t>with </a:t>
            </a:r>
            <a:r>
              <a:rPr sz="1900" spc="-5" dirty="0">
                <a:latin typeface="Comic Sans MS"/>
                <a:cs typeface="Comic Sans MS"/>
              </a:rPr>
              <a:t>the help of a</a:t>
            </a:r>
            <a:r>
              <a:rPr sz="1900" spc="90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single</a:t>
            </a:r>
            <a:endParaRPr sz="19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00" spc="-5" dirty="0">
                <a:latin typeface="Comic Sans MS"/>
                <a:cs typeface="Comic Sans MS"/>
              </a:rPr>
              <a:t>operation or </a:t>
            </a:r>
            <a:r>
              <a:rPr sz="1900" spc="-10" dirty="0">
                <a:latin typeface="Comic Sans MS"/>
                <a:cs typeface="Comic Sans MS"/>
              </a:rPr>
              <a:t>uses </a:t>
            </a:r>
            <a:r>
              <a:rPr sz="1900" spc="-5" dirty="0">
                <a:latin typeface="Comic Sans MS"/>
                <a:cs typeface="Comic Sans MS"/>
              </a:rPr>
              <a:t>a series of</a:t>
            </a:r>
            <a:r>
              <a:rPr sz="1900" spc="30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operations.</a:t>
            </a:r>
            <a:endParaRPr sz="1900">
              <a:latin typeface="Comic Sans MS"/>
              <a:cs typeface="Comic Sans MS"/>
            </a:endParaRPr>
          </a:p>
          <a:p>
            <a:pPr marL="12700" marR="57150">
              <a:lnSpc>
                <a:spcPct val="100000"/>
              </a:lnSpc>
              <a:spcBef>
                <a:spcPts val="395"/>
              </a:spcBef>
            </a:pPr>
            <a:r>
              <a:rPr sz="1900" spc="-5" dirty="0">
                <a:latin typeface="Comic Sans MS"/>
                <a:cs typeface="Comic Sans MS"/>
              </a:rPr>
              <a:t>E.g. of </a:t>
            </a:r>
            <a:r>
              <a:rPr sz="19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mass </a:t>
            </a:r>
            <a:r>
              <a:rPr sz="1900" u="heavy" spc="-10" dirty="0">
                <a:solidFill>
                  <a:srgbClr val="FF8118"/>
                </a:solidFill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  <a:hlinkClick r:id="rId4"/>
              </a:rPr>
              <a:t>production</a:t>
            </a:r>
            <a:r>
              <a:rPr sz="1900" spc="-10" dirty="0">
                <a:solidFill>
                  <a:srgbClr val="FF8118"/>
                </a:solidFill>
                <a:latin typeface="Comic Sans MS"/>
                <a:cs typeface="Comic Sans MS"/>
                <a:hlinkClick r:id="rId4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is </a:t>
            </a:r>
            <a:r>
              <a:rPr sz="1900" spc="-10" dirty="0">
                <a:latin typeface="Comic Sans MS"/>
                <a:cs typeface="Comic Sans MS"/>
              </a:rPr>
              <a:t>the production </a:t>
            </a:r>
            <a:r>
              <a:rPr sz="1900" spc="-5" dirty="0">
                <a:latin typeface="Comic Sans MS"/>
                <a:cs typeface="Comic Sans MS"/>
              </a:rPr>
              <a:t>of toothpastes, soaps,  pens,</a:t>
            </a:r>
            <a:r>
              <a:rPr sz="1900" spc="-10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etc.</a:t>
            </a:r>
            <a:endParaRPr sz="1900">
              <a:latin typeface="Comic Sans MS"/>
              <a:cs typeface="Comic Sans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1000" y="3429000"/>
            <a:ext cx="7696200" cy="2667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667000"/>
            <a:ext cx="8001000" cy="3276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9768" y="849122"/>
            <a:ext cx="246887" cy="184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9768" y="1768094"/>
            <a:ext cx="246887" cy="184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17068" y="348838"/>
            <a:ext cx="7640320" cy="1628139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900" b="1" spc="-10" dirty="0">
                <a:latin typeface="Comic Sans MS"/>
                <a:cs typeface="Comic Sans MS"/>
              </a:rPr>
              <a:t>2. </a:t>
            </a:r>
            <a:r>
              <a:rPr sz="1900" b="1" spc="-5" dirty="0">
                <a:latin typeface="Comic Sans MS"/>
                <a:cs typeface="Comic Sans MS"/>
              </a:rPr>
              <a:t>Process </a:t>
            </a:r>
            <a:r>
              <a:rPr sz="1900" b="1" spc="-10" dirty="0">
                <a:latin typeface="Comic Sans MS"/>
                <a:cs typeface="Comic Sans MS"/>
              </a:rPr>
              <a:t>production</a:t>
            </a:r>
            <a:r>
              <a:rPr sz="1900" b="1" spc="80" dirty="0">
                <a:latin typeface="Comic Sans MS"/>
                <a:cs typeface="Comic Sans MS"/>
              </a:rPr>
              <a:t> </a:t>
            </a:r>
            <a:r>
              <a:rPr sz="1900" b="1" spc="-5" dirty="0">
                <a:latin typeface="Comic Sans MS"/>
                <a:cs typeface="Comic Sans MS"/>
              </a:rPr>
              <a:t>flows</a:t>
            </a:r>
            <a:endParaRPr sz="1900">
              <a:latin typeface="Comic Sans MS"/>
              <a:cs typeface="Comic Sans MS"/>
            </a:endParaRPr>
          </a:p>
          <a:p>
            <a:pPr marL="268605" marR="29209">
              <a:lnSpc>
                <a:spcPct val="100000"/>
              </a:lnSpc>
              <a:spcBef>
                <a:spcPts val="409"/>
              </a:spcBef>
            </a:pPr>
            <a:r>
              <a:rPr sz="1900" spc="-5" dirty="0">
                <a:latin typeface="Comic Sans MS"/>
                <a:cs typeface="Comic Sans MS"/>
              </a:rPr>
              <a:t>Here, a single </a:t>
            </a:r>
            <a:r>
              <a:rPr sz="1900" spc="-10" dirty="0">
                <a:latin typeface="Comic Sans MS"/>
                <a:cs typeface="Comic Sans MS"/>
              </a:rPr>
              <a:t>product </a:t>
            </a:r>
            <a:r>
              <a:rPr sz="1900" spc="-5" dirty="0">
                <a:latin typeface="Comic Sans MS"/>
                <a:cs typeface="Comic Sans MS"/>
              </a:rPr>
              <a:t>is </a:t>
            </a:r>
            <a:r>
              <a:rPr sz="1900" spc="-10" dirty="0">
                <a:latin typeface="Comic Sans MS"/>
                <a:cs typeface="Comic Sans MS"/>
              </a:rPr>
              <a:t>produced </a:t>
            </a:r>
            <a:r>
              <a:rPr sz="1900" spc="-5" dirty="0">
                <a:latin typeface="Comic Sans MS"/>
                <a:cs typeface="Comic Sans MS"/>
              </a:rPr>
              <a:t>and stocked in warehouses  until it is demanded in </a:t>
            </a:r>
            <a:r>
              <a:rPr sz="1900" spc="-10" dirty="0">
                <a:latin typeface="Comic Sans MS"/>
                <a:cs typeface="Comic Sans MS"/>
              </a:rPr>
              <a:t>the </a:t>
            </a:r>
            <a:r>
              <a:rPr sz="1900" spc="-5" dirty="0">
                <a:latin typeface="Comic Sans MS"/>
                <a:cs typeface="Comic Sans MS"/>
              </a:rPr>
              <a:t>market. </a:t>
            </a:r>
            <a:r>
              <a:rPr sz="1900" spc="-10" dirty="0">
                <a:latin typeface="Comic Sans MS"/>
                <a:cs typeface="Comic Sans MS"/>
              </a:rPr>
              <a:t>The </a:t>
            </a:r>
            <a:r>
              <a:rPr sz="1900" spc="-5" dirty="0">
                <a:latin typeface="Comic Sans MS"/>
                <a:cs typeface="Comic Sans MS"/>
              </a:rPr>
              <a:t>flexibility of </a:t>
            </a:r>
            <a:r>
              <a:rPr sz="1900" spc="-10" dirty="0">
                <a:latin typeface="Comic Sans MS"/>
                <a:cs typeface="Comic Sans MS"/>
              </a:rPr>
              <a:t>these </a:t>
            </a:r>
            <a:r>
              <a:rPr sz="1900" spc="-5" dirty="0">
                <a:latin typeface="Comic Sans MS"/>
                <a:cs typeface="Comic Sans MS"/>
              </a:rPr>
              <a:t>plants  is almost zero </a:t>
            </a:r>
            <a:r>
              <a:rPr sz="1900" spc="-10" dirty="0">
                <a:latin typeface="Comic Sans MS"/>
                <a:cs typeface="Comic Sans MS"/>
              </a:rPr>
              <a:t>because </a:t>
            </a:r>
            <a:r>
              <a:rPr sz="1900" spc="-5" dirty="0">
                <a:latin typeface="Comic Sans MS"/>
                <a:cs typeface="Comic Sans MS"/>
              </a:rPr>
              <a:t>only one </a:t>
            </a:r>
            <a:r>
              <a:rPr sz="1900" spc="-10" dirty="0">
                <a:latin typeface="Comic Sans MS"/>
                <a:cs typeface="Comic Sans MS"/>
              </a:rPr>
              <a:t>product </a:t>
            </a:r>
            <a:r>
              <a:rPr sz="1900" spc="-5" dirty="0">
                <a:latin typeface="Comic Sans MS"/>
                <a:cs typeface="Comic Sans MS"/>
              </a:rPr>
              <a:t>can be</a:t>
            </a:r>
            <a:r>
              <a:rPr sz="1900" spc="75" dirty="0">
                <a:latin typeface="Comic Sans MS"/>
                <a:cs typeface="Comic Sans MS"/>
              </a:rPr>
              <a:t> </a:t>
            </a:r>
            <a:r>
              <a:rPr sz="1900" spc="-10" dirty="0">
                <a:latin typeface="Comic Sans MS"/>
                <a:cs typeface="Comic Sans MS"/>
              </a:rPr>
              <a:t>produced.</a:t>
            </a:r>
            <a:endParaRPr sz="1900">
              <a:latin typeface="Comic Sans MS"/>
              <a:cs typeface="Comic Sans MS"/>
            </a:endParaRPr>
          </a:p>
          <a:p>
            <a:pPr marL="268605">
              <a:lnSpc>
                <a:spcPct val="100000"/>
              </a:lnSpc>
              <a:spcBef>
                <a:spcPts val="400"/>
              </a:spcBef>
            </a:pPr>
            <a:r>
              <a:rPr sz="1900" spc="-5" dirty="0">
                <a:latin typeface="Comic Sans MS"/>
                <a:cs typeface="Comic Sans MS"/>
              </a:rPr>
              <a:t>Examples of these plants </a:t>
            </a:r>
            <a:r>
              <a:rPr sz="1900" spc="-10" dirty="0">
                <a:latin typeface="Comic Sans MS"/>
                <a:cs typeface="Comic Sans MS"/>
              </a:rPr>
              <a:t>include, </a:t>
            </a:r>
            <a:r>
              <a:rPr sz="1900" spc="-5" dirty="0">
                <a:latin typeface="Comic Sans MS"/>
                <a:cs typeface="Comic Sans MS"/>
              </a:rPr>
              <a:t>steel, cement, paper, sugar,</a:t>
            </a:r>
            <a:r>
              <a:rPr sz="1900" spc="130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etc</a:t>
            </a:r>
            <a:endParaRPr sz="19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7874" y="2650058"/>
            <a:ext cx="653542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ANY </a:t>
            </a:r>
            <a:r>
              <a:rPr spc="-505" dirty="0"/>
              <a:t>QUERIES</a:t>
            </a:r>
            <a:r>
              <a:rPr spc="475" dirty="0"/>
              <a:t> </a:t>
            </a:r>
            <a:r>
              <a:rPr spc="-969" dirty="0"/>
              <a:t>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7680" y="228600"/>
            <a:ext cx="7787640" cy="58201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400" y="1447800"/>
            <a:ext cx="8077200" cy="434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17068" y="349445"/>
            <a:ext cx="6603365" cy="100330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800" spc="-5" dirty="0">
                <a:latin typeface="Comic Sans MS"/>
                <a:cs typeface="Comic Sans MS"/>
              </a:rPr>
              <a:t>Types </a:t>
            </a:r>
            <a:r>
              <a:rPr sz="1800" dirty="0">
                <a:latin typeface="Comic Sans MS"/>
                <a:cs typeface="Comic Sans MS"/>
              </a:rPr>
              <a:t>of </a:t>
            </a:r>
            <a:r>
              <a:rPr sz="1800" spc="-5" dirty="0">
                <a:latin typeface="Comic Sans MS"/>
                <a:cs typeface="Comic Sans MS"/>
              </a:rPr>
              <a:t>Production system is grouped under two </a:t>
            </a:r>
            <a:r>
              <a:rPr sz="1800" dirty="0">
                <a:latin typeface="Comic Sans MS"/>
                <a:cs typeface="Comic Sans MS"/>
              </a:rPr>
              <a:t>categories</a:t>
            </a:r>
            <a:r>
              <a:rPr sz="1800" spc="45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:</a:t>
            </a:r>
            <a:endParaRPr sz="1800">
              <a:latin typeface="Comic Sans MS"/>
              <a:cs typeface="Comic Sans MS"/>
            </a:endParaRPr>
          </a:p>
          <a:p>
            <a:pPr marL="527685" indent="-515620">
              <a:lnSpc>
                <a:spcPct val="100000"/>
              </a:lnSpc>
              <a:spcBef>
                <a:spcPts val="409"/>
              </a:spcBef>
              <a:buClr>
                <a:srgbClr val="2CA1BE"/>
              </a:buClr>
              <a:buSzPct val="66666"/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latin typeface="Comic Sans MS"/>
                <a:cs typeface="Comic Sans MS"/>
              </a:rPr>
              <a:t>Intermittent </a:t>
            </a:r>
            <a:r>
              <a:rPr sz="1800" dirty="0">
                <a:latin typeface="Comic Sans MS"/>
                <a:cs typeface="Comic Sans MS"/>
              </a:rPr>
              <a:t>Production</a:t>
            </a:r>
            <a:r>
              <a:rPr sz="1800" spc="-2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System</a:t>
            </a:r>
            <a:endParaRPr sz="1800">
              <a:latin typeface="Comic Sans MS"/>
              <a:cs typeface="Comic Sans MS"/>
            </a:endParaRPr>
          </a:p>
          <a:p>
            <a:pPr marL="527685" indent="-515620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6666"/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latin typeface="Comic Sans MS"/>
                <a:cs typeface="Comic Sans MS"/>
              </a:rPr>
              <a:t>Continuous </a:t>
            </a:r>
            <a:r>
              <a:rPr sz="1800" dirty="0">
                <a:latin typeface="Comic Sans MS"/>
                <a:cs typeface="Comic Sans MS"/>
              </a:rPr>
              <a:t>Production</a:t>
            </a:r>
            <a:r>
              <a:rPr sz="1800" spc="-1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System</a:t>
            </a:r>
            <a:endParaRPr sz="1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9768" y="1458722"/>
            <a:ext cx="246887" cy="184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9768" y="2088514"/>
            <a:ext cx="246887" cy="184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9768" y="2717926"/>
            <a:ext cx="246887" cy="184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9768" y="3059302"/>
            <a:ext cx="246887" cy="184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9768" y="3398850"/>
            <a:ext cx="246887" cy="1847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9768" y="4028821"/>
            <a:ext cx="246887" cy="1844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3100" y="1353058"/>
            <a:ext cx="7982584" cy="317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10" dirty="0">
                <a:latin typeface="Comic Sans MS"/>
                <a:cs typeface="Comic Sans MS"/>
              </a:rPr>
              <a:t>Intermittent </a:t>
            </a:r>
            <a:r>
              <a:rPr sz="1900" spc="-5" dirty="0">
                <a:latin typeface="Comic Sans MS"/>
                <a:cs typeface="Comic Sans MS"/>
              </a:rPr>
              <a:t>means something </a:t>
            </a:r>
            <a:r>
              <a:rPr sz="1900" spc="-10" dirty="0">
                <a:latin typeface="Comic Sans MS"/>
                <a:cs typeface="Comic Sans MS"/>
              </a:rPr>
              <a:t>that </a:t>
            </a:r>
            <a:r>
              <a:rPr sz="1900" spc="-5" dirty="0">
                <a:latin typeface="Comic Sans MS"/>
                <a:cs typeface="Comic Sans MS"/>
              </a:rPr>
              <a:t>starts (initiates) and </a:t>
            </a:r>
            <a:r>
              <a:rPr sz="1900" spc="-10" dirty="0">
                <a:latin typeface="Comic Sans MS"/>
                <a:cs typeface="Comic Sans MS"/>
              </a:rPr>
              <a:t>stops</a:t>
            </a:r>
            <a:r>
              <a:rPr sz="1900" spc="290" dirty="0">
                <a:latin typeface="Comic Sans MS"/>
                <a:cs typeface="Comic Sans MS"/>
              </a:rPr>
              <a:t> </a:t>
            </a:r>
            <a:r>
              <a:rPr sz="1900" spc="-10" dirty="0">
                <a:latin typeface="Comic Sans MS"/>
                <a:cs typeface="Comic Sans MS"/>
              </a:rPr>
              <a:t>(halts)</a:t>
            </a:r>
            <a:endParaRPr sz="19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900" spc="-5" dirty="0">
                <a:latin typeface="Comic Sans MS"/>
                <a:cs typeface="Comic Sans MS"/>
              </a:rPr>
              <a:t>at </a:t>
            </a:r>
            <a:r>
              <a:rPr sz="1900" spc="-10" dirty="0">
                <a:latin typeface="Comic Sans MS"/>
                <a:cs typeface="Comic Sans MS"/>
              </a:rPr>
              <a:t>irregular (unfixed) </a:t>
            </a:r>
            <a:r>
              <a:rPr sz="1900" spc="-5" dirty="0">
                <a:latin typeface="Comic Sans MS"/>
                <a:cs typeface="Comic Sans MS"/>
              </a:rPr>
              <a:t>intervals (time</a:t>
            </a:r>
            <a:r>
              <a:rPr sz="1900" spc="95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gaps).</a:t>
            </a:r>
            <a:endParaRPr sz="1900">
              <a:latin typeface="Comic Sans MS"/>
              <a:cs typeface="Comic Sans MS"/>
            </a:endParaRPr>
          </a:p>
          <a:p>
            <a:pPr marL="12700" marR="245745">
              <a:lnSpc>
                <a:spcPct val="100000"/>
              </a:lnSpc>
              <a:spcBef>
                <a:spcPts val="400"/>
              </a:spcBef>
            </a:pPr>
            <a:r>
              <a:rPr sz="1900" spc="-5" dirty="0">
                <a:latin typeface="Comic Sans MS"/>
                <a:cs typeface="Comic Sans MS"/>
              </a:rPr>
              <a:t>In </a:t>
            </a:r>
            <a:r>
              <a:rPr sz="1900" spc="-10" dirty="0">
                <a:latin typeface="Comic Sans MS"/>
                <a:cs typeface="Comic Sans MS"/>
              </a:rPr>
              <a:t>the intermittent production </a:t>
            </a:r>
            <a:r>
              <a:rPr sz="1900" spc="-5" dirty="0">
                <a:latin typeface="Comic Sans MS"/>
                <a:cs typeface="Comic Sans MS"/>
              </a:rPr>
              <a:t>system, goods are </a:t>
            </a:r>
            <a:r>
              <a:rPr sz="1900" spc="-10" dirty="0">
                <a:latin typeface="Comic Sans MS"/>
                <a:cs typeface="Comic Sans MS"/>
              </a:rPr>
              <a:t>produced </a:t>
            </a:r>
            <a:r>
              <a:rPr sz="1900" spc="-5" dirty="0">
                <a:latin typeface="Comic Sans MS"/>
                <a:cs typeface="Comic Sans MS"/>
              </a:rPr>
              <a:t>based on  customer's</a:t>
            </a:r>
            <a:r>
              <a:rPr sz="1900" spc="10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orders.</a:t>
            </a:r>
            <a:endParaRPr sz="1900">
              <a:latin typeface="Comic Sans MS"/>
              <a:cs typeface="Comic Sans MS"/>
            </a:endParaRPr>
          </a:p>
          <a:p>
            <a:pPr marL="12700" marR="3166745">
              <a:lnSpc>
                <a:spcPts val="2690"/>
              </a:lnSpc>
              <a:spcBef>
                <a:spcPts val="140"/>
              </a:spcBef>
            </a:pPr>
            <a:r>
              <a:rPr sz="1900" spc="-5" dirty="0">
                <a:latin typeface="Comic Sans MS"/>
                <a:cs typeface="Comic Sans MS"/>
              </a:rPr>
              <a:t>These goods are </a:t>
            </a:r>
            <a:r>
              <a:rPr sz="1900" spc="-10" dirty="0">
                <a:latin typeface="Comic Sans MS"/>
                <a:cs typeface="Comic Sans MS"/>
              </a:rPr>
              <a:t>produced </a:t>
            </a:r>
            <a:r>
              <a:rPr sz="1900" spc="-5" dirty="0">
                <a:latin typeface="Comic Sans MS"/>
                <a:cs typeface="Comic Sans MS"/>
              </a:rPr>
              <a:t>on a small scale.  </a:t>
            </a:r>
            <a:r>
              <a:rPr sz="1900" spc="-10" dirty="0">
                <a:latin typeface="Comic Sans MS"/>
                <a:cs typeface="Comic Sans MS"/>
              </a:rPr>
              <a:t>The flow </a:t>
            </a:r>
            <a:r>
              <a:rPr sz="1900" spc="-5" dirty="0">
                <a:latin typeface="Comic Sans MS"/>
                <a:cs typeface="Comic Sans MS"/>
              </a:rPr>
              <a:t>of </a:t>
            </a:r>
            <a:r>
              <a:rPr sz="1900" spc="-10" dirty="0">
                <a:latin typeface="Comic Sans MS"/>
                <a:cs typeface="Comic Sans MS"/>
              </a:rPr>
              <a:t>production </a:t>
            </a:r>
            <a:r>
              <a:rPr sz="1900" spc="-5" dirty="0">
                <a:latin typeface="Comic Sans MS"/>
                <a:cs typeface="Comic Sans MS"/>
              </a:rPr>
              <a:t>is </a:t>
            </a:r>
            <a:r>
              <a:rPr sz="1900" spc="-10" dirty="0">
                <a:latin typeface="Comic Sans MS"/>
                <a:cs typeface="Comic Sans MS"/>
              </a:rPr>
              <a:t>not</a:t>
            </a:r>
            <a:r>
              <a:rPr sz="1900" spc="90" dirty="0">
                <a:latin typeface="Comic Sans MS"/>
                <a:cs typeface="Comic Sans MS"/>
              </a:rPr>
              <a:t> </a:t>
            </a:r>
            <a:r>
              <a:rPr sz="1900" spc="-10" dirty="0">
                <a:latin typeface="Comic Sans MS"/>
                <a:cs typeface="Comic Sans MS"/>
              </a:rPr>
              <a:t>continuous.</a:t>
            </a:r>
            <a:endParaRPr sz="1900">
              <a:latin typeface="Comic Sans MS"/>
              <a:cs typeface="Comic Sans MS"/>
            </a:endParaRPr>
          </a:p>
          <a:p>
            <a:pPr marL="83820">
              <a:lnSpc>
                <a:spcPct val="100000"/>
              </a:lnSpc>
              <a:spcBef>
                <a:spcPts val="240"/>
              </a:spcBef>
            </a:pPr>
            <a:r>
              <a:rPr sz="1900" spc="-5" dirty="0">
                <a:latin typeface="Comic Sans MS"/>
                <a:cs typeface="Comic Sans MS"/>
              </a:rPr>
              <a:t>In </a:t>
            </a:r>
            <a:r>
              <a:rPr sz="1900" spc="-10" dirty="0">
                <a:latin typeface="Comic Sans MS"/>
                <a:cs typeface="Comic Sans MS"/>
              </a:rPr>
              <a:t>this </a:t>
            </a:r>
            <a:r>
              <a:rPr sz="1900" spc="-5" dirty="0">
                <a:latin typeface="Comic Sans MS"/>
                <a:cs typeface="Comic Sans MS"/>
              </a:rPr>
              <a:t>system, </a:t>
            </a:r>
            <a:r>
              <a:rPr sz="1900" dirty="0">
                <a:latin typeface="Comic Sans MS"/>
                <a:cs typeface="Comic Sans MS"/>
              </a:rPr>
              <a:t>large </a:t>
            </a:r>
            <a:r>
              <a:rPr sz="1900" spc="-5" dirty="0">
                <a:latin typeface="Comic Sans MS"/>
                <a:cs typeface="Comic Sans MS"/>
              </a:rPr>
              <a:t>varieties of products are produced.</a:t>
            </a:r>
            <a:r>
              <a:rPr sz="1900" spc="135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These</a:t>
            </a:r>
            <a:endParaRPr sz="19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900" spc="-10" dirty="0">
                <a:latin typeface="Comic Sans MS"/>
                <a:cs typeface="Comic Sans MS"/>
              </a:rPr>
              <a:t>products </a:t>
            </a:r>
            <a:r>
              <a:rPr sz="1900" spc="-5" dirty="0">
                <a:latin typeface="Comic Sans MS"/>
                <a:cs typeface="Comic Sans MS"/>
              </a:rPr>
              <a:t>are of </a:t>
            </a:r>
            <a:r>
              <a:rPr sz="1900" spc="-10" dirty="0">
                <a:latin typeface="Comic Sans MS"/>
                <a:cs typeface="Comic Sans MS"/>
              </a:rPr>
              <a:t>different</a:t>
            </a:r>
            <a:r>
              <a:rPr sz="1900" spc="25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sizes.</a:t>
            </a:r>
            <a:endParaRPr sz="19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395"/>
              </a:spcBef>
            </a:pPr>
            <a:r>
              <a:rPr sz="1900" spc="-10" dirty="0">
                <a:latin typeface="Comic Sans MS"/>
                <a:cs typeface="Comic Sans MS"/>
              </a:rPr>
              <a:t>The </a:t>
            </a:r>
            <a:r>
              <a:rPr sz="1900" spc="-5" dirty="0">
                <a:latin typeface="Comic Sans MS"/>
                <a:cs typeface="Comic Sans MS"/>
              </a:rPr>
              <a:t>design of </a:t>
            </a:r>
            <a:r>
              <a:rPr sz="1900" spc="-10" dirty="0">
                <a:latin typeface="Comic Sans MS"/>
                <a:cs typeface="Comic Sans MS"/>
              </a:rPr>
              <a:t>these products </a:t>
            </a:r>
            <a:r>
              <a:rPr sz="1900" spc="-5" dirty="0">
                <a:latin typeface="Comic Sans MS"/>
                <a:cs typeface="Comic Sans MS"/>
              </a:rPr>
              <a:t>goes on changing according to </a:t>
            </a:r>
            <a:r>
              <a:rPr sz="1900" spc="-10" dirty="0">
                <a:latin typeface="Comic Sans MS"/>
                <a:cs typeface="Comic Sans MS"/>
              </a:rPr>
              <a:t>the </a:t>
            </a:r>
            <a:r>
              <a:rPr sz="1900" spc="-5" dirty="0">
                <a:latin typeface="Comic Sans MS"/>
                <a:cs typeface="Comic Sans MS"/>
              </a:rPr>
              <a:t>design  and size of </a:t>
            </a:r>
            <a:r>
              <a:rPr sz="1900" spc="-10" dirty="0">
                <a:latin typeface="Comic Sans MS"/>
                <a:cs typeface="Comic Sans MS"/>
              </a:rPr>
              <a:t>the product. </a:t>
            </a:r>
            <a:r>
              <a:rPr sz="1900" spc="-5" dirty="0">
                <a:latin typeface="Comic Sans MS"/>
                <a:cs typeface="Comic Sans MS"/>
              </a:rPr>
              <a:t>Therefore, </a:t>
            </a:r>
            <a:r>
              <a:rPr sz="1900" spc="-10" dirty="0">
                <a:latin typeface="Comic Sans MS"/>
                <a:cs typeface="Comic Sans MS"/>
              </a:rPr>
              <a:t>this </a:t>
            </a:r>
            <a:r>
              <a:rPr sz="1900" spc="-5" dirty="0">
                <a:latin typeface="Comic Sans MS"/>
                <a:cs typeface="Comic Sans MS"/>
              </a:rPr>
              <a:t>system </a:t>
            </a:r>
            <a:r>
              <a:rPr sz="1900" spc="-10" dirty="0">
                <a:latin typeface="Comic Sans MS"/>
                <a:cs typeface="Comic Sans MS"/>
              </a:rPr>
              <a:t>is </a:t>
            </a:r>
            <a:r>
              <a:rPr sz="1900" spc="-5" dirty="0">
                <a:latin typeface="Comic Sans MS"/>
                <a:cs typeface="Comic Sans MS"/>
              </a:rPr>
              <a:t>very</a:t>
            </a:r>
            <a:r>
              <a:rPr sz="1900" spc="130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flexible</a:t>
            </a:r>
            <a:endParaRPr sz="19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368" y="1603502"/>
            <a:ext cx="231647" cy="1737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2004" y="1502409"/>
            <a:ext cx="7660640" cy="2821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033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omic Sans MS"/>
                <a:cs typeface="Comic Sans MS"/>
              </a:rPr>
              <a:t>The work of a goldsmith </a:t>
            </a:r>
            <a:r>
              <a:rPr sz="1800" spc="-5" dirty="0">
                <a:latin typeface="Comic Sans MS"/>
                <a:cs typeface="Comic Sans MS"/>
              </a:rPr>
              <a:t>is purely based </a:t>
            </a:r>
            <a:r>
              <a:rPr sz="1800" dirty="0">
                <a:latin typeface="Comic Sans MS"/>
                <a:cs typeface="Comic Sans MS"/>
              </a:rPr>
              <a:t>on the </a:t>
            </a:r>
            <a:r>
              <a:rPr sz="1800" spc="-5" dirty="0">
                <a:latin typeface="Comic Sans MS"/>
                <a:cs typeface="Comic Sans MS"/>
              </a:rPr>
              <a:t>frequency </a:t>
            </a:r>
            <a:r>
              <a:rPr sz="1800" dirty="0">
                <a:latin typeface="Comic Sans MS"/>
                <a:cs typeface="Comic Sans MS"/>
              </a:rPr>
              <a:t>of his  </a:t>
            </a:r>
            <a:r>
              <a:rPr sz="1800" spc="-5" dirty="0">
                <a:latin typeface="Comic Sans MS"/>
                <a:cs typeface="Comic Sans MS"/>
              </a:rPr>
              <a:t>customer's orders. </a:t>
            </a:r>
            <a:r>
              <a:rPr sz="1800" dirty="0">
                <a:latin typeface="Comic Sans MS"/>
                <a:cs typeface="Comic Sans MS"/>
              </a:rPr>
              <a:t>The goldsmith makes goods </a:t>
            </a:r>
            <a:r>
              <a:rPr sz="1800" spc="-5" dirty="0">
                <a:latin typeface="Comic Sans MS"/>
                <a:cs typeface="Comic Sans MS"/>
              </a:rPr>
              <a:t>(ornaments) </a:t>
            </a:r>
            <a:r>
              <a:rPr sz="1800" dirty="0">
                <a:latin typeface="Comic Sans MS"/>
                <a:cs typeface="Comic Sans MS"/>
              </a:rPr>
              <a:t>on a </a:t>
            </a:r>
            <a:r>
              <a:rPr sz="1800" spc="-5" dirty="0">
                <a:latin typeface="Comic Sans MS"/>
                <a:cs typeface="Comic Sans MS"/>
              </a:rPr>
              <a:t>small-  </a:t>
            </a:r>
            <a:r>
              <a:rPr sz="1800" dirty="0">
                <a:latin typeface="Comic Sans MS"/>
                <a:cs typeface="Comic Sans MS"/>
              </a:rPr>
              <a:t>scale </a:t>
            </a:r>
            <a:r>
              <a:rPr sz="1800" spc="-5" dirty="0">
                <a:latin typeface="Comic Sans MS"/>
                <a:cs typeface="Comic Sans MS"/>
              </a:rPr>
              <a:t>basis </a:t>
            </a:r>
            <a:r>
              <a:rPr sz="1800" dirty="0">
                <a:latin typeface="Comic Sans MS"/>
                <a:cs typeface="Comic Sans MS"/>
              </a:rPr>
              <a:t>as per his customer's </a:t>
            </a:r>
            <a:r>
              <a:rPr sz="1800" spc="-5" dirty="0">
                <a:latin typeface="Comic Sans MS"/>
                <a:cs typeface="Comic Sans MS"/>
              </a:rPr>
              <a:t>requirements. Here, </a:t>
            </a:r>
            <a:r>
              <a:rPr sz="1800" dirty="0">
                <a:latin typeface="Comic Sans MS"/>
                <a:cs typeface="Comic Sans MS"/>
              </a:rPr>
              <a:t>ornaments are  not </a:t>
            </a:r>
            <a:r>
              <a:rPr sz="1800" spc="-5" dirty="0">
                <a:latin typeface="Comic Sans MS"/>
                <a:cs typeface="Comic Sans MS"/>
              </a:rPr>
              <a:t>done </a:t>
            </a:r>
            <a:r>
              <a:rPr sz="1800" dirty="0">
                <a:latin typeface="Comic Sans MS"/>
                <a:cs typeface="Comic Sans MS"/>
              </a:rPr>
              <a:t>on a </a:t>
            </a:r>
            <a:r>
              <a:rPr sz="1800" spc="-5" dirty="0">
                <a:latin typeface="Comic Sans MS"/>
                <a:cs typeface="Comic Sans MS"/>
              </a:rPr>
              <a:t>continuous</a:t>
            </a:r>
            <a:r>
              <a:rPr sz="1800" spc="-3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basis.</a:t>
            </a:r>
            <a:endParaRPr sz="18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409"/>
              </a:spcBef>
            </a:pPr>
            <a:r>
              <a:rPr sz="1800" spc="-5" dirty="0">
                <a:latin typeface="Comic Sans MS"/>
                <a:cs typeface="Comic Sans MS"/>
              </a:rPr>
              <a:t>Similarly, </a:t>
            </a:r>
            <a:r>
              <a:rPr sz="1800" dirty="0">
                <a:latin typeface="Comic Sans MS"/>
                <a:cs typeface="Comic Sans MS"/>
              </a:rPr>
              <a:t>the </a:t>
            </a:r>
            <a:r>
              <a:rPr sz="1800" spc="-5" dirty="0">
                <a:latin typeface="Comic Sans MS"/>
                <a:cs typeface="Comic Sans MS"/>
              </a:rPr>
              <a:t>work </a:t>
            </a:r>
            <a:r>
              <a:rPr sz="1800" dirty="0">
                <a:latin typeface="Comic Sans MS"/>
                <a:cs typeface="Comic Sans MS"/>
              </a:rPr>
              <a:t>of a </a:t>
            </a:r>
            <a:r>
              <a:rPr sz="1800" spc="-5" dirty="0">
                <a:latin typeface="Comic Sans MS"/>
                <a:cs typeface="Comic Sans MS"/>
              </a:rPr>
              <a:t>tailor is </a:t>
            </a:r>
            <a:r>
              <a:rPr sz="1800" dirty="0">
                <a:latin typeface="Comic Sans MS"/>
                <a:cs typeface="Comic Sans MS"/>
              </a:rPr>
              <a:t>also </a:t>
            </a:r>
            <a:r>
              <a:rPr sz="1800" spc="-5" dirty="0">
                <a:latin typeface="Comic Sans MS"/>
                <a:cs typeface="Comic Sans MS"/>
              </a:rPr>
              <a:t>based </a:t>
            </a:r>
            <a:r>
              <a:rPr sz="1800" dirty="0">
                <a:latin typeface="Comic Sans MS"/>
                <a:cs typeface="Comic Sans MS"/>
              </a:rPr>
              <a:t>on the </a:t>
            </a:r>
            <a:r>
              <a:rPr sz="1800" spc="-5" dirty="0">
                <a:latin typeface="Comic Sans MS"/>
                <a:cs typeface="Comic Sans MS"/>
              </a:rPr>
              <a:t>number </a:t>
            </a:r>
            <a:r>
              <a:rPr sz="1800" dirty="0">
                <a:latin typeface="Comic Sans MS"/>
                <a:cs typeface="Comic Sans MS"/>
              </a:rPr>
              <a:t>of orders he  gets </a:t>
            </a:r>
            <a:r>
              <a:rPr sz="1800" spc="-5" dirty="0">
                <a:latin typeface="Comic Sans MS"/>
                <a:cs typeface="Comic Sans MS"/>
              </a:rPr>
              <a:t>from </a:t>
            </a:r>
            <a:r>
              <a:rPr sz="1800" dirty="0">
                <a:latin typeface="Comic Sans MS"/>
                <a:cs typeface="Comic Sans MS"/>
              </a:rPr>
              <a:t>his customers. The clothes are </a:t>
            </a:r>
            <a:r>
              <a:rPr sz="1800" spc="-5" dirty="0">
                <a:latin typeface="Comic Sans MS"/>
                <a:cs typeface="Comic Sans MS"/>
              </a:rPr>
              <a:t>stitched for </a:t>
            </a:r>
            <a:r>
              <a:rPr sz="1800" dirty="0">
                <a:latin typeface="Comic Sans MS"/>
                <a:cs typeface="Comic Sans MS"/>
              </a:rPr>
              <a:t>every customer  </a:t>
            </a:r>
            <a:r>
              <a:rPr sz="1800" spc="-5" dirty="0">
                <a:latin typeface="Comic Sans MS"/>
                <a:cs typeface="Comic Sans MS"/>
              </a:rPr>
              <a:t>independently by the tailor </a:t>
            </a:r>
            <a:r>
              <a:rPr sz="1800" dirty="0">
                <a:latin typeface="Comic Sans MS"/>
                <a:cs typeface="Comic Sans MS"/>
              </a:rPr>
              <a:t>as </a:t>
            </a:r>
            <a:r>
              <a:rPr sz="1800" spc="-5" dirty="0">
                <a:latin typeface="Comic Sans MS"/>
                <a:cs typeface="Comic Sans MS"/>
              </a:rPr>
              <a:t>per </a:t>
            </a:r>
            <a:r>
              <a:rPr sz="1800" dirty="0">
                <a:latin typeface="Comic Sans MS"/>
                <a:cs typeface="Comic Sans MS"/>
              </a:rPr>
              <a:t>one's measurement and size. Goods  </a:t>
            </a:r>
            <a:r>
              <a:rPr sz="1800" spc="-5" dirty="0">
                <a:latin typeface="Comic Sans MS"/>
                <a:cs typeface="Comic Sans MS"/>
              </a:rPr>
              <a:t>(stitched </a:t>
            </a:r>
            <a:r>
              <a:rPr sz="1800" dirty="0">
                <a:latin typeface="Comic Sans MS"/>
                <a:cs typeface="Comic Sans MS"/>
              </a:rPr>
              <a:t>clothes) are made on a limited scale and </a:t>
            </a:r>
            <a:r>
              <a:rPr sz="1800" spc="-5" dirty="0">
                <a:latin typeface="Comic Sans MS"/>
                <a:cs typeface="Comic Sans MS"/>
              </a:rPr>
              <a:t>is </a:t>
            </a:r>
            <a:r>
              <a:rPr sz="1800" dirty="0">
                <a:latin typeface="Comic Sans MS"/>
                <a:cs typeface="Comic Sans MS"/>
              </a:rPr>
              <a:t>proportional </a:t>
            </a:r>
            <a:r>
              <a:rPr sz="1800" spc="-5" dirty="0">
                <a:latin typeface="Comic Sans MS"/>
                <a:cs typeface="Comic Sans MS"/>
              </a:rPr>
              <a:t>to </a:t>
            </a:r>
            <a:r>
              <a:rPr sz="1800" dirty="0">
                <a:latin typeface="Comic Sans MS"/>
                <a:cs typeface="Comic Sans MS"/>
              </a:rPr>
              <a:t>the  </a:t>
            </a:r>
            <a:r>
              <a:rPr sz="1800" spc="-5" dirty="0">
                <a:latin typeface="Comic Sans MS"/>
                <a:cs typeface="Comic Sans MS"/>
              </a:rPr>
              <a:t>number </a:t>
            </a:r>
            <a:r>
              <a:rPr sz="1800" dirty="0">
                <a:latin typeface="Comic Sans MS"/>
                <a:cs typeface="Comic Sans MS"/>
              </a:rPr>
              <a:t>of orders </a:t>
            </a:r>
            <a:r>
              <a:rPr sz="1800" spc="-5" dirty="0">
                <a:latin typeface="Comic Sans MS"/>
                <a:cs typeface="Comic Sans MS"/>
              </a:rPr>
              <a:t>received from </a:t>
            </a:r>
            <a:r>
              <a:rPr sz="1800" dirty="0">
                <a:latin typeface="Comic Sans MS"/>
                <a:cs typeface="Comic Sans MS"/>
              </a:rPr>
              <a:t>customers. </a:t>
            </a:r>
            <a:r>
              <a:rPr sz="1800" spc="-5" dirty="0">
                <a:latin typeface="Comic Sans MS"/>
                <a:cs typeface="Comic Sans MS"/>
              </a:rPr>
              <a:t>Here, </a:t>
            </a:r>
            <a:r>
              <a:rPr sz="1800" dirty="0">
                <a:latin typeface="Comic Sans MS"/>
                <a:cs typeface="Comic Sans MS"/>
              </a:rPr>
              <a:t>stitching </a:t>
            </a:r>
            <a:r>
              <a:rPr sz="1800" spc="-5" dirty="0">
                <a:latin typeface="Comic Sans MS"/>
                <a:cs typeface="Comic Sans MS"/>
              </a:rPr>
              <a:t>is </a:t>
            </a:r>
            <a:r>
              <a:rPr sz="1800" dirty="0">
                <a:latin typeface="Comic Sans MS"/>
                <a:cs typeface="Comic Sans MS"/>
              </a:rPr>
              <a:t>not </a:t>
            </a:r>
            <a:r>
              <a:rPr sz="1800" spc="-5" dirty="0">
                <a:latin typeface="Comic Sans MS"/>
                <a:cs typeface="Comic Sans MS"/>
              </a:rPr>
              <a:t>done  </a:t>
            </a:r>
            <a:r>
              <a:rPr sz="1800" dirty="0">
                <a:latin typeface="Comic Sans MS"/>
                <a:cs typeface="Comic Sans MS"/>
              </a:rPr>
              <a:t>on a </a:t>
            </a:r>
            <a:r>
              <a:rPr sz="1800" spc="-5" dirty="0">
                <a:latin typeface="Comic Sans MS"/>
                <a:cs typeface="Comic Sans MS"/>
              </a:rPr>
              <a:t>continuous</a:t>
            </a:r>
            <a:r>
              <a:rPr sz="1800" spc="-3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basis.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8368" y="2752979"/>
            <a:ext cx="231647" cy="1737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7783" y="413004"/>
            <a:ext cx="7519416" cy="8641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159" y="964987"/>
            <a:ext cx="6352591" cy="45516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50045"/>
            <a:ext cx="3426460" cy="109410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505"/>
              </a:spcBef>
              <a:buClr>
                <a:srgbClr val="2CA1BE"/>
              </a:buClr>
              <a:buSzPct val="67500"/>
              <a:buAutoNum type="arabicPeriod"/>
              <a:tabLst>
                <a:tab pos="527685" algn="l"/>
                <a:tab pos="528320" algn="l"/>
              </a:tabLst>
            </a:pPr>
            <a:r>
              <a:rPr sz="2000" dirty="0">
                <a:latin typeface="Comic Sans MS"/>
                <a:cs typeface="Comic Sans MS"/>
              </a:rPr>
              <a:t>Project Production</a:t>
            </a:r>
            <a:r>
              <a:rPr sz="2000" spc="-120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Flow</a:t>
            </a:r>
            <a:endParaRPr sz="2000">
              <a:latin typeface="Comic Sans MS"/>
              <a:cs typeface="Comic Sans MS"/>
            </a:endParaRPr>
          </a:p>
          <a:p>
            <a:pPr marL="527685" indent="-515620">
              <a:lnSpc>
                <a:spcPct val="100000"/>
              </a:lnSpc>
              <a:spcBef>
                <a:spcPts val="405"/>
              </a:spcBef>
              <a:buClr>
                <a:srgbClr val="2CA1BE"/>
              </a:buClr>
              <a:buSzPct val="67500"/>
              <a:buAutoNum type="arabicPeriod"/>
              <a:tabLst>
                <a:tab pos="527685" algn="l"/>
                <a:tab pos="528320" algn="l"/>
              </a:tabLst>
            </a:pPr>
            <a:r>
              <a:rPr sz="2000" spc="-5" dirty="0">
                <a:latin typeface="Comic Sans MS"/>
                <a:cs typeface="Comic Sans MS"/>
              </a:rPr>
              <a:t>Jobbing </a:t>
            </a:r>
            <a:r>
              <a:rPr sz="2000" dirty="0">
                <a:latin typeface="Comic Sans MS"/>
                <a:cs typeface="Comic Sans MS"/>
              </a:rPr>
              <a:t>Production</a:t>
            </a:r>
            <a:r>
              <a:rPr sz="2000" spc="-80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Flow</a:t>
            </a:r>
            <a:endParaRPr sz="2000">
              <a:latin typeface="Comic Sans MS"/>
              <a:cs typeface="Comic Sans MS"/>
            </a:endParaRPr>
          </a:p>
          <a:p>
            <a:pPr marL="527685" indent="-515620">
              <a:lnSpc>
                <a:spcPct val="100000"/>
              </a:lnSpc>
              <a:spcBef>
                <a:spcPts val="400"/>
              </a:spcBef>
              <a:buClr>
                <a:srgbClr val="2CA1BE"/>
              </a:buClr>
              <a:buSzPct val="67500"/>
              <a:buAutoNum type="arabicPeriod"/>
              <a:tabLst>
                <a:tab pos="527685" algn="l"/>
                <a:tab pos="528320" algn="l"/>
              </a:tabLst>
            </a:pPr>
            <a:r>
              <a:rPr sz="2000" spc="-5" dirty="0">
                <a:latin typeface="Comic Sans MS"/>
                <a:cs typeface="Comic Sans MS"/>
              </a:rPr>
              <a:t>Batch </a:t>
            </a:r>
            <a:r>
              <a:rPr sz="2000" dirty="0">
                <a:latin typeface="Comic Sans MS"/>
                <a:cs typeface="Comic Sans MS"/>
              </a:rPr>
              <a:t>Production</a:t>
            </a:r>
            <a:r>
              <a:rPr sz="2000" spc="-114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Flow</a:t>
            </a:r>
            <a:endParaRPr sz="2000">
              <a:latin typeface="Comic Sans MS"/>
              <a:cs typeface="Comic Sans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1876" y="637031"/>
            <a:ext cx="7427976" cy="4019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2072" y="812545"/>
            <a:ext cx="246887" cy="184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2072" y="2022982"/>
            <a:ext cx="246887" cy="184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35353" y="706881"/>
            <a:ext cx="6857365" cy="21043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5" dirty="0">
                <a:latin typeface="Comic Sans MS"/>
                <a:cs typeface="Comic Sans MS"/>
              </a:rPr>
              <a:t>1. Project </a:t>
            </a:r>
            <a:r>
              <a:rPr sz="1900" b="1" spc="-10" dirty="0">
                <a:latin typeface="Comic Sans MS"/>
                <a:cs typeface="Comic Sans MS"/>
              </a:rPr>
              <a:t>production</a:t>
            </a:r>
            <a:r>
              <a:rPr sz="1900" b="1" spc="55" dirty="0">
                <a:latin typeface="Comic Sans MS"/>
                <a:cs typeface="Comic Sans MS"/>
              </a:rPr>
              <a:t> </a:t>
            </a:r>
            <a:r>
              <a:rPr sz="1900" b="1" spc="-5" dirty="0">
                <a:latin typeface="Comic Sans MS"/>
                <a:cs typeface="Comic Sans MS"/>
              </a:rPr>
              <a:t>flows</a:t>
            </a:r>
            <a:endParaRPr sz="1900">
              <a:latin typeface="Comic Sans MS"/>
              <a:cs typeface="Comic Sans MS"/>
            </a:endParaRPr>
          </a:p>
          <a:p>
            <a:pPr marL="12700" marR="101600">
              <a:lnSpc>
                <a:spcPct val="100000"/>
              </a:lnSpc>
            </a:pPr>
            <a:r>
              <a:rPr sz="1900" spc="-5" dirty="0">
                <a:latin typeface="Comic Sans MS"/>
                <a:cs typeface="Comic Sans MS"/>
              </a:rPr>
              <a:t>Here, in project </a:t>
            </a:r>
            <a:r>
              <a:rPr sz="1900" spc="-10" dirty="0">
                <a:latin typeface="Comic Sans MS"/>
                <a:cs typeface="Comic Sans MS"/>
              </a:rPr>
              <a:t>production </a:t>
            </a:r>
            <a:r>
              <a:rPr sz="1900" spc="-5" dirty="0">
                <a:latin typeface="Comic Sans MS"/>
                <a:cs typeface="Comic Sans MS"/>
              </a:rPr>
              <a:t>flows, </a:t>
            </a:r>
            <a:r>
              <a:rPr sz="19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company accepts a single, </a:t>
            </a:r>
            <a:r>
              <a:rPr sz="1900" spc="-5" dirty="0">
                <a:latin typeface="Comic Sans MS"/>
                <a:cs typeface="Comic Sans MS"/>
              </a:rPr>
              <a:t> </a:t>
            </a:r>
            <a:r>
              <a:rPr sz="19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complex order or </a:t>
            </a:r>
            <a:r>
              <a:rPr sz="1900" u="heavy" spc="-10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contract</a:t>
            </a:r>
            <a:r>
              <a:rPr sz="1900" spc="-10" dirty="0">
                <a:latin typeface="Comic Sans MS"/>
                <a:cs typeface="Comic Sans MS"/>
              </a:rPr>
              <a:t>. The </a:t>
            </a:r>
            <a:r>
              <a:rPr sz="1900" spc="-5" dirty="0">
                <a:latin typeface="Comic Sans MS"/>
                <a:cs typeface="Comic Sans MS"/>
              </a:rPr>
              <a:t>order must </a:t>
            </a:r>
            <a:r>
              <a:rPr sz="1900" dirty="0">
                <a:latin typeface="Comic Sans MS"/>
                <a:cs typeface="Comic Sans MS"/>
              </a:rPr>
              <a:t>be </a:t>
            </a:r>
            <a:r>
              <a:rPr sz="1900" spc="-5" dirty="0">
                <a:latin typeface="Comic Sans MS"/>
                <a:cs typeface="Comic Sans MS"/>
              </a:rPr>
              <a:t>completed  </a:t>
            </a:r>
            <a:r>
              <a:rPr sz="1900" spc="-10" dirty="0">
                <a:latin typeface="Comic Sans MS"/>
                <a:cs typeface="Comic Sans MS"/>
              </a:rPr>
              <a:t>within </a:t>
            </a:r>
            <a:r>
              <a:rPr sz="1900" spc="-5" dirty="0">
                <a:latin typeface="Comic Sans MS"/>
                <a:cs typeface="Comic Sans MS"/>
              </a:rPr>
              <a:t>a given period of </a:t>
            </a:r>
            <a:r>
              <a:rPr sz="1900" spc="-10" dirty="0">
                <a:latin typeface="Comic Sans MS"/>
                <a:cs typeface="Comic Sans MS"/>
              </a:rPr>
              <a:t>time </a:t>
            </a:r>
            <a:r>
              <a:rPr sz="1900" spc="-5" dirty="0">
                <a:latin typeface="Comic Sans MS"/>
                <a:cs typeface="Comic Sans MS"/>
              </a:rPr>
              <a:t>and at an estimated</a:t>
            </a:r>
            <a:r>
              <a:rPr sz="1900" spc="130" dirty="0">
                <a:latin typeface="Comic Sans MS"/>
                <a:cs typeface="Comic Sans MS"/>
              </a:rPr>
              <a:t> </a:t>
            </a:r>
            <a:r>
              <a:rPr sz="1900" spc="-5" dirty="0">
                <a:latin typeface="Comic Sans MS"/>
                <a:cs typeface="Comic Sans MS"/>
              </a:rPr>
              <a:t>cost.</a:t>
            </a:r>
            <a:endParaRPr sz="19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409"/>
              </a:spcBef>
            </a:pPr>
            <a:r>
              <a:rPr sz="1900" spc="-5" dirty="0">
                <a:latin typeface="Comic Sans MS"/>
                <a:cs typeface="Comic Sans MS"/>
              </a:rPr>
              <a:t>Examples of project </a:t>
            </a:r>
            <a:r>
              <a:rPr sz="1900" spc="-10" dirty="0">
                <a:latin typeface="Comic Sans MS"/>
                <a:cs typeface="Comic Sans MS"/>
              </a:rPr>
              <a:t>production </a:t>
            </a:r>
            <a:r>
              <a:rPr sz="1900" spc="-5" dirty="0">
                <a:latin typeface="Comic Sans MS"/>
                <a:cs typeface="Comic Sans MS"/>
              </a:rPr>
              <a:t>flows mainly </a:t>
            </a:r>
            <a:r>
              <a:rPr sz="1900" spc="-10" dirty="0">
                <a:latin typeface="Comic Sans MS"/>
                <a:cs typeface="Comic Sans MS"/>
              </a:rPr>
              <a:t>include,  </a:t>
            </a:r>
            <a:r>
              <a:rPr sz="19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construction of airports, dams, </a:t>
            </a:r>
            <a:r>
              <a:rPr sz="1900" u="heavy" spc="-10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roads, buildings, </a:t>
            </a:r>
            <a:r>
              <a:rPr sz="19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shipbuilding</a:t>
            </a:r>
            <a:r>
              <a:rPr sz="1900" spc="-5" dirty="0">
                <a:latin typeface="Comic Sans MS"/>
                <a:cs typeface="Comic Sans MS"/>
              </a:rPr>
              <a:t>,  etc.</a:t>
            </a:r>
            <a:endParaRPr sz="1900">
              <a:latin typeface="Comic Sans MS"/>
              <a:cs typeface="Comic Sans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91230" y="3158168"/>
            <a:ext cx="6984754" cy="22254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3276600"/>
            <a:ext cx="7696200" cy="274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5968" y="829310"/>
            <a:ext cx="231647" cy="1737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5968" y="2251582"/>
            <a:ext cx="231647" cy="1737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93268" y="349445"/>
            <a:ext cx="7628255" cy="264985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800" b="1" spc="-5" dirty="0">
                <a:latin typeface="Comic Sans MS"/>
                <a:cs typeface="Comic Sans MS"/>
              </a:rPr>
              <a:t>2. Jobbing production</a:t>
            </a:r>
            <a:r>
              <a:rPr sz="1800" b="1" spc="-55" dirty="0">
                <a:latin typeface="Comic Sans MS"/>
                <a:cs typeface="Comic Sans MS"/>
              </a:rPr>
              <a:t> </a:t>
            </a:r>
            <a:r>
              <a:rPr sz="1800" b="1" spc="-5" dirty="0">
                <a:latin typeface="Comic Sans MS"/>
                <a:cs typeface="Comic Sans MS"/>
              </a:rPr>
              <a:t>flows</a:t>
            </a:r>
            <a:endParaRPr sz="1800">
              <a:latin typeface="Comic Sans MS"/>
              <a:cs typeface="Comic Sans MS"/>
            </a:endParaRPr>
          </a:p>
          <a:p>
            <a:pPr marL="268605" marR="5080">
              <a:lnSpc>
                <a:spcPct val="100000"/>
              </a:lnSpc>
              <a:spcBef>
                <a:spcPts val="409"/>
              </a:spcBef>
            </a:pPr>
            <a:r>
              <a:rPr sz="1800" spc="-5" dirty="0">
                <a:latin typeface="Comic Sans MS"/>
                <a:cs typeface="Comic Sans MS"/>
              </a:rPr>
              <a:t>Here, in jobbing production </a:t>
            </a:r>
            <a:r>
              <a:rPr sz="1800" spc="-10" dirty="0">
                <a:latin typeface="Comic Sans MS"/>
                <a:cs typeface="Comic Sans MS"/>
              </a:rPr>
              <a:t>flows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,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company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accepts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a contract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to </a:t>
            </a:r>
            <a:r>
              <a:rPr sz="1800" spc="-5" dirty="0">
                <a:latin typeface="Comic Sans MS"/>
                <a:cs typeface="Comic Sans MS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produce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either one or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few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units of a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product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strictly as per </a:t>
            </a:r>
            <a:r>
              <a:rPr sz="1800" dirty="0">
                <a:latin typeface="Comic Sans MS"/>
                <a:cs typeface="Comic Sans MS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specifications given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by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the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customer</a:t>
            </a:r>
            <a:r>
              <a:rPr sz="1800" spc="-10" dirty="0">
                <a:latin typeface="Comic Sans MS"/>
                <a:cs typeface="Comic Sans MS"/>
              </a:rPr>
              <a:t>. </a:t>
            </a:r>
            <a:r>
              <a:rPr sz="1800" dirty="0">
                <a:latin typeface="Comic Sans MS"/>
                <a:cs typeface="Comic Sans MS"/>
              </a:rPr>
              <a:t>The product </a:t>
            </a:r>
            <a:r>
              <a:rPr sz="1800" spc="-5" dirty="0">
                <a:latin typeface="Comic Sans MS"/>
                <a:cs typeface="Comic Sans MS"/>
              </a:rPr>
              <a:t>is produced within  </a:t>
            </a:r>
            <a:r>
              <a:rPr sz="1800" dirty="0">
                <a:latin typeface="Comic Sans MS"/>
                <a:cs typeface="Comic Sans MS"/>
              </a:rPr>
              <a:t>a given period and at a fixed cost. This cost </a:t>
            </a:r>
            <a:r>
              <a:rPr sz="1800" spc="-5" dirty="0">
                <a:latin typeface="Comic Sans MS"/>
                <a:cs typeface="Comic Sans MS"/>
              </a:rPr>
              <a:t>is fixed </a:t>
            </a:r>
            <a:r>
              <a:rPr sz="1800" dirty="0">
                <a:latin typeface="Comic Sans MS"/>
                <a:cs typeface="Comic Sans MS"/>
              </a:rPr>
              <a:t>at the time of  signing the</a:t>
            </a:r>
            <a:r>
              <a:rPr sz="1800" spc="-45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contract.</a:t>
            </a:r>
            <a:endParaRPr sz="1800">
              <a:latin typeface="Comic Sans MS"/>
              <a:cs typeface="Comic Sans MS"/>
            </a:endParaRPr>
          </a:p>
          <a:p>
            <a:pPr marL="268605" marR="48895" algn="just">
              <a:lnSpc>
                <a:spcPct val="100000"/>
              </a:lnSpc>
              <a:spcBef>
                <a:spcPts val="400"/>
              </a:spcBef>
            </a:pPr>
            <a:r>
              <a:rPr sz="1800" dirty="0">
                <a:latin typeface="Comic Sans MS"/>
                <a:cs typeface="Comic Sans MS"/>
              </a:rPr>
              <a:t>Examples of such </a:t>
            </a:r>
            <a:r>
              <a:rPr sz="1800" spc="-5" dirty="0">
                <a:latin typeface="Comic Sans MS"/>
                <a:cs typeface="Comic Sans MS"/>
              </a:rPr>
              <a:t>jobbing production flows </a:t>
            </a:r>
            <a:r>
              <a:rPr sz="1800" dirty="0">
                <a:latin typeface="Comic Sans MS"/>
                <a:cs typeface="Comic Sans MS"/>
              </a:rPr>
              <a:t>include, </a:t>
            </a:r>
            <a:r>
              <a:rPr sz="1800" spc="-5" dirty="0">
                <a:latin typeface="Comic Sans MS"/>
                <a:cs typeface="Comic Sans MS"/>
              </a:rPr>
              <a:t>services </a:t>
            </a:r>
            <a:r>
              <a:rPr sz="1800" dirty="0">
                <a:latin typeface="Comic Sans MS"/>
                <a:cs typeface="Comic Sans MS"/>
              </a:rPr>
              <a:t>given </a:t>
            </a:r>
            <a:r>
              <a:rPr sz="1800" spc="-5" dirty="0">
                <a:latin typeface="Comic Sans MS"/>
                <a:cs typeface="Comic Sans MS"/>
              </a:rPr>
              <a:t>by  repair </a:t>
            </a:r>
            <a:r>
              <a:rPr sz="1800" dirty="0">
                <a:latin typeface="Comic Sans MS"/>
                <a:cs typeface="Comic Sans MS"/>
              </a:rPr>
              <a:t>shops, tailoring shops, manufacturer of special machine tools,  etc.</a:t>
            </a:r>
            <a:endParaRPr sz="1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3505200"/>
            <a:ext cx="7620000" cy="2667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5968" y="1057910"/>
            <a:ext cx="231647" cy="1737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5968" y="2480182"/>
            <a:ext cx="231647" cy="1737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93268" y="578866"/>
            <a:ext cx="7870825" cy="237426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800" b="1" dirty="0">
                <a:latin typeface="Comic Sans MS"/>
                <a:cs typeface="Comic Sans MS"/>
              </a:rPr>
              <a:t>3. Batch production</a:t>
            </a:r>
            <a:r>
              <a:rPr sz="1800" b="1" spc="-40" dirty="0">
                <a:latin typeface="Comic Sans MS"/>
                <a:cs typeface="Comic Sans MS"/>
              </a:rPr>
              <a:t> </a:t>
            </a:r>
            <a:r>
              <a:rPr sz="1800" b="1" spc="-5" dirty="0">
                <a:latin typeface="Comic Sans MS"/>
                <a:cs typeface="Comic Sans MS"/>
              </a:rPr>
              <a:t>flows</a:t>
            </a:r>
            <a:endParaRPr sz="1800">
              <a:latin typeface="Comic Sans MS"/>
              <a:cs typeface="Comic Sans MS"/>
            </a:endParaRPr>
          </a:p>
          <a:p>
            <a:pPr marL="268605" marR="5080">
              <a:lnSpc>
                <a:spcPct val="100000"/>
              </a:lnSpc>
              <a:spcBef>
                <a:spcPts val="409"/>
              </a:spcBef>
            </a:pPr>
            <a:r>
              <a:rPr sz="1800" spc="-5" dirty="0">
                <a:latin typeface="Comic Sans MS"/>
                <a:cs typeface="Comic Sans MS"/>
              </a:rPr>
              <a:t>In </a:t>
            </a:r>
            <a:r>
              <a:rPr sz="1800" dirty="0">
                <a:latin typeface="Comic Sans MS"/>
                <a:cs typeface="Comic Sans MS"/>
              </a:rPr>
              <a:t>batch </a:t>
            </a:r>
            <a:r>
              <a:rPr sz="1800" spc="-5" dirty="0">
                <a:latin typeface="Comic Sans MS"/>
                <a:cs typeface="Comic Sans MS"/>
              </a:rPr>
              <a:t>production </a:t>
            </a:r>
            <a:r>
              <a:rPr sz="1800" dirty="0">
                <a:latin typeface="Comic Sans MS"/>
                <a:cs typeface="Comic Sans MS"/>
              </a:rPr>
              <a:t>flows,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the production schedule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is decided </a:t>
            </a:r>
            <a:r>
              <a:rPr sz="1800" spc="-5" dirty="0">
                <a:latin typeface="Comic Sans MS"/>
                <a:cs typeface="Comic Sans MS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according to specific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orders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or are based on the demand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forecasts. </a:t>
            </a:r>
            <a:r>
              <a:rPr sz="1800" spc="-5" dirty="0">
                <a:latin typeface="Comic Sans MS"/>
                <a:cs typeface="Comic Sans MS"/>
              </a:rPr>
              <a:t> Here,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the production of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items takes place in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lots or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batches</a:t>
            </a:r>
            <a:r>
              <a:rPr sz="1800" spc="-5" dirty="0">
                <a:latin typeface="Comic Sans MS"/>
                <a:cs typeface="Comic Sans MS"/>
              </a:rPr>
              <a:t>. </a:t>
            </a:r>
            <a:r>
              <a:rPr sz="1800" dirty="0">
                <a:latin typeface="Comic Sans MS"/>
                <a:cs typeface="Comic Sans MS"/>
              </a:rPr>
              <a:t>A product  </a:t>
            </a:r>
            <a:r>
              <a:rPr sz="1800" spc="-5" dirty="0">
                <a:latin typeface="Comic Sans MS"/>
                <a:cs typeface="Comic Sans MS"/>
              </a:rPr>
              <a:t>is divided </a:t>
            </a:r>
            <a:r>
              <a:rPr sz="1800" dirty="0">
                <a:latin typeface="Comic Sans MS"/>
                <a:cs typeface="Comic Sans MS"/>
              </a:rPr>
              <a:t>into </a:t>
            </a:r>
            <a:r>
              <a:rPr sz="1800" spc="-5" dirty="0">
                <a:latin typeface="Comic Sans MS"/>
                <a:cs typeface="Comic Sans MS"/>
              </a:rPr>
              <a:t>different jobs. All jobs </a:t>
            </a:r>
            <a:r>
              <a:rPr sz="1800" dirty="0">
                <a:latin typeface="Comic Sans MS"/>
                <a:cs typeface="Comic Sans MS"/>
              </a:rPr>
              <a:t>of one batch of production must  </a:t>
            </a:r>
            <a:r>
              <a:rPr sz="1800" spc="-5" dirty="0">
                <a:latin typeface="Comic Sans MS"/>
                <a:cs typeface="Comic Sans MS"/>
              </a:rPr>
              <a:t>be </a:t>
            </a:r>
            <a:r>
              <a:rPr sz="1800" dirty="0">
                <a:latin typeface="Comic Sans MS"/>
                <a:cs typeface="Comic Sans MS"/>
              </a:rPr>
              <a:t>completed </a:t>
            </a:r>
            <a:r>
              <a:rPr sz="1800" spc="-5" dirty="0">
                <a:latin typeface="Comic Sans MS"/>
                <a:cs typeface="Comic Sans MS"/>
              </a:rPr>
              <a:t>before </a:t>
            </a:r>
            <a:r>
              <a:rPr sz="1800" dirty="0">
                <a:latin typeface="Comic Sans MS"/>
                <a:cs typeface="Comic Sans MS"/>
              </a:rPr>
              <a:t>starting the next batch of</a:t>
            </a:r>
            <a:r>
              <a:rPr sz="1800" spc="-3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production.</a:t>
            </a:r>
            <a:endParaRPr sz="1800">
              <a:latin typeface="Comic Sans MS"/>
              <a:cs typeface="Comic Sans MS"/>
            </a:endParaRPr>
          </a:p>
          <a:p>
            <a:pPr marL="268605" marR="328295">
              <a:lnSpc>
                <a:spcPct val="100000"/>
              </a:lnSpc>
              <a:spcBef>
                <a:spcPts val="400"/>
              </a:spcBef>
            </a:pPr>
            <a:r>
              <a:rPr sz="1800" dirty="0">
                <a:latin typeface="Comic Sans MS"/>
                <a:cs typeface="Comic Sans MS"/>
              </a:rPr>
              <a:t>Examples of batch </a:t>
            </a:r>
            <a:r>
              <a:rPr sz="1800" spc="-5" dirty="0">
                <a:latin typeface="Comic Sans MS"/>
                <a:cs typeface="Comic Sans MS"/>
              </a:rPr>
              <a:t>production flows </a:t>
            </a:r>
            <a:r>
              <a:rPr sz="1800" dirty="0">
                <a:latin typeface="Comic Sans MS"/>
                <a:cs typeface="Comic Sans MS"/>
              </a:rPr>
              <a:t>include, manufacturing of </a:t>
            </a:r>
            <a:r>
              <a:rPr sz="1800" spc="-5" dirty="0">
                <a:latin typeface="Comic Sans MS"/>
                <a:cs typeface="Comic Sans MS"/>
              </a:rPr>
              <a:t>drugs  </a:t>
            </a:r>
            <a:r>
              <a:rPr sz="1800" dirty="0">
                <a:latin typeface="Comic Sans MS"/>
                <a:cs typeface="Comic Sans MS"/>
              </a:rPr>
              <a:t>and pharmaceuticals, medium and heavy machineries,</a:t>
            </a:r>
            <a:r>
              <a:rPr sz="1800" spc="-50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etc.</a:t>
            </a:r>
            <a:endParaRPr sz="1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811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751</Words>
  <Application>Microsoft Office PowerPoint</Application>
  <PresentationFormat>On-screen Show (4:3)</PresentationFormat>
  <Paragraphs>41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Mass Production Flows</vt:lpstr>
      <vt:lpstr>PowerPoint Presentation</vt:lpstr>
      <vt:lpstr>PowerPoint Presentation</vt:lpstr>
      <vt:lpstr>ANY QUERIES 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lipsasamal90@gmail.com</cp:lastModifiedBy>
  <cp:revision>1</cp:revision>
  <dcterms:created xsi:type="dcterms:W3CDTF">2021-04-22T17:59:21Z</dcterms:created>
  <dcterms:modified xsi:type="dcterms:W3CDTF">2021-04-22T17:59:37Z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2014-10-09T00:00:00Z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2021-04-22T00:00:00Z</vt:filetime>
  </property>
</Properties>
</file>