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273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2" r:id="rId35"/>
    <p:sldId id="314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04273-0D21-4473-9CC6-810F232EEB11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B69F-85F0-4375-A5AA-70AC4C9FE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9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B69F-85F0-4375-A5AA-70AC4C9FEE3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0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9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85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7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13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14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6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6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2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pn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Urin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owman%27s_capsule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Glomerulus_(kidney)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s://en.wikipedia.org/wiki/Renal_corpuscl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pillary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Glomerulus_(kidney)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en.wikipedia.org/wiki/Bowman%27s_capsule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en.wikipedia.org/wiki/Renal_circulation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en.wikipedia.org/wiki/Arteriol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7.png"/><Relationship Id="rId9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phron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n.wikipedia.org/wiki/Kidney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 txBox="1">
            <a:spLocks noGrp="1"/>
          </p:cNvSpPr>
          <p:nvPr>
            <p:ph type="title"/>
          </p:nvPr>
        </p:nvSpPr>
        <p:spPr>
          <a:xfrm>
            <a:off x="1358323" y="2133600"/>
            <a:ext cx="747522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7750" marR="5080" indent="-1035050">
              <a:lnSpc>
                <a:spcPct val="100000"/>
              </a:lnSpc>
              <a:spcBef>
                <a:spcPts val="100"/>
              </a:spcBef>
            </a:pPr>
            <a:r>
              <a:rPr sz="6600" spc="-5" dirty="0" smtClean="0"/>
              <a:t>Urinary</a:t>
            </a:r>
            <a:r>
              <a:rPr sz="6600" spc="-35" dirty="0" smtClean="0"/>
              <a:t> </a:t>
            </a:r>
            <a:r>
              <a:rPr sz="6600" dirty="0"/>
              <a:t>System</a:t>
            </a: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014220" y="500379"/>
            <a:ext cx="5111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KIDNEY</a:t>
            </a:r>
            <a:r>
              <a:rPr sz="4400" b="1" spc="-8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ANATOMY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94" name="object 394"/>
          <p:cNvGrpSpPr/>
          <p:nvPr/>
        </p:nvGrpSpPr>
        <p:grpSpPr>
          <a:xfrm>
            <a:off x="548640" y="2075814"/>
            <a:ext cx="3638550" cy="39370"/>
            <a:chOff x="548640" y="2075814"/>
            <a:chExt cx="3638550" cy="39370"/>
          </a:xfrm>
        </p:grpSpPr>
        <p:sp>
          <p:nvSpPr>
            <p:cNvPr id="395" name="object 395"/>
            <p:cNvSpPr/>
            <p:nvPr/>
          </p:nvSpPr>
          <p:spPr>
            <a:xfrm>
              <a:off x="566420" y="2104389"/>
              <a:ext cx="3620770" cy="0"/>
            </a:xfrm>
            <a:custGeom>
              <a:avLst/>
              <a:gdLst/>
              <a:ahLst/>
              <a:cxnLst/>
              <a:rect l="l" t="t" r="r" b="b"/>
              <a:pathLst>
                <a:path w="3620770">
                  <a:moveTo>
                    <a:pt x="0" y="0"/>
                  </a:moveTo>
                  <a:lnTo>
                    <a:pt x="3620770" y="0"/>
                  </a:lnTo>
                </a:path>
              </a:pathLst>
            </a:custGeom>
            <a:ln w="2159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48640" y="2086609"/>
              <a:ext cx="3620770" cy="0"/>
            </a:xfrm>
            <a:custGeom>
              <a:avLst/>
              <a:gdLst/>
              <a:ahLst/>
              <a:cxnLst/>
              <a:rect l="l" t="t" r="r" b="b"/>
              <a:pathLst>
                <a:path w="3620770">
                  <a:moveTo>
                    <a:pt x="0" y="0"/>
                  </a:moveTo>
                  <a:lnTo>
                    <a:pt x="3620770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7" name="object 397"/>
          <p:cNvSpPr txBox="1"/>
          <p:nvPr/>
        </p:nvSpPr>
        <p:spPr>
          <a:xfrm>
            <a:off x="497840" y="1531620"/>
            <a:ext cx="3693160" cy="22339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0"/>
              </a:spcBef>
            </a:pPr>
            <a:r>
              <a:rPr sz="3200" b="1" dirty="0">
                <a:latin typeface="Arial"/>
                <a:cs typeface="Arial"/>
              </a:rPr>
              <a:t>Renal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parenchyma</a:t>
            </a:r>
            <a:endParaRPr sz="32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10" dirty="0">
                <a:latin typeface="Arial"/>
                <a:cs typeface="Arial"/>
              </a:rPr>
              <a:t>Two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zones</a:t>
            </a:r>
            <a:endParaRPr sz="3200">
              <a:latin typeface="Arial"/>
              <a:cs typeface="Arial"/>
            </a:endParaRPr>
          </a:p>
          <a:p>
            <a:pPr marL="793750" lvl="1" indent="-285750">
              <a:lnSpc>
                <a:spcPct val="100000"/>
              </a:lnSpc>
              <a:spcBef>
                <a:spcPts val="690"/>
              </a:spcBef>
              <a:buSzPct val="50000"/>
              <a:buFont typeface="UnDotum"/>
              <a:buChar char=""/>
              <a:tabLst>
                <a:tab pos="793750" algn="l"/>
              </a:tabLst>
            </a:pPr>
            <a:r>
              <a:rPr sz="2800" spc="-5" dirty="0">
                <a:latin typeface="Arial"/>
                <a:cs typeface="Arial"/>
              </a:rPr>
              <a:t>Outer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cortex</a:t>
            </a:r>
            <a:endParaRPr sz="2800">
              <a:latin typeface="Arial"/>
              <a:cs typeface="Arial"/>
            </a:endParaRPr>
          </a:p>
          <a:p>
            <a:pPr marL="793750" lvl="1" indent="-285750">
              <a:lnSpc>
                <a:spcPct val="100000"/>
              </a:lnSpc>
              <a:spcBef>
                <a:spcPts val="700"/>
              </a:spcBef>
              <a:buSzPct val="50000"/>
              <a:buFont typeface="UnDotum"/>
              <a:buChar char=""/>
              <a:tabLst>
                <a:tab pos="793750" algn="l"/>
              </a:tabLst>
            </a:pPr>
            <a:r>
              <a:rPr sz="2800" spc="-5" dirty="0">
                <a:latin typeface="Arial"/>
                <a:cs typeface="Arial"/>
              </a:rPr>
              <a:t>Inner medulla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6536" y="1225550"/>
            <a:ext cx="8229600" cy="502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 txBox="1"/>
          <p:nvPr/>
        </p:nvSpPr>
        <p:spPr>
          <a:xfrm>
            <a:off x="564195" y="734694"/>
            <a:ext cx="7941945" cy="290322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714500">
              <a:lnSpc>
                <a:spcPct val="100000"/>
              </a:lnSpc>
              <a:spcBef>
                <a:spcPts val="65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Anatomy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of the</a:t>
            </a:r>
            <a:r>
              <a:rPr sz="3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kidneys</a:t>
            </a:r>
            <a:endParaRPr sz="3200" dirty="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55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Superficial outer cortex </a:t>
            </a:r>
            <a:r>
              <a:rPr sz="3200" dirty="0">
                <a:latin typeface="Arial"/>
                <a:cs typeface="Arial"/>
              </a:rPr>
              <a:t>and inner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medulla</a:t>
            </a:r>
          </a:p>
          <a:p>
            <a:pPr marL="781050" marR="931544" lvl="1" indent="-285750">
              <a:lnSpc>
                <a:spcPct val="79900"/>
              </a:lnSpc>
              <a:spcBef>
                <a:spcPts val="800"/>
              </a:spcBef>
              <a:buSzPct val="50000"/>
              <a:buFont typeface="UnDotum"/>
              <a:buChar char=""/>
              <a:tabLst>
                <a:tab pos="78105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medulla consists of 6-18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renal  pyramids</a:t>
            </a:r>
          </a:p>
          <a:p>
            <a:pPr marL="781050" marR="30480" lvl="1" indent="-285750">
              <a:lnSpc>
                <a:spcPct val="79900"/>
              </a:lnSpc>
              <a:spcBef>
                <a:spcPts val="800"/>
              </a:spcBef>
              <a:buSzPct val="50000"/>
              <a:buFont typeface="UnDotum"/>
              <a:buChar char=""/>
              <a:tabLst>
                <a:tab pos="781050" algn="l"/>
              </a:tabLst>
            </a:pPr>
            <a:r>
              <a:rPr sz="3200" spc="-5" dirty="0">
                <a:latin typeface="Arial"/>
                <a:cs typeface="Arial"/>
              </a:rPr>
              <a:t>The cortex is </a:t>
            </a:r>
            <a:r>
              <a:rPr sz="3200" spc="5" dirty="0">
                <a:latin typeface="Arial"/>
                <a:cs typeface="Arial"/>
              </a:rPr>
              <a:t>composed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roughly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1.25  </a:t>
            </a:r>
            <a:r>
              <a:rPr sz="3200" spc="-5" dirty="0">
                <a:latin typeface="Arial"/>
                <a:cs typeface="Arial"/>
              </a:rPr>
              <a:t>million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nephrons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014220" y="500379"/>
            <a:ext cx="5111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KIDNEY</a:t>
            </a:r>
            <a:r>
              <a:rPr sz="4400" b="1" spc="-8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ANATOMY</a:t>
            </a:r>
            <a:endParaRPr sz="4400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500239" y="1131914"/>
            <a:ext cx="8375522" cy="665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Renal </a:t>
            </a:r>
            <a:r>
              <a:rPr sz="2800" b="1" spc="-10" dirty="0">
                <a:latin typeface="Arial"/>
                <a:cs typeface="Arial"/>
              </a:rPr>
              <a:t>parenchyma</a:t>
            </a:r>
            <a:endParaRPr sz="2800" dirty="0">
              <a:latin typeface="Arial"/>
              <a:cs typeface="Arial"/>
            </a:endParaRPr>
          </a:p>
          <a:p>
            <a:pPr marL="457200" indent="-342900"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57200" algn="l"/>
              </a:tabLst>
            </a:pPr>
            <a:r>
              <a:rPr sz="3200" dirty="0">
                <a:latin typeface="Arial"/>
                <a:cs typeface="Arial"/>
              </a:rPr>
              <a:t>Renal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pyramids</a:t>
            </a:r>
          </a:p>
          <a:p>
            <a:pPr marL="857250" marR="106680" lvl="1" indent="-285750">
              <a:lnSpc>
                <a:spcPct val="79900"/>
              </a:lnSpc>
              <a:spcBef>
                <a:spcPts val="800"/>
              </a:spcBef>
              <a:buSzPct val="50000"/>
              <a:buFont typeface="UnDotum"/>
              <a:buChar char=""/>
              <a:tabLst>
                <a:tab pos="857250" algn="l"/>
              </a:tabLst>
            </a:pPr>
            <a:r>
              <a:rPr sz="3200" spc="-5" dirty="0">
                <a:latin typeface="Arial"/>
                <a:cs typeface="Arial"/>
              </a:rPr>
              <a:t>Extensions </a:t>
            </a:r>
            <a:r>
              <a:rPr sz="3200" dirty="0">
                <a:latin typeface="Arial"/>
                <a:cs typeface="Arial"/>
              </a:rPr>
              <a:t>of cortex (renal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columns)  </a:t>
            </a:r>
            <a:r>
              <a:rPr sz="3200" spc="-5" dirty="0">
                <a:latin typeface="Arial"/>
                <a:cs typeface="Arial"/>
              </a:rPr>
              <a:t>divide </a:t>
            </a:r>
            <a:r>
              <a:rPr sz="3200" dirty="0">
                <a:latin typeface="Arial"/>
                <a:cs typeface="Arial"/>
              </a:rPr>
              <a:t>medulla </a:t>
            </a:r>
            <a:r>
              <a:rPr sz="3200" spc="-5" dirty="0">
                <a:latin typeface="Arial"/>
                <a:cs typeface="Arial"/>
              </a:rPr>
              <a:t>into </a:t>
            </a:r>
            <a:r>
              <a:rPr sz="3200" dirty="0">
                <a:latin typeface="Arial"/>
                <a:cs typeface="Arial"/>
              </a:rPr>
              <a:t>6 – 10 renal  pyramids</a:t>
            </a:r>
          </a:p>
          <a:p>
            <a:pPr marL="857250" lvl="1" indent="-285750">
              <a:lnSpc>
                <a:spcPct val="100000"/>
              </a:lnSpc>
              <a:spcBef>
                <a:spcPts val="30"/>
              </a:spcBef>
              <a:buSzPct val="50000"/>
              <a:buFont typeface="UnDotum"/>
              <a:buChar char=""/>
              <a:tabLst>
                <a:tab pos="857250" algn="l"/>
              </a:tabLst>
            </a:pPr>
            <a:r>
              <a:rPr sz="3200" dirty="0">
                <a:latin typeface="Arial"/>
                <a:cs typeface="Arial"/>
              </a:rPr>
              <a:t>Pyramid + </a:t>
            </a:r>
            <a:r>
              <a:rPr sz="3200" spc="-5" dirty="0">
                <a:latin typeface="Arial"/>
                <a:cs typeface="Arial"/>
              </a:rPr>
              <a:t>overlying </a:t>
            </a:r>
            <a:r>
              <a:rPr sz="3200" dirty="0">
                <a:latin typeface="Arial"/>
                <a:cs typeface="Arial"/>
              </a:rPr>
              <a:t>cortex =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Lobe</a:t>
            </a:r>
          </a:p>
          <a:p>
            <a:pPr marL="857250" lvl="1" indent="-285750">
              <a:lnSpc>
                <a:spcPct val="100000"/>
              </a:lnSpc>
              <a:spcBef>
                <a:spcPts val="30"/>
              </a:spcBef>
              <a:buSzPct val="50000"/>
              <a:buFont typeface="UnDotum"/>
              <a:buChar char=""/>
              <a:tabLst>
                <a:tab pos="857250" algn="l"/>
              </a:tabLst>
            </a:pPr>
            <a:r>
              <a:rPr sz="3200" spc="-5" dirty="0">
                <a:latin typeface="Arial"/>
                <a:cs typeface="Arial"/>
              </a:rPr>
              <a:t>Point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pyramid </a:t>
            </a:r>
            <a:r>
              <a:rPr sz="3200" dirty="0">
                <a:latin typeface="Arial"/>
                <a:cs typeface="Arial"/>
              </a:rPr>
              <a:t>=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Papilla</a:t>
            </a:r>
            <a:endParaRPr sz="3200" dirty="0">
              <a:latin typeface="Arial"/>
              <a:cs typeface="Arial"/>
            </a:endParaRPr>
          </a:p>
          <a:p>
            <a:pPr marL="857250" lvl="1" indent="-285750">
              <a:lnSpc>
                <a:spcPct val="100000"/>
              </a:lnSpc>
              <a:spcBef>
                <a:spcPts val="30"/>
              </a:spcBef>
              <a:buSzPct val="50000"/>
              <a:buFont typeface="UnDotum"/>
              <a:buChar char=""/>
              <a:tabLst>
                <a:tab pos="857250" algn="l"/>
              </a:tabLst>
            </a:pPr>
            <a:r>
              <a:rPr sz="3200" spc="-5" dirty="0">
                <a:latin typeface="Arial"/>
                <a:cs typeface="Arial"/>
              </a:rPr>
              <a:t>Papilla </a:t>
            </a:r>
            <a:r>
              <a:rPr sz="3200" dirty="0">
                <a:latin typeface="Arial"/>
                <a:cs typeface="Arial"/>
              </a:rPr>
              <a:t>nested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dirty="0">
                <a:latin typeface="Arial"/>
                <a:cs typeface="Arial"/>
              </a:rPr>
              <a:t>cup (minor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calyx)</a:t>
            </a:r>
            <a:endParaRPr sz="3200" dirty="0">
              <a:latin typeface="Arial"/>
              <a:cs typeface="Arial"/>
            </a:endParaRPr>
          </a:p>
          <a:p>
            <a:pPr marL="857250" lvl="1" indent="-285750">
              <a:lnSpc>
                <a:spcPct val="100000"/>
              </a:lnSpc>
              <a:spcBef>
                <a:spcPts val="30"/>
              </a:spcBef>
              <a:buSzPct val="50000"/>
              <a:buFont typeface="UnDotum"/>
              <a:buChar char=""/>
              <a:tabLst>
                <a:tab pos="857250" algn="l"/>
              </a:tabLst>
            </a:pPr>
            <a:r>
              <a:rPr sz="3200" dirty="0">
                <a:latin typeface="Arial"/>
                <a:cs typeface="Arial"/>
              </a:rPr>
              <a:t>2 – 3 minor </a:t>
            </a:r>
            <a:r>
              <a:rPr sz="3200" dirty="0" smtClean="0">
                <a:latin typeface="Arial"/>
                <a:cs typeface="Arial"/>
              </a:rPr>
              <a:t>cal</a:t>
            </a:r>
            <a:r>
              <a:rPr lang="en-US" sz="3200" dirty="0" smtClean="0">
                <a:latin typeface="Arial"/>
                <a:cs typeface="Arial"/>
              </a:rPr>
              <a:t>yx</a:t>
            </a:r>
            <a:endParaRPr sz="3200" dirty="0">
              <a:latin typeface="Arial"/>
              <a:cs typeface="Arial"/>
            </a:endParaRPr>
          </a:p>
          <a:p>
            <a:pPr marL="857250" lvl="1" indent="-285750">
              <a:lnSpc>
                <a:spcPct val="100000"/>
              </a:lnSpc>
              <a:spcBef>
                <a:spcPts val="20"/>
              </a:spcBef>
              <a:buSzPct val="50000"/>
              <a:buFont typeface="UnDotum"/>
              <a:buChar char=""/>
              <a:tabLst>
                <a:tab pos="857250" algn="l"/>
              </a:tabLst>
            </a:pPr>
            <a:r>
              <a:rPr sz="3200" dirty="0">
                <a:latin typeface="Arial"/>
                <a:cs typeface="Arial"/>
              </a:rPr>
              <a:t>2 – 3 major </a:t>
            </a:r>
            <a:r>
              <a:rPr sz="3200" dirty="0" smtClean="0">
                <a:latin typeface="Arial"/>
                <a:cs typeface="Arial"/>
              </a:rPr>
              <a:t>cal</a:t>
            </a:r>
            <a:r>
              <a:rPr lang="en-US" sz="3200" dirty="0" smtClean="0">
                <a:latin typeface="Arial"/>
                <a:cs typeface="Arial"/>
              </a:rPr>
              <a:t>yx</a:t>
            </a:r>
          </a:p>
          <a:p>
            <a:pPr marL="857250" lvl="1" indent="-285750">
              <a:lnSpc>
                <a:spcPct val="100000"/>
              </a:lnSpc>
              <a:spcBef>
                <a:spcPts val="20"/>
              </a:spcBef>
              <a:buSzPct val="50000"/>
              <a:buFont typeface="UnDotum"/>
              <a:buChar char=""/>
              <a:tabLst>
                <a:tab pos="857250" algn="l"/>
              </a:tabLst>
            </a:pPr>
            <a:r>
              <a:rPr sz="3200" dirty="0" smtClean="0">
                <a:latin typeface="UnDotum"/>
                <a:cs typeface="UnDotum"/>
              </a:rPr>
              <a:t> </a:t>
            </a:r>
            <a:r>
              <a:rPr sz="3200" dirty="0" smtClean="0">
                <a:latin typeface="Arial"/>
                <a:cs typeface="Arial"/>
              </a:rPr>
              <a:t>Renal </a:t>
            </a:r>
            <a:r>
              <a:rPr sz="3200" spc="-5" dirty="0" smtClean="0">
                <a:latin typeface="Arial"/>
                <a:cs typeface="Arial"/>
              </a:rPr>
              <a:t>pelvis</a:t>
            </a:r>
            <a:endParaRPr lang="en-US" sz="3200" spc="-5" dirty="0" smtClean="0">
              <a:latin typeface="Arial"/>
              <a:cs typeface="Arial"/>
            </a:endParaRPr>
          </a:p>
          <a:p>
            <a:pPr marL="857250" lvl="1" indent="-285750">
              <a:spcBef>
                <a:spcPts val="20"/>
              </a:spcBef>
              <a:buSzPct val="50000"/>
              <a:buFont typeface="UnDotum"/>
              <a:buChar char=""/>
              <a:tabLst>
                <a:tab pos="857250" algn="l"/>
              </a:tabLst>
            </a:pPr>
            <a:r>
              <a:rPr lang="en-US" sz="3200" spc="-5" dirty="0" smtClean="0">
                <a:latin typeface="Arial"/>
                <a:cs typeface="Arial"/>
              </a:rPr>
              <a:t> Ureter</a:t>
            </a:r>
            <a:endParaRPr lang="en-US" sz="3200" dirty="0">
              <a:latin typeface="Arial"/>
              <a:cs typeface="Arial"/>
            </a:endParaRPr>
          </a:p>
          <a:p>
            <a:pPr marL="571500" lvl="1">
              <a:lnSpc>
                <a:spcPct val="100000"/>
              </a:lnSpc>
              <a:spcBef>
                <a:spcPts val="20"/>
              </a:spcBef>
              <a:buSzPct val="50000"/>
              <a:tabLst>
                <a:tab pos="857250" algn="l"/>
              </a:tabLst>
            </a:pPr>
            <a:r>
              <a:rPr sz="3200" spc="-5" dirty="0" smtClean="0">
                <a:latin typeface="Arial"/>
                <a:cs typeface="Arial"/>
              </a:rPr>
              <a:t> </a:t>
            </a:r>
            <a:endParaRPr lang="en-US" sz="3200" spc="-5" dirty="0" smtClean="0">
              <a:latin typeface="Arial"/>
              <a:cs typeface="Arial"/>
            </a:endParaRPr>
          </a:p>
          <a:p>
            <a:pPr marL="571500" lvl="1">
              <a:lnSpc>
                <a:spcPct val="100000"/>
              </a:lnSpc>
              <a:spcBef>
                <a:spcPts val="20"/>
              </a:spcBef>
              <a:buSzPct val="50000"/>
              <a:tabLst>
                <a:tab pos="857250" algn="l"/>
              </a:tabLst>
            </a:pP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014220" y="500379"/>
            <a:ext cx="51117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KIDNEY</a:t>
            </a:r>
            <a:r>
              <a:rPr sz="4400" b="1" spc="-8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ANATOMY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94" name="object 394"/>
          <p:cNvGrpSpPr/>
          <p:nvPr/>
        </p:nvGrpSpPr>
        <p:grpSpPr>
          <a:xfrm>
            <a:off x="548640" y="2075814"/>
            <a:ext cx="2303780" cy="39370"/>
            <a:chOff x="548640" y="2075814"/>
            <a:chExt cx="2303780" cy="39370"/>
          </a:xfrm>
        </p:grpSpPr>
        <p:sp>
          <p:nvSpPr>
            <p:cNvPr id="395" name="object 395"/>
            <p:cNvSpPr/>
            <p:nvPr/>
          </p:nvSpPr>
          <p:spPr>
            <a:xfrm>
              <a:off x="566420" y="2104389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159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48640" y="2086609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7" name="object 397"/>
          <p:cNvSpPr txBox="1"/>
          <p:nvPr/>
        </p:nvSpPr>
        <p:spPr>
          <a:xfrm>
            <a:off x="485140" y="1531620"/>
            <a:ext cx="7795259" cy="40474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0"/>
              </a:spcBef>
            </a:pPr>
            <a:r>
              <a:rPr sz="3200" b="1" dirty="0">
                <a:latin typeface="Arial"/>
                <a:cs typeface="Arial"/>
              </a:rPr>
              <a:t>Renal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sinus</a:t>
            </a:r>
            <a:endParaRPr sz="32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dirty="0">
                <a:latin typeface="Arial"/>
                <a:cs typeface="Arial"/>
              </a:rPr>
              <a:t>Surrounded </a:t>
            </a:r>
            <a:r>
              <a:rPr sz="3200" spc="-5" dirty="0">
                <a:latin typeface="Arial"/>
                <a:cs typeface="Arial"/>
              </a:rPr>
              <a:t>by </a:t>
            </a:r>
            <a:r>
              <a:rPr sz="3200" dirty="0">
                <a:latin typeface="Arial"/>
                <a:cs typeface="Arial"/>
              </a:rPr>
              <a:t>renal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parenchyma</a:t>
            </a:r>
            <a:endParaRPr sz="3200">
              <a:latin typeface="Arial"/>
              <a:cs typeface="Arial"/>
            </a:endParaRPr>
          </a:p>
          <a:p>
            <a:pPr marL="406400" marR="5588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spc="-5" dirty="0">
                <a:latin typeface="Arial"/>
                <a:cs typeface="Arial"/>
              </a:rPr>
              <a:t>Contains </a:t>
            </a:r>
            <a:r>
              <a:rPr sz="3200" dirty="0">
                <a:latin typeface="Arial"/>
                <a:cs typeface="Arial"/>
              </a:rPr>
              <a:t>blood &amp; lymph vessels,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nerves,  urine-collecting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structures</a:t>
            </a:r>
            <a:endParaRPr sz="32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79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b="1" spc="-5" dirty="0">
                <a:latin typeface="Arial"/>
                <a:cs typeface="Arial"/>
              </a:rPr>
              <a:t>Hilus</a:t>
            </a:r>
            <a:endParaRPr sz="320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80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3200" dirty="0">
                <a:latin typeface="Arial"/>
                <a:cs typeface="Arial"/>
              </a:rPr>
              <a:t>On concave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surface</a:t>
            </a:r>
            <a:endParaRPr sz="320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80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3200" spc="-5" dirty="0">
                <a:latin typeface="Arial"/>
                <a:cs typeface="Arial"/>
              </a:rPr>
              <a:t>Vessels </a:t>
            </a:r>
            <a:r>
              <a:rPr sz="3200" dirty="0">
                <a:latin typeface="Arial"/>
                <a:cs typeface="Arial"/>
              </a:rPr>
              <a:t>and nerves </a:t>
            </a:r>
            <a:r>
              <a:rPr sz="3200" spc="-5" dirty="0">
                <a:latin typeface="Arial"/>
                <a:cs typeface="Arial"/>
              </a:rPr>
              <a:t>enter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10" dirty="0">
                <a:latin typeface="Arial"/>
                <a:cs typeface="Arial"/>
              </a:rPr>
              <a:t> exit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</a:pPr>
            <a:r>
              <a:rPr sz="3825" spc="-765" baseline="10893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550" spc="-509" dirty="0">
                <a:latin typeface="UnDotum"/>
                <a:cs typeface="UnDotum"/>
              </a:rPr>
              <a:t> </a:t>
            </a:r>
            <a:r>
              <a:rPr sz="3200" dirty="0"/>
              <a:t>Major and minor </a:t>
            </a:r>
            <a:r>
              <a:rPr sz="3200" spc="-5" dirty="0" smtClean="0"/>
              <a:t>caly</a:t>
            </a:r>
            <a:r>
              <a:rPr lang="en-US" sz="3200" spc="-5" dirty="0" smtClean="0"/>
              <a:t>x</a:t>
            </a:r>
            <a:r>
              <a:rPr sz="3200" spc="-5" dirty="0" smtClean="0"/>
              <a:t> </a:t>
            </a:r>
            <a:r>
              <a:rPr sz="3200" dirty="0"/>
              <a:t>along </a:t>
            </a:r>
            <a:r>
              <a:rPr sz="3200" spc="-10" dirty="0"/>
              <a:t>with </a:t>
            </a:r>
            <a:r>
              <a:rPr sz="3200" spc="-5" dirty="0"/>
              <a:t>the  pelvis </a:t>
            </a:r>
            <a:r>
              <a:rPr sz="3200" dirty="0"/>
              <a:t>drain urine </a:t>
            </a:r>
            <a:r>
              <a:rPr sz="3200" spc="-5" dirty="0"/>
              <a:t>to the</a:t>
            </a:r>
            <a:r>
              <a:rPr sz="3200" spc="-20" dirty="0"/>
              <a:t> </a:t>
            </a:r>
            <a:r>
              <a:rPr sz="3200" spc="-5" dirty="0"/>
              <a:t>ureters</a:t>
            </a:r>
            <a:endParaRPr sz="3200" dirty="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/>
          <p:nvPr/>
        </p:nvSpPr>
        <p:spPr>
          <a:xfrm>
            <a:off x="3427729" y="6235700"/>
            <a:ext cx="22847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Human </a:t>
            </a:r>
            <a:r>
              <a:rPr sz="1400" spc="-5" dirty="0">
                <a:latin typeface="Arial"/>
                <a:cs typeface="Arial"/>
              </a:rPr>
              <a:t>Anatomy, 3rd edition  Prentice Hall, </a:t>
            </a:r>
            <a:r>
              <a:rPr sz="1400" dirty="0">
                <a:latin typeface="Arial"/>
                <a:cs typeface="Arial"/>
              </a:rPr>
              <a:t>©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4" name="object 394"/>
          <p:cNvSpPr txBox="1">
            <a:spLocks noGrp="1"/>
          </p:cNvSpPr>
          <p:nvPr>
            <p:ph type="title"/>
          </p:nvPr>
        </p:nvSpPr>
        <p:spPr>
          <a:xfrm>
            <a:off x="2409189" y="652779"/>
            <a:ext cx="41605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Structure </a:t>
            </a:r>
            <a:r>
              <a:rPr dirty="0"/>
              <a:t>of </a:t>
            </a:r>
            <a:r>
              <a:rPr spc="-5" dirty="0"/>
              <a:t>the</a:t>
            </a:r>
            <a:r>
              <a:rPr spc="-75" dirty="0"/>
              <a:t> </a:t>
            </a:r>
            <a:r>
              <a:rPr dirty="0"/>
              <a:t>Kidney</a:t>
            </a:r>
          </a:p>
        </p:txBody>
      </p:sp>
      <p:sp>
        <p:nvSpPr>
          <p:cNvPr id="395" name="object 395"/>
          <p:cNvSpPr/>
          <p:nvPr/>
        </p:nvSpPr>
        <p:spPr>
          <a:xfrm>
            <a:off x="0" y="152400"/>
            <a:ext cx="9144000" cy="6705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3194050" y="530859"/>
            <a:ext cx="28981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Arial"/>
                <a:cs typeface="Arial"/>
              </a:rPr>
              <a:t>NE</a:t>
            </a:r>
            <a:r>
              <a:rPr sz="4000" b="1" dirty="0">
                <a:latin typeface="Arial"/>
                <a:cs typeface="Arial"/>
              </a:rPr>
              <a:t>P</a:t>
            </a:r>
            <a:r>
              <a:rPr sz="4000" b="1" spc="-10" dirty="0">
                <a:latin typeface="Arial"/>
                <a:cs typeface="Arial"/>
              </a:rPr>
              <a:t>HR</a:t>
            </a:r>
            <a:r>
              <a:rPr sz="4000" b="1" spc="-15" dirty="0">
                <a:latin typeface="Arial"/>
                <a:cs typeface="Arial"/>
              </a:rPr>
              <a:t>O</a:t>
            </a:r>
            <a:r>
              <a:rPr sz="4000" b="1" spc="-10" dirty="0">
                <a:latin typeface="Arial"/>
                <a:cs typeface="Arial"/>
              </a:rPr>
              <a:t>N</a:t>
            </a:r>
            <a:r>
              <a:rPr sz="4000" b="1" dirty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94" name="object 394"/>
          <p:cNvGrpSpPr/>
          <p:nvPr/>
        </p:nvGrpSpPr>
        <p:grpSpPr>
          <a:xfrm>
            <a:off x="548640" y="2075814"/>
            <a:ext cx="1917700" cy="39370"/>
            <a:chOff x="548640" y="2075814"/>
            <a:chExt cx="1917700" cy="39370"/>
          </a:xfrm>
        </p:grpSpPr>
        <p:sp>
          <p:nvSpPr>
            <p:cNvPr id="395" name="object 395"/>
            <p:cNvSpPr/>
            <p:nvPr/>
          </p:nvSpPr>
          <p:spPr>
            <a:xfrm>
              <a:off x="566420" y="2104389"/>
              <a:ext cx="1899920" cy="0"/>
            </a:xfrm>
            <a:custGeom>
              <a:avLst/>
              <a:gdLst/>
              <a:ahLst/>
              <a:cxnLst/>
              <a:rect l="l" t="t" r="r" b="b"/>
              <a:pathLst>
                <a:path w="1899920">
                  <a:moveTo>
                    <a:pt x="0" y="0"/>
                  </a:moveTo>
                  <a:lnTo>
                    <a:pt x="1899920" y="0"/>
                  </a:lnTo>
                </a:path>
              </a:pathLst>
            </a:custGeom>
            <a:ln w="2159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48640" y="2086609"/>
              <a:ext cx="1899920" cy="0"/>
            </a:xfrm>
            <a:custGeom>
              <a:avLst/>
              <a:gdLst/>
              <a:ahLst/>
              <a:cxnLst/>
              <a:rect l="l" t="t" r="r" b="b"/>
              <a:pathLst>
                <a:path w="1899920">
                  <a:moveTo>
                    <a:pt x="0" y="0"/>
                  </a:moveTo>
                  <a:lnTo>
                    <a:pt x="1899920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7" name="object 397"/>
          <p:cNvSpPr txBox="1"/>
          <p:nvPr/>
        </p:nvSpPr>
        <p:spPr>
          <a:xfrm>
            <a:off x="485140" y="1531620"/>
            <a:ext cx="5059680" cy="39268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latin typeface="Arial"/>
                <a:cs typeface="Arial"/>
              </a:rPr>
              <a:t>Nephrons</a:t>
            </a:r>
            <a:endParaRPr sz="32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dirty="0">
                <a:latin typeface="Arial"/>
                <a:cs typeface="Arial"/>
              </a:rPr>
              <a:t>Functional units of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kidney</a:t>
            </a:r>
            <a:endParaRPr sz="32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spc="-5" dirty="0">
                <a:latin typeface="Arial"/>
                <a:cs typeface="Arial"/>
              </a:rPr>
              <a:t>~1.2 million </a:t>
            </a:r>
            <a:r>
              <a:rPr sz="3200" dirty="0">
                <a:latin typeface="Arial"/>
                <a:cs typeface="Arial"/>
              </a:rPr>
              <a:t>per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kidney</a:t>
            </a:r>
            <a:endParaRPr sz="32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79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dirty="0">
                <a:latin typeface="Arial"/>
                <a:cs typeface="Arial"/>
              </a:rPr>
              <a:t>Three </a:t>
            </a:r>
            <a:r>
              <a:rPr sz="3200" spc="5" dirty="0">
                <a:latin typeface="Arial"/>
                <a:cs typeface="Arial"/>
              </a:rPr>
              <a:t>main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parts</a:t>
            </a:r>
            <a:endParaRPr sz="320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70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800" spc="-5" dirty="0">
                <a:latin typeface="Arial"/>
                <a:cs typeface="Arial"/>
              </a:rPr>
              <a:t>Blood vessels</a:t>
            </a:r>
            <a:endParaRPr sz="280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69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800" spc="-5" dirty="0">
                <a:latin typeface="Arial"/>
                <a:cs typeface="Arial"/>
              </a:rPr>
              <a:t>Renal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corpuscle</a:t>
            </a:r>
            <a:endParaRPr sz="280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70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800" spc="-5" dirty="0">
                <a:latin typeface="Arial"/>
                <a:cs typeface="Arial"/>
              </a:rPr>
              <a:t>Renal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tubule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7" name="Picture 4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905510"/>
            <a:ext cx="8416063" cy="55651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3020060" y="500379"/>
            <a:ext cx="34620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Introd</a:t>
            </a:r>
            <a:r>
              <a:rPr sz="4400" spc="-10" dirty="0"/>
              <a:t>u</a:t>
            </a:r>
            <a:r>
              <a:rPr sz="4400" dirty="0"/>
              <a:t>c</a:t>
            </a:r>
            <a:r>
              <a:rPr sz="4400" spc="-5" dirty="0"/>
              <a:t>t</a:t>
            </a:r>
            <a:r>
              <a:rPr sz="4400" spc="5" dirty="0"/>
              <a:t>i</a:t>
            </a:r>
            <a:r>
              <a:rPr sz="4400" spc="-5" dirty="0"/>
              <a:t>on</a:t>
            </a:r>
            <a:endParaRPr sz="4400" dirty="0"/>
          </a:p>
        </p:txBody>
      </p:sp>
      <p:sp>
        <p:nvSpPr>
          <p:cNvPr id="394" name="object 394"/>
          <p:cNvSpPr txBox="1"/>
          <p:nvPr/>
        </p:nvSpPr>
        <p:spPr>
          <a:xfrm>
            <a:off x="523240" y="1633220"/>
            <a:ext cx="8031480" cy="2564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14300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urinary </a:t>
            </a:r>
            <a:r>
              <a:rPr sz="3200" b="1" dirty="0">
                <a:latin typeface="Arial"/>
                <a:cs typeface="Arial"/>
              </a:rPr>
              <a:t>system</a:t>
            </a:r>
            <a:r>
              <a:rPr sz="3200" dirty="0">
                <a:latin typeface="Arial"/>
                <a:cs typeface="Arial"/>
              </a:rPr>
              <a:t>, </a:t>
            </a:r>
            <a:r>
              <a:rPr sz="3200" spc="-5" dirty="0">
                <a:latin typeface="Arial"/>
                <a:cs typeface="Arial"/>
              </a:rPr>
              <a:t>also known </a:t>
            </a:r>
            <a:r>
              <a:rPr sz="3200" dirty="0">
                <a:latin typeface="Arial"/>
                <a:cs typeface="Arial"/>
              </a:rPr>
              <a:t>as 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b="1" dirty="0">
                <a:latin typeface="Arial"/>
                <a:cs typeface="Arial"/>
              </a:rPr>
              <a:t>renal</a:t>
            </a:r>
            <a:r>
              <a:rPr sz="3200" b="1" spc="1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  <a:p>
            <a:pPr marL="368300" marR="1778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urinary </a:t>
            </a:r>
            <a:r>
              <a:rPr sz="3200" spc="-5" dirty="0">
                <a:latin typeface="Arial"/>
                <a:cs typeface="Arial"/>
              </a:rPr>
              <a:t>system refers to the structures  that </a:t>
            </a:r>
            <a:r>
              <a:rPr sz="3200" dirty="0">
                <a:latin typeface="Arial"/>
                <a:cs typeface="Arial"/>
              </a:rPr>
              <a:t>produce and conduct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7"/>
              </a:rPr>
              <a:t>urine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to the  </a:t>
            </a:r>
            <a:r>
              <a:rPr sz="3200" dirty="0">
                <a:latin typeface="Arial"/>
                <a:cs typeface="Arial"/>
              </a:rPr>
              <a:t>point </a:t>
            </a:r>
            <a:r>
              <a:rPr sz="3200" spc="-5" dirty="0">
                <a:latin typeface="Arial"/>
                <a:cs typeface="Arial"/>
              </a:rPr>
              <a:t>of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excretion.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552700" y="165100"/>
            <a:ext cx="4032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Renal</a:t>
            </a:r>
            <a:r>
              <a:rPr sz="4400" spc="-60" dirty="0"/>
              <a:t> </a:t>
            </a:r>
            <a:r>
              <a:rPr sz="4400" spc="-5" dirty="0"/>
              <a:t>corpuscle</a:t>
            </a:r>
            <a:endParaRPr sz="4400"/>
          </a:p>
        </p:txBody>
      </p:sp>
      <p:sp>
        <p:nvSpPr>
          <p:cNvPr id="394" name="object 394"/>
          <p:cNvSpPr txBox="1"/>
          <p:nvPr/>
        </p:nvSpPr>
        <p:spPr>
          <a:xfrm>
            <a:off x="497840" y="1633220"/>
            <a:ext cx="7553325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804545" indent="-34290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dirty="0">
                <a:latin typeface="Arial"/>
                <a:cs typeface="Arial"/>
              </a:rPr>
              <a:t>Composed of a </a:t>
            </a:r>
            <a:r>
              <a:rPr sz="3200" dirty="0">
                <a:latin typeface="Arial"/>
                <a:cs typeface="Arial"/>
                <a:hlinkClick r:id="rId7"/>
              </a:rPr>
              <a:t>glomerulus</a:t>
            </a:r>
            <a:r>
              <a:rPr sz="3200" dirty="0">
                <a:latin typeface="Arial"/>
                <a:cs typeface="Arial"/>
              </a:rPr>
              <a:t> and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  <a:hlinkClick r:id="rId8"/>
              </a:rPr>
              <a:t> </a:t>
            </a:r>
            <a:r>
              <a:rPr sz="3200" dirty="0">
                <a:latin typeface="Arial"/>
                <a:cs typeface="Arial"/>
                <a:hlinkClick r:id="rId8"/>
              </a:rPr>
              <a:t>Bowman's</a:t>
            </a:r>
            <a:r>
              <a:rPr sz="3200" spc="-5" dirty="0">
                <a:latin typeface="Arial"/>
                <a:cs typeface="Arial"/>
                <a:hlinkClick r:id="rId8"/>
              </a:rPr>
              <a:t> </a:t>
            </a:r>
            <a:r>
              <a:rPr sz="3200" spc="5" dirty="0">
                <a:latin typeface="Arial"/>
                <a:cs typeface="Arial"/>
                <a:hlinkClick r:id="rId8"/>
              </a:rPr>
              <a:t>capsule</a:t>
            </a:r>
            <a:r>
              <a:rPr sz="3200" spc="5" dirty="0">
                <a:latin typeface="Arial"/>
                <a:cs typeface="Arial"/>
              </a:rPr>
              <a:t>,</a:t>
            </a:r>
            <a:endParaRPr sz="3200" dirty="0">
              <a:latin typeface="Arial"/>
              <a:cs typeface="Arial"/>
            </a:endParaRPr>
          </a:p>
          <a:p>
            <a:pPr marL="393700" marR="43180" indent="-34290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SzPct val="79687"/>
              <a:buFont typeface="UnDotum"/>
              <a:buChar char="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  <a:hlinkClick r:id="rId9"/>
              </a:rPr>
              <a:t>renal corpuscle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is the </a:t>
            </a:r>
            <a:r>
              <a:rPr sz="3200" dirty="0">
                <a:latin typeface="Arial"/>
                <a:cs typeface="Arial"/>
              </a:rPr>
              <a:t>beginning of 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nephron.</a:t>
            </a:r>
          </a:p>
          <a:p>
            <a:pPr marL="393700" marR="1384300" indent="-342900">
              <a:lnSpc>
                <a:spcPct val="100000"/>
              </a:lnSpc>
              <a:spcBef>
                <a:spcPts val="790"/>
              </a:spcBef>
              <a:buClr>
                <a:schemeClr val="tx1"/>
              </a:buClr>
              <a:buSzPct val="79687"/>
              <a:buFont typeface="Wingdings" panose="05000000000000000000" pitchFamily="2" charset="2"/>
              <a:buChar char="q"/>
              <a:tabLst>
                <a:tab pos="506095" algn="l"/>
                <a:tab pos="506730" algn="l"/>
              </a:tabLst>
            </a:pPr>
            <a:r>
              <a:rPr dirty="0"/>
              <a:t>	</a:t>
            </a:r>
            <a:r>
              <a:rPr sz="3200" spc="-5" dirty="0">
                <a:latin typeface="Arial"/>
                <a:cs typeface="Arial"/>
              </a:rPr>
              <a:t>It is the </a:t>
            </a:r>
            <a:r>
              <a:rPr sz="3200" dirty="0">
                <a:latin typeface="Arial"/>
                <a:cs typeface="Arial"/>
              </a:rPr>
              <a:t>nephron's </a:t>
            </a:r>
            <a:r>
              <a:rPr sz="3200" spc="-5" dirty="0">
                <a:latin typeface="Arial"/>
                <a:cs typeface="Arial"/>
              </a:rPr>
              <a:t>initial filtering  </a:t>
            </a:r>
            <a:r>
              <a:rPr sz="3200" dirty="0">
                <a:latin typeface="Arial"/>
                <a:cs typeface="Arial"/>
              </a:rPr>
              <a:t>component.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667000" y="544347"/>
            <a:ext cx="47624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0099"/>
                </a:solidFill>
                <a:hlinkClick r:id="rId7"/>
              </a:rPr>
              <a:t>Glomerulus</a:t>
            </a:r>
            <a:endParaRPr sz="4400" dirty="0"/>
          </a:p>
        </p:txBody>
      </p:sp>
      <p:sp>
        <p:nvSpPr>
          <p:cNvPr id="394" name="object 394"/>
          <p:cNvSpPr/>
          <p:nvPr/>
        </p:nvSpPr>
        <p:spPr>
          <a:xfrm>
            <a:off x="3676650" y="5130800"/>
            <a:ext cx="3385820" cy="0"/>
          </a:xfrm>
          <a:custGeom>
            <a:avLst/>
            <a:gdLst/>
            <a:ahLst/>
            <a:cxnLst/>
            <a:rect l="l" t="t" r="r" b="b"/>
            <a:pathLst>
              <a:path w="3385820">
                <a:moveTo>
                  <a:pt x="0" y="0"/>
                </a:moveTo>
                <a:lnTo>
                  <a:pt x="338582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 txBox="1"/>
          <p:nvPr/>
        </p:nvSpPr>
        <p:spPr>
          <a:xfrm>
            <a:off x="510540" y="1633220"/>
            <a:ext cx="7835265" cy="353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7"/>
              </a:rPr>
              <a:t>glomerulus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8"/>
              </a:rPr>
              <a:t>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  <a:hlinkClick r:id="rId8"/>
              </a:rPr>
              <a:t>capillary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tuft </a:t>
            </a:r>
            <a:r>
              <a:rPr sz="3200" spc="-5" dirty="0">
                <a:latin typeface="Arial"/>
                <a:cs typeface="Arial"/>
              </a:rPr>
              <a:t>that  receives its </a:t>
            </a:r>
            <a:r>
              <a:rPr sz="3200" dirty="0">
                <a:latin typeface="Arial"/>
                <a:cs typeface="Arial"/>
              </a:rPr>
              <a:t>blood supply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an </a:t>
            </a:r>
            <a:r>
              <a:rPr sz="3200" spc="-5" dirty="0">
                <a:latin typeface="Arial"/>
                <a:cs typeface="Arial"/>
              </a:rPr>
              <a:t>afferent 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  <a:hlinkClick r:id="rId9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9"/>
              </a:rPr>
              <a:t>arteriole</a:t>
            </a:r>
            <a:r>
              <a:rPr sz="3200" dirty="0">
                <a:latin typeface="Arial"/>
                <a:cs typeface="Arial"/>
              </a:rPr>
              <a:t> of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5" dirty="0">
                <a:solidFill>
                  <a:srgbClr val="000099"/>
                </a:solidFill>
                <a:latin typeface="Arial"/>
                <a:cs typeface="Arial"/>
                <a:hlinkClick r:id="rId10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10"/>
              </a:rPr>
              <a:t>renal</a:t>
            </a:r>
            <a:r>
              <a:rPr sz="3200" spc="5" dirty="0">
                <a:solidFill>
                  <a:srgbClr val="000099"/>
                </a:solidFill>
                <a:latin typeface="Arial"/>
                <a:cs typeface="Arial"/>
                <a:hlinkClick r:id="rId10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10"/>
              </a:rPr>
              <a:t>circulation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81000" marR="217804" indent="-342900">
              <a:lnSpc>
                <a:spcPct val="100000"/>
              </a:lnSpc>
              <a:spcBef>
                <a:spcPts val="79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glomerular blood pressure provides 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driving </a:t>
            </a:r>
            <a:r>
              <a:rPr sz="3200" spc="-5" dirty="0">
                <a:latin typeface="Arial"/>
                <a:cs typeface="Arial"/>
              </a:rPr>
              <a:t>force for water </a:t>
            </a:r>
            <a:r>
              <a:rPr sz="3200" dirty="0">
                <a:latin typeface="Arial"/>
                <a:cs typeface="Arial"/>
              </a:rPr>
              <a:t>and solutes </a:t>
            </a:r>
            <a:r>
              <a:rPr sz="3200" spc="-5" dirty="0">
                <a:latin typeface="Arial"/>
                <a:cs typeface="Arial"/>
              </a:rPr>
              <a:t>to  </a:t>
            </a:r>
            <a:r>
              <a:rPr sz="3200" dirty="0">
                <a:latin typeface="Arial"/>
                <a:cs typeface="Arial"/>
              </a:rPr>
              <a:t>be </a:t>
            </a:r>
            <a:r>
              <a:rPr sz="3200" spc="-5" dirty="0">
                <a:latin typeface="Arial"/>
                <a:cs typeface="Arial"/>
              </a:rPr>
              <a:t>filtered </a:t>
            </a:r>
            <a:r>
              <a:rPr sz="3200" dirty="0">
                <a:latin typeface="Arial"/>
                <a:cs typeface="Arial"/>
              </a:rPr>
              <a:t>out </a:t>
            </a:r>
            <a:r>
              <a:rPr sz="3200" spc="-5" dirty="0">
                <a:latin typeface="Arial"/>
                <a:cs typeface="Arial"/>
              </a:rPr>
              <a:t>of the </a:t>
            </a:r>
            <a:r>
              <a:rPr sz="3200" dirty="0">
                <a:latin typeface="Arial"/>
                <a:cs typeface="Arial"/>
              </a:rPr>
              <a:t>blood and </a:t>
            </a:r>
            <a:r>
              <a:rPr sz="3200" spc="-5" dirty="0">
                <a:latin typeface="Arial"/>
                <a:cs typeface="Arial"/>
              </a:rPr>
              <a:t>into the  </a:t>
            </a:r>
            <a:r>
              <a:rPr sz="3200" dirty="0">
                <a:latin typeface="Arial"/>
                <a:cs typeface="Arial"/>
              </a:rPr>
              <a:t>space </a:t>
            </a:r>
            <a:r>
              <a:rPr sz="3200" spc="5" dirty="0">
                <a:latin typeface="Arial"/>
                <a:cs typeface="Arial"/>
              </a:rPr>
              <a:t>made </a:t>
            </a:r>
            <a:r>
              <a:rPr sz="3200" dirty="0">
                <a:latin typeface="Arial"/>
                <a:cs typeface="Arial"/>
              </a:rPr>
              <a:t>by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11"/>
              </a:rPr>
              <a:t>Bowman's</a:t>
            </a:r>
            <a:r>
              <a:rPr sz="3200" spc="-20" dirty="0">
                <a:solidFill>
                  <a:srgbClr val="000099"/>
                </a:solidFill>
                <a:latin typeface="Arial"/>
                <a:cs typeface="Arial"/>
                <a:hlinkClick r:id="rId11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11"/>
              </a:rPr>
              <a:t>capsule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3658870" y="5113020"/>
            <a:ext cx="3385820" cy="0"/>
          </a:xfrm>
          <a:custGeom>
            <a:avLst/>
            <a:gdLst/>
            <a:ahLst/>
            <a:cxnLst/>
            <a:rect l="l" t="t" r="r" b="b"/>
            <a:pathLst>
              <a:path w="3385820">
                <a:moveTo>
                  <a:pt x="0" y="0"/>
                </a:moveTo>
                <a:lnTo>
                  <a:pt x="3385820" y="0"/>
                </a:lnTo>
              </a:path>
            </a:pathLst>
          </a:custGeom>
          <a:ln w="2159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 txBox="1"/>
          <p:nvPr/>
        </p:nvSpPr>
        <p:spPr>
          <a:xfrm>
            <a:off x="497840" y="1633220"/>
            <a:ext cx="7860665" cy="305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0132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remainder of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blood passes </a:t>
            </a:r>
            <a:r>
              <a:rPr sz="3200" spc="-5" dirty="0">
                <a:latin typeface="Arial"/>
                <a:cs typeface="Arial"/>
              </a:rPr>
              <a:t>into  the </a:t>
            </a:r>
            <a:r>
              <a:rPr sz="3200" dirty="0">
                <a:latin typeface="Arial"/>
                <a:cs typeface="Arial"/>
              </a:rPr>
              <a:t>efferent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arteriole.</a:t>
            </a:r>
            <a:endParaRPr sz="3200" dirty="0">
              <a:latin typeface="Arial"/>
              <a:cs typeface="Arial"/>
            </a:endParaRPr>
          </a:p>
          <a:p>
            <a:pPr marL="393700" marR="4318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diameter of </a:t>
            </a:r>
            <a:r>
              <a:rPr sz="3200" spc="-5" dirty="0">
                <a:latin typeface="Arial"/>
                <a:cs typeface="Arial"/>
              </a:rPr>
              <a:t>efferent arterioles is  </a:t>
            </a:r>
            <a:r>
              <a:rPr sz="3200" dirty="0">
                <a:latin typeface="Arial"/>
                <a:cs typeface="Arial"/>
              </a:rPr>
              <a:t>smaller than that of </a:t>
            </a:r>
            <a:r>
              <a:rPr sz="3200" spc="-5" dirty="0">
                <a:latin typeface="Arial"/>
                <a:cs typeface="Arial"/>
              </a:rPr>
              <a:t>afferent </a:t>
            </a:r>
            <a:r>
              <a:rPr sz="3200" dirty="0">
                <a:latin typeface="Arial"/>
                <a:cs typeface="Arial"/>
              </a:rPr>
              <a:t>arterioles,  increasing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hydrostatic pressure </a:t>
            </a:r>
            <a:r>
              <a:rPr sz="3200" spc="-5" dirty="0">
                <a:latin typeface="Arial"/>
                <a:cs typeface="Arial"/>
              </a:rPr>
              <a:t>in the  </a:t>
            </a:r>
            <a:r>
              <a:rPr sz="3200" dirty="0">
                <a:latin typeface="Arial"/>
                <a:cs typeface="Arial"/>
              </a:rPr>
              <a:t>glomerulus.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235200" y="500379"/>
            <a:ext cx="5613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Bowman's</a:t>
            </a:r>
            <a:r>
              <a:rPr sz="4400" spc="-60" dirty="0"/>
              <a:t> </a:t>
            </a:r>
            <a:r>
              <a:rPr sz="4400" spc="-5" dirty="0"/>
              <a:t>capsule</a:t>
            </a:r>
            <a:endParaRPr sz="4400" dirty="0"/>
          </a:p>
        </p:txBody>
      </p:sp>
      <p:sp>
        <p:nvSpPr>
          <p:cNvPr id="394" name="object 394"/>
          <p:cNvSpPr txBox="1"/>
          <p:nvPr/>
        </p:nvSpPr>
        <p:spPr>
          <a:xfrm>
            <a:off x="485140" y="1633220"/>
            <a:ext cx="7730490" cy="473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29718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spc="-5" dirty="0">
                <a:latin typeface="Arial"/>
                <a:cs typeface="Arial"/>
              </a:rPr>
              <a:t>The Bowman's </a:t>
            </a:r>
            <a:r>
              <a:rPr sz="3200" dirty="0">
                <a:latin typeface="Arial"/>
                <a:cs typeface="Arial"/>
              </a:rPr>
              <a:t>capsule, </a:t>
            </a:r>
            <a:r>
              <a:rPr sz="3200" spc="-5" dirty="0">
                <a:latin typeface="Arial"/>
                <a:cs typeface="Arial"/>
              </a:rPr>
              <a:t>also called the  </a:t>
            </a:r>
            <a:r>
              <a:rPr sz="3200" dirty="0">
                <a:latin typeface="Arial"/>
                <a:cs typeface="Arial"/>
              </a:rPr>
              <a:t>glomerular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capsule.</a:t>
            </a:r>
          </a:p>
          <a:p>
            <a:pPr marL="519430" indent="-45593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518795" algn="l"/>
                <a:tab pos="519430" algn="l"/>
              </a:tabLst>
            </a:pPr>
            <a:r>
              <a:rPr sz="3200" dirty="0">
                <a:latin typeface="Arial"/>
                <a:cs typeface="Arial"/>
              </a:rPr>
              <a:t>surrounds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glomerulus.</a:t>
            </a:r>
          </a:p>
          <a:p>
            <a:pPr marL="406400" marR="398145" indent="-342900">
              <a:lnSpc>
                <a:spcPct val="100000"/>
              </a:lnSpc>
              <a:spcBef>
                <a:spcPts val="79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spc="-5" dirty="0">
                <a:latin typeface="Arial"/>
                <a:cs typeface="Arial"/>
              </a:rPr>
              <a:t>It is </a:t>
            </a:r>
            <a:r>
              <a:rPr sz="3200" spc="5" dirty="0">
                <a:latin typeface="Arial"/>
                <a:cs typeface="Arial"/>
              </a:rPr>
              <a:t>composed </a:t>
            </a:r>
            <a:r>
              <a:rPr sz="3200" dirty="0">
                <a:latin typeface="Arial"/>
                <a:cs typeface="Arial"/>
              </a:rPr>
              <a:t>of a </a:t>
            </a:r>
            <a:r>
              <a:rPr sz="3200" spc="-5" dirty="0">
                <a:latin typeface="Arial"/>
                <a:cs typeface="Arial"/>
              </a:rPr>
              <a:t>visceral </a:t>
            </a:r>
            <a:r>
              <a:rPr sz="3200" dirty="0">
                <a:latin typeface="Arial"/>
                <a:cs typeface="Arial"/>
              </a:rPr>
              <a:t>inner </a:t>
            </a:r>
            <a:r>
              <a:rPr sz="3200" spc="-5" dirty="0">
                <a:latin typeface="Arial"/>
                <a:cs typeface="Arial"/>
              </a:rPr>
              <a:t>layer  </a:t>
            </a:r>
            <a:r>
              <a:rPr sz="3200" dirty="0">
                <a:latin typeface="Arial"/>
                <a:cs typeface="Arial"/>
              </a:rPr>
              <a:t>formed by specialized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cells</a:t>
            </a:r>
            <a:endParaRPr sz="3200" dirty="0">
              <a:latin typeface="Arial"/>
              <a:cs typeface="Arial"/>
            </a:endParaRPr>
          </a:p>
          <a:p>
            <a:pPr marL="40640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called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podocytes.</a:t>
            </a:r>
          </a:p>
          <a:p>
            <a:pPr marL="406400" marR="5588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518795" algn="l"/>
                <a:tab pos="519430" algn="l"/>
              </a:tabLst>
            </a:pPr>
            <a:r>
              <a:rPr dirty="0"/>
              <a:t>	</a:t>
            </a:r>
            <a:r>
              <a:rPr sz="3200" dirty="0">
                <a:latin typeface="Arial"/>
                <a:cs typeface="Arial"/>
              </a:rPr>
              <a:t>Parietal </a:t>
            </a:r>
            <a:r>
              <a:rPr sz="3200" spc="-5" dirty="0">
                <a:latin typeface="Arial"/>
                <a:cs typeface="Arial"/>
              </a:rPr>
              <a:t>outer </a:t>
            </a:r>
            <a:r>
              <a:rPr sz="3200" dirty="0">
                <a:latin typeface="Arial"/>
                <a:cs typeface="Arial"/>
              </a:rPr>
              <a:t>layer </a:t>
            </a:r>
            <a:r>
              <a:rPr sz="3200" spc="5" dirty="0">
                <a:latin typeface="Arial"/>
                <a:cs typeface="Arial"/>
              </a:rPr>
              <a:t>composed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simple  squamous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epithelium.</a:t>
            </a:r>
          </a:p>
          <a:p>
            <a:pPr marL="63500">
              <a:lnSpc>
                <a:spcPct val="100000"/>
              </a:lnSpc>
              <a:spcBef>
                <a:spcPts val="920"/>
              </a:spcBef>
            </a:pPr>
            <a:r>
              <a:rPr sz="2550" spc="-509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endParaRPr sz="2550" dirty="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05829" y="6146800"/>
            <a:ext cx="544195" cy="328930"/>
            <a:chOff x="6005829" y="6146800"/>
            <a:chExt cx="544195" cy="328930"/>
          </a:xfrm>
        </p:grpSpPr>
        <p:sp>
          <p:nvSpPr>
            <p:cNvPr id="4" name="object 4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7099" y="6328410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0223" y="6365240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8882" y="6402070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68059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71742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6799" y="6358890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6009" y="6377940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76900" y="5897879"/>
            <a:ext cx="607060" cy="255270"/>
            <a:chOff x="5676900" y="5897879"/>
            <a:chExt cx="607060" cy="255270"/>
          </a:xfrm>
        </p:grpSpPr>
        <p:sp>
          <p:nvSpPr>
            <p:cNvPr id="25" name="object 25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6900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867400" y="6620509"/>
            <a:ext cx="703580" cy="105410"/>
            <a:chOff x="5867400" y="6620509"/>
            <a:chExt cx="703580" cy="105410"/>
          </a:xfrm>
        </p:grpSpPr>
        <p:sp>
          <p:nvSpPr>
            <p:cNvPr id="28" name="object 28"/>
            <p:cNvSpPr/>
            <p:nvPr/>
          </p:nvSpPr>
          <p:spPr>
            <a:xfrm>
              <a:off x="5867400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67400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80429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19798" y="6664204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600700" y="5908040"/>
            <a:ext cx="1257300" cy="768350"/>
            <a:chOff x="5600700" y="5908040"/>
            <a:chExt cx="1257300" cy="768350"/>
          </a:xfrm>
        </p:grpSpPr>
        <p:sp>
          <p:nvSpPr>
            <p:cNvPr id="49" name="object 49"/>
            <p:cNvSpPr/>
            <p:nvPr/>
          </p:nvSpPr>
          <p:spPr>
            <a:xfrm>
              <a:off x="5600700" y="6201410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66739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09690" y="5908040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26200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41439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57950" y="5920105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65569" y="5922010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98589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06210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15100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22719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30339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39230" y="5933313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46850" y="5934202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55739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07759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2819400" y="5764529"/>
            <a:ext cx="2580640" cy="1084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6553200" y="5334000"/>
            <a:ext cx="2143760" cy="1304290"/>
            <a:chOff x="6553200" y="5334000"/>
            <a:chExt cx="2143760" cy="1304290"/>
          </a:xfrm>
        </p:grpSpPr>
        <p:sp>
          <p:nvSpPr>
            <p:cNvPr id="72" name="object 72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67500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67500" y="598043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53200" y="5334000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8382000" y="5060950"/>
            <a:ext cx="607060" cy="149860"/>
            <a:chOff x="8382000" y="5060950"/>
            <a:chExt cx="607060" cy="149860"/>
          </a:xfrm>
        </p:grpSpPr>
        <p:sp>
          <p:nvSpPr>
            <p:cNvPr id="77" name="object 77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82000" y="506349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82000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390889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93853" y="508254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98792" y="508889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07682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13608" y="51079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18547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63146" y="5147310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473339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8436609" y="4800600"/>
            <a:ext cx="410209" cy="86360"/>
            <a:chOff x="8436609" y="4800600"/>
            <a:chExt cx="410209" cy="86360"/>
          </a:xfrm>
        </p:grpSpPr>
        <p:sp>
          <p:nvSpPr>
            <p:cNvPr id="120" name="object 120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602344" y="4810760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77579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459989" y="4861560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442166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8961119" y="4867909"/>
            <a:ext cx="95250" cy="247650"/>
            <a:chOff x="8961119" y="4867909"/>
            <a:chExt cx="95250" cy="247650"/>
          </a:xfrm>
        </p:grpSpPr>
        <p:sp>
          <p:nvSpPr>
            <p:cNvPr id="145" name="object 145"/>
            <p:cNvSpPr/>
            <p:nvPr/>
          </p:nvSpPr>
          <p:spPr>
            <a:xfrm>
              <a:off x="8967469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61119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6111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971058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80997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99219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03029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06839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13189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24619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2239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33255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36303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42653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39887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38702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38109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35314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018269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010248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004232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001224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99219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8531859" y="5153659"/>
            <a:ext cx="304800" cy="27940"/>
            <a:chOff x="8531859" y="5153659"/>
            <a:chExt cx="304800" cy="27940"/>
          </a:xfrm>
        </p:grpSpPr>
        <p:sp>
          <p:nvSpPr>
            <p:cNvPr id="215" name="object 21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684985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8420100" y="4829809"/>
            <a:ext cx="588010" cy="334010"/>
            <a:chOff x="8420100" y="4829809"/>
            <a:chExt cx="588010" cy="334010"/>
          </a:xfrm>
        </p:grpSpPr>
        <p:sp>
          <p:nvSpPr>
            <p:cNvPr id="224" name="object 22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552179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39479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24239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09000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93760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87410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79789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72169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65819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58200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31760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7465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20100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20100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34408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821674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869172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885936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02700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09191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54628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65969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967469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959850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956675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859519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616950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601710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89010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8529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1440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484869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484869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489719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27414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10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04250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6950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19489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11107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02979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95360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9010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66694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62339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56625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53994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6464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4560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2654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42654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44560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46464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50275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53450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562339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566694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589010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595360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02979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11107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19489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623300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612504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600439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96629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85200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82660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81389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77579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77579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77579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76462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77579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577579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577579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580482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593557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595360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5" name="object 445"/>
          <p:cNvSpPr txBox="1">
            <a:spLocks noGrp="1"/>
          </p:cNvSpPr>
          <p:nvPr>
            <p:ph type="title"/>
          </p:nvPr>
        </p:nvSpPr>
        <p:spPr>
          <a:xfrm>
            <a:off x="1219200" y="624110"/>
            <a:ext cx="7747099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</a:pPr>
            <a:r>
              <a:rPr sz="3825" spc="-765" baseline="10893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550" spc="-509" dirty="0">
                <a:latin typeface="UnDotum"/>
                <a:cs typeface="UnDotum"/>
              </a:rPr>
              <a:t> </a:t>
            </a:r>
            <a:r>
              <a:rPr sz="3200" spc="-5" dirty="0"/>
              <a:t>Fluids from </a:t>
            </a:r>
            <a:r>
              <a:rPr sz="3200" dirty="0"/>
              <a:t>blood </a:t>
            </a:r>
            <a:r>
              <a:rPr sz="3200" spc="-5" dirty="0"/>
              <a:t>in the </a:t>
            </a:r>
            <a:r>
              <a:rPr sz="3200" dirty="0"/>
              <a:t>glomerulus are  </a:t>
            </a:r>
            <a:r>
              <a:rPr sz="3200" spc="-5" dirty="0"/>
              <a:t>filtered </a:t>
            </a:r>
            <a:r>
              <a:rPr sz="3200" dirty="0"/>
              <a:t>through </a:t>
            </a:r>
            <a:r>
              <a:rPr sz="3200" spc="-5" dirty="0"/>
              <a:t>the visceral layer </a:t>
            </a:r>
            <a:r>
              <a:rPr sz="3200" dirty="0"/>
              <a:t>of  podocytes, resulting </a:t>
            </a:r>
            <a:r>
              <a:rPr sz="3200" spc="-5" dirty="0"/>
              <a:t>in the </a:t>
            </a:r>
            <a:r>
              <a:rPr sz="3200" dirty="0"/>
              <a:t>glomerular  </a:t>
            </a:r>
            <a:r>
              <a:rPr sz="3200" spc="-5" dirty="0"/>
              <a:t>filtrate.</a:t>
            </a:r>
            <a:endParaRPr sz="3200" dirty="0">
              <a:latin typeface="UnDotum"/>
              <a:cs typeface="UnDotum"/>
            </a:endParaRPr>
          </a:p>
        </p:txBody>
      </p:sp>
      <p:pic>
        <p:nvPicPr>
          <p:cNvPr id="446" name="Picture 4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032" y="2961779"/>
            <a:ext cx="7991040" cy="363102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3329" y="500379"/>
            <a:ext cx="1577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NO</a:t>
            </a:r>
            <a:r>
              <a:rPr sz="4400" b="1" spc="-10" dirty="0">
                <a:latin typeface="Arial"/>
                <a:cs typeface="Arial"/>
              </a:rPr>
              <a:t>T</a:t>
            </a:r>
            <a:r>
              <a:rPr sz="4400" b="1" dirty="0">
                <a:latin typeface="Arial"/>
                <a:cs typeface="Arial"/>
              </a:rPr>
              <a:t>E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8640" y="1936114"/>
            <a:ext cx="2762250" cy="35560"/>
            <a:chOff x="548640" y="1936114"/>
            <a:chExt cx="2762250" cy="35560"/>
          </a:xfrm>
        </p:grpSpPr>
        <p:sp>
          <p:nvSpPr>
            <p:cNvPr id="4" name="object 4"/>
            <p:cNvSpPr/>
            <p:nvPr/>
          </p:nvSpPr>
          <p:spPr>
            <a:xfrm>
              <a:off x="565150" y="1962149"/>
              <a:ext cx="2745740" cy="0"/>
            </a:xfrm>
            <a:custGeom>
              <a:avLst/>
              <a:gdLst/>
              <a:ahLst/>
              <a:cxnLst/>
              <a:rect l="l" t="t" r="r" b="b"/>
              <a:pathLst>
                <a:path w="2745740">
                  <a:moveTo>
                    <a:pt x="0" y="0"/>
                  </a:moveTo>
                  <a:lnTo>
                    <a:pt x="2745740" y="0"/>
                  </a:lnTo>
                </a:path>
              </a:pathLst>
            </a:custGeom>
            <a:ln w="1905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640" y="1945639"/>
              <a:ext cx="2745740" cy="0"/>
            </a:xfrm>
            <a:custGeom>
              <a:avLst/>
              <a:gdLst/>
              <a:ahLst/>
              <a:cxnLst/>
              <a:rect l="l" t="t" r="r" b="b"/>
              <a:pathLst>
                <a:path w="2745740">
                  <a:moveTo>
                    <a:pt x="0" y="0"/>
                  </a:moveTo>
                  <a:lnTo>
                    <a:pt x="2745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97840" y="1548129"/>
            <a:ext cx="7877175" cy="1653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/>
                <a:cs typeface="Arial"/>
              </a:rPr>
              <a:t>Renal corpuscle</a:t>
            </a:r>
            <a:endParaRPr sz="28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2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93700" algn="l"/>
              </a:tabLst>
            </a:pPr>
            <a:r>
              <a:rPr sz="2800" spc="-5" dirty="0">
                <a:latin typeface="Arial"/>
                <a:cs typeface="Arial"/>
              </a:rPr>
              <a:t>Glomerulus plus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capsule</a:t>
            </a:r>
            <a:endParaRPr sz="2800">
              <a:latin typeface="Arial"/>
              <a:cs typeface="Arial"/>
            </a:endParaRPr>
          </a:p>
          <a:p>
            <a:pPr marL="393700" marR="43180" indent="-342900">
              <a:lnSpc>
                <a:spcPts val="2690"/>
              </a:lnSpc>
              <a:spcBef>
                <a:spcPts val="675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93700" algn="l"/>
              </a:tabLst>
            </a:pPr>
            <a:r>
              <a:rPr sz="2800" spc="-5" dirty="0">
                <a:latin typeface="Arial"/>
                <a:cs typeface="Arial"/>
              </a:rPr>
              <a:t>Glomerulus enclosed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two-layered glomerular  capsule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32537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8889" y="3177540"/>
            <a:ext cx="276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“Bowman’s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capsule”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40" y="3547109"/>
            <a:ext cx="64122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697" baseline="11111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250" spc="-465" dirty="0">
                <a:latin typeface="UnDotum"/>
                <a:cs typeface="UnDotum"/>
              </a:rPr>
              <a:t> </a:t>
            </a:r>
            <a:r>
              <a:rPr sz="2800" spc="-5" dirty="0">
                <a:latin typeface="Arial"/>
                <a:cs typeface="Arial"/>
              </a:rPr>
              <a:t>Fluid filters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glomerular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capillaries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9" y="405257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889" y="3976370"/>
            <a:ext cx="2652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“Glomerular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filtrate”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540" y="4344670"/>
            <a:ext cx="534289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Fluid collects </a:t>
            </a:r>
            <a:r>
              <a:rPr sz="2800" dirty="0">
                <a:latin typeface="Arial"/>
                <a:cs typeface="Arial"/>
              </a:rPr>
              <a:t>in </a:t>
            </a:r>
            <a:r>
              <a:rPr sz="2800" spc="-5" dirty="0">
                <a:latin typeface="Arial"/>
                <a:cs typeface="Arial"/>
              </a:rPr>
              <a:t>capsular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space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Fluid flows </a:t>
            </a:r>
            <a:r>
              <a:rPr sz="2800" dirty="0">
                <a:latin typeface="Arial"/>
                <a:cs typeface="Arial"/>
              </a:rPr>
              <a:t>into </a:t>
            </a:r>
            <a:r>
              <a:rPr sz="2800" spc="-5" dirty="0">
                <a:latin typeface="Arial"/>
                <a:cs typeface="Arial"/>
              </a:rPr>
              <a:t>renal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tubule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9729" y="807719"/>
            <a:ext cx="3355340" cy="0"/>
          </a:xfrm>
          <a:custGeom>
            <a:avLst/>
            <a:gdLst/>
            <a:ahLst/>
            <a:cxnLst/>
            <a:rect l="l" t="t" r="r" b="b"/>
            <a:pathLst>
              <a:path w="3355340">
                <a:moveTo>
                  <a:pt x="0" y="0"/>
                </a:moveTo>
                <a:lnTo>
                  <a:pt x="3355340" y="0"/>
                </a:lnTo>
              </a:path>
            </a:pathLst>
          </a:custGeom>
          <a:ln w="2920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1629" y="165100"/>
            <a:ext cx="33769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Renal</a:t>
            </a:r>
            <a:r>
              <a:rPr sz="4400" b="1" spc="-7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tubule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4329" y="782319"/>
            <a:ext cx="3355340" cy="0"/>
          </a:xfrm>
          <a:custGeom>
            <a:avLst/>
            <a:gdLst/>
            <a:ahLst/>
            <a:cxnLst/>
            <a:rect l="l" t="t" r="r" b="b"/>
            <a:pathLst>
              <a:path w="3355340">
                <a:moveTo>
                  <a:pt x="0" y="0"/>
                </a:moveTo>
                <a:lnTo>
                  <a:pt x="335534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540" y="1548129"/>
            <a:ext cx="5501005" cy="174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Leads </a:t>
            </a:r>
            <a:r>
              <a:rPr sz="2800" dirty="0">
                <a:latin typeface="Arial"/>
                <a:cs typeface="Arial"/>
              </a:rPr>
              <a:t>from </a:t>
            </a:r>
            <a:r>
              <a:rPr sz="2800" spc="-5" dirty="0">
                <a:latin typeface="Arial"/>
                <a:cs typeface="Arial"/>
              </a:rPr>
              <a:t>glomerular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capsule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Ends at </a:t>
            </a:r>
            <a:r>
              <a:rPr sz="2800" dirty="0">
                <a:latin typeface="Arial"/>
                <a:cs typeface="Arial"/>
              </a:rPr>
              <a:t>tip </a:t>
            </a:r>
            <a:r>
              <a:rPr sz="2800" spc="-5" dirty="0">
                <a:latin typeface="Arial"/>
                <a:cs typeface="Arial"/>
              </a:rPr>
              <a:t>of medullary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pyramid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~3 </a:t>
            </a:r>
            <a:r>
              <a:rPr sz="2800" dirty="0">
                <a:latin typeface="Arial"/>
                <a:cs typeface="Arial"/>
              </a:rPr>
              <a:t>cm </a:t>
            </a:r>
            <a:r>
              <a:rPr sz="2800" spc="-5" dirty="0">
                <a:latin typeface="Arial"/>
                <a:cs typeface="Arial"/>
              </a:rPr>
              <a:t>long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10" dirty="0">
                <a:latin typeface="Arial"/>
                <a:cs typeface="Arial"/>
              </a:rPr>
              <a:t>Four </a:t>
            </a:r>
            <a:r>
              <a:rPr sz="2800" dirty="0">
                <a:latin typeface="Arial"/>
                <a:cs typeface="Arial"/>
              </a:rPr>
              <a:t>major </a:t>
            </a:r>
            <a:r>
              <a:rPr sz="2800" spc="-5" dirty="0">
                <a:latin typeface="Arial"/>
                <a:cs typeface="Arial"/>
              </a:rPr>
              <a:t>regions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33426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8888" y="3266440"/>
            <a:ext cx="4055111" cy="150246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0"/>
              </a:spcBef>
            </a:pPr>
            <a:r>
              <a:rPr sz="2400" spc="-5" dirty="0">
                <a:latin typeface="Arial"/>
                <a:cs typeface="Arial"/>
              </a:rPr>
              <a:t>Proximal </a:t>
            </a:r>
            <a:r>
              <a:rPr sz="2400" spc="-10" dirty="0">
                <a:latin typeface="Arial"/>
                <a:cs typeface="Arial"/>
              </a:rPr>
              <a:t>convoluted tubule  Nephron </a:t>
            </a:r>
            <a:r>
              <a:rPr sz="2400" spc="-10" dirty="0" smtClean="0">
                <a:latin typeface="Arial"/>
                <a:cs typeface="Arial"/>
              </a:rPr>
              <a:t>loop</a:t>
            </a:r>
            <a:r>
              <a:rPr lang="en-US" sz="2400" spc="-10" dirty="0" smtClean="0">
                <a:latin typeface="Arial"/>
                <a:cs typeface="Arial"/>
              </a:rPr>
              <a:t>/ loop of Henle</a:t>
            </a:r>
            <a:endParaRPr sz="2400" dirty="0">
              <a:latin typeface="Arial"/>
              <a:cs typeface="Arial"/>
            </a:endParaRPr>
          </a:p>
          <a:p>
            <a:pPr marL="12700" marR="427990">
              <a:lnSpc>
                <a:spcPct val="100699"/>
              </a:lnSpc>
            </a:pPr>
            <a:r>
              <a:rPr sz="2400" spc="-5" dirty="0">
                <a:latin typeface="Arial"/>
                <a:cs typeface="Arial"/>
              </a:rPr>
              <a:t>Distal convoluted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tubule  Collecting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duct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37109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3139" y="40792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9" y="444754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05829" y="6146800"/>
            <a:ext cx="544195" cy="328930"/>
            <a:chOff x="6005829" y="6146800"/>
            <a:chExt cx="544195" cy="328930"/>
          </a:xfrm>
        </p:grpSpPr>
        <p:sp>
          <p:nvSpPr>
            <p:cNvPr id="4" name="object 4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7099" y="6328410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0223" y="6365240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8882" y="6402070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68059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71742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6799" y="6358890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6009" y="6377940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76900" y="5897879"/>
            <a:ext cx="607060" cy="255270"/>
            <a:chOff x="5676900" y="5897879"/>
            <a:chExt cx="607060" cy="255270"/>
          </a:xfrm>
        </p:grpSpPr>
        <p:sp>
          <p:nvSpPr>
            <p:cNvPr id="25" name="object 25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6900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867400" y="6620509"/>
            <a:ext cx="703580" cy="105410"/>
            <a:chOff x="5867400" y="6620509"/>
            <a:chExt cx="703580" cy="105410"/>
          </a:xfrm>
        </p:grpSpPr>
        <p:sp>
          <p:nvSpPr>
            <p:cNvPr id="28" name="object 28"/>
            <p:cNvSpPr/>
            <p:nvPr/>
          </p:nvSpPr>
          <p:spPr>
            <a:xfrm>
              <a:off x="5867400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67400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80429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19798" y="6664204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600700" y="5908040"/>
            <a:ext cx="1257300" cy="768350"/>
            <a:chOff x="5600700" y="5908040"/>
            <a:chExt cx="1257300" cy="768350"/>
          </a:xfrm>
        </p:grpSpPr>
        <p:sp>
          <p:nvSpPr>
            <p:cNvPr id="49" name="object 49"/>
            <p:cNvSpPr/>
            <p:nvPr/>
          </p:nvSpPr>
          <p:spPr>
            <a:xfrm>
              <a:off x="5600700" y="6201410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66739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09690" y="5908040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26200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41439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57950" y="5920105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65569" y="5922010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98589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06210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15100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22719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30339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39230" y="5933313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46850" y="5934202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55739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07759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2819400" y="5764529"/>
            <a:ext cx="2580640" cy="1084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6553200" y="5334000"/>
            <a:ext cx="2143760" cy="1304290"/>
            <a:chOff x="6553200" y="5334000"/>
            <a:chExt cx="2143760" cy="1304290"/>
          </a:xfrm>
        </p:grpSpPr>
        <p:sp>
          <p:nvSpPr>
            <p:cNvPr id="72" name="object 72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67500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67500" y="598043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53200" y="5334000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8382000" y="5060950"/>
            <a:ext cx="607060" cy="149860"/>
            <a:chOff x="8382000" y="5060950"/>
            <a:chExt cx="607060" cy="149860"/>
          </a:xfrm>
        </p:grpSpPr>
        <p:sp>
          <p:nvSpPr>
            <p:cNvPr id="77" name="object 77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82000" y="506349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82000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390889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93853" y="508254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98792" y="508889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07682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13608" y="51079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18547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63146" y="5147310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473339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8436609" y="4800600"/>
            <a:ext cx="410209" cy="86360"/>
            <a:chOff x="8436609" y="4800600"/>
            <a:chExt cx="410209" cy="86360"/>
          </a:xfrm>
        </p:grpSpPr>
        <p:sp>
          <p:nvSpPr>
            <p:cNvPr id="120" name="object 120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602344" y="4810760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77579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459989" y="4861560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442166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8961119" y="4867909"/>
            <a:ext cx="95250" cy="247650"/>
            <a:chOff x="8961119" y="4867909"/>
            <a:chExt cx="95250" cy="247650"/>
          </a:xfrm>
        </p:grpSpPr>
        <p:sp>
          <p:nvSpPr>
            <p:cNvPr id="145" name="object 145"/>
            <p:cNvSpPr/>
            <p:nvPr/>
          </p:nvSpPr>
          <p:spPr>
            <a:xfrm>
              <a:off x="8967469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61119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6111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971058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80997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99219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03029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06839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13189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24619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2239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33255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36303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42653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39887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38702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38109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35314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018269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010248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004232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001224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99219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8531859" y="5153659"/>
            <a:ext cx="304800" cy="27940"/>
            <a:chOff x="8531859" y="5153659"/>
            <a:chExt cx="304800" cy="27940"/>
          </a:xfrm>
        </p:grpSpPr>
        <p:sp>
          <p:nvSpPr>
            <p:cNvPr id="215" name="object 21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684985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0" y="0"/>
            <a:ext cx="9144000" cy="6125210"/>
            <a:chOff x="0" y="0"/>
            <a:chExt cx="9144000" cy="6125210"/>
          </a:xfrm>
        </p:grpSpPr>
        <p:sp>
          <p:nvSpPr>
            <p:cNvPr id="224" name="object 22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605096" y="483489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67419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09000" y="487172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93759" y="487934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87409" y="488569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72169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65819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58200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50580" y="492252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42959" y="4928870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36609" y="49364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31760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24418" y="4979670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23147" y="4987290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20100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20100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25970" y="503047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28171" y="503809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30373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34408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445720" y="508127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450690" y="508889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713469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752999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838438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852407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869171" y="4871720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885935" y="487934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02700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09191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32559" y="491617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39050" y="4922520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46839" y="4930140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54628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65969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68393" y="496697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70687" y="49745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72381" y="4980940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76237" y="501777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74270" y="50253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967469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959850" y="506222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956675" y="5068570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952865" y="50761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944378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894387" y="511302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881918" y="5119370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871527" y="5126990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859519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616950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73769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7777" y="4897120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38379" y="490474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28980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8619" y="4947920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5969" y="4955540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1440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484869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484869" y="499872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487294" y="500634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489719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99302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02072" y="5049520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06393" y="5057140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12575" y="5063490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48437" y="5100320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61069" y="5107940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73769" y="5114290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04250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6950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75369" y="4898390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7633" y="4903470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19490" y="4911090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11107" y="4914900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95359" y="4922520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3294" y="4928870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5463" y="4936490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1048" y="4940300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66694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62340" y="494792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56625" y="4954270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53994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52543" y="4961890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50365" y="4965700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6465" y="4973320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4077" y="497967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2019" y="499110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42019" y="499872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42019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42019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42655" y="5016500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44559" y="5024120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48369" y="5031740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50275" y="5035550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51544" y="5038090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53450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559074" y="5049520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566694" y="5057140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571763" y="5060950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573981" y="5063490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578426" y="506730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583294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589009" y="5074920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02980" y="5082540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11107" y="5086350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27744" y="5092700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55473" y="5100320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75358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684894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663940" y="4922520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639809" y="4930140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623300" y="4936490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618219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608555" y="4947920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96630" y="4955540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85200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82659" y="4973320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119" y="4980940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77580" y="499237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76462" y="4998720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77580" y="500634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580483" y="5017770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582469" y="5024120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595359" y="4936490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0" y="0"/>
              <a:ext cx="9144000" cy="61252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232" y="367978"/>
            <a:ext cx="75939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Proximal </a:t>
            </a:r>
            <a:r>
              <a:rPr spc="-5" dirty="0"/>
              <a:t>convoluted</a:t>
            </a:r>
            <a:r>
              <a:rPr spc="-30" dirty="0"/>
              <a:t> </a:t>
            </a:r>
            <a:r>
              <a:rPr spc="-5" dirty="0" smtClean="0"/>
              <a:t>tubule</a:t>
            </a:r>
            <a:r>
              <a:rPr lang="en-US" spc="-5" dirty="0" smtClean="0"/>
              <a:t> (PCT)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10540" y="1544320"/>
            <a:ext cx="5327015" cy="9702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Arises from glomerular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capsule</a:t>
            </a:r>
          </a:p>
          <a:p>
            <a:pPr marL="381000" indent="-342900">
              <a:lnSpc>
                <a:spcPct val="100000"/>
              </a:lnSpc>
              <a:spcBef>
                <a:spcPts val="359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Longest, </a:t>
            </a:r>
            <a:r>
              <a:rPr sz="2800" spc="5" dirty="0">
                <a:latin typeface="Arial"/>
                <a:cs typeface="Arial"/>
              </a:rPr>
              <a:t>most </a:t>
            </a:r>
            <a:r>
              <a:rPr sz="2800" spc="-5" dirty="0">
                <a:latin typeface="Arial"/>
                <a:cs typeface="Arial"/>
              </a:rPr>
              <a:t>coiled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region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417826"/>
            <a:ext cx="252095" cy="97028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250" spc="-465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endParaRPr sz="2250">
              <a:latin typeface="UnDotum"/>
              <a:cs typeface="UnDotum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2250" spc="-465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8839" y="2489200"/>
            <a:ext cx="7343140" cy="17373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459"/>
              </a:spcBef>
            </a:pPr>
            <a:r>
              <a:rPr sz="2800" spc="-5" dirty="0">
                <a:latin typeface="Arial"/>
                <a:cs typeface="Arial"/>
              </a:rPr>
              <a:t>lies in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cortex</a:t>
            </a:r>
            <a:endParaRPr sz="2800" dirty="0">
              <a:latin typeface="Arial"/>
              <a:cs typeface="Arial"/>
            </a:endParaRPr>
          </a:p>
          <a:p>
            <a:pPr marL="12700" marR="5080" indent="99060">
              <a:lnSpc>
                <a:spcPts val="3020"/>
              </a:lnSpc>
              <a:spcBef>
                <a:spcPts val="740"/>
              </a:spcBef>
            </a:pPr>
            <a:r>
              <a:rPr sz="2800" spc="-5" dirty="0">
                <a:latin typeface="Arial"/>
                <a:cs typeface="Arial"/>
              </a:rPr>
              <a:t>lined </a:t>
            </a:r>
            <a:r>
              <a:rPr sz="2800" spc="5" dirty="0">
                <a:latin typeface="Arial"/>
                <a:cs typeface="Arial"/>
              </a:rPr>
              <a:t>by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simple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cuboidal epithelium </a:t>
            </a:r>
            <a:r>
              <a:rPr sz="2800" spc="-5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brush  </a:t>
            </a:r>
            <a:r>
              <a:rPr sz="2800" spc="-5" dirty="0">
                <a:latin typeface="Arial"/>
                <a:cs typeface="Arial"/>
              </a:rPr>
              <a:t>borders which help </a:t>
            </a:r>
            <a:r>
              <a:rPr sz="2800" dirty="0">
                <a:latin typeface="Arial"/>
                <a:cs typeface="Arial"/>
              </a:rPr>
              <a:t>to increase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area </a:t>
            </a:r>
            <a:r>
              <a:rPr sz="2800" spc="5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absorption greatly</a:t>
            </a:r>
            <a:r>
              <a:rPr sz="2800" spc="-5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540" y="4246879"/>
            <a:ext cx="35064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697" baseline="11111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250" spc="-465" dirty="0">
                <a:latin typeface="UnDotum"/>
                <a:cs typeface="UnDotum"/>
              </a:rPr>
              <a:t> </a:t>
            </a:r>
            <a:r>
              <a:rPr sz="2800" spc="-5" dirty="0">
                <a:latin typeface="Arial"/>
                <a:cs typeface="Arial"/>
              </a:rPr>
              <a:t>Prominent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microvilli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3139" y="478917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8889" y="4712970"/>
            <a:ext cx="3019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Function in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absorption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854931" y="103334"/>
            <a:ext cx="76238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URINARY SYSTEM</a:t>
            </a:r>
            <a:r>
              <a:rPr sz="4400" b="1" spc="-10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ORGANS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523240" y="1531620"/>
            <a:ext cx="3175635" cy="23812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9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Kidneys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(2)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Ureters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(2)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Urinary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bladder</a:t>
            </a:r>
            <a:endParaRPr sz="32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79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68300" algn="l"/>
              </a:tabLst>
            </a:pPr>
            <a:r>
              <a:rPr sz="3200" spc="-5" dirty="0">
                <a:latin typeface="Arial"/>
                <a:cs typeface="Arial"/>
              </a:rPr>
              <a:t>Urethra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95" name="Picture 3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199" y="1406111"/>
            <a:ext cx="3865199" cy="39993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153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Nephron loop (“Loop of</a:t>
            </a:r>
            <a:r>
              <a:rPr sz="4000" spc="-65" dirty="0"/>
              <a:t> </a:t>
            </a:r>
            <a:r>
              <a:rPr sz="4000" spc="-5" dirty="0"/>
              <a:t>Henle”)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510540" y="1501140"/>
            <a:ext cx="5639435" cy="260223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“U” </a:t>
            </a:r>
            <a:r>
              <a:rPr sz="2800" dirty="0">
                <a:latin typeface="Arial"/>
                <a:cs typeface="Arial"/>
              </a:rPr>
              <a:t>– shaped, </a:t>
            </a:r>
            <a:r>
              <a:rPr sz="2800" spc="-5" dirty="0">
                <a:latin typeface="Arial"/>
                <a:cs typeface="Arial"/>
              </a:rPr>
              <a:t>distal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PCT</a:t>
            </a:r>
            <a:endParaRPr sz="2800">
              <a:latin typeface="Arial"/>
              <a:cs typeface="Arial"/>
            </a:endParaRPr>
          </a:p>
          <a:p>
            <a:pPr marL="38100" marR="2994025">
              <a:lnSpc>
                <a:spcPct val="120800"/>
              </a:lnSpc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lies in medulla 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parts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69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Descending </a:t>
            </a:r>
            <a:r>
              <a:rPr sz="2800" dirty="0">
                <a:latin typeface="Arial"/>
                <a:cs typeface="Arial"/>
              </a:rPr>
              <a:t>limb </a:t>
            </a:r>
            <a:r>
              <a:rPr sz="2800" spc="-5" dirty="0">
                <a:latin typeface="Arial"/>
                <a:cs typeface="Arial"/>
              </a:rPr>
              <a:t>of loop 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Henle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Ascending </a:t>
            </a:r>
            <a:r>
              <a:rPr sz="2800" dirty="0">
                <a:latin typeface="Arial"/>
                <a:cs typeface="Arial"/>
              </a:rPr>
              <a:t>limb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loop </a:t>
            </a:r>
            <a:r>
              <a:rPr sz="2800" spc="5" dirty="0">
                <a:latin typeface="Arial"/>
                <a:cs typeface="Arial"/>
              </a:rPr>
              <a:t>of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Henle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614506" y="108585"/>
            <a:ext cx="788479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9225" algn="l"/>
              </a:tabLst>
            </a:pPr>
            <a:r>
              <a:rPr sz="4000" spc="-5" dirty="0"/>
              <a:t>Ascending</a:t>
            </a:r>
            <a:r>
              <a:rPr sz="4000" spc="15" dirty="0"/>
              <a:t> </a:t>
            </a:r>
            <a:r>
              <a:rPr sz="4000" spc="-5" dirty="0"/>
              <a:t>limb	of loop of</a:t>
            </a:r>
            <a:r>
              <a:rPr sz="4000" spc="-70" dirty="0"/>
              <a:t> </a:t>
            </a:r>
            <a:r>
              <a:rPr sz="4000" spc="-5" dirty="0"/>
              <a:t>Henle</a:t>
            </a:r>
            <a:endParaRPr sz="4000" dirty="0"/>
          </a:p>
        </p:txBody>
      </p:sp>
      <p:sp>
        <p:nvSpPr>
          <p:cNvPr id="394" name="object 394"/>
          <p:cNvSpPr txBox="1"/>
          <p:nvPr/>
        </p:nvSpPr>
        <p:spPr>
          <a:xfrm>
            <a:off x="980439" y="1633220"/>
            <a:ext cx="7593965" cy="182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17780" indent="-285750">
              <a:lnSpc>
                <a:spcPct val="100000"/>
              </a:lnSpc>
              <a:spcBef>
                <a:spcPts val="100"/>
              </a:spcBef>
              <a:buSzPct val="50000"/>
              <a:buFont typeface="UnDotum"/>
              <a:buChar char=""/>
              <a:tabLst>
                <a:tab pos="311150" algn="l"/>
              </a:tabLst>
            </a:pPr>
            <a:r>
              <a:rPr sz="2800" spc="-10" dirty="0">
                <a:latin typeface="Arial"/>
                <a:cs typeface="Arial"/>
              </a:rPr>
              <a:t>The </a:t>
            </a:r>
            <a:r>
              <a:rPr sz="2800" spc="-5" dirty="0">
                <a:latin typeface="Arial"/>
                <a:cs typeface="Arial"/>
              </a:rPr>
              <a:t>ascending </a:t>
            </a:r>
            <a:r>
              <a:rPr sz="2800" dirty="0">
                <a:latin typeface="Arial"/>
                <a:cs typeface="Arial"/>
              </a:rPr>
              <a:t>limb </a:t>
            </a:r>
            <a:r>
              <a:rPr sz="2800" spc="-5" dirty="0">
                <a:latin typeface="Arial"/>
                <a:cs typeface="Arial"/>
              </a:rPr>
              <a:t>of loop of Henle is divided  into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segments:</a:t>
            </a:r>
            <a:endParaRPr sz="2800" dirty="0">
              <a:latin typeface="Arial"/>
              <a:cs typeface="Arial"/>
            </a:endParaRPr>
          </a:p>
          <a:p>
            <a:pPr marL="311150" marR="248285" indent="-28575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SzPct val="50000"/>
              <a:buFont typeface="UnDotum"/>
              <a:buChar char=""/>
              <a:tabLst>
                <a:tab pos="311150" algn="l"/>
              </a:tabLst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Lower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end of ascending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limb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very </a:t>
            </a:r>
            <a:r>
              <a:rPr sz="2800" spc="-5" dirty="0">
                <a:latin typeface="Arial"/>
                <a:cs typeface="Arial"/>
              </a:rPr>
              <a:t>thin </a:t>
            </a:r>
            <a:r>
              <a:rPr sz="2800" spc="-10" dirty="0">
                <a:latin typeface="Arial"/>
                <a:cs typeface="Arial"/>
              </a:rPr>
              <a:t>and  </a:t>
            </a:r>
            <a:r>
              <a:rPr sz="2800" spc="-5" dirty="0">
                <a:latin typeface="Arial"/>
                <a:cs typeface="Arial"/>
              </a:rPr>
              <a:t>is lined by </a:t>
            </a:r>
            <a:r>
              <a:rPr sz="2800" dirty="0">
                <a:latin typeface="Arial"/>
                <a:cs typeface="Arial"/>
              </a:rPr>
              <a:t>simple squamous </a:t>
            </a:r>
            <a:r>
              <a:rPr sz="2800" spc="-5" dirty="0">
                <a:latin typeface="Arial"/>
                <a:cs typeface="Arial"/>
              </a:rPr>
              <a:t>epithelium.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993139" y="3605529"/>
            <a:ext cx="203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UnDotum"/>
                <a:cs typeface="UnDotum"/>
              </a:rPr>
              <a:t></a:t>
            </a:r>
            <a:endParaRPr sz="1400">
              <a:latin typeface="UnDotum"/>
              <a:cs typeface="UnDotum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1278889" y="3516629"/>
            <a:ext cx="69183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distal portion of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ascending limb </a:t>
            </a:r>
            <a:r>
              <a:rPr sz="2800" spc="-5" dirty="0">
                <a:latin typeface="Arial"/>
                <a:cs typeface="Arial"/>
              </a:rPr>
              <a:t>is thick  and is lined </a:t>
            </a:r>
            <a:r>
              <a:rPr sz="2800" spc="5" dirty="0">
                <a:latin typeface="Arial"/>
                <a:cs typeface="Arial"/>
              </a:rPr>
              <a:t>by </a:t>
            </a:r>
            <a:r>
              <a:rPr sz="2800" dirty="0">
                <a:latin typeface="Arial"/>
                <a:cs typeface="Arial"/>
              </a:rPr>
              <a:t>simple </a:t>
            </a:r>
            <a:r>
              <a:rPr sz="2800" spc="-5" dirty="0">
                <a:latin typeface="Arial"/>
                <a:cs typeface="Arial"/>
              </a:rPr>
              <a:t>cuboidal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epithelium.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955039" y="4371340"/>
            <a:ext cx="7506334" cy="190753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36550" indent="-285750">
              <a:lnSpc>
                <a:spcPct val="100000"/>
              </a:lnSpc>
              <a:spcBef>
                <a:spcPts val="790"/>
              </a:spcBef>
              <a:buSzPct val="50000"/>
              <a:buFont typeface="UnDotum"/>
              <a:buChar char=""/>
              <a:tabLst>
                <a:tab pos="336550" algn="l"/>
              </a:tabLst>
            </a:pPr>
            <a:r>
              <a:rPr sz="2800" spc="-5" dirty="0">
                <a:latin typeface="Arial"/>
                <a:cs typeface="Arial"/>
              </a:rPr>
              <a:t>Thin ascending </a:t>
            </a:r>
            <a:r>
              <a:rPr sz="2800" dirty="0">
                <a:latin typeface="Arial"/>
                <a:cs typeface="Arial"/>
              </a:rPr>
              <a:t>limb </a:t>
            </a:r>
            <a:r>
              <a:rPr sz="2800" spc="-5" dirty="0">
                <a:latin typeface="Arial"/>
                <a:cs typeface="Arial"/>
              </a:rPr>
              <a:t>of loop of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Henle</a:t>
            </a:r>
            <a:endParaRPr sz="2800" dirty="0">
              <a:latin typeface="Arial"/>
              <a:cs typeface="Arial"/>
            </a:endParaRPr>
          </a:p>
          <a:p>
            <a:pPr marL="336550" marR="43180" indent="-285750">
              <a:lnSpc>
                <a:spcPct val="100000"/>
              </a:lnSpc>
              <a:spcBef>
                <a:spcPts val="690"/>
              </a:spcBef>
              <a:buSzPct val="50000"/>
              <a:buFont typeface="UnDotum"/>
              <a:buChar char=""/>
              <a:tabLst>
                <a:tab pos="336550" algn="l"/>
              </a:tabLst>
            </a:pPr>
            <a:r>
              <a:rPr sz="2800" spc="-5" dirty="0">
                <a:latin typeface="Arial"/>
                <a:cs typeface="Arial"/>
              </a:rPr>
              <a:t>Thick </a:t>
            </a:r>
            <a:r>
              <a:rPr sz="2800" dirty="0">
                <a:latin typeface="Arial"/>
                <a:cs typeface="Arial"/>
              </a:rPr>
              <a:t>ascending limb </a:t>
            </a:r>
            <a:r>
              <a:rPr sz="2800" spc="-5" dirty="0">
                <a:latin typeface="Arial"/>
                <a:cs typeface="Arial"/>
              </a:rPr>
              <a:t>of loop of Henle (enters  </a:t>
            </a:r>
            <a:r>
              <a:rPr sz="2800" dirty="0">
                <a:latin typeface="Arial"/>
                <a:cs typeface="Arial"/>
              </a:rPr>
              <a:t>cortex </a:t>
            </a:r>
            <a:r>
              <a:rPr sz="2800" spc="-5" dirty="0">
                <a:latin typeface="Arial"/>
                <a:cs typeface="Arial"/>
              </a:rPr>
              <a:t>and becomes DCT-distal convoluted  tubule.)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6859" y="6430009"/>
            <a:ext cx="285750" cy="209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4" name="object 4"/>
            <p:cNvSpPr/>
            <p:nvPr/>
          </p:nvSpPr>
          <p:spPr>
            <a:xfrm>
              <a:off x="2540" y="4265929"/>
              <a:ext cx="9142730" cy="30480"/>
            </a:xfrm>
            <a:custGeom>
              <a:avLst/>
              <a:gdLst/>
              <a:ahLst/>
              <a:cxnLst/>
              <a:rect l="l" t="t" r="r" b="b"/>
              <a:pathLst>
                <a:path w="9142730" h="3047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20320"/>
                  </a:lnTo>
                  <a:lnTo>
                    <a:pt x="0" y="30480"/>
                  </a:lnTo>
                  <a:lnTo>
                    <a:pt x="9142730" y="30480"/>
                  </a:lnTo>
                  <a:lnTo>
                    <a:pt x="9142730" y="20320"/>
                  </a:lnTo>
                  <a:lnTo>
                    <a:pt x="9142730" y="1143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0" y="42964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0" y="43065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0" y="43167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0" y="43268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0" y="433704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56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0" y="43472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66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0" y="43573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0" y="43675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8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40" y="43776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0" y="43878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A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0" y="43980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0" y="44081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" y="44183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D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0" y="44284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0" y="44386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F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0" y="44488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0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0" y="44589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0" y="44691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2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0" y="44792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3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0" y="44894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0" y="44996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5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40" y="45097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6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" y="45199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0" y="45300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40" y="45402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9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40" y="45504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A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40" y="45605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B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" y="45707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C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" y="45808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0" y="45910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E7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0" y="46012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0" y="46113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0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0" y="46215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40" y="46316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40" y="46418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37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40" y="46520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40" y="46621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40" y="46723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6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0" y="46824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77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40" y="46926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87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40" y="47028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40" y="47129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0" y="47231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B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40" y="47332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C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40" y="47434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D8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0" y="47536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0" y="47637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40" y="47739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0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0" y="47840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1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40" y="47942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40" y="48044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0" y="48145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40" y="48247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40" y="48348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40" y="48450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78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40" y="48552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40" y="48653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9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40" y="48755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40" y="48856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40" y="48958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C8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40" y="49060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40" y="49161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E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40" y="49263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40" y="49364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40" y="49466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40" y="49568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2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40" y="49682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3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40" y="49771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40" y="49872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540" y="49974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69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40" y="50088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40" y="50177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40" y="50279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9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40" y="50380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40" y="50495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B9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40" y="50596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40" y="50685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40" y="50787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E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40" y="50901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F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40" y="51003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0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40" y="51092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40" y="51193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2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40" y="51307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3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0" y="51409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0" y="51511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0" y="51600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6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40" y="51701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40" y="51815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8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40" y="51917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" y="52006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40" y="52108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40" y="52222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C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40" y="52323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D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40" y="52425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40" y="52514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F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40" y="52628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40" y="52730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40" y="52831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40" y="52920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40" y="53035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4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40" y="53136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40" y="53238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40" y="53339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7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40" y="53441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540" y="53543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9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540" y="53644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A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540" y="53746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40" y="53847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40" y="53949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40" y="54051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E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40" y="54152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F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40" y="54254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40" y="54355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1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40" y="54457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40" y="54559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3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40" y="54660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540" y="54762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5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40" y="54863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40" y="54965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7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40" y="55067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40" y="55168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40" y="55270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40" y="55371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40" y="55473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540" y="55575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D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40" y="55676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540" y="55778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540" y="55879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40" y="55981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40" y="56083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2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40" y="56184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3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40" y="56286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40" y="56387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5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40" y="56489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40" y="56591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7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40" y="56692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8B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540" y="56794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9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40" y="56895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40" y="56997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540" y="57099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40" y="57200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DB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540" y="57302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540" y="574039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F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540" y="57505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540" y="57607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540" y="57708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2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540" y="57810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3B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540" y="579119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4B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540" y="58013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540" y="58115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540" y="58216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7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540" y="5831839"/>
              <a:ext cx="9142730" cy="21590"/>
            </a:xfrm>
            <a:custGeom>
              <a:avLst/>
              <a:gdLst/>
              <a:ahLst/>
              <a:cxnLst/>
              <a:rect l="l" t="t" r="r" b="b"/>
              <a:pathLst>
                <a:path w="9142730" h="2158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21590"/>
                  </a:lnTo>
                  <a:lnTo>
                    <a:pt x="9142730" y="21590"/>
                  </a:lnTo>
                  <a:lnTo>
                    <a:pt x="9142730" y="1143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9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540" y="58521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540" y="58623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B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540" y="58724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540" y="58826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D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540" y="58928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540" y="59029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FC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540" y="59131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0C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540" y="59232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1C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540" y="59334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540" y="59436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540" y="59537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4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540" y="59639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5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540" y="59740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6C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540" y="59842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540" y="59944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8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540" y="60045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540" y="60147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A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540" y="60248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B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540" y="60350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C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540" y="60452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540" y="60553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540" y="60655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540" y="60756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540" y="60858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1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540" y="60960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540" y="61061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540" y="61163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540" y="61264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540" y="61366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6D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540" y="61468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540" y="61569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540" y="61671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9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540" y="61772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AD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40" y="61874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40" y="61976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40" y="62077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40" y="62179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E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0" y="62280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F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40" y="62382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0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40" y="62484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40" y="62585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40" y="62687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3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40" y="62788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4D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40" y="62890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5D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540" y="62992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6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540" y="63093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540" y="63195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8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540" y="63296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9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540" y="63398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540" y="63500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CD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40" y="63601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540" y="63703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540" y="63804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540" y="63906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F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540" y="64008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0E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540" y="64122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1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540" y="64211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540" y="64312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3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540" y="64414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4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540" y="64528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5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540" y="64617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540" y="64719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5187797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5187797" y="11430"/>
                  </a:lnTo>
                  <a:lnTo>
                    <a:pt x="5187797" y="0"/>
                  </a:lnTo>
                  <a:close/>
                </a:path>
                <a:path w="9142730" h="11429">
                  <a:moveTo>
                    <a:pt x="9142730" y="0"/>
                  </a:moveTo>
                  <a:lnTo>
                    <a:pt x="5253901" y="0"/>
                  </a:lnTo>
                  <a:lnTo>
                    <a:pt x="5253901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540" y="64820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5187797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5187797" y="11430"/>
                  </a:lnTo>
                  <a:lnTo>
                    <a:pt x="5187797" y="0"/>
                  </a:lnTo>
                  <a:close/>
                </a:path>
                <a:path w="9142730" h="11429">
                  <a:moveTo>
                    <a:pt x="9142730" y="0"/>
                  </a:moveTo>
                  <a:lnTo>
                    <a:pt x="5253901" y="0"/>
                  </a:lnTo>
                  <a:lnTo>
                    <a:pt x="5253901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540" y="64935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518779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187797" y="10160"/>
                  </a:lnTo>
                  <a:lnTo>
                    <a:pt x="5187797" y="0"/>
                  </a:lnTo>
                  <a:close/>
                </a:path>
                <a:path w="9142730" h="10159">
                  <a:moveTo>
                    <a:pt x="9142730" y="0"/>
                  </a:moveTo>
                  <a:lnTo>
                    <a:pt x="5253901" y="0"/>
                  </a:lnTo>
                  <a:lnTo>
                    <a:pt x="5253901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9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540" y="65036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518779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187797" y="10160"/>
                  </a:lnTo>
                  <a:lnTo>
                    <a:pt x="5187797" y="0"/>
                  </a:lnTo>
                  <a:close/>
                </a:path>
                <a:path w="9142730" h="10159">
                  <a:moveTo>
                    <a:pt x="9142730" y="0"/>
                  </a:moveTo>
                  <a:lnTo>
                    <a:pt x="5253901" y="0"/>
                  </a:lnTo>
                  <a:lnTo>
                    <a:pt x="5253901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A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540" y="65125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5187797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5187797" y="11430"/>
                  </a:lnTo>
                  <a:lnTo>
                    <a:pt x="5187797" y="0"/>
                  </a:lnTo>
                  <a:close/>
                </a:path>
                <a:path w="9142730" h="11429">
                  <a:moveTo>
                    <a:pt x="9142730" y="0"/>
                  </a:moveTo>
                  <a:lnTo>
                    <a:pt x="5253901" y="0"/>
                  </a:lnTo>
                  <a:lnTo>
                    <a:pt x="5253901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540" y="65227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12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C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540" y="65341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540" y="65443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E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540" y="65532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540" y="65633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540" y="65747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1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540" y="65849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2E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540" y="65951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3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40" y="66040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40" y="66154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540" y="66255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6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540" y="66357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7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540" y="66446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540" y="66560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9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540" y="66662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540" y="66763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B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540" y="66865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C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540" y="66967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D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540" y="67068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E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540" y="67170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F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540" y="67271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0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540" y="67373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540" y="67475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2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540" y="67576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540" y="67678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540" y="67779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540" y="67881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6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540" y="67983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7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540" y="68084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8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540" y="68186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540" y="68287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A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40" y="68389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540" y="68491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852160" y="6049009"/>
              <a:ext cx="844550" cy="519430"/>
            </a:xfrm>
            <a:custGeom>
              <a:avLst/>
              <a:gdLst/>
              <a:ahLst/>
              <a:cxnLst/>
              <a:rect l="l" t="t" r="r" b="b"/>
              <a:pathLst>
                <a:path w="844550" h="519429">
                  <a:moveTo>
                    <a:pt x="583655" y="500379"/>
                  </a:moveTo>
                  <a:lnTo>
                    <a:pt x="259805" y="500379"/>
                  </a:lnTo>
                  <a:lnTo>
                    <a:pt x="294639" y="507999"/>
                  </a:lnTo>
                  <a:lnTo>
                    <a:pt x="335279" y="514349"/>
                  </a:lnTo>
                  <a:lnTo>
                    <a:pt x="421639" y="519429"/>
                  </a:lnTo>
                  <a:lnTo>
                    <a:pt x="508000" y="514349"/>
                  </a:lnTo>
                  <a:lnTo>
                    <a:pt x="549910" y="507999"/>
                  </a:lnTo>
                  <a:lnTo>
                    <a:pt x="583655" y="500379"/>
                  </a:lnTo>
                  <a:close/>
                </a:path>
                <a:path w="844550" h="519429">
                  <a:moveTo>
                    <a:pt x="17779" y="181609"/>
                  </a:moveTo>
                  <a:lnTo>
                    <a:pt x="7619" y="205739"/>
                  </a:lnTo>
                  <a:lnTo>
                    <a:pt x="2539" y="232409"/>
                  </a:lnTo>
                  <a:lnTo>
                    <a:pt x="0" y="259079"/>
                  </a:lnTo>
                  <a:lnTo>
                    <a:pt x="2539" y="287019"/>
                  </a:lnTo>
                  <a:lnTo>
                    <a:pt x="7619" y="312419"/>
                  </a:lnTo>
                  <a:lnTo>
                    <a:pt x="17779" y="337819"/>
                  </a:lnTo>
                  <a:lnTo>
                    <a:pt x="17779" y="181609"/>
                  </a:lnTo>
                  <a:close/>
                </a:path>
                <a:path w="844550" h="519429">
                  <a:moveTo>
                    <a:pt x="826769" y="184626"/>
                  </a:moveTo>
                  <a:lnTo>
                    <a:pt x="826769" y="334644"/>
                  </a:lnTo>
                  <a:lnTo>
                    <a:pt x="835660" y="312419"/>
                  </a:lnTo>
                  <a:lnTo>
                    <a:pt x="842010" y="287019"/>
                  </a:lnTo>
                  <a:lnTo>
                    <a:pt x="844549" y="259079"/>
                  </a:lnTo>
                  <a:lnTo>
                    <a:pt x="842010" y="232409"/>
                  </a:lnTo>
                  <a:lnTo>
                    <a:pt x="835660" y="205739"/>
                  </a:lnTo>
                  <a:lnTo>
                    <a:pt x="826769" y="184626"/>
                  </a:lnTo>
                  <a:close/>
                </a:path>
                <a:path w="844550" h="519429">
                  <a:moveTo>
                    <a:pt x="421639" y="0"/>
                  </a:moveTo>
                  <a:lnTo>
                    <a:pt x="377189" y="1269"/>
                  </a:lnTo>
                  <a:lnTo>
                    <a:pt x="335279" y="5079"/>
                  </a:lnTo>
                  <a:lnTo>
                    <a:pt x="294639" y="11429"/>
                  </a:lnTo>
                  <a:lnTo>
                    <a:pt x="265611" y="17779"/>
                  </a:lnTo>
                  <a:lnTo>
                    <a:pt x="578031" y="17779"/>
                  </a:lnTo>
                  <a:lnTo>
                    <a:pt x="549910" y="11429"/>
                  </a:lnTo>
                  <a:lnTo>
                    <a:pt x="508000" y="5079"/>
                  </a:lnTo>
                  <a:lnTo>
                    <a:pt x="466089" y="1269"/>
                  </a:lnTo>
                  <a:lnTo>
                    <a:pt x="421639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869940" y="6066789"/>
              <a:ext cx="808990" cy="482600"/>
            </a:xfrm>
            <a:custGeom>
              <a:avLst/>
              <a:gdLst/>
              <a:ahLst/>
              <a:cxnLst/>
              <a:rect l="l" t="t" r="r" b="b"/>
              <a:pathLst>
                <a:path w="808990" h="482600">
                  <a:moveTo>
                    <a:pt x="628903" y="463550"/>
                  </a:moveTo>
                  <a:lnTo>
                    <a:pt x="179324" y="463550"/>
                  </a:lnTo>
                  <a:lnTo>
                    <a:pt x="200660" y="471170"/>
                  </a:lnTo>
                  <a:lnTo>
                    <a:pt x="236220" y="481330"/>
                  </a:lnTo>
                  <a:lnTo>
                    <a:pt x="242025" y="482600"/>
                  </a:lnTo>
                  <a:lnTo>
                    <a:pt x="565875" y="482600"/>
                  </a:lnTo>
                  <a:lnTo>
                    <a:pt x="571500" y="481330"/>
                  </a:lnTo>
                  <a:lnTo>
                    <a:pt x="608330" y="471170"/>
                  </a:lnTo>
                  <a:lnTo>
                    <a:pt x="628903" y="463550"/>
                  </a:lnTo>
                  <a:close/>
                </a:path>
                <a:path w="808990" h="482600">
                  <a:moveTo>
                    <a:pt x="19050" y="133168"/>
                  </a:moveTo>
                  <a:lnTo>
                    <a:pt x="13970" y="139700"/>
                  </a:lnTo>
                  <a:lnTo>
                    <a:pt x="0" y="163830"/>
                  </a:lnTo>
                  <a:lnTo>
                    <a:pt x="0" y="320040"/>
                  </a:lnTo>
                  <a:lnTo>
                    <a:pt x="13970" y="344170"/>
                  </a:lnTo>
                  <a:lnTo>
                    <a:pt x="19050" y="350701"/>
                  </a:lnTo>
                  <a:lnTo>
                    <a:pt x="19050" y="133168"/>
                  </a:lnTo>
                  <a:close/>
                </a:path>
                <a:path w="808990" h="482600">
                  <a:moveTo>
                    <a:pt x="789939" y="134801"/>
                  </a:moveTo>
                  <a:lnTo>
                    <a:pt x="789939" y="349068"/>
                  </a:lnTo>
                  <a:lnTo>
                    <a:pt x="793750" y="344170"/>
                  </a:lnTo>
                  <a:lnTo>
                    <a:pt x="807719" y="320040"/>
                  </a:lnTo>
                  <a:lnTo>
                    <a:pt x="808989" y="316864"/>
                  </a:lnTo>
                  <a:lnTo>
                    <a:pt x="808989" y="166846"/>
                  </a:lnTo>
                  <a:lnTo>
                    <a:pt x="807719" y="163830"/>
                  </a:lnTo>
                  <a:lnTo>
                    <a:pt x="793750" y="139700"/>
                  </a:lnTo>
                  <a:lnTo>
                    <a:pt x="789939" y="134801"/>
                  </a:lnTo>
                  <a:close/>
                </a:path>
                <a:path w="808990" h="482600">
                  <a:moveTo>
                    <a:pt x="560251" y="0"/>
                  </a:moveTo>
                  <a:lnTo>
                    <a:pt x="247831" y="0"/>
                  </a:lnTo>
                  <a:lnTo>
                    <a:pt x="236220" y="2540"/>
                  </a:lnTo>
                  <a:lnTo>
                    <a:pt x="200660" y="12700"/>
                  </a:lnTo>
                  <a:lnTo>
                    <a:pt x="186436" y="17780"/>
                  </a:lnTo>
                  <a:lnTo>
                    <a:pt x="622046" y="17780"/>
                  </a:lnTo>
                  <a:lnTo>
                    <a:pt x="608330" y="12700"/>
                  </a:lnTo>
                  <a:lnTo>
                    <a:pt x="571500" y="2540"/>
                  </a:lnTo>
                  <a:lnTo>
                    <a:pt x="560251" y="0"/>
                  </a:lnTo>
                  <a:close/>
                </a:path>
              </a:pathLst>
            </a:custGeom>
            <a:solidFill>
              <a:srgbClr val="006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888990" y="6084569"/>
              <a:ext cx="770890" cy="445770"/>
            </a:xfrm>
            <a:custGeom>
              <a:avLst/>
              <a:gdLst/>
              <a:ahLst/>
              <a:cxnLst/>
              <a:rect l="l" t="t" r="r" b="b"/>
              <a:pathLst>
                <a:path w="770890" h="445770">
                  <a:moveTo>
                    <a:pt x="650028" y="427989"/>
                  </a:moveTo>
                  <a:lnTo>
                    <a:pt x="119591" y="427989"/>
                  </a:lnTo>
                  <a:lnTo>
                    <a:pt x="146050" y="440689"/>
                  </a:lnTo>
                  <a:lnTo>
                    <a:pt x="160274" y="445769"/>
                  </a:lnTo>
                  <a:lnTo>
                    <a:pt x="609853" y="445769"/>
                  </a:lnTo>
                  <a:lnTo>
                    <a:pt x="623569" y="440689"/>
                  </a:lnTo>
                  <a:lnTo>
                    <a:pt x="650028" y="427989"/>
                  </a:lnTo>
                  <a:close/>
                </a:path>
                <a:path w="770890" h="445770">
                  <a:moveTo>
                    <a:pt x="19050" y="92313"/>
                  </a:moveTo>
                  <a:lnTo>
                    <a:pt x="12700" y="99059"/>
                  </a:lnTo>
                  <a:lnTo>
                    <a:pt x="0" y="115388"/>
                  </a:lnTo>
                  <a:lnTo>
                    <a:pt x="0" y="332921"/>
                  </a:lnTo>
                  <a:lnTo>
                    <a:pt x="12700" y="349249"/>
                  </a:lnTo>
                  <a:lnTo>
                    <a:pt x="19050" y="355996"/>
                  </a:lnTo>
                  <a:lnTo>
                    <a:pt x="19050" y="92313"/>
                  </a:lnTo>
                  <a:close/>
                </a:path>
                <a:path w="770890" h="445770">
                  <a:moveTo>
                    <a:pt x="751839" y="93662"/>
                  </a:moveTo>
                  <a:lnTo>
                    <a:pt x="751839" y="354647"/>
                  </a:lnTo>
                  <a:lnTo>
                    <a:pt x="756919" y="349249"/>
                  </a:lnTo>
                  <a:lnTo>
                    <a:pt x="770889" y="331288"/>
                  </a:lnTo>
                  <a:lnTo>
                    <a:pt x="770889" y="117021"/>
                  </a:lnTo>
                  <a:lnTo>
                    <a:pt x="756919" y="99059"/>
                  </a:lnTo>
                  <a:lnTo>
                    <a:pt x="751839" y="93662"/>
                  </a:lnTo>
                  <a:close/>
                </a:path>
                <a:path w="770890" h="445770">
                  <a:moveTo>
                    <a:pt x="602996" y="0"/>
                  </a:moveTo>
                  <a:lnTo>
                    <a:pt x="167386" y="0"/>
                  </a:lnTo>
                  <a:lnTo>
                    <a:pt x="146050" y="7619"/>
                  </a:lnTo>
                  <a:lnTo>
                    <a:pt x="122237" y="19049"/>
                  </a:lnTo>
                  <a:lnTo>
                    <a:pt x="647382" y="19049"/>
                  </a:lnTo>
                  <a:lnTo>
                    <a:pt x="623569" y="7619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908040" y="6103619"/>
              <a:ext cx="732790" cy="408940"/>
            </a:xfrm>
            <a:custGeom>
              <a:avLst/>
              <a:gdLst/>
              <a:ahLst/>
              <a:cxnLst/>
              <a:rect l="l" t="t" r="r" b="b"/>
              <a:pathLst>
                <a:path w="732790" h="408940">
                  <a:moveTo>
                    <a:pt x="666750" y="389889"/>
                  </a:moveTo>
                  <a:lnTo>
                    <a:pt x="64770" y="389889"/>
                  </a:lnTo>
                  <a:lnTo>
                    <a:pt x="95250" y="406399"/>
                  </a:lnTo>
                  <a:lnTo>
                    <a:pt x="100541" y="408939"/>
                  </a:lnTo>
                  <a:lnTo>
                    <a:pt x="630978" y="408939"/>
                  </a:lnTo>
                  <a:lnTo>
                    <a:pt x="636269" y="406399"/>
                  </a:lnTo>
                  <a:lnTo>
                    <a:pt x="666750" y="389889"/>
                  </a:lnTo>
                  <a:close/>
                </a:path>
                <a:path w="732790" h="408940">
                  <a:moveTo>
                    <a:pt x="17780" y="55211"/>
                  </a:moveTo>
                  <a:lnTo>
                    <a:pt x="13970" y="58419"/>
                  </a:lnTo>
                  <a:lnTo>
                    <a:pt x="0" y="73263"/>
                  </a:lnTo>
                  <a:lnTo>
                    <a:pt x="0" y="336946"/>
                  </a:lnTo>
                  <a:lnTo>
                    <a:pt x="13970" y="351789"/>
                  </a:lnTo>
                  <a:lnTo>
                    <a:pt x="17780" y="354998"/>
                  </a:lnTo>
                  <a:lnTo>
                    <a:pt x="17780" y="55211"/>
                  </a:lnTo>
                  <a:close/>
                </a:path>
                <a:path w="732790" h="408940">
                  <a:moveTo>
                    <a:pt x="715010" y="56281"/>
                  </a:moveTo>
                  <a:lnTo>
                    <a:pt x="715010" y="353928"/>
                  </a:lnTo>
                  <a:lnTo>
                    <a:pt x="717550" y="351789"/>
                  </a:lnTo>
                  <a:lnTo>
                    <a:pt x="732789" y="335597"/>
                  </a:lnTo>
                  <a:lnTo>
                    <a:pt x="732789" y="74612"/>
                  </a:lnTo>
                  <a:lnTo>
                    <a:pt x="717550" y="58419"/>
                  </a:lnTo>
                  <a:lnTo>
                    <a:pt x="715010" y="56281"/>
                  </a:lnTo>
                  <a:close/>
                </a:path>
                <a:path w="732790" h="408940">
                  <a:moveTo>
                    <a:pt x="628332" y="0"/>
                  </a:moveTo>
                  <a:lnTo>
                    <a:pt x="103187" y="0"/>
                  </a:lnTo>
                  <a:lnTo>
                    <a:pt x="95250" y="3809"/>
                  </a:lnTo>
                  <a:lnTo>
                    <a:pt x="67114" y="19049"/>
                  </a:lnTo>
                  <a:lnTo>
                    <a:pt x="664405" y="19049"/>
                  </a:lnTo>
                  <a:lnTo>
                    <a:pt x="636269" y="3809"/>
                  </a:lnTo>
                  <a:lnTo>
                    <a:pt x="628332" y="0"/>
                  </a:lnTo>
                  <a:close/>
                </a:path>
              </a:pathLst>
            </a:custGeom>
            <a:solidFill>
              <a:srgbClr val="006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925819" y="6122669"/>
              <a:ext cx="697230" cy="370840"/>
            </a:xfrm>
            <a:custGeom>
              <a:avLst/>
              <a:gdLst/>
              <a:ahLst/>
              <a:cxnLst/>
              <a:rect l="l" t="t" r="r" b="b"/>
              <a:pathLst>
                <a:path w="697229" h="370839">
                  <a:moveTo>
                    <a:pt x="19050" y="20119"/>
                  </a:moveTo>
                  <a:lnTo>
                    <a:pt x="0" y="36161"/>
                  </a:lnTo>
                  <a:lnTo>
                    <a:pt x="0" y="335948"/>
                  </a:lnTo>
                  <a:lnTo>
                    <a:pt x="20319" y="353059"/>
                  </a:lnTo>
                  <a:lnTo>
                    <a:pt x="46989" y="370839"/>
                  </a:lnTo>
                  <a:lnTo>
                    <a:pt x="648970" y="370839"/>
                  </a:lnTo>
                  <a:lnTo>
                    <a:pt x="675639" y="353059"/>
                  </a:lnTo>
                  <a:lnTo>
                    <a:pt x="677148" y="351789"/>
                  </a:lnTo>
                  <a:lnTo>
                    <a:pt x="19050" y="351789"/>
                  </a:lnTo>
                  <a:lnTo>
                    <a:pt x="19050" y="20119"/>
                  </a:lnTo>
                  <a:close/>
                </a:path>
                <a:path w="697229" h="370839">
                  <a:moveTo>
                    <a:pt x="678179" y="21188"/>
                  </a:moveTo>
                  <a:lnTo>
                    <a:pt x="678179" y="350921"/>
                  </a:lnTo>
                  <a:lnTo>
                    <a:pt x="697229" y="334878"/>
                  </a:lnTo>
                  <a:lnTo>
                    <a:pt x="697229" y="37231"/>
                  </a:lnTo>
                  <a:lnTo>
                    <a:pt x="678179" y="21188"/>
                  </a:lnTo>
                  <a:close/>
                </a:path>
                <a:path w="697229" h="370839">
                  <a:moveTo>
                    <a:pt x="646625" y="0"/>
                  </a:moveTo>
                  <a:lnTo>
                    <a:pt x="49334" y="0"/>
                  </a:lnTo>
                  <a:lnTo>
                    <a:pt x="46989" y="1269"/>
                  </a:lnTo>
                  <a:lnTo>
                    <a:pt x="22224" y="17779"/>
                  </a:lnTo>
                  <a:lnTo>
                    <a:pt x="673734" y="17779"/>
                  </a:lnTo>
                  <a:lnTo>
                    <a:pt x="648970" y="1269"/>
                  </a:lnTo>
                  <a:lnTo>
                    <a:pt x="646625" y="0"/>
                  </a:lnTo>
                  <a:close/>
                </a:path>
              </a:pathLst>
            </a:custGeom>
            <a:solidFill>
              <a:srgbClr val="006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944869" y="6140450"/>
              <a:ext cx="659130" cy="334010"/>
            </a:xfrm>
            <a:custGeom>
              <a:avLst/>
              <a:gdLst/>
              <a:ahLst/>
              <a:cxnLst/>
              <a:rect l="l" t="t" r="r" b="b"/>
              <a:pathLst>
                <a:path w="659129" h="334010">
                  <a:moveTo>
                    <a:pt x="654684" y="0"/>
                  </a:moveTo>
                  <a:lnTo>
                    <a:pt x="3174" y="0"/>
                  </a:lnTo>
                  <a:lnTo>
                    <a:pt x="1269" y="1270"/>
                  </a:lnTo>
                  <a:lnTo>
                    <a:pt x="0" y="2339"/>
                  </a:lnTo>
                  <a:lnTo>
                    <a:pt x="0" y="334010"/>
                  </a:lnTo>
                  <a:lnTo>
                    <a:pt x="658098" y="334010"/>
                  </a:lnTo>
                  <a:lnTo>
                    <a:pt x="659129" y="333141"/>
                  </a:lnTo>
                  <a:lnTo>
                    <a:pt x="659129" y="316229"/>
                  </a:lnTo>
                  <a:lnTo>
                    <a:pt x="19050" y="316230"/>
                  </a:lnTo>
                  <a:lnTo>
                    <a:pt x="19050" y="19050"/>
                  </a:lnTo>
                  <a:lnTo>
                    <a:pt x="659129" y="19050"/>
                  </a:lnTo>
                  <a:lnTo>
                    <a:pt x="659129" y="3408"/>
                  </a:lnTo>
                  <a:lnTo>
                    <a:pt x="656589" y="1270"/>
                  </a:lnTo>
                  <a:lnTo>
                    <a:pt x="654684" y="0"/>
                  </a:lnTo>
                  <a:close/>
                </a:path>
                <a:path w="659129" h="334010">
                  <a:moveTo>
                    <a:pt x="659129" y="19050"/>
                  </a:moveTo>
                  <a:lnTo>
                    <a:pt x="640079" y="19050"/>
                  </a:lnTo>
                  <a:lnTo>
                    <a:pt x="640079" y="316230"/>
                  </a:lnTo>
                  <a:lnTo>
                    <a:pt x="659129" y="316229"/>
                  </a:lnTo>
                  <a:lnTo>
                    <a:pt x="659129" y="1905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963920" y="6159499"/>
              <a:ext cx="621030" cy="297180"/>
            </a:xfrm>
            <a:custGeom>
              <a:avLst/>
              <a:gdLst/>
              <a:ahLst/>
              <a:cxnLst/>
              <a:rect l="l" t="t" r="r" b="b"/>
              <a:pathLst>
                <a:path w="621029" h="297179">
                  <a:moveTo>
                    <a:pt x="621030" y="0"/>
                  </a:moveTo>
                  <a:lnTo>
                    <a:pt x="603250" y="0"/>
                  </a:lnTo>
                  <a:lnTo>
                    <a:pt x="603250" y="19050"/>
                  </a:lnTo>
                  <a:lnTo>
                    <a:pt x="603250" y="278130"/>
                  </a:lnTo>
                  <a:lnTo>
                    <a:pt x="17780" y="278130"/>
                  </a:lnTo>
                  <a:lnTo>
                    <a:pt x="17780" y="19050"/>
                  </a:lnTo>
                  <a:lnTo>
                    <a:pt x="603250" y="19050"/>
                  </a:lnTo>
                  <a:lnTo>
                    <a:pt x="6032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278130"/>
                  </a:lnTo>
                  <a:lnTo>
                    <a:pt x="0" y="297180"/>
                  </a:lnTo>
                  <a:lnTo>
                    <a:pt x="621030" y="297180"/>
                  </a:lnTo>
                  <a:lnTo>
                    <a:pt x="621030" y="278130"/>
                  </a:lnTo>
                  <a:lnTo>
                    <a:pt x="621030" y="1905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00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981700" y="6178549"/>
              <a:ext cx="585470" cy="259079"/>
            </a:xfrm>
            <a:custGeom>
              <a:avLst/>
              <a:gdLst/>
              <a:ahLst/>
              <a:cxnLst/>
              <a:rect l="l" t="t" r="r" b="b"/>
              <a:pathLst>
                <a:path w="585470" h="259079">
                  <a:moveTo>
                    <a:pt x="585470" y="0"/>
                  </a:moveTo>
                  <a:lnTo>
                    <a:pt x="566420" y="0"/>
                  </a:lnTo>
                  <a:lnTo>
                    <a:pt x="566420" y="17780"/>
                  </a:lnTo>
                  <a:lnTo>
                    <a:pt x="566420" y="240030"/>
                  </a:lnTo>
                  <a:lnTo>
                    <a:pt x="19050" y="240030"/>
                  </a:lnTo>
                  <a:lnTo>
                    <a:pt x="19050" y="17780"/>
                  </a:lnTo>
                  <a:lnTo>
                    <a:pt x="566420" y="17780"/>
                  </a:lnTo>
                  <a:lnTo>
                    <a:pt x="56642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40030"/>
                  </a:lnTo>
                  <a:lnTo>
                    <a:pt x="0" y="259080"/>
                  </a:lnTo>
                  <a:lnTo>
                    <a:pt x="585470" y="259080"/>
                  </a:lnTo>
                  <a:lnTo>
                    <a:pt x="585470" y="240030"/>
                  </a:lnTo>
                  <a:lnTo>
                    <a:pt x="585470" y="17780"/>
                  </a:lnTo>
                  <a:lnTo>
                    <a:pt x="585470" y="0"/>
                  </a:lnTo>
                  <a:close/>
                </a:path>
              </a:pathLst>
            </a:custGeom>
            <a:solidFill>
              <a:srgbClr val="006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000750" y="6196329"/>
              <a:ext cx="547370" cy="222250"/>
            </a:xfrm>
            <a:custGeom>
              <a:avLst/>
              <a:gdLst/>
              <a:ahLst/>
              <a:cxnLst/>
              <a:rect l="l" t="t" r="r" b="b"/>
              <a:pathLst>
                <a:path w="547370" h="222250">
                  <a:moveTo>
                    <a:pt x="547370" y="0"/>
                  </a:moveTo>
                  <a:lnTo>
                    <a:pt x="528320" y="0"/>
                  </a:lnTo>
                  <a:lnTo>
                    <a:pt x="528320" y="19050"/>
                  </a:lnTo>
                  <a:lnTo>
                    <a:pt x="528320" y="204470"/>
                  </a:lnTo>
                  <a:lnTo>
                    <a:pt x="19050" y="204470"/>
                  </a:lnTo>
                  <a:lnTo>
                    <a:pt x="19050" y="19050"/>
                  </a:lnTo>
                  <a:lnTo>
                    <a:pt x="528320" y="19050"/>
                  </a:lnTo>
                  <a:lnTo>
                    <a:pt x="52832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204470"/>
                  </a:lnTo>
                  <a:lnTo>
                    <a:pt x="0" y="222250"/>
                  </a:lnTo>
                  <a:lnTo>
                    <a:pt x="547370" y="222250"/>
                  </a:lnTo>
                  <a:lnTo>
                    <a:pt x="547370" y="204470"/>
                  </a:lnTo>
                  <a:lnTo>
                    <a:pt x="547370" y="1905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019800" y="6215379"/>
              <a:ext cx="509270" cy="166370"/>
            </a:xfrm>
            <a:custGeom>
              <a:avLst/>
              <a:gdLst/>
              <a:ahLst/>
              <a:cxnLst/>
              <a:rect l="l" t="t" r="r" b="b"/>
              <a:pathLst>
                <a:path w="509270" h="166370">
                  <a:moveTo>
                    <a:pt x="50927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66370"/>
                  </a:lnTo>
                  <a:lnTo>
                    <a:pt x="17780" y="166370"/>
                  </a:lnTo>
                  <a:lnTo>
                    <a:pt x="17780" y="17780"/>
                  </a:lnTo>
                  <a:lnTo>
                    <a:pt x="491490" y="17780"/>
                  </a:lnTo>
                  <a:lnTo>
                    <a:pt x="491490" y="166370"/>
                  </a:lnTo>
                  <a:lnTo>
                    <a:pt x="509270" y="166370"/>
                  </a:lnTo>
                  <a:lnTo>
                    <a:pt x="509270" y="17780"/>
                  </a:lnTo>
                  <a:lnTo>
                    <a:pt x="509270" y="0"/>
                  </a:lnTo>
                  <a:close/>
                </a:path>
              </a:pathLst>
            </a:custGeom>
            <a:solidFill>
              <a:srgbClr val="006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037580" y="6252209"/>
              <a:ext cx="473709" cy="129539"/>
            </a:xfrm>
            <a:custGeom>
              <a:avLst/>
              <a:gdLst/>
              <a:ahLst/>
              <a:cxnLst/>
              <a:rect l="l" t="t" r="r" b="b"/>
              <a:pathLst>
                <a:path w="473709" h="129539">
                  <a:moveTo>
                    <a:pt x="473710" y="0"/>
                  </a:moveTo>
                  <a:lnTo>
                    <a:pt x="454660" y="0"/>
                  </a:lnTo>
                  <a:lnTo>
                    <a:pt x="454660" y="111760"/>
                  </a:lnTo>
                  <a:lnTo>
                    <a:pt x="19050" y="11176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11760"/>
                  </a:lnTo>
                  <a:lnTo>
                    <a:pt x="0" y="129540"/>
                  </a:lnTo>
                  <a:lnTo>
                    <a:pt x="473710" y="129540"/>
                  </a:lnTo>
                  <a:lnTo>
                    <a:pt x="473710" y="111760"/>
                  </a:lnTo>
                  <a:lnTo>
                    <a:pt x="47371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056630" y="6252209"/>
              <a:ext cx="435609" cy="111760"/>
            </a:xfrm>
            <a:custGeom>
              <a:avLst/>
              <a:gdLst/>
              <a:ahLst/>
              <a:cxnLst/>
              <a:rect l="l" t="t" r="r" b="b"/>
              <a:pathLst>
                <a:path w="435610" h="111760">
                  <a:moveTo>
                    <a:pt x="435610" y="0"/>
                  </a:moveTo>
                  <a:lnTo>
                    <a:pt x="417830" y="0"/>
                  </a:lnTo>
                  <a:lnTo>
                    <a:pt x="417830" y="19050"/>
                  </a:lnTo>
                  <a:lnTo>
                    <a:pt x="417830" y="92710"/>
                  </a:lnTo>
                  <a:lnTo>
                    <a:pt x="17780" y="92710"/>
                  </a:lnTo>
                  <a:lnTo>
                    <a:pt x="17780" y="19050"/>
                  </a:lnTo>
                  <a:lnTo>
                    <a:pt x="417830" y="19050"/>
                  </a:lnTo>
                  <a:lnTo>
                    <a:pt x="41783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92710"/>
                  </a:lnTo>
                  <a:lnTo>
                    <a:pt x="0" y="111760"/>
                  </a:lnTo>
                  <a:lnTo>
                    <a:pt x="435610" y="111760"/>
                  </a:lnTo>
                  <a:lnTo>
                    <a:pt x="435610" y="92710"/>
                  </a:lnTo>
                  <a:lnTo>
                    <a:pt x="435610" y="1905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074410" y="6271259"/>
              <a:ext cx="400050" cy="73660"/>
            </a:xfrm>
            <a:custGeom>
              <a:avLst/>
              <a:gdLst/>
              <a:ahLst/>
              <a:cxnLst/>
              <a:rect l="l" t="t" r="r" b="b"/>
              <a:pathLst>
                <a:path w="400050" h="73660">
                  <a:moveTo>
                    <a:pt x="400050" y="0"/>
                  </a:moveTo>
                  <a:lnTo>
                    <a:pt x="381000" y="0"/>
                  </a:lnTo>
                  <a:lnTo>
                    <a:pt x="381000" y="17780"/>
                  </a:lnTo>
                  <a:lnTo>
                    <a:pt x="381000" y="54610"/>
                  </a:lnTo>
                  <a:lnTo>
                    <a:pt x="19050" y="54610"/>
                  </a:lnTo>
                  <a:lnTo>
                    <a:pt x="19050" y="17780"/>
                  </a:lnTo>
                  <a:lnTo>
                    <a:pt x="381000" y="1778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54610"/>
                  </a:lnTo>
                  <a:lnTo>
                    <a:pt x="0" y="73660"/>
                  </a:lnTo>
                  <a:lnTo>
                    <a:pt x="400050" y="73660"/>
                  </a:lnTo>
                  <a:lnTo>
                    <a:pt x="400050" y="54610"/>
                  </a:lnTo>
                  <a:lnTo>
                    <a:pt x="400050" y="1778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5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093460" y="6289039"/>
              <a:ext cx="361950" cy="36830"/>
            </a:xfrm>
            <a:custGeom>
              <a:avLst/>
              <a:gdLst/>
              <a:ahLst/>
              <a:cxnLst/>
              <a:rect l="l" t="t" r="r" b="b"/>
              <a:pathLst>
                <a:path w="361950" h="36829">
                  <a:moveTo>
                    <a:pt x="36195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361950" y="36830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016079" y="6095999"/>
              <a:ext cx="518159" cy="64769"/>
            </a:xfrm>
            <a:custGeom>
              <a:avLst/>
              <a:gdLst/>
              <a:ahLst/>
              <a:cxnLst/>
              <a:rect l="l" t="t" r="r" b="b"/>
              <a:pathLst>
                <a:path w="518159" h="64770">
                  <a:moveTo>
                    <a:pt x="517766" y="64770"/>
                  </a:moveTo>
                  <a:lnTo>
                    <a:pt x="514261" y="62230"/>
                  </a:lnTo>
                  <a:lnTo>
                    <a:pt x="488861" y="48260"/>
                  </a:lnTo>
                  <a:lnTo>
                    <a:pt x="460921" y="36830"/>
                  </a:lnTo>
                  <a:lnTo>
                    <a:pt x="451180" y="33020"/>
                  </a:lnTo>
                  <a:lnTo>
                    <a:pt x="444690" y="30480"/>
                  </a:lnTo>
                  <a:lnTo>
                    <a:pt x="431711" y="25400"/>
                  </a:lnTo>
                  <a:lnTo>
                    <a:pt x="399961" y="16510"/>
                  </a:lnTo>
                  <a:lnTo>
                    <a:pt x="366941" y="8890"/>
                  </a:lnTo>
                  <a:lnTo>
                    <a:pt x="333921" y="5080"/>
                  </a:lnTo>
                  <a:lnTo>
                    <a:pt x="295821" y="0"/>
                  </a:lnTo>
                  <a:lnTo>
                    <a:pt x="220891" y="0"/>
                  </a:lnTo>
                  <a:lnTo>
                    <a:pt x="184061" y="5080"/>
                  </a:lnTo>
                  <a:lnTo>
                    <a:pt x="149771" y="8890"/>
                  </a:lnTo>
                  <a:lnTo>
                    <a:pt x="118021" y="16510"/>
                  </a:lnTo>
                  <a:lnTo>
                    <a:pt x="85001" y="25400"/>
                  </a:lnTo>
                  <a:lnTo>
                    <a:pt x="72009" y="30480"/>
                  </a:lnTo>
                  <a:lnTo>
                    <a:pt x="67945" y="32067"/>
                  </a:lnTo>
                  <a:lnTo>
                    <a:pt x="65519" y="33020"/>
                  </a:lnTo>
                  <a:lnTo>
                    <a:pt x="55791" y="36830"/>
                  </a:lnTo>
                  <a:lnTo>
                    <a:pt x="29121" y="48260"/>
                  </a:lnTo>
                  <a:lnTo>
                    <a:pt x="3721" y="62230"/>
                  </a:lnTo>
                  <a:lnTo>
                    <a:pt x="0" y="64770"/>
                  </a:lnTo>
                  <a:lnTo>
                    <a:pt x="517766" y="6477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975349" y="6156959"/>
              <a:ext cx="598170" cy="34290"/>
            </a:xfrm>
            <a:custGeom>
              <a:avLst/>
              <a:gdLst/>
              <a:ahLst/>
              <a:cxnLst/>
              <a:rect l="l" t="t" r="r" b="b"/>
              <a:pathLst>
                <a:path w="598170" h="34289">
                  <a:moveTo>
                    <a:pt x="552680" y="0"/>
                  </a:moveTo>
                  <a:lnTo>
                    <a:pt x="46759" y="0"/>
                  </a:lnTo>
                  <a:lnTo>
                    <a:pt x="44450" y="1269"/>
                  </a:lnTo>
                  <a:lnTo>
                    <a:pt x="20320" y="17779"/>
                  </a:lnTo>
                  <a:lnTo>
                    <a:pt x="0" y="34289"/>
                  </a:lnTo>
                  <a:lnTo>
                    <a:pt x="598170" y="34289"/>
                  </a:lnTo>
                  <a:lnTo>
                    <a:pt x="577850" y="17779"/>
                  </a:lnTo>
                  <a:lnTo>
                    <a:pt x="554990" y="1269"/>
                  </a:lnTo>
                  <a:lnTo>
                    <a:pt x="55268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947325" y="6188709"/>
              <a:ext cx="654685" cy="34290"/>
            </a:xfrm>
            <a:custGeom>
              <a:avLst/>
              <a:gdLst/>
              <a:ahLst/>
              <a:cxnLst/>
              <a:rect l="l" t="t" r="r" b="b"/>
              <a:pathLst>
                <a:path w="654684" h="34289">
                  <a:moveTo>
                    <a:pt x="623068" y="0"/>
                  </a:moveTo>
                  <a:lnTo>
                    <a:pt x="31150" y="0"/>
                  </a:lnTo>
                  <a:lnTo>
                    <a:pt x="28024" y="2539"/>
                  </a:lnTo>
                  <a:lnTo>
                    <a:pt x="10244" y="20319"/>
                  </a:lnTo>
                  <a:lnTo>
                    <a:pt x="0" y="34289"/>
                  </a:lnTo>
                  <a:lnTo>
                    <a:pt x="654219" y="34289"/>
                  </a:lnTo>
                  <a:lnTo>
                    <a:pt x="643974" y="20319"/>
                  </a:lnTo>
                  <a:lnTo>
                    <a:pt x="626194" y="2539"/>
                  </a:lnTo>
                  <a:lnTo>
                    <a:pt x="623068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928518" y="6220459"/>
              <a:ext cx="692150" cy="34290"/>
            </a:xfrm>
            <a:custGeom>
              <a:avLst/>
              <a:gdLst/>
              <a:ahLst/>
              <a:cxnLst/>
              <a:rect l="l" t="t" r="r" b="b"/>
              <a:pathLst>
                <a:path w="692150" h="34289">
                  <a:moveTo>
                    <a:pt x="671163" y="0"/>
                  </a:moveTo>
                  <a:lnTo>
                    <a:pt x="20669" y="0"/>
                  </a:lnTo>
                  <a:lnTo>
                    <a:pt x="15081" y="7619"/>
                  </a:lnTo>
                  <a:lnTo>
                    <a:pt x="2381" y="27939"/>
                  </a:lnTo>
                  <a:lnTo>
                    <a:pt x="0" y="34289"/>
                  </a:lnTo>
                  <a:lnTo>
                    <a:pt x="691832" y="34289"/>
                  </a:lnTo>
                  <a:lnTo>
                    <a:pt x="689451" y="27939"/>
                  </a:lnTo>
                  <a:lnTo>
                    <a:pt x="676751" y="7619"/>
                  </a:lnTo>
                  <a:lnTo>
                    <a:pt x="671163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919610" y="6250939"/>
              <a:ext cx="709930" cy="34290"/>
            </a:xfrm>
            <a:custGeom>
              <a:avLst/>
              <a:gdLst/>
              <a:ahLst/>
              <a:cxnLst/>
              <a:rect l="l" t="t" r="r" b="b"/>
              <a:pathLst>
                <a:path w="709929" h="34289">
                  <a:moveTo>
                    <a:pt x="699311" y="0"/>
                  </a:moveTo>
                  <a:lnTo>
                    <a:pt x="10336" y="0"/>
                  </a:lnTo>
                  <a:lnTo>
                    <a:pt x="3668" y="17780"/>
                  </a:lnTo>
                  <a:lnTo>
                    <a:pt x="0" y="34290"/>
                  </a:lnTo>
                  <a:lnTo>
                    <a:pt x="709647" y="34290"/>
                  </a:lnTo>
                  <a:lnTo>
                    <a:pt x="705978" y="17780"/>
                  </a:lnTo>
                  <a:lnTo>
                    <a:pt x="699311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915660" y="6282689"/>
              <a:ext cx="717550" cy="34290"/>
            </a:xfrm>
            <a:custGeom>
              <a:avLst/>
              <a:gdLst/>
              <a:ahLst/>
              <a:cxnLst/>
              <a:rect l="l" t="t" r="r" b="b"/>
              <a:pathLst>
                <a:path w="717550" h="34289">
                  <a:moveTo>
                    <a:pt x="713034" y="0"/>
                  </a:moveTo>
                  <a:lnTo>
                    <a:pt x="4515" y="0"/>
                  </a:lnTo>
                  <a:lnTo>
                    <a:pt x="2539" y="8890"/>
                  </a:lnTo>
                  <a:lnTo>
                    <a:pt x="0" y="31750"/>
                  </a:lnTo>
                  <a:lnTo>
                    <a:pt x="282" y="34290"/>
                  </a:lnTo>
                  <a:lnTo>
                    <a:pt x="717267" y="34290"/>
                  </a:lnTo>
                  <a:lnTo>
                    <a:pt x="717549" y="31750"/>
                  </a:lnTo>
                  <a:lnTo>
                    <a:pt x="715010" y="8890"/>
                  </a:lnTo>
                  <a:lnTo>
                    <a:pt x="713034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915660" y="6314439"/>
              <a:ext cx="717550" cy="34290"/>
            </a:xfrm>
            <a:custGeom>
              <a:avLst/>
              <a:gdLst/>
              <a:ahLst/>
              <a:cxnLst/>
              <a:rect l="l" t="t" r="r" b="b"/>
              <a:pathLst>
                <a:path w="717550" h="34289">
                  <a:moveTo>
                    <a:pt x="717549" y="0"/>
                  </a:moveTo>
                  <a:lnTo>
                    <a:pt x="0" y="0"/>
                  </a:lnTo>
                  <a:lnTo>
                    <a:pt x="2539" y="22860"/>
                  </a:lnTo>
                  <a:lnTo>
                    <a:pt x="5229" y="34290"/>
                  </a:lnTo>
                  <a:lnTo>
                    <a:pt x="712320" y="34290"/>
                  </a:lnTo>
                  <a:lnTo>
                    <a:pt x="715010" y="22860"/>
                  </a:lnTo>
                  <a:lnTo>
                    <a:pt x="717549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919992" y="6344919"/>
              <a:ext cx="709295" cy="34290"/>
            </a:xfrm>
            <a:custGeom>
              <a:avLst/>
              <a:gdLst/>
              <a:ahLst/>
              <a:cxnLst/>
              <a:rect l="l" t="t" r="r" b="b"/>
              <a:pathLst>
                <a:path w="709295" h="34289">
                  <a:moveTo>
                    <a:pt x="708884" y="0"/>
                  </a:moveTo>
                  <a:lnTo>
                    <a:pt x="0" y="0"/>
                  </a:lnTo>
                  <a:lnTo>
                    <a:pt x="3287" y="13969"/>
                  </a:lnTo>
                  <a:lnTo>
                    <a:pt x="10458" y="34289"/>
                  </a:lnTo>
                  <a:lnTo>
                    <a:pt x="698425" y="34289"/>
                  </a:lnTo>
                  <a:lnTo>
                    <a:pt x="705597" y="13969"/>
                  </a:lnTo>
                  <a:lnTo>
                    <a:pt x="708884" y="0"/>
                  </a:lnTo>
                  <a:close/>
                </a:path>
              </a:pathLst>
            </a:custGeom>
            <a:solidFill>
              <a:srgbClr val="006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929555" y="6376669"/>
              <a:ext cx="690245" cy="34290"/>
            </a:xfrm>
            <a:custGeom>
              <a:avLst/>
              <a:gdLst/>
              <a:ahLst/>
              <a:cxnLst/>
              <a:rect l="l" t="t" r="r" b="b"/>
              <a:pathLst>
                <a:path w="690245" h="34289">
                  <a:moveTo>
                    <a:pt x="689759" y="0"/>
                  </a:moveTo>
                  <a:lnTo>
                    <a:pt x="0" y="0"/>
                  </a:lnTo>
                  <a:lnTo>
                    <a:pt x="1344" y="3809"/>
                  </a:lnTo>
                  <a:lnTo>
                    <a:pt x="14044" y="24129"/>
                  </a:lnTo>
                  <a:lnTo>
                    <a:pt x="21495" y="34289"/>
                  </a:lnTo>
                  <a:lnTo>
                    <a:pt x="668264" y="34289"/>
                  </a:lnTo>
                  <a:lnTo>
                    <a:pt x="675714" y="24129"/>
                  </a:lnTo>
                  <a:lnTo>
                    <a:pt x="688414" y="3809"/>
                  </a:lnTo>
                  <a:lnTo>
                    <a:pt x="689759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949187" y="6408419"/>
              <a:ext cx="650875" cy="34290"/>
            </a:xfrm>
            <a:custGeom>
              <a:avLst/>
              <a:gdLst/>
              <a:ahLst/>
              <a:cxnLst/>
              <a:rect l="l" t="t" r="r" b="b"/>
              <a:pathLst>
                <a:path w="650875" h="34289">
                  <a:moveTo>
                    <a:pt x="650493" y="0"/>
                  </a:moveTo>
                  <a:lnTo>
                    <a:pt x="0" y="0"/>
                  </a:lnTo>
                  <a:lnTo>
                    <a:pt x="8382" y="11429"/>
                  </a:lnTo>
                  <a:lnTo>
                    <a:pt x="26162" y="29209"/>
                  </a:lnTo>
                  <a:lnTo>
                    <a:pt x="32414" y="34289"/>
                  </a:lnTo>
                  <a:lnTo>
                    <a:pt x="618079" y="34289"/>
                  </a:lnTo>
                  <a:lnTo>
                    <a:pt x="624332" y="29209"/>
                  </a:lnTo>
                  <a:lnTo>
                    <a:pt x="642112" y="11429"/>
                  </a:lnTo>
                  <a:lnTo>
                    <a:pt x="650493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976912" y="6438900"/>
              <a:ext cx="595630" cy="34290"/>
            </a:xfrm>
            <a:custGeom>
              <a:avLst/>
              <a:gdLst/>
              <a:ahLst/>
              <a:cxnLst/>
              <a:rect l="l" t="t" r="r" b="b"/>
              <a:pathLst>
                <a:path w="595629" h="34289">
                  <a:moveTo>
                    <a:pt x="595043" y="0"/>
                  </a:moveTo>
                  <a:lnTo>
                    <a:pt x="0" y="0"/>
                  </a:lnTo>
                  <a:lnTo>
                    <a:pt x="18756" y="15239"/>
                  </a:lnTo>
                  <a:lnTo>
                    <a:pt x="42886" y="31750"/>
                  </a:lnTo>
                  <a:lnTo>
                    <a:pt x="47966" y="34289"/>
                  </a:lnTo>
                  <a:lnTo>
                    <a:pt x="548346" y="34289"/>
                  </a:lnTo>
                  <a:lnTo>
                    <a:pt x="553426" y="31750"/>
                  </a:lnTo>
                  <a:lnTo>
                    <a:pt x="576286" y="15239"/>
                  </a:lnTo>
                  <a:lnTo>
                    <a:pt x="595043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019799" y="6470650"/>
              <a:ext cx="510540" cy="34290"/>
            </a:xfrm>
            <a:custGeom>
              <a:avLst/>
              <a:gdLst/>
              <a:ahLst/>
              <a:cxnLst/>
              <a:rect l="l" t="t" r="r" b="b"/>
              <a:pathLst>
                <a:path w="510540" h="34290">
                  <a:moveTo>
                    <a:pt x="510540" y="0"/>
                  </a:moveTo>
                  <a:lnTo>
                    <a:pt x="0" y="0"/>
                  </a:lnTo>
                  <a:lnTo>
                    <a:pt x="25400" y="12700"/>
                  </a:lnTo>
                  <a:lnTo>
                    <a:pt x="52070" y="25400"/>
                  </a:lnTo>
                  <a:lnTo>
                    <a:pt x="74788" y="34289"/>
                  </a:lnTo>
                  <a:lnTo>
                    <a:pt x="434481" y="34289"/>
                  </a:lnTo>
                  <a:lnTo>
                    <a:pt x="457200" y="25400"/>
                  </a:lnTo>
                  <a:lnTo>
                    <a:pt x="485140" y="1270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3" name="object 283"/>
          <p:cNvGrpSpPr/>
          <p:nvPr/>
        </p:nvGrpSpPr>
        <p:grpSpPr>
          <a:xfrm>
            <a:off x="6005829" y="6146800"/>
            <a:ext cx="544195" cy="328930"/>
            <a:chOff x="6005829" y="6146800"/>
            <a:chExt cx="544195" cy="328930"/>
          </a:xfrm>
        </p:grpSpPr>
        <p:sp>
          <p:nvSpPr>
            <p:cNvPr id="284" name="object 284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007099" y="6328410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020223" y="6365240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048882" y="6402070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068059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071742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146799" y="6358890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176009" y="6377940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4" name="object 304"/>
          <p:cNvGrpSpPr/>
          <p:nvPr/>
        </p:nvGrpSpPr>
        <p:grpSpPr>
          <a:xfrm>
            <a:off x="5676900" y="5897879"/>
            <a:ext cx="607060" cy="255270"/>
            <a:chOff x="5676900" y="5897879"/>
            <a:chExt cx="607060" cy="255270"/>
          </a:xfrm>
        </p:grpSpPr>
        <p:sp>
          <p:nvSpPr>
            <p:cNvPr id="305" name="object 305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676900" y="5953759"/>
              <a:ext cx="344504" cy="199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" name="object 307"/>
          <p:cNvGrpSpPr/>
          <p:nvPr/>
        </p:nvGrpSpPr>
        <p:grpSpPr>
          <a:xfrm>
            <a:off x="5867400" y="6620509"/>
            <a:ext cx="703580" cy="105410"/>
            <a:chOff x="5867400" y="6620509"/>
            <a:chExt cx="703580" cy="105410"/>
          </a:xfrm>
        </p:grpSpPr>
        <p:sp>
          <p:nvSpPr>
            <p:cNvPr id="308" name="object 308"/>
            <p:cNvSpPr/>
            <p:nvPr/>
          </p:nvSpPr>
          <p:spPr>
            <a:xfrm>
              <a:off x="5867400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867400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980429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519798" y="6664204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8" name="object 328"/>
          <p:cNvGrpSpPr/>
          <p:nvPr/>
        </p:nvGrpSpPr>
        <p:grpSpPr>
          <a:xfrm>
            <a:off x="5600700" y="5908040"/>
            <a:ext cx="1257300" cy="768350"/>
            <a:chOff x="5600700" y="5908040"/>
            <a:chExt cx="1257300" cy="768350"/>
          </a:xfrm>
        </p:grpSpPr>
        <p:sp>
          <p:nvSpPr>
            <p:cNvPr id="329" name="object 329"/>
            <p:cNvSpPr/>
            <p:nvPr/>
          </p:nvSpPr>
          <p:spPr>
            <a:xfrm>
              <a:off x="5600700" y="6201410"/>
              <a:ext cx="140970" cy="342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666739" y="5943600"/>
              <a:ext cx="1191260" cy="732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409690" y="5908040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426200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441439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457950" y="5920105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465569" y="5922010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498589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506210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515100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522719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530339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539230" y="5933313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546850" y="5934202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555739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6207759" y="6267450"/>
              <a:ext cx="132079" cy="825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0" name="object 350"/>
          <p:cNvSpPr/>
          <p:nvPr/>
        </p:nvSpPr>
        <p:spPr>
          <a:xfrm>
            <a:off x="2819400" y="5764529"/>
            <a:ext cx="2580640" cy="1084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1" name="object 351"/>
          <p:cNvGrpSpPr/>
          <p:nvPr/>
        </p:nvGrpSpPr>
        <p:grpSpPr>
          <a:xfrm>
            <a:off x="6553200" y="5334000"/>
            <a:ext cx="2143760" cy="1304290"/>
            <a:chOff x="6553200" y="5334000"/>
            <a:chExt cx="2143760" cy="1304290"/>
          </a:xfrm>
        </p:grpSpPr>
        <p:sp>
          <p:nvSpPr>
            <p:cNvPr id="352" name="object 352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667500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667500" y="598043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553200" y="5334000"/>
              <a:ext cx="2143759" cy="13042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6" name="object 356"/>
          <p:cNvGrpSpPr/>
          <p:nvPr/>
        </p:nvGrpSpPr>
        <p:grpSpPr>
          <a:xfrm>
            <a:off x="8382000" y="5060950"/>
            <a:ext cx="607060" cy="149860"/>
            <a:chOff x="8382000" y="5060950"/>
            <a:chExt cx="607060" cy="149860"/>
          </a:xfrm>
        </p:grpSpPr>
        <p:sp>
          <p:nvSpPr>
            <p:cNvPr id="357" name="object 357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382000" y="506349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382000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390889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393853" y="508254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398792" y="508889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407682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413608" y="51079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418547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463146" y="5147310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473339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9" name="object 399"/>
          <p:cNvGrpSpPr/>
          <p:nvPr/>
        </p:nvGrpSpPr>
        <p:grpSpPr>
          <a:xfrm>
            <a:off x="8436609" y="4800600"/>
            <a:ext cx="410209" cy="86360"/>
            <a:chOff x="8436609" y="4800600"/>
            <a:chExt cx="410209" cy="86360"/>
          </a:xfrm>
        </p:grpSpPr>
        <p:sp>
          <p:nvSpPr>
            <p:cNvPr id="400" name="object 400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02344" y="4810760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577579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459989" y="4861560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442166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4" name="object 424"/>
          <p:cNvGrpSpPr/>
          <p:nvPr/>
        </p:nvGrpSpPr>
        <p:grpSpPr>
          <a:xfrm>
            <a:off x="8961119" y="4867909"/>
            <a:ext cx="95250" cy="247650"/>
            <a:chOff x="8961119" y="4867909"/>
            <a:chExt cx="95250" cy="247650"/>
          </a:xfrm>
        </p:grpSpPr>
        <p:sp>
          <p:nvSpPr>
            <p:cNvPr id="425" name="object 425"/>
            <p:cNvSpPr/>
            <p:nvPr/>
          </p:nvSpPr>
          <p:spPr>
            <a:xfrm>
              <a:off x="8967469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961119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96111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971058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980997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999219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003029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006839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013189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024619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9032239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9033255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036303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9042653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9039887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9038702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9038109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9035314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9018269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9010248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9004232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9001224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999219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4" name="object 494"/>
          <p:cNvGrpSpPr/>
          <p:nvPr/>
        </p:nvGrpSpPr>
        <p:grpSpPr>
          <a:xfrm>
            <a:off x="8531859" y="5153659"/>
            <a:ext cx="304800" cy="27940"/>
            <a:chOff x="8531859" y="5153659"/>
            <a:chExt cx="304800" cy="27940"/>
          </a:xfrm>
        </p:grpSpPr>
        <p:sp>
          <p:nvSpPr>
            <p:cNvPr id="495" name="object 49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684985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3" name="object 503"/>
          <p:cNvGrpSpPr/>
          <p:nvPr/>
        </p:nvGrpSpPr>
        <p:grpSpPr>
          <a:xfrm>
            <a:off x="8420100" y="4829809"/>
            <a:ext cx="588010" cy="334010"/>
            <a:chOff x="8420100" y="4829809"/>
            <a:chExt cx="588010" cy="334010"/>
          </a:xfrm>
        </p:grpSpPr>
        <p:sp>
          <p:nvSpPr>
            <p:cNvPr id="504" name="object 50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552179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539479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524239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509000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493760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487410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479789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472169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465819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458200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431760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427465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420100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420100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434408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8821674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8869172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8885936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8902700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8909191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8954628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8965969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8967469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8959850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8956675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8859519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8616950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8601710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8589010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8558529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8491440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8484869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8484869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8489719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8527414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8589010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8604250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8616950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619489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611107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602979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95360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589010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8566694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8562339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8556625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8553994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8546464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8544560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8542654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8542654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8544560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8546464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8550275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8553450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8562339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8566694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8589010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8595360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8602979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8611107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8619489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8623300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8612504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8600439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8596629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8585200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8582660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8581389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8577579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8577579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8577579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8576462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8577579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8577579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8577579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8580482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8593557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8595360" y="4936489"/>
              <a:ext cx="251459" cy="1460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5" name="object 725"/>
          <p:cNvSpPr txBox="1">
            <a:spLocks noGrp="1"/>
          </p:cNvSpPr>
          <p:nvPr>
            <p:ph type="title"/>
          </p:nvPr>
        </p:nvSpPr>
        <p:spPr>
          <a:xfrm>
            <a:off x="510540" y="1590040"/>
            <a:ext cx="2911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697" baseline="11111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250" spc="-465" dirty="0">
                <a:latin typeface="UnDotum"/>
                <a:cs typeface="UnDotum"/>
              </a:rPr>
              <a:t> </a:t>
            </a:r>
            <a:r>
              <a:rPr sz="2800" spc="-5" dirty="0"/>
              <a:t>Thick</a:t>
            </a:r>
            <a:r>
              <a:rPr sz="2800" spc="25" dirty="0"/>
              <a:t> </a:t>
            </a:r>
            <a:r>
              <a:rPr sz="2800" spc="-5" dirty="0"/>
              <a:t>segments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726" name="object 726"/>
          <p:cNvSpPr txBox="1"/>
          <p:nvPr/>
        </p:nvSpPr>
        <p:spPr>
          <a:xfrm>
            <a:off x="993139" y="2132329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727" name="object 727"/>
          <p:cNvSpPr txBox="1"/>
          <p:nvPr/>
        </p:nvSpPr>
        <p:spPr>
          <a:xfrm>
            <a:off x="1278889" y="2016760"/>
            <a:ext cx="5045710" cy="8356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latin typeface="Arial"/>
                <a:cs typeface="Arial"/>
              </a:rPr>
              <a:t>Active transport 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salts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"/>
              </a:spcBef>
            </a:pPr>
            <a:r>
              <a:rPr sz="2400" spc="-5" dirty="0">
                <a:latin typeface="Arial"/>
                <a:cs typeface="Arial"/>
              </a:rPr>
              <a:t>High </a:t>
            </a:r>
            <a:r>
              <a:rPr sz="2400" dirty="0">
                <a:latin typeface="Arial"/>
                <a:cs typeface="Arial"/>
              </a:rPr>
              <a:t>metabolism, many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mitochondria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28" name="object 728"/>
          <p:cNvSpPr txBox="1"/>
          <p:nvPr/>
        </p:nvSpPr>
        <p:spPr>
          <a:xfrm>
            <a:off x="993139" y="2537459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729" name="object 729"/>
          <p:cNvSpPr txBox="1"/>
          <p:nvPr/>
        </p:nvSpPr>
        <p:spPr>
          <a:xfrm>
            <a:off x="510540" y="2872740"/>
            <a:ext cx="2752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697" baseline="11111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250" spc="-465" dirty="0">
                <a:latin typeface="UnDotum"/>
                <a:cs typeface="UnDotum"/>
              </a:rPr>
              <a:t> </a:t>
            </a:r>
            <a:r>
              <a:rPr sz="2800" spc="-5" dirty="0">
                <a:latin typeface="Arial"/>
                <a:cs typeface="Arial"/>
              </a:rPr>
              <a:t>Thin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segments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30" name="object 730"/>
          <p:cNvSpPr txBox="1"/>
          <p:nvPr/>
        </p:nvSpPr>
        <p:spPr>
          <a:xfrm>
            <a:off x="993139" y="3413759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731" name="object 731"/>
          <p:cNvSpPr txBox="1"/>
          <p:nvPr/>
        </p:nvSpPr>
        <p:spPr>
          <a:xfrm>
            <a:off x="1278889" y="3299459"/>
            <a:ext cx="266954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95"/>
              </a:spcBef>
            </a:pPr>
            <a:r>
              <a:rPr sz="2400" spc="-5" dirty="0">
                <a:latin typeface="Arial"/>
                <a:cs typeface="Arial"/>
              </a:rPr>
              <a:t>Permeable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water  </a:t>
            </a:r>
            <a:r>
              <a:rPr sz="2400" spc="-10" dirty="0">
                <a:latin typeface="Arial"/>
                <a:cs typeface="Arial"/>
              </a:rPr>
              <a:t>Low </a:t>
            </a:r>
            <a:r>
              <a:rPr sz="2400" spc="-5" dirty="0">
                <a:latin typeface="Arial"/>
                <a:cs typeface="Arial"/>
              </a:rPr>
              <a:t>metabolism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32" name="object 732"/>
          <p:cNvSpPr txBox="1"/>
          <p:nvPr/>
        </p:nvSpPr>
        <p:spPr>
          <a:xfrm>
            <a:off x="993139" y="381889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6333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Distal convoluted tubule</a:t>
            </a:r>
            <a:r>
              <a:rPr sz="4400" spc="-20" dirty="0"/>
              <a:t> </a:t>
            </a:r>
            <a:r>
              <a:rPr sz="4400" spc="-5" dirty="0"/>
              <a:t>(DCT)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10540" y="2016759"/>
            <a:ext cx="6687820" cy="28600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59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Coiled, distal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nephron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loop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6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Shorter than PCT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6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Less coiled than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PCT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6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Very few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microvilli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6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Contacts afferent and efferent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arterioles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6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Contact with peritubular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capillaries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7255" y="457200"/>
            <a:ext cx="6324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Collecting</a:t>
            </a:r>
            <a:r>
              <a:rPr sz="4400" spc="-70" dirty="0"/>
              <a:t> </a:t>
            </a:r>
            <a:r>
              <a:rPr sz="4400" spc="-5" dirty="0"/>
              <a:t>duct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510540" y="1633220"/>
            <a:ext cx="7981315" cy="325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3721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DCTs of several nephrons empty </a:t>
            </a:r>
            <a:r>
              <a:rPr sz="3200" spc="-5" dirty="0">
                <a:latin typeface="Arial"/>
                <a:cs typeface="Arial"/>
              </a:rPr>
              <a:t>into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  </a:t>
            </a:r>
            <a:r>
              <a:rPr sz="3200" spc="-5" dirty="0">
                <a:latin typeface="Arial"/>
                <a:cs typeface="Arial"/>
              </a:rPr>
              <a:t>collecting </a:t>
            </a:r>
            <a:r>
              <a:rPr sz="3200" dirty="0">
                <a:latin typeface="Arial"/>
                <a:cs typeface="Arial"/>
              </a:rPr>
              <a:t>duct</a:t>
            </a:r>
            <a:endParaRPr sz="32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Passes </a:t>
            </a:r>
            <a:r>
              <a:rPr sz="3200" spc="-5" dirty="0">
                <a:latin typeface="Arial"/>
                <a:cs typeface="Arial"/>
              </a:rPr>
              <a:t>into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medulla</a:t>
            </a:r>
            <a:endParaRPr sz="3200">
              <a:latin typeface="Arial"/>
              <a:cs typeface="Arial"/>
            </a:endParaRPr>
          </a:p>
          <a:p>
            <a:pPr marL="381000" marR="30480" indent="-342900">
              <a:lnSpc>
                <a:spcPct val="100000"/>
              </a:lnSpc>
              <a:spcBef>
                <a:spcPts val="79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Several </a:t>
            </a:r>
            <a:r>
              <a:rPr sz="3200" dirty="0">
                <a:latin typeface="Arial"/>
                <a:cs typeface="Arial"/>
              </a:rPr>
              <a:t>merge </a:t>
            </a:r>
            <a:r>
              <a:rPr sz="3200" spc="-5" dirty="0">
                <a:latin typeface="Arial"/>
                <a:cs typeface="Arial"/>
              </a:rPr>
              <a:t>into papillary </a:t>
            </a:r>
            <a:r>
              <a:rPr sz="3200" dirty="0">
                <a:latin typeface="Arial"/>
                <a:cs typeface="Arial"/>
              </a:rPr>
              <a:t>duct (~30 </a:t>
            </a:r>
            <a:r>
              <a:rPr sz="3200" spc="-5" dirty="0">
                <a:latin typeface="Arial"/>
                <a:cs typeface="Arial"/>
              </a:rPr>
              <a:t>per  papilla)</a:t>
            </a:r>
            <a:endParaRPr sz="32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Drain into </a:t>
            </a:r>
            <a:r>
              <a:rPr sz="3200" spc="5" dirty="0">
                <a:latin typeface="Arial"/>
                <a:cs typeface="Arial"/>
              </a:rPr>
              <a:t>minor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calyx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52710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         </a:t>
            </a:r>
            <a:r>
              <a:rPr lang="en-US" sz="4900" dirty="0" smtClean="0"/>
              <a:t>CLASSES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dirty="0"/>
              <a:t>The two general classes of nephrons are</a:t>
            </a:r>
            <a:br>
              <a:rPr lang="en-US" dirty="0"/>
            </a:br>
            <a:r>
              <a:rPr lang="en-US" dirty="0" smtClean="0"/>
              <a:t>Short Cortical nephrons (80%)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 </a:t>
            </a:r>
            <a:r>
              <a:rPr lang="en-US" dirty="0" err="1"/>
              <a:t>Juxtamedullary</a:t>
            </a:r>
            <a:r>
              <a:rPr lang="en-US" dirty="0"/>
              <a:t> </a:t>
            </a:r>
            <a:r>
              <a:rPr lang="en-US" dirty="0" smtClean="0"/>
              <a:t>nephrons (20%)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which are classified according to the</a:t>
            </a:r>
            <a:br>
              <a:rPr lang="en-US" dirty="0"/>
            </a:br>
            <a:r>
              <a:rPr lang="en-US" dirty="0"/>
              <a:t> length of their Loop of Henle</a:t>
            </a:r>
            <a:br>
              <a:rPr lang="en-US" dirty="0"/>
            </a:br>
            <a:r>
              <a:rPr lang="en-US" dirty="0"/>
              <a:t> location of their renal corpuscle.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848600" cy="377762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8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510" y="500379"/>
            <a:ext cx="52965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URINE</a:t>
            </a:r>
            <a:r>
              <a:rPr sz="4400" b="1" spc="-60" dirty="0">
                <a:latin typeface="Arial"/>
                <a:cs typeface="Arial"/>
              </a:rPr>
              <a:t> </a:t>
            </a:r>
            <a:r>
              <a:rPr sz="4400" b="1" spc="-10" dirty="0">
                <a:latin typeface="Arial"/>
                <a:cs typeface="Arial"/>
              </a:rPr>
              <a:t>FORMATION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6800" y="3231416"/>
            <a:ext cx="6934199" cy="3449662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900"/>
              </a:spcBef>
            </a:pPr>
            <a:r>
              <a:rPr sz="2800" b="1" dirty="0">
                <a:latin typeface="Arial"/>
                <a:cs typeface="Arial"/>
              </a:rPr>
              <a:t>Overview</a:t>
            </a:r>
            <a:endParaRPr sz="2800" dirty="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2800" spc="-5" dirty="0" smtClean="0">
                <a:latin typeface="Arial"/>
                <a:cs typeface="Arial"/>
              </a:rPr>
              <a:t>Blood </a:t>
            </a:r>
            <a:r>
              <a:rPr sz="2800" spc="5" dirty="0" smtClean="0">
                <a:latin typeface="Arial"/>
                <a:cs typeface="Arial"/>
              </a:rPr>
              <a:t>plasma </a:t>
            </a:r>
            <a:r>
              <a:rPr sz="2800" spc="-100" dirty="0" smtClean="0">
                <a:latin typeface="UnDotum"/>
                <a:cs typeface="UnDotum"/>
              </a:rPr>
              <a:t> </a:t>
            </a:r>
            <a:r>
              <a:rPr sz="2800" dirty="0" smtClean="0">
                <a:latin typeface="Arial"/>
                <a:cs typeface="Arial"/>
              </a:rPr>
              <a:t>Urine</a:t>
            </a:r>
          </a:p>
          <a:p>
            <a:pPr marL="4064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lang="en-US" sz="2800" dirty="0" smtClean="0">
                <a:latin typeface="Arial"/>
                <a:cs typeface="Arial"/>
              </a:rPr>
              <a:t>Three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steps</a:t>
            </a:r>
          </a:p>
          <a:p>
            <a:pPr marL="806450" lvl="1" indent="-285750">
              <a:lnSpc>
                <a:spcPct val="100000"/>
              </a:lnSpc>
              <a:spcBef>
                <a:spcPts val="69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400" spc="-5" dirty="0">
                <a:latin typeface="Arial"/>
                <a:cs typeface="Arial"/>
              </a:rPr>
              <a:t>Glomerular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filtration</a:t>
            </a:r>
            <a:endParaRPr sz="2400" dirty="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70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400" spc="-5" dirty="0">
                <a:latin typeface="Arial"/>
                <a:cs typeface="Arial"/>
              </a:rPr>
              <a:t>Tubular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reabsorption</a:t>
            </a:r>
            <a:endParaRPr sz="2400" dirty="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69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400" spc="-5" dirty="0">
                <a:latin typeface="Arial"/>
                <a:cs typeface="Arial"/>
              </a:rPr>
              <a:t>Tubular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secretion</a:t>
            </a:r>
            <a:endParaRPr lang="en-US" sz="2400" spc="-5" dirty="0" smtClean="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69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Water conservation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6002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About 1300 ml of blood enters the kidney ( 20% of the cardiac output ) every minute. Normal urine output-1-1.5l /day. About 180 liter of fluid is filtered by the glomerulus everyday of which 99% get reabsorbed and about 1.5 liters of urine is formed.</a:t>
            </a:r>
            <a:endParaRPr lang="en-US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0"/>
            <a:ext cx="8001000" cy="6738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05829" y="6146800"/>
            <a:ext cx="544195" cy="328930"/>
            <a:chOff x="6005829" y="6146800"/>
            <a:chExt cx="544195" cy="328930"/>
          </a:xfrm>
        </p:grpSpPr>
        <p:sp>
          <p:nvSpPr>
            <p:cNvPr id="4" name="object 4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07099" y="6328410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0223" y="6365240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8882" y="6402070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68059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71742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6799" y="6358890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6009" y="6377940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76900" y="5897879"/>
            <a:ext cx="607060" cy="255270"/>
            <a:chOff x="5676900" y="5897879"/>
            <a:chExt cx="607060" cy="255270"/>
          </a:xfrm>
        </p:grpSpPr>
        <p:sp>
          <p:nvSpPr>
            <p:cNvPr id="25" name="object 25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6900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5867400" y="6620509"/>
            <a:ext cx="703580" cy="105410"/>
            <a:chOff x="5867400" y="6620509"/>
            <a:chExt cx="703580" cy="105410"/>
          </a:xfrm>
        </p:grpSpPr>
        <p:sp>
          <p:nvSpPr>
            <p:cNvPr id="28" name="object 28"/>
            <p:cNvSpPr/>
            <p:nvPr/>
          </p:nvSpPr>
          <p:spPr>
            <a:xfrm>
              <a:off x="5867400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67400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80429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19798" y="6664204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600700" y="5908040"/>
            <a:ext cx="1257300" cy="768350"/>
            <a:chOff x="5600700" y="5908040"/>
            <a:chExt cx="1257300" cy="768350"/>
          </a:xfrm>
        </p:grpSpPr>
        <p:sp>
          <p:nvSpPr>
            <p:cNvPr id="49" name="object 49"/>
            <p:cNvSpPr/>
            <p:nvPr/>
          </p:nvSpPr>
          <p:spPr>
            <a:xfrm>
              <a:off x="5600700" y="6201410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666739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09690" y="5908040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26200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41439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57950" y="5920105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65569" y="5922010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498589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06210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15100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22719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30339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39230" y="5933313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46850" y="5934202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55739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207759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/>
          <p:nvPr/>
        </p:nvSpPr>
        <p:spPr>
          <a:xfrm>
            <a:off x="2819400" y="5764529"/>
            <a:ext cx="2580640" cy="1084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6553200" y="5334000"/>
            <a:ext cx="2143760" cy="1304290"/>
            <a:chOff x="6553200" y="5334000"/>
            <a:chExt cx="2143760" cy="1304290"/>
          </a:xfrm>
        </p:grpSpPr>
        <p:sp>
          <p:nvSpPr>
            <p:cNvPr id="72" name="object 72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67500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67500" y="598043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53200" y="5334000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8382000" y="5060950"/>
            <a:ext cx="607060" cy="149860"/>
            <a:chOff x="8382000" y="5060950"/>
            <a:chExt cx="607060" cy="149860"/>
          </a:xfrm>
        </p:grpSpPr>
        <p:sp>
          <p:nvSpPr>
            <p:cNvPr id="77" name="object 77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82000" y="506349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82000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390889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393853" y="508254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98792" y="508889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07682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13608" y="51079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18547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63146" y="5147310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473339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" name="object 119"/>
          <p:cNvGrpSpPr/>
          <p:nvPr/>
        </p:nvGrpSpPr>
        <p:grpSpPr>
          <a:xfrm>
            <a:off x="8436609" y="4800600"/>
            <a:ext cx="410209" cy="86360"/>
            <a:chOff x="8436609" y="4800600"/>
            <a:chExt cx="410209" cy="86360"/>
          </a:xfrm>
        </p:grpSpPr>
        <p:sp>
          <p:nvSpPr>
            <p:cNvPr id="120" name="object 120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602344" y="4810760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77579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459989" y="4861560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442166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8961119" y="4867909"/>
            <a:ext cx="95250" cy="247650"/>
            <a:chOff x="8961119" y="4867909"/>
            <a:chExt cx="95250" cy="247650"/>
          </a:xfrm>
        </p:grpSpPr>
        <p:sp>
          <p:nvSpPr>
            <p:cNvPr id="145" name="object 145"/>
            <p:cNvSpPr/>
            <p:nvPr/>
          </p:nvSpPr>
          <p:spPr>
            <a:xfrm>
              <a:off x="8967469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61119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6111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971058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980997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99219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03029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06839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13189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24619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2239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33255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36303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42653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39887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38702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38109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35314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018269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010248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004232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001224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999219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4" name="object 214"/>
          <p:cNvGrpSpPr/>
          <p:nvPr/>
        </p:nvGrpSpPr>
        <p:grpSpPr>
          <a:xfrm>
            <a:off x="8531859" y="5153659"/>
            <a:ext cx="304800" cy="27940"/>
            <a:chOff x="8531859" y="5153659"/>
            <a:chExt cx="304800" cy="27940"/>
          </a:xfrm>
        </p:grpSpPr>
        <p:sp>
          <p:nvSpPr>
            <p:cNvPr id="215" name="object 21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684985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" name="object 223"/>
          <p:cNvGrpSpPr/>
          <p:nvPr/>
        </p:nvGrpSpPr>
        <p:grpSpPr>
          <a:xfrm>
            <a:off x="304800" y="0"/>
            <a:ext cx="8839200" cy="6858000"/>
            <a:chOff x="304800" y="0"/>
            <a:chExt cx="8839200" cy="6858000"/>
          </a:xfrm>
        </p:grpSpPr>
        <p:sp>
          <p:nvSpPr>
            <p:cNvPr id="224" name="object 22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605096" y="4834890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67419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24240" y="486410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09000" y="487172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93759" y="4879340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87409" y="488569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72169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65819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58200" y="49149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50580" y="492252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42959" y="4928870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36609" y="49364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31760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7466" y="4965700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25942" y="4972050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24418" y="4979670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23147" y="4987290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20100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20100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21934" y="5016500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23768" y="502285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25970" y="5030470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28171" y="5038090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30373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434408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436609" y="5067300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440751" y="5073650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445720" y="5081270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450690" y="5088890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478231" y="5118100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713469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752999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838438" y="485775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852407" y="4864100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869171" y="4871720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885935" y="4879340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02700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09191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24769" y="4908550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32559" y="4916170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39050" y="4922520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46839" y="4930140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54628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65969" y="4959350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68393" y="4966970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70687" y="49745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72381" y="4980940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78476" y="5003800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78203" y="501015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76237" y="5017770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74270" y="5025390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967469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963659" y="505460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959850" y="5062220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956675" y="5068570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952865" y="5076190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944378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907087" y="5105400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894387" y="5113020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881918" y="5119370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871527" y="5126990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859519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863330" y="5156200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616950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73769" y="4883150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8530" y="4889500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7777" y="4897120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38379" y="4904740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28980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03478" y="4933950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00827" y="4940300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8619" y="4947920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5969" y="4955540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1440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486802" y="498475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484869" y="499110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484869" y="4998720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487294" y="5006340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489719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496992" y="5035550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499302" y="5041900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02072" y="5049520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06393" y="5057140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12575" y="5063490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34834" y="5086350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41017" y="5092700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48437" y="5100320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61069" y="5107940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73769" y="5114290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04250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16950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50922" y="5143500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75369" y="4898390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7633" y="4903470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19490" y="4911090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11107" y="4914900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95359" y="4922520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83294" y="4928870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5463" y="4936490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1048" y="4940300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66694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62340" y="4947920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56625" y="4954270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53994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52543" y="4961890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50365" y="4965700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6465" y="4973320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4077" y="4979670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2019" y="4991100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42019" y="499872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42019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42019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42655" y="5016500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44559" y="5024120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48369" y="5031740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50275" y="5035550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51544" y="5038090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53450" y="5041900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559074" y="5049520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566694" y="5057140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571763" y="5060950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573981" y="5063490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578426" y="506730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583294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589009" y="5074920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02980" y="5082540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11107" y="5086350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27744" y="5092700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55473" y="5100320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75358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684894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663940" y="4922520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639809" y="4930140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631237" y="4933950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623300" y="4936490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618219" y="4940300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608555" y="4947920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96630" y="4955540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93031" y="4959350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86893" y="4965700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85200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82659" y="4973320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119" y="4980940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77580" y="49847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77580" y="499237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76462" y="4998720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77580" y="500634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577580" y="5010150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8580483" y="5017770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8582469" y="5024120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8589856" y="5035550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8595359" y="4936490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04800" y="0"/>
              <a:ext cx="8839200" cy="6858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" y="0"/>
            <a:ext cx="89154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3855" y="683835"/>
            <a:ext cx="9144000" cy="579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1808479" y="500379"/>
            <a:ext cx="55187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KIDNEY</a:t>
            </a:r>
            <a:r>
              <a:rPr sz="4400" spc="-65" dirty="0"/>
              <a:t> </a:t>
            </a:r>
            <a:r>
              <a:rPr sz="4400" spc="-5" dirty="0"/>
              <a:t>FUNCTIONS</a:t>
            </a:r>
            <a:endParaRPr sz="4400"/>
          </a:p>
        </p:txBody>
      </p:sp>
      <p:sp>
        <p:nvSpPr>
          <p:cNvPr id="394" name="object 394"/>
          <p:cNvSpPr txBox="1"/>
          <p:nvPr/>
        </p:nvSpPr>
        <p:spPr>
          <a:xfrm>
            <a:off x="497840" y="1530350"/>
            <a:ext cx="6405245" cy="331629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52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Regulate </a:t>
            </a:r>
            <a:r>
              <a:rPr sz="3200" dirty="0">
                <a:latin typeface="Arial"/>
                <a:cs typeface="Arial"/>
              </a:rPr>
              <a:t>blood volume,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pressure</a:t>
            </a:r>
          </a:p>
          <a:p>
            <a:pPr marL="393700" indent="-342900">
              <a:lnSpc>
                <a:spcPct val="100000"/>
              </a:lnSpc>
              <a:spcBef>
                <a:spcPts val="42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Regulate fluid </a:t>
            </a:r>
            <a:r>
              <a:rPr sz="3200" dirty="0">
                <a:latin typeface="Arial"/>
                <a:cs typeface="Arial"/>
              </a:rPr>
              <a:t>osmolarity</a:t>
            </a:r>
          </a:p>
          <a:p>
            <a:pPr marL="393700" indent="-342900">
              <a:lnSpc>
                <a:spcPct val="100000"/>
              </a:lnSpc>
              <a:spcBef>
                <a:spcPts val="409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Secrete renin</a:t>
            </a:r>
            <a:endParaRPr sz="3200" dirty="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409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Secrete erythropoietin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(EPO)</a:t>
            </a:r>
            <a:endParaRPr sz="3200" dirty="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39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dirty="0" smtClean="0">
                <a:latin typeface="Arial"/>
                <a:cs typeface="Arial"/>
              </a:rPr>
              <a:t>Acid-Base</a:t>
            </a:r>
            <a:r>
              <a:rPr sz="3200" spc="-295" dirty="0" smtClean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balance</a:t>
            </a:r>
          </a:p>
          <a:p>
            <a:pPr marL="393700" indent="-342900">
              <a:lnSpc>
                <a:spcPct val="100000"/>
              </a:lnSpc>
              <a:spcBef>
                <a:spcPts val="65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Synthesize calcitriol </a:t>
            </a:r>
            <a:r>
              <a:rPr sz="3200" dirty="0">
                <a:latin typeface="Arial"/>
                <a:cs typeface="Arial"/>
              </a:rPr>
              <a:t>(Vitamin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</a:t>
            </a:r>
            <a:r>
              <a:rPr sz="3200" dirty="0" smtClean="0"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3219450" y="558800"/>
            <a:ext cx="2703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The</a:t>
            </a:r>
            <a:r>
              <a:rPr sz="4000" spc="-95" dirty="0"/>
              <a:t> </a:t>
            </a:r>
            <a:r>
              <a:rPr sz="4000" spc="-5" dirty="0"/>
              <a:t>Ureters</a:t>
            </a:r>
            <a:endParaRPr sz="4000"/>
          </a:p>
        </p:txBody>
      </p:sp>
      <p:sp>
        <p:nvSpPr>
          <p:cNvPr id="394" name="object 394"/>
          <p:cNvSpPr txBox="1"/>
          <p:nvPr/>
        </p:nvSpPr>
        <p:spPr>
          <a:xfrm>
            <a:off x="662940" y="1938020"/>
            <a:ext cx="7525384" cy="124079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409"/>
              </a:spcBef>
              <a:buClr>
                <a:srgbClr val="000099"/>
              </a:buClr>
              <a:buSzPct val="79166"/>
              <a:buFont typeface="UnDotum"/>
              <a:buChar char=""/>
              <a:tabLst>
                <a:tab pos="380365" algn="l"/>
                <a:tab pos="381000" algn="l"/>
              </a:tabLst>
            </a:pPr>
            <a:r>
              <a:rPr sz="2400" spc="-10" dirty="0">
                <a:latin typeface="Arial"/>
                <a:cs typeface="Arial"/>
              </a:rPr>
              <a:t>Pair </a:t>
            </a:r>
            <a:r>
              <a:rPr sz="2400" spc="-5" dirty="0">
                <a:latin typeface="Arial"/>
                <a:cs typeface="Arial"/>
              </a:rPr>
              <a:t>of muscular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tubes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09"/>
              </a:spcBef>
              <a:buClr>
                <a:srgbClr val="000099"/>
              </a:buClr>
              <a:buSzPct val="79166"/>
              <a:buFont typeface="UnDotum"/>
              <a:buChar char=""/>
              <a:tabLst>
                <a:tab pos="380365" algn="l"/>
                <a:tab pos="381000" algn="l"/>
              </a:tabLst>
            </a:pPr>
            <a:r>
              <a:rPr sz="2400" spc="-10" dirty="0">
                <a:latin typeface="Arial"/>
                <a:cs typeface="Arial"/>
              </a:rPr>
              <a:t>Extend </a:t>
            </a:r>
            <a:r>
              <a:rPr sz="2400" spc="-5" dirty="0">
                <a:latin typeface="Arial"/>
                <a:cs typeface="Arial"/>
              </a:rPr>
              <a:t>from renal </a:t>
            </a:r>
            <a:r>
              <a:rPr sz="2400" spc="-10" dirty="0">
                <a:latin typeface="Arial"/>
                <a:cs typeface="Arial"/>
              </a:rPr>
              <a:t>pelvis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bladder</a:t>
            </a:r>
            <a:endParaRPr sz="24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309"/>
              </a:spcBef>
              <a:buClr>
                <a:srgbClr val="000099"/>
              </a:buClr>
              <a:buSzPct val="79166"/>
              <a:buFont typeface="UnDotum"/>
              <a:buChar char=""/>
              <a:tabLst>
                <a:tab pos="380365" algn="l"/>
                <a:tab pos="381000" algn="l"/>
              </a:tabLst>
            </a:pPr>
            <a:r>
              <a:rPr sz="2400" spc="-10" dirty="0">
                <a:latin typeface="Arial"/>
                <a:cs typeface="Arial"/>
              </a:rPr>
              <a:t>Oblique </a:t>
            </a:r>
            <a:r>
              <a:rPr sz="2400" spc="-5" dirty="0">
                <a:latin typeface="Arial"/>
                <a:cs typeface="Arial"/>
              </a:rPr>
              <a:t>entry into </a:t>
            </a:r>
            <a:r>
              <a:rPr sz="2400" spc="-10" dirty="0">
                <a:latin typeface="Arial"/>
                <a:cs typeface="Arial"/>
              </a:rPr>
              <a:t>bladder </a:t>
            </a:r>
            <a:r>
              <a:rPr sz="2400" spc="-5" dirty="0">
                <a:latin typeface="Arial"/>
                <a:cs typeface="Arial"/>
              </a:rPr>
              <a:t>prevents backflow of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urine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242820" y="201929"/>
            <a:ext cx="53771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Histology of</a:t>
            </a:r>
            <a:r>
              <a:rPr sz="4400" spc="-80" dirty="0"/>
              <a:t> </a:t>
            </a:r>
            <a:r>
              <a:rPr sz="4400" spc="-5" dirty="0"/>
              <a:t>Ureter</a:t>
            </a:r>
            <a:endParaRPr sz="4400" dirty="0"/>
          </a:p>
        </p:txBody>
      </p:sp>
      <p:sp>
        <p:nvSpPr>
          <p:cNvPr id="394" name="object 394"/>
          <p:cNvSpPr txBox="1"/>
          <p:nvPr/>
        </p:nvSpPr>
        <p:spPr>
          <a:xfrm>
            <a:off x="523240" y="1328420"/>
            <a:ext cx="3697604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27305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166"/>
              <a:buFont typeface="UnDotum"/>
              <a:buChar char=""/>
              <a:tabLst>
                <a:tab pos="367665" algn="l"/>
                <a:tab pos="368300" algn="l"/>
              </a:tabLst>
            </a:pPr>
            <a:r>
              <a:rPr sz="2400" spc="-5" dirty="0">
                <a:latin typeface="Arial"/>
                <a:cs typeface="Arial"/>
              </a:rPr>
              <a:t>Mucosa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transitional  epithelium</a:t>
            </a:r>
            <a:endParaRPr sz="2400">
              <a:latin typeface="Arial"/>
              <a:cs typeface="Arial"/>
            </a:endParaRPr>
          </a:p>
          <a:p>
            <a:pPr marL="368300" indent="-342900">
              <a:lnSpc>
                <a:spcPct val="100000"/>
              </a:lnSpc>
              <a:spcBef>
                <a:spcPts val="600"/>
              </a:spcBef>
              <a:buClr>
                <a:srgbClr val="000099"/>
              </a:buClr>
              <a:buSzPct val="79166"/>
              <a:buFont typeface="UnDotum"/>
              <a:buChar char=""/>
              <a:tabLst>
                <a:tab pos="367665" algn="l"/>
                <a:tab pos="368300" algn="l"/>
              </a:tabLst>
            </a:pPr>
            <a:r>
              <a:rPr sz="2400" b="1" spc="-5" dirty="0">
                <a:latin typeface="Arial"/>
                <a:cs typeface="Arial"/>
              </a:rPr>
              <a:t>Muscularis </a:t>
            </a:r>
            <a:r>
              <a:rPr sz="2400" dirty="0">
                <a:latin typeface="Arial"/>
                <a:cs typeface="Arial"/>
              </a:rPr>
              <a:t>– two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layers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993139" y="2640329"/>
            <a:ext cx="1651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UnDotum"/>
                <a:cs typeface="UnDotum"/>
              </a:rPr>
              <a:t></a:t>
            </a:r>
            <a:endParaRPr sz="1100">
              <a:latin typeface="UnDotum"/>
              <a:cs typeface="UnDotum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1278889" y="2501900"/>
            <a:ext cx="2836545" cy="83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Inner longitudinal layer  Outer circular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layer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993139" y="3045459"/>
            <a:ext cx="1651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UnDotum"/>
                <a:cs typeface="UnDotum"/>
              </a:rPr>
              <a:t></a:t>
            </a:r>
            <a:endParaRPr sz="1100">
              <a:latin typeface="UnDotum"/>
              <a:cs typeface="UnDotum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510540" y="3387090"/>
            <a:ext cx="3096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2850" spc="-555" baseline="11695" dirty="0">
                <a:solidFill>
                  <a:srgbClr val="000099"/>
                </a:solidFill>
                <a:latin typeface="UnDotum"/>
                <a:cs typeface="UnDotum"/>
              </a:rPr>
              <a:t>	</a:t>
            </a:r>
            <a:r>
              <a:rPr sz="2400" b="1" spc="-5" dirty="0">
                <a:latin typeface="Arial"/>
                <a:cs typeface="Arial"/>
              </a:rPr>
              <a:t>Adventitia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typical  connective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tissue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4572000" y="1525269"/>
            <a:ext cx="4572000" cy="38900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70924" y="4900929"/>
              <a:ext cx="100330" cy="1270"/>
            </a:xfrm>
            <a:custGeom>
              <a:avLst/>
              <a:gdLst/>
              <a:ahLst/>
              <a:cxnLst/>
              <a:rect l="l" t="t" r="r" b="b"/>
              <a:pathLst>
                <a:path w="100329" h="1270">
                  <a:moveTo>
                    <a:pt x="0" y="1270"/>
                  </a:moveTo>
                  <a:lnTo>
                    <a:pt x="100329" y="1270"/>
                  </a:lnTo>
                  <a:lnTo>
                    <a:pt x="100329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8" name="object 378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 txBox="1">
            <a:spLocks noGrp="1"/>
          </p:cNvSpPr>
          <p:nvPr>
            <p:ph type="title"/>
          </p:nvPr>
        </p:nvSpPr>
        <p:spPr>
          <a:xfrm>
            <a:off x="523240" y="2222500"/>
            <a:ext cx="66306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</a:pPr>
            <a:r>
              <a:rPr sz="3825" spc="-765" baseline="10893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550" spc="-509" dirty="0">
                <a:latin typeface="UnDotum"/>
                <a:cs typeface="UnDotum"/>
              </a:rPr>
              <a:t> </a:t>
            </a:r>
            <a:r>
              <a:rPr sz="3200" dirty="0"/>
              <a:t>Carry urine </a:t>
            </a:r>
            <a:r>
              <a:rPr sz="3200" spc="-5" dirty="0"/>
              <a:t>from </a:t>
            </a:r>
            <a:r>
              <a:rPr sz="3200" dirty="0"/>
              <a:t>kidneys </a:t>
            </a:r>
            <a:r>
              <a:rPr sz="3200" spc="-5" dirty="0"/>
              <a:t>to urinary  </a:t>
            </a:r>
            <a:r>
              <a:rPr sz="3200" dirty="0"/>
              <a:t>bladder via</a:t>
            </a:r>
            <a:r>
              <a:rPr sz="3200" spc="-20" dirty="0"/>
              <a:t> </a:t>
            </a:r>
            <a:r>
              <a:rPr sz="3200" spc="-5" dirty="0"/>
              <a:t>peristalsis</a:t>
            </a:r>
            <a:endParaRPr sz="3200">
              <a:latin typeface="UnDotum"/>
              <a:cs typeface="UnDotum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485140" y="3196589"/>
            <a:ext cx="8451215" cy="22072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800"/>
              </a:spcBef>
            </a:pPr>
            <a:r>
              <a:rPr sz="2100" baseline="27777" dirty="0">
                <a:latin typeface="UnDotum"/>
                <a:cs typeface="UnDotum"/>
              </a:rPr>
              <a:t></a:t>
            </a:r>
            <a:r>
              <a:rPr sz="1400" dirty="0">
                <a:latin typeface="UnDotum"/>
                <a:cs typeface="UnDotum"/>
              </a:rPr>
              <a:t> </a:t>
            </a:r>
            <a:r>
              <a:rPr sz="2800" spc="-5" dirty="0">
                <a:latin typeface="Arial"/>
                <a:cs typeface="Arial"/>
              </a:rPr>
              <a:t>Rhythmic contraction of </a:t>
            </a:r>
            <a:r>
              <a:rPr sz="2800" dirty="0">
                <a:latin typeface="Arial"/>
                <a:cs typeface="Arial"/>
              </a:rPr>
              <a:t>smooth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muscle</a:t>
            </a:r>
            <a:endParaRPr sz="28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spc="-5" dirty="0">
                <a:latin typeface="Arial"/>
                <a:cs typeface="Arial"/>
              </a:rPr>
              <a:t>Enter </a:t>
            </a:r>
            <a:r>
              <a:rPr sz="3200" dirty="0">
                <a:latin typeface="Arial"/>
                <a:cs typeface="Arial"/>
              </a:rPr>
              <a:t>bladder </a:t>
            </a:r>
            <a:r>
              <a:rPr sz="3200" spc="-5" dirty="0">
                <a:latin typeface="Arial"/>
                <a:cs typeface="Arial"/>
              </a:rPr>
              <a:t>from </a:t>
            </a:r>
            <a:r>
              <a:rPr sz="3200" dirty="0">
                <a:latin typeface="Arial"/>
                <a:cs typeface="Arial"/>
              </a:rPr>
              <a:t>below</a:t>
            </a:r>
            <a:endParaRPr sz="32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  <a:tab pos="8169909" algn="l"/>
                <a:tab pos="8399780" algn="l"/>
              </a:tabLst>
            </a:pPr>
            <a:r>
              <a:rPr sz="3200" spc="-5" dirty="0">
                <a:latin typeface="Arial"/>
                <a:cs typeface="Arial"/>
              </a:rPr>
              <a:t>Pressure from full </a:t>
            </a:r>
            <a:r>
              <a:rPr sz="3200" dirty="0">
                <a:latin typeface="Arial"/>
                <a:cs typeface="Arial"/>
              </a:rPr>
              <a:t>bladder compresses	</a:t>
            </a:r>
            <a:r>
              <a:rPr sz="3200" u="dbl" dirty="0">
                <a:uFill>
                  <a:solidFill>
                    <a:srgbClr val="076A9B"/>
                  </a:solidFill>
                </a:uFill>
                <a:latin typeface="Times New Roman"/>
                <a:cs typeface="Times New Roman"/>
              </a:rPr>
              <a:t> 	</a:t>
            </a:r>
            <a:endParaRPr sz="3200">
              <a:latin typeface="Times New Roman"/>
              <a:cs typeface="Times New Roman"/>
            </a:endParaRPr>
          </a:p>
          <a:p>
            <a:pPr marL="4064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ureters and prevents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backflow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451100" y="293615"/>
            <a:ext cx="51562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Urinary</a:t>
            </a:r>
            <a:r>
              <a:rPr sz="4400" spc="-85" dirty="0"/>
              <a:t> </a:t>
            </a:r>
            <a:r>
              <a:rPr sz="4400" spc="-5" dirty="0"/>
              <a:t>Bladder</a:t>
            </a:r>
            <a:endParaRPr sz="4400" dirty="0"/>
          </a:p>
        </p:txBody>
      </p:sp>
      <p:sp>
        <p:nvSpPr>
          <p:cNvPr id="394" name="object 394"/>
          <p:cNvSpPr txBox="1"/>
          <p:nvPr/>
        </p:nvSpPr>
        <p:spPr>
          <a:xfrm>
            <a:off x="640541" y="1303216"/>
            <a:ext cx="2520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465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endParaRPr sz="2250">
              <a:latin typeface="UnDotum"/>
              <a:cs typeface="UnDotum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640541" y="1280357"/>
            <a:ext cx="6283960" cy="964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23495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collapsible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muscular  sac</a:t>
            </a:r>
          </a:p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3375" spc="-697" baseline="11111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250" spc="-465" dirty="0">
                <a:latin typeface="UnDotum"/>
                <a:cs typeface="UnDotum"/>
              </a:rPr>
              <a:t> </a:t>
            </a:r>
            <a:r>
              <a:rPr lang="en-US" sz="2250" spc="-465" dirty="0" smtClean="0">
                <a:latin typeface="UnDotum"/>
                <a:cs typeface="UnDotum"/>
              </a:rPr>
              <a:t>      </a:t>
            </a:r>
            <a:r>
              <a:rPr sz="2800" spc="-5" dirty="0" smtClean="0">
                <a:latin typeface="Arial"/>
                <a:cs typeface="Arial"/>
              </a:rPr>
              <a:t>Stores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expels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urine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1069339" y="2480309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UnDotum"/>
                <a:cs typeface="UnDotum"/>
              </a:rPr>
              <a:t></a:t>
            </a:r>
            <a:endParaRPr sz="1300">
              <a:latin typeface="UnDotum"/>
              <a:cs typeface="UnDotum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1069339" y="4161790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UnDotum"/>
                <a:cs typeface="UnDotum"/>
              </a:rPr>
              <a:t></a:t>
            </a:r>
            <a:endParaRPr sz="1300">
              <a:latin typeface="UnDotum"/>
              <a:cs typeface="UnDotum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1355089" y="2397759"/>
            <a:ext cx="3018790" cy="210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5044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Full </a:t>
            </a:r>
            <a:r>
              <a:rPr sz="2600" dirty="0">
                <a:latin typeface="Arial"/>
                <a:cs typeface="Arial"/>
              </a:rPr>
              <a:t>bladder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–  spherical</a:t>
            </a:r>
          </a:p>
          <a:p>
            <a:pPr marL="412115" marR="330200" indent="-228600">
              <a:lnSpc>
                <a:spcPct val="100000"/>
              </a:lnSpc>
              <a:spcBef>
                <a:spcPts val="600"/>
              </a:spcBef>
              <a:buClr>
                <a:srgbClr val="006699"/>
              </a:buClr>
              <a:buChar char="•"/>
              <a:tabLst>
                <a:tab pos="412750" algn="l"/>
              </a:tabLst>
            </a:pPr>
            <a:r>
              <a:rPr sz="2400" spc="-10" dirty="0">
                <a:latin typeface="Arial"/>
                <a:cs typeface="Arial"/>
              </a:rPr>
              <a:t>Expands </a:t>
            </a:r>
            <a:r>
              <a:rPr sz="2400" spc="-5" dirty="0">
                <a:latin typeface="Arial"/>
                <a:cs typeface="Arial"/>
              </a:rPr>
              <a:t>into the  abdominal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cavity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600" dirty="0">
                <a:latin typeface="Arial"/>
                <a:cs typeface="Arial"/>
              </a:rPr>
              <a:t>Empty </a:t>
            </a:r>
            <a:r>
              <a:rPr sz="2600" spc="-5" dirty="0">
                <a:latin typeface="Arial"/>
                <a:cs typeface="Arial"/>
              </a:rPr>
              <a:t>bladder </a:t>
            </a:r>
            <a:r>
              <a:rPr sz="2600" dirty="0">
                <a:latin typeface="Arial"/>
                <a:cs typeface="Arial"/>
              </a:rPr>
              <a:t>–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lies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1355089" y="4475479"/>
            <a:ext cx="257175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entirely </a:t>
            </a:r>
            <a:r>
              <a:rPr sz="2600" spc="-10" dirty="0">
                <a:latin typeface="Arial"/>
                <a:cs typeface="Arial"/>
              </a:rPr>
              <a:t>within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the  pelvis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7618730" y="6433820"/>
            <a:ext cx="10642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Figure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23.13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616200" y="201929"/>
            <a:ext cx="5080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Urinary</a:t>
            </a:r>
            <a:r>
              <a:rPr sz="4400" spc="-85" dirty="0"/>
              <a:t> </a:t>
            </a:r>
            <a:r>
              <a:rPr sz="4400" spc="-5" dirty="0"/>
              <a:t>Bladder</a:t>
            </a:r>
            <a:endParaRPr sz="4400" dirty="0"/>
          </a:p>
        </p:txBody>
      </p:sp>
      <p:sp>
        <p:nvSpPr>
          <p:cNvPr id="394" name="object 394"/>
          <p:cNvSpPr txBox="1"/>
          <p:nvPr/>
        </p:nvSpPr>
        <p:spPr>
          <a:xfrm>
            <a:off x="993139" y="1127416"/>
            <a:ext cx="27514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375" spc="-697" baseline="11111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250" spc="-465" dirty="0">
                <a:latin typeface="UnDotum"/>
                <a:cs typeface="UnDotum"/>
              </a:rPr>
              <a:t> </a:t>
            </a:r>
            <a:r>
              <a:rPr lang="en-US" sz="2250" spc="-465" dirty="0" smtClean="0">
                <a:latin typeface="UnDotum"/>
                <a:cs typeface="UnDotum"/>
              </a:rPr>
              <a:t>     </a:t>
            </a:r>
            <a:r>
              <a:rPr sz="2800" spc="-35" dirty="0" smtClean="0">
                <a:latin typeface="Arial"/>
                <a:cs typeface="Arial"/>
              </a:rPr>
              <a:t>Wall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bladder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1051617" y="1786892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UnDotum"/>
                <a:cs typeface="UnDotum"/>
              </a:rPr>
              <a:t></a:t>
            </a:r>
          </a:p>
        </p:txBody>
      </p:sp>
      <p:sp>
        <p:nvSpPr>
          <p:cNvPr id="396" name="object 396"/>
          <p:cNvSpPr txBox="1"/>
          <p:nvPr/>
        </p:nvSpPr>
        <p:spPr>
          <a:xfrm>
            <a:off x="1385570" y="1647191"/>
            <a:ext cx="4822190" cy="1459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sz="2600" dirty="0">
                <a:latin typeface="Arial"/>
                <a:cs typeface="Arial"/>
              </a:rPr>
              <a:t>Mucosa - </a:t>
            </a:r>
            <a:r>
              <a:rPr sz="2600" spc="-5" dirty="0">
                <a:latin typeface="Arial"/>
                <a:cs typeface="Arial"/>
              </a:rPr>
              <a:t>transitional epithelium  </a:t>
            </a:r>
            <a:r>
              <a:rPr sz="2600" dirty="0">
                <a:latin typeface="Arial"/>
                <a:cs typeface="Arial"/>
              </a:rPr>
              <a:t>Muscular </a:t>
            </a:r>
            <a:r>
              <a:rPr sz="2600" spc="-5" dirty="0">
                <a:latin typeface="Arial"/>
                <a:cs typeface="Arial"/>
              </a:rPr>
              <a:t>layer </a:t>
            </a:r>
            <a:r>
              <a:rPr sz="2600" dirty="0">
                <a:latin typeface="Arial"/>
                <a:cs typeface="Arial"/>
              </a:rPr>
              <a:t>- detrusor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muscle  </a:t>
            </a:r>
            <a:r>
              <a:rPr sz="2600" spc="-5" dirty="0">
                <a:latin typeface="Arial"/>
                <a:cs typeface="Arial"/>
              </a:rPr>
              <a:t>Adventitia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1036955" y="2265046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UnDotum"/>
                <a:cs typeface="UnDotum"/>
              </a:rPr>
              <a:t></a:t>
            </a:r>
          </a:p>
        </p:txBody>
      </p:sp>
      <p:sp>
        <p:nvSpPr>
          <p:cNvPr id="398" name="object 398"/>
          <p:cNvSpPr txBox="1"/>
          <p:nvPr/>
        </p:nvSpPr>
        <p:spPr>
          <a:xfrm>
            <a:off x="1069339" y="2743200"/>
            <a:ext cx="1905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UnDotum"/>
                <a:cs typeface="UnDotum"/>
              </a:rPr>
              <a:t></a:t>
            </a:r>
            <a:endParaRPr sz="1300">
              <a:latin typeface="UnDotum"/>
              <a:cs typeface="UnDotum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746988" y="3118777"/>
            <a:ext cx="7369811" cy="3506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6859" y="6430009"/>
            <a:ext cx="285750" cy="209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4" name="object 4"/>
            <p:cNvSpPr/>
            <p:nvPr/>
          </p:nvSpPr>
          <p:spPr>
            <a:xfrm>
              <a:off x="2540" y="4265929"/>
              <a:ext cx="9142730" cy="30480"/>
            </a:xfrm>
            <a:custGeom>
              <a:avLst/>
              <a:gdLst/>
              <a:ahLst/>
              <a:cxnLst/>
              <a:rect l="l" t="t" r="r" b="b"/>
              <a:pathLst>
                <a:path w="9142730" h="3047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20320"/>
                  </a:lnTo>
                  <a:lnTo>
                    <a:pt x="0" y="30480"/>
                  </a:lnTo>
                  <a:lnTo>
                    <a:pt x="9142730" y="30480"/>
                  </a:lnTo>
                  <a:lnTo>
                    <a:pt x="9142730" y="20320"/>
                  </a:lnTo>
                  <a:lnTo>
                    <a:pt x="9142730" y="1143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0" y="42964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0" y="43065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0" y="43167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0" y="43268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40" y="433704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569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40" y="43472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669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0" y="43573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40" y="43675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8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40" y="43776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40" y="43878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A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0" y="43980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0" y="44081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0" y="44183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D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0" y="44284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0" y="44386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0F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40" y="44488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0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40" y="44589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40" y="44691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2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40" y="44792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3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40" y="44894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40" y="44996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5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40" y="45097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6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40" y="45199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40" y="45300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40" y="45402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9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40" y="45504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A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40" y="45605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B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40" y="45707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C76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0" y="45808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40" y="45910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E78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0" y="46012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0" y="46113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0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0" y="46215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40" y="46316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540" y="46418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37B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40" y="46520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40" y="46621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40" y="46723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6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40" y="46824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77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40" y="46926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87E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40" y="47028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540" y="47129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40" y="47231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B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40" y="47332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C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40" y="47434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D81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40" y="47536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40" y="47637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40" y="47739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0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0" y="47840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1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40" y="47942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40" y="48044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0" y="48145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40" y="48247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540" y="48348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540" y="48450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787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40" y="48552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40" y="48653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9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540" y="48755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540" y="48856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40" y="48958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C8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40" y="49060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540" y="49161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E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40" y="49263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40" y="49364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540" y="49466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40" y="49568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2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40" y="49682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3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40" y="49771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40" y="49872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540" y="49974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69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40" y="50088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40" y="50177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40" y="50279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9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40" y="50380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40" y="50495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B9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40" y="50596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540" y="50685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40" y="507872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E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40" y="50901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4F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40" y="51003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0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40" y="51092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40" y="51193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2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40" y="51307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397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0" y="51409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0" y="51511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0" y="51600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699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40" y="517016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40" y="51815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8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40" y="51917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" y="52006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40" y="521080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40" y="52222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C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40" y="52323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D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40" y="52425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40" y="525144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5F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540" y="52628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40" y="52730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40" y="52831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540" y="529208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540" y="53035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4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40" y="53136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40" y="53238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40" y="53339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7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40" y="53441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540" y="53543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9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540" y="53644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A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540" y="53746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540" y="53847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540" y="53949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40" y="54051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E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40" y="54152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6F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540" y="54254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40" y="54355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1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40" y="54457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540" y="54559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3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540" y="54660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540" y="54762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5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540" y="54863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540" y="54965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7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540" y="55067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540" y="55168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40" y="55270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540" y="55371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540" y="55473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540" y="55575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D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40" y="55676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540" y="55778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540" y="55879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540" y="55981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540" y="56083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2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540" y="56184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3B4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40" y="56286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540" y="56387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5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540" y="564895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540" y="56591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7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540" y="56692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8B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540" y="56794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9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540" y="568959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540" y="56997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540" y="57099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540" y="57200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DBA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540" y="573023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540" y="574039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8F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540" y="57505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540" y="57607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540" y="577087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2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540" y="57810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3B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540" y="579119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4B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540" y="58013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540" y="581151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540" y="58216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7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540" y="5831839"/>
              <a:ext cx="9142730" cy="21590"/>
            </a:xfrm>
            <a:custGeom>
              <a:avLst/>
              <a:gdLst/>
              <a:ahLst/>
              <a:cxnLst/>
              <a:rect l="l" t="t" r="r" b="b"/>
              <a:pathLst>
                <a:path w="9142730" h="2158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0" y="21590"/>
                  </a:lnTo>
                  <a:lnTo>
                    <a:pt x="9142730" y="21590"/>
                  </a:lnTo>
                  <a:lnTo>
                    <a:pt x="9142730" y="1143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9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540" y="58521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540" y="58623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B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540" y="58724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540" y="58826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D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540" y="58928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540" y="59029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9FC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540" y="59131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0C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540" y="59232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1C6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540" y="59334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540" y="59436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540" y="59537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4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540" y="59639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5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540" y="59740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6C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540" y="59842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540" y="59944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8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540" y="60045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540" y="60147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A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540" y="60248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B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540" y="60350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C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540" y="60452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D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540" y="60553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540" y="60655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540" y="60756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540" y="60858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1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540" y="60960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540" y="61061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540" y="61163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540" y="61264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540" y="61366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6D2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540" y="61468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540" y="61569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540" y="61671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9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540" y="61772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AD5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540" y="61874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540" y="61976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540" y="62077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40" y="62179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E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40" y="62280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BFD8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40" y="62382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0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40" y="62484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540" y="62585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540" y="62687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3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540" y="62788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4D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540" y="62890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5D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540" y="62992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6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540" y="63093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540" y="63195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8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540" y="63296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9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540" y="63398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540" y="63500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CDF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540" y="63601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540" y="63703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540" y="63804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540" y="63906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CF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540" y="64008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0E2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540" y="64122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1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540" y="64211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540" y="64312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3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540" y="64414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4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540" y="64528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60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5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540" y="64617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540" y="64719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5187797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5187797" y="11430"/>
                  </a:lnTo>
                  <a:lnTo>
                    <a:pt x="5187797" y="0"/>
                  </a:lnTo>
                  <a:close/>
                </a:path>
                <a:path w="9142730" h="11429">
                  <a:moveTo>
                    <a:pt x="9142730" y="0"/>
                  </a:moveTo>
                  <a:lnTo>
                    <a:pt x="5253901" y="0"/>
                  </a:lnTo>
                  <a:lnTo>
                    <a:pt x="5253901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540" y="648207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5187797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5187797" y="11430"/>
                  </a:lnTo>
                  <a:lnTo>
                    <a:pt x="5187797" y="0"/>
                  </a:lnTo>
                  <a:close/>
                </a:path>
                <a:path w="9142730" h="11429">
                  <a:moveTo>
                    <a:pt x="9142730" y="0"/>
                  </a:moveTo>
                  <a:lnTo>
                    <a:pt x="5253901" y="0"/>
                  </a:lnTo>
                  <a:lnTo>
                    <a:pt x="5253901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540" y="64935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518779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187797" y="10160"/>
                  </a:lnTo>
                  <a:lnTo>
                    <a:pt x="5187797" y="0"/>
                  </a:lnTo>
                  <a:close/>
                </a:path>
                <a:path w="9142730" h="10159">
                  <a:moveTo>
                    <a:pt x="9142730" y="0"/>
                  </a:moveTo>
                  <a:lnTo>
                    <a:pt x="5253901" y="0"/>
                  </a:lnTo>
                  <a:lnTo>
                    <a:pt x="5253901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9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540" y="65036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5187797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5187797" y="10160"/>
                  </a:lnTo>
                  <a:lnTo>
                    <a:pt x="5187797" y="0"/>
                  </a:lnTo>
                  <a:close/>
                </a:path>
                <a:path w="9142730" h="10159">
                  <a:moveTo>
                    <a:pt x="9142730" y="0"/>
                  </a:moveTo>
                  <a:lnTo>
                    <a:pt x="5253901" y="0"/>
                  </a:lnTo>
                  <a:lnTo>
                    <a:pt x="5253901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A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540" y="65125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5187797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5187797" y="11430"/>
                  </a:lnTo>
                  <a:lnTo>
                    <a:pt x="5187797" y="0"/>
                  </a:lnTo>
                  <a:close/>
                </a:path>
                <a:path w="9142730" h="11429">
                  <a:moveTo>
                    <a:pt x="9142730" y="0"/>
                  </a:moveTo>
                  <a:lnTo>
                    <a:pt x="5253901" y="0"/>
                  </a:lnTo>
                  <a:lnTo>
                    <a:pt x="5253901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540" y="652271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127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C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540" y="65341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540" y="65443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E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540" y="65532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540" y="656335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9142730" y="1143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540" y="65747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1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540" y="65849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2ED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540" y="65951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3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540" y="6604000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540" y="66154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540" y="66255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6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540" y="66357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7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540" y="6644639"/>
              <a:ext cx="9142730" cy="11430"/>
            </a:xfrm>
            <a:custGeom>
              <a:avLst/>
              <a:gdLst/>
              <a:ahLst/>
              <a:cxnLst/>
              <a:rect l="l" t="t" r="r" b="b"/>
              <a:pathLst>
                <a:path w="9142730" h="11429">
                  <a:moveTo>
                    <a:pt x="9142730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9142730" y="1142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540" y="66560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9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540" y="66662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540" y="66763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B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540" y="66865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C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540" y="66967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D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540" y="67068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E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540" y="67170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EF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540" y="67271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0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540" y="67373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540" y="67475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2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540" y="67576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540" y="67678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540" y="67779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540" y="67881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6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540" y="67983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7F9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540" y="680846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8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540" y="681862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540" y="682878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9142730" y="10159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A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40" y="6838950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B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540" y="6849109"/>
              <a:ext cx="9142730" cy="10160"/>
            </a:xfrm>
            <a:custGeom>
              <a:avLst/>
              <a:gdLst/>
              <a:ahLst/>
              <a:cxnLst/>
              <a:rect l="l" t="t" r="r" b="b"/>
              <a:pathLst>
                <a:path w="9142730" h="10159">
                  <a:moveTo>
                    <a:pt x="9142730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9142730" y="10160"/>
                  </a:lnTo>
                  <a:lnTo>
                    <a:pt x="9142730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5852160" y="6049009"/>
              <a:ext cx="844550" cy="519430"/>
            </a:xfrm>
            <a:custGeom>
              <a:avLst/>
              <a:gdLst/>
              <a:ahLst/>
              <a:cxnLst/>
              <a:rect l="l" t="t" r="r" b="b"/>
              <a:pathLst>
                <a:path w="844550" h="519429">
                  <a:moveTo>
                    <a:pt x="583655" y="500379"/>
                  </a:moveTo>
                  <a:lnTo>
                    <a:pt x="259805" y="500379"/>
                  </a:lnTo>
                  <a:lnTo>
                    <a:pt x="294639" y="507999"/>
                  </a:lnTo>
                  <a:lnTo>
                    <a:pt x="335279" y="514349"/>
                  </a:lnTo>
                  <a:lnTo>
                    <a:pt x="421639" y="519429"/>
                  </a:lnTo>
                  <a:lnTo>
                    <a:pt x="508000" y="514349"/>
                  </a:lnTo>
                  <a:lnTo>
                    <a:pt x="549910" y="507999"/>
                  </a:lnTo>
                  <a:lnTo>
                    <a:pt x="583655" y="500379"/>
                  </a:lnTo>
                  <a:close/>
                </a:path>
                <a:path w="844550" h="519429">
                  <a:moveTo>
                    <a:pt x="17779" y="181609"/>
                  </a:moveTo>
                  <a:lnTo>
                    <a:pt x="7619" y="205739"/>
                  </a:lnTo>
                  <a:lnTo>
                    <a:pt x="2539" y="232409"/>
                  </a:lnTo>
                  <a:lnTo>
                    <a:pt x="0" y="259079"/>
                  </a:lnTo>
                  <a:lnTo>
                    <a:pt x="2539" y="287019"/>
                  </a:lnTo>
                  <a:lnTo>
                    <a:pt x="7619" y="312419"/>
                  </a:lnTo>
                  <a:lnTo>
                    <a:pt x="17779" y="337819"/>
                  </a:lnTo>
                  <a:lnTo>
                    <a:pt x="17779" y="181609"/>
                  </a:lnTo>
                  <a:close/>
                </a:path>
                <a:path w="844550" h="519429">
                  <a:moveTo>
                    <a:pt x="826769" y="184626"/>
                  </a:moveTo>
                  <a:lnTo>
                    <a:pt x="826769" y="334644"/>
                  </a:lnTo>
                  <a:lnTo>
                    <a:pt x="835660" y="312419"/>
                  </a:lnTo>
                  <a:lnTo>
                    <a:pt x="842010" y="287019"/>
                  </a:lnTo>
                  <a:lnTo>
                    <a:pt x="844549" y="259079"/>
                  </a:lnTo>
                  <a:lnTo>
                    <a:pt x="842010" y="232409"/>
                  </a:lnTo>
                  <a:lnTo>
                    <a:pt x="835660" y="205739"/>
                  </a:lnTo>
                  <a:lnTo>
                    <a:pt x="826769" y="184626"/>
                  </a:lnTo>
                  <a:close/>
                </a:path>
                <a:path w="844550" h="519429">
                  <a:moveTo>
                    <a:pt x="421639" y="0"/>
                  </a:moveTo>
                  <a:lnTo>
                    <a:pt x="377189" y="1269"/>
                  </a:lnTo>
                  <a:lnTo>
                    <a:pt x="335279" y="5079"/>
                  </a:lnTo>
                  <a:lnTo>
                    <a:pt x="294639" y="11429"/>
                  </a:lnTo>
                  <a:lnTo>
                    <a:pt x="265611" y="17779"/>
                  </a:lnTo>
                  <a:lnTo>
                    <a:pt x="578031" y="17779"/>
                  </a:lnTo>
                  <a:lnTo>
                    <a:pt x="549910" y="11429"/>
                  </a:lnTo>
                  <a:lnTo>
                    <a:pt x="508000" y="5079"/>
                  </a:lnTo>
                  <a:lnTo>
                    <a:pt x="466089" y="1269"/>
                  </a:lnTo>
                  <a:lnTo>
                    <a:pt x="421639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869940" y="6066789"/>
              <a:ext cx="808990" cy="482600"/>
            </a:xfrm>
            <a:custGeom>
              <a:avLst/>
              <a:gdLst/>
              <a:ahLst/>
              <a:cxnLst/>
              <a:rect l="l" t="t" r="r" b="b"/>
              <a:pathLst>
                <a:path w="808990" h="482600">
                  <a:moveTo>
                    <a:pt x="628903" y="463550"/>
                  </a:moveTo>
                  <a:lnTo>
                    <a:pt x="179324" y="463550"/>
                  </a:lnTo>
                  <a:lnTo>
                    <a:pt x="200660" y="471170"/>
                  </a:lnTo>
                  <a:lnTo>
                    <a:pt x="236220" y="481330"/>
                  </a:lnTo>
                  <a:lnTo>
                    <a:pt x="242025" y="482600"/>
                  </a:lnTo>
                  <a:lnTo>
                    <a:pt x="565875" y="482600"/>
                  </a:lnTo>
                  <a:lnTo>
                    <a:pt x="571500" y="481330"/>
                  </a:lnTo>
                  <a:lnTo>
                    <a:pt x="608330" y="471170"/>
                  </a:lnTo>
                  <a:lnTo>
                    <a:pt x="628903" y="463550"/>
                  </a:lnTo>
                  <a:close/>
                </a:path>
                <a:path w="808990" h="482600">
                  <a:moveTo>
                    <a:pt x="19050" y="133168"/>
                  </a:moveTo>
                  <a:lnTo>
                    <a:pt x="13970" y="139700"/>
                  </a:lnTo>
                  <a:lnTo>
                    <a:pt x="0" y="163830"/>
                  </a:lnTo>
                  <a:lnTo>
                    <a:pt x="0" y="320040"/>
                  </a:lnTo>
                  <a:lnTo>
                    <a:pt x="13970" y="344170"/>
                  </a:lnTo>
                  <a:lnTo>
                    <a:pt x="19050" y="350701"/>
                  </a:lnTo>
                  <a:lnTo>
                    <a:pt x="19050" y="133168"/>
                  </a:lnTo>
                  <a:close/>
                </a:path>
                <a:path w="808990" h="482600">
                  <a:moveTo>
                    <a:pt x="789939" y="134801"/>
                  </a:moveTo>
                  <a:lnTo>
                    <a:pt x="789939" y="349068"/>
                  </a:lnTo>
                  <a:lnTo>
                    <a:pt x="793750" y="344170"/>
                  </a:lnTo>
                  <a:lnTo>
                    <a:pt x="807719" y="320040"/>
                  </a:lnTo>
                  <a:lnTo>
                    <a:pt x="808989" y="316864"/>
                  </a:lnTo>
                  <a:lnTo>
                    <a:pt x="808989" y="166846"/>
                  </a:lnTo>
                  <a:lnTo>
                    <a:pt x="807719" y="163830"/>
                  </a:lnTo>
                  <a:lnTo>
                    <a:pt x="793750" y="139700"/>
                  </a:lnTo>
                  <a:lnTo>
                    <a:pt x="789939" y="134801"/>
                  </a:lnTo>
                  <a:close/>
                </a:path>
                <a:path w="808990" h="482600">
                  <a:moveTo>
                    <a:pt x="560251" y="0"/>
                  </a:moveTo>
                  <a:lnTo>
                    <a:pt x="247831" y="0"/>
                  </a:lnTo>
                  <a:lnTo>
                    <a:pt x="236220" y="2540"/>
                  </a:lnTo>
                  <a:lnTo>
                    <a:pt x="200660" y="12700"/>
                  </a:lnTo>
                  <a:lnTo>
                    <a:pt x="186436" y="17780"/>
                  </a:lnTo>
                  <a:lnTo>
                    <a:pt x="622046" y="17780"/>
                  </a:lnTo>
                  <a:lnTo>
                    <a:pt x="608330" y="12700"/>
                  </a:lnTo>
                  <a:lnTo>
                    <a:pt x="571500" y="2540"/>
                  </a:lnTo>
                  <a:lnTo>
                    <a:pt x="560251" y="0"/>
                  </a:lnTo>
                  <a:close/>
                </a:path>
              </a:pathLst>
            </a:custGeom>
            <a:solidFill>
              <a:srgbClr val="0066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888990" y="6084569"/>
              <a:ext cx="770890" cy="445770"/>
            </a:xfrm>
            <a:custGeom>
              <a:avLst/>
              <a:gdLst/>
              <a:ahLst/>
              <a:cxnLst/>
              <a:rect l="l" t="t" r="r" b="b"/>
              <a:pathLst>
                <a:path w="770890" h="445770">
                  <a:moveTo>
                    <a:pt x="650028" y="427989"/>
                  </a:moveTo>
                  <a:lnTo>
                    <a:pt x="119591" y="427989"/>
                  </a:lnTo>
                  <a:lnTo>
                    <a:pt x="146050" y="440689"/>
                  </a:lnTo>
                  <a:lnTo>
                    <a:pt x="160274" y="445769"/>
                  </a:lnTo>
                  <a:lnTo>
                    <a:pt x="609853" y="445769"/>
                  </a:lnTo>
                  <a:lnTo>
                    <a:pt x="623569" y="440689"/>
                  </a:lnTo>
                  <a:lnTo>
                    <a:pt x="650028" y="427989"/>
                  </a:lnTo>
                  <a:close/>
                </a:path>
                <a:path w="770890" h="445770">
                  <a:moveTo>
                    <a:pt x="19050" y="92313"/>
                  </a:moveTo>
                  <a:lnTo>
                    <a:pt x="12700" y="99059"/>
                  </a:lnTo>
                  <a:lnTo>
                    <a:pt x="0" y="115388"/>
                  </a:lnTo>
                  <a:lnTo>
                    <a:pt x="0" y="332921"/>
                  </a:lnTo>
                  <a:lnTo>
                    <a:pt x="12700" y="349249"/>
                  </a:lnTo>
                  <a:lnTo>
                    <a:pt x="19050" y="355996"/>
                  </a:lnTo>
                  <a:lnTo>
                    <a:pt x="19050" y="92313"/>
                  </a:lnTo>
                  <a:close/>
                </a:path>
                <a:path w="770890" h="445770">
                  <a:moveTo>
                    <a:pt x="751839" y="93662"/>
                  </a:moveTo>
                  <a:lnTo>
                    <a:pt x="751839" y="354647"/>
                  </a:lnTo>
                  <a:lnTo>
                    <a:pt x="756919" y="349249"/>
                  </a:lnTo>
                  <a:lnTo>
                    <a:pt x="770889" y="331288"/>
                  </a:lnTo>
                  <a:lnTo>
                    <a:pt x="770889" y="117021"/>
                  </a:lnTo>
                  <a:lnTo>
                    <a:pt x="756919" y="99059"/>
                  </a:lnTo>
                  <a:lnTo>
                    <a:pt x="751839" y="93662"/>
                  </a:lnTo>
                  <a:close/>
                </a:path>
                <a:path w="770890" h="445770">
                  <a:moveTo>
                    <a:pt x="602996" y="0"/>
                  </a:moveTo>
                  <a:lnTo>
                    <a:pt x="167386" y="0"/>
                  </a:lnTo>
                  <a:lnTo>
                    <a:pt x="146050" y="7619"/>
                  </a:lnTo>
                  <a:lnTo>
                    <a:pt x="122237" y="19049"/>
                  </a:lnTo>
                  <a:lnTo>
                    <a:pt x="647382" y="19049"/>
                  </a:lnTo>
                  <a:lnTo>
                    <a:pt x="623569" y="7619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908040" y="6103619"/>
              <a:ext cx="732790" cy="408940"/>
            </a:xfrm>
            <a:custGeom>
              <a:avLst/>
              <a:gdLst/>
              <a:ahLst/>
              <a:cxnLst/>
              <a:rect l="l" t="t" r="r" b="b"/>
              <a:pathLst>
                <a:path w="732790" h="408940">
                  <a:moveTo>
                    <a:pt x="666750" y="389889"/>
                  </a:moveTo>
                  <a:lnTo>
                    <a:pt x="64770" y="389889"/>
                  </a:lnTo>
                  <a:lnTo>
                    <a:pt x="95250" y="406399"/>
                  </a:lnTo>
                  <a:lnTo>
                    <a:pt x="100541" y="408939"/>
                  </a:lnTo>
                  <a:lnTo>
                    <a:pt x="630978" y="408939"/>
                  </a:lnTo>
                  <a:lnTo>
                    <a:pt x="636269" y="406399"/>
                  </a:lnTo>
                  <a:lnTo>
                    <a:pt x="666750" y="389889"/>
                  </a:lnTo>
                  <a:close/>
                </a:path>
                <a:path w="732790" h="408940">
                  <a:moveTo>
                    <a:pt x="17780" y="55211"/>
                  </a:moveTo>
                  <a:lnTo>
                    <a:pt x="13970" y="58419"/>
                  </a:lnTo>
                  <a:lnTo>
                    <a:pt x="0" y="73263"/>
                  </a:lnTo>
                  <a:lnTo>
                    <a:pt x="0" y="336946"/>
                  </a:lnTo>
                  <a:lnTo>
                    <a:pt x="13970" y="351789"/>
                  </a:lnTo>
                  <a:lnTo>
                    <a:pt x="17780" y="354998"/>
                  </a:lnTo>
                  <a:lnTo>
                    <a:pt x="17780" y="55211"/>
                  </a:lnTo>
                  <a:close/>
                </a:path>
                <a:path w="732790" h="408940">
                  <a:moveTo>
                    <a:pt x="715010" y="56281"/>
                  </a:moveTo>
                  <a:lnTo>
                    <a:pt x="715010" y="353928"/>
                  </a:lnTo>
                  <a:lnTo>
                    <a:pt x="717550" y="351789"/>
                  </a:lnTo>
                  <a:lnTo>
                    <a:pt x="732789" y="335597"/>
                  </a:lnTo>
                  <a:lnTo>
                    <a:pt x="732789" y="74612"/>
                  </a:lnTo>
                  <a:lnTo>
                    <a:pt x="717550" y="58419"/>
                  </a:lnTo>
                  <a:lnTo>
                    <a:pt x="715010" y="56281"/>
                  </a:lnTo>
                  <a:close/>
                </a:path>
                <a:path w="732790" h="408940">
                  <a:moveTo>
                    <a:pt x="628332" y="0"/>
                  </a:moveTo>
                  <a:lnTo>
                    <a:pt x="103187" y="0"/>
                  </a:lnTo>
                  <a:lnTo>
                    <a:pt x="95250" y="3809"/>
                  </a:lnTo>
                  <a:lnTo>
                    <a:pt x="67114" y="19049"/>
                  </a:lnTo>
                  <a:lnTo>
                    <a:pt x="664405" y="19049"/>
                  </a:lnTo>
                  <a:lnTo>
                    <a:pt x="636269" y="3809"/>
                  </a:lnTo>
                  <a:lnTo>
                    <a:pt x="628332" y="0"/>
                  </a:lnTo>
                  <a:close/>
                </a:path>
              </a:pathLst>
            </a:custGeom>
            <a:solidFill>
              <a:srgbClr val="006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5925819" y="6122669"/>
              <a:ext cx="697230" cy="370840"/>
            </a:xfrm>
            <a:custGeom>
              <a:avLst/>
              <a:gdLst/>
              <a:ahLst/>
              <a:cxnLst/>
              <a:rect l="l" t="t" r="r" b="b"/>
              <a:pathLst>
                <a:path w="697229" h="370839">
                  <a:moveTo>
                    <a:pt x="19050" y="20119"/>
                  </a:moveTo>
                  <a:lnTo>
                    <a:pt x="0" y="36161"/>
                  </a:lnTo>
                  <a:lnTo>
                    <a:pt x="0" y="335948"/>
                  </a:lnTo>
                  <a:lnTo>
                    <a:pt x="20319" y="353059"/>
                  </a:lnTo>
                  <a:lnTo>
                    <a:pt x="46989" y="370839"/>
                  </a:lnTo>
                  <a:lnTo>
                    <a:pt x="648970" y="370839"/>
                  </a:lnTo>
                  <a:lnTo>
                    <a:pt x="675639" y="353059"/>
                  </a:lnTo>
                  <a:lnTo>
                    <a:pt x="677148" y="351789"/>
                  </a:lnTo>
                  <a:lnTo>
                    <a:pt x="19050" y="351789"/>
                  </a:lnTo>
                  <a:lnTo>
                    <a:pt x="19050" y="20119"/>
                  </a:lnTo>
                  <a:close/>
                </a:path>
                <a:path w="697229" h="370839">
                  <a:moveTo>
                    <a:pt x="678179" y="21188"/>
                  </a:moveTo>
                  <a:lnTo>
                    <a:pt x="678179" y="350921"/>
                  </a:lnTo>
                  <a:lnTo>
                    <a:pt x="697229" y="334878"/>
                  </a:lnTo>
                  <a:lnTo>
                    <a:pt x="697229" y="37231"/>
                  </a:lnTo>
                  <a:lnTo>
                    <a:pt x="678179" y="21188"/>
                  </a:lnTo>
                  <a:close/>
                </a:path>
                <a:path w="697229" h="370839">
                  <a:moveTo>
                    <a:pt x="646625" y="0"/>
                  </a:moveTo>
                  <a:lnTo>
                    <a:pt x="49334" y="0"/>
                  </a:lnTo>
                  <a:lnTo>
                    <a:pt x="46989" y="1269"/>
                  </a:lnTo>
                  <a:lnTo>
                    <a:pt x="22224" y="17779"/>
                  </a:lnTo>
                  <a:lnTo>
                    <a:pt x="673734" y="17779"/>
                  </a:lnTo>
                  <a:lnTo>
                    <a:pt x="648970" y="1269"/>
                  </a:lnTo>
                  <a:lnTo>
                    <a:pt x="646625" y="0"/>
                  </a:lnTo>
                  <a:close/>
                </a:path>
              </a:pathLst>
            </a:custGeom>
            <a:solidFill>
              <a:srgbClr val="006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5944869" y="6140450"/>
              <a:ext cx="659130" cy="334010"/>
            </a:xfrm>
            <a:custGeom>
              <a:avLst/>
              <a:gdLst/>
              <a:ahLst/>
              <a:cxnLst/>
              <a:rect l="l" t="t" r="r" b="b"/>
              <a:pathLst>
                <a:path w="659129" h="334010">
                  <a:moveTo>
                    <a:pt x="654684" y="0"/>
                  </a:moveTo>
                  <a:lnTo>
                    <a:pt x="3174" y="0"/>
                  </a:lnTo>
                  <a:lnTo>
                    <a:pt x="1269" y="1270"/>
                  </a:lnTo>
                  <a:lnTo>
                    <a:pt x="0" y="2339"/>
                  </a:lnTo>
                  <a:lnTo>
                    <a:pt x="0" y="334010"/>
                  </a:lnTo>
                  <a:lnTo>
                    <a:pt x="658098" y="334010"/>
                  </a:lnTo>
                  <a:lnTo>
                    <a:pt x="659129" y="333141"/>
                  </a:lnTo>
                  <a:lnTo>
                    <a:pt x="659129" y="316229"/>
                  </a:lnTo>
                  <a:lnTo>
                    <a:pt x="19050" y="316230"/>
                  </a:lnTo>
                  <a:lnTo>
                    <a:pt x="19050" y="19050"/>
                  </a:lnTo>
                  <a:lnTo>
                    <a:pt x="659129" y="19050"/>
                  </a:lnTo>
                  <a:lnTo>
                    <a:pt x="659129" y="3408"/>
                  </a:lnTo>
                  <a:lnTo>
                    <a:pt x="656589" y="1270"/>
                  </a:lnTo>
                  <a:lnTo>
                    <a:pt x="654684" y="0"/>
                  </a:lnTo>
                  <a:close/>
                </a:path>
                <a:path w="659129" h="334010">
                  <a:moveTo>
                    <a:pt x="659129" y="19050"/>
                  </a:moveTo>
                  <a:lnTo>
                    <a:pt x="640079" y="19050"/>
                  </a:lnTo>
                  <a:lnTo>
                    <a:pt x="640079" y="316230"/>
                  </a:lnTo>
                  <a:lnTo>
                    <a:pt x="659129" y="316229"/>
                  </a:lnTo>
                  <a:lnTo>
                    <a:pt x="659129" y="1905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963920" y="6159499"/>
              <a:ext cx="621030" cy="297180"/>
            </a:xfrm>
            <a:custGeom>
              <a:avLst/>
              <a:gdLst/>
              <a:ahLst/>
              <a:cxnLst/>
              <a:rect l="l" t="t" r="r" b="b"/>
              <a:pathLst>
                <a:path w="621029" h="297179">
                  <a:moveTo>
                    <a:pt x="621030" y="0"/>
                  </a:moveTo>
                  <a:lnTo>
                    <a:pt x="603250" y="0"/>
                  </a:lnTo>
                  <a:lnTo>
                    <a:pt x="603250" y="19050"/>
                  </a:lnTo>
                  <a:lnTo>
                    <a:pt x="603250" y="278130"/>
                  </a:lnTo>
                  <a:lnTo>
                    <a:pt x="17780" y="278130"/>
                  </a:lnTo>
                  <a:lnTo>
                    <a:pt x="17780" y="19050"/>
                  </a:lnTo>
                  <a:lnTo>
                    <a:pt x="603250" y="19050"/>
                  </a:lnTo>
                  <a:lnTo>
                    <a:pt x="60325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278130"/>
                  </a:lnTo>
                  <a:lnTo>
                    <a:pt x="0" y="297180"/>
                  </a:lnTo>
                  <a:lnTo>
                    <a:pt x="621030" y="297180"/>
                  </a:lnTo>
                  <a:lnTo>
                    <a:pt x="621030" y="278130"/>
                  </a:lnTo>
                  <a:lnTo>
                    <a:pt x="621030" y="19050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00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981700" y="6178549"/>
              <a:ext cx="585470" cy="259079"/>
            </a:xfrm>
            <a:custGeom>
              <a:avLst/>
              <a:gdLst/>
              <a:ahLst/>
              <a:cxnLst/>
              <a:rect l="l" t="t" r="r" b="b"/>
              <a:pathLst>
                <a:path w="585470" h="259079">
                  <a:moveTo>
                    <a:pt x="585470" y="0"/>
                  </a:moveTo>
                  <a:lnTo>
                    <a:pt x="566420" y="0"/>
                  </a:lnTo>
                  <a:lnTo>
                    <a:pt x="566420" y="17780"/>
                  </a:lnTo>
                  <a:lnTo>
                    <a:pt x="566420" y="240030"/>
                  </a:lnTo>
                  <a:lnTo>
                    <a:pt x="19050" y="240030"/>
                  </a:lnTo>
                  <a:lnTo>
                    <a:pt x="19050" y="17780"/>
                  </a:lnTo>
                  <a:lnTo>
                    <a:pt x="566420" y="17780"/>
                  </a:lnTo>
                  <a:lnTo>
                    <a:pt x="56642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240030"/>
                  </a:lnTo>
                  <a:lnTo>
                    <a:pt x="0" y="259080"/>
                  </a:lnTo>
                  <a:lnTo>
                    <a:pt x="585470" y="259080"/>
                  </a:lnTo>
                  <a:lnTo>
                    <a:pt x="585470" y="240030"/>
                  </a:lnTo>
                  <a:lnTo>
                    <a:pt x="585470" y="17780"/>
                  </a:lnTo>
                  <a:lnTo>
                    <a:pt x="585470" y="0"/>
                  </a:lnTo>
                  <a:close/>
                </a:path>
              </a:pathLst>
            </a:custGeom>
            <a:solidFill>
              <a:srgbClr val="006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000750" y="6196329"/>
              <a:ext cx="547370" cy="222250"/>
            </a:xfrm>
            <a:custGeom>
              <a:avLst/>
              <a:gdLst/>
              <a:ahLst/>
              <a:cxnLst/>
              <a:rect l="l" t="t" r="r" b="b"/>
              <a:pathLst>
                <a:path w="547370" h="222250">
                  <a:moveTo>
                    <a:pt x="547370" y="0"/>
                  </a:moveTo>
                  <a:lnTo>
                    <a:pt x="528320" y="0"/>
                  </a:lnTo>
                  <a:lnTo>
                    <a:pt x="528320" y="19050"/>
                  </a:lnTo>
                  <a:lnTo>
                    <a:pt x="528320" y="204470"/>
                  </a:lnTo>
                  <a:lnTo>
                    <a:pt x="19050" y="204470"/>
                  </a:lnTo>
                  <a:lnTo>
                    <a:pt x="19050" y="19050"/>
                  </a:lnTo>
                  <a:lnTo>
                    <a:pt x="528320" y="19050"/>
                  </a:lnTo>
                  <a:lnTo>
                    <a:pt x="52832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204470"/>
                  </a:lnTo>
                  <a:lnTo>
                    <a:pt x="0" y="222250"/>
                  </a:lnTo>
                  <a:lnTo>
                    <a:pt x="547370" y="222250"/>
                  </a:lnTo>
                  <a:lnTo>
                    <a:pt x="547370" y="204470"/>
                  </a:lnTo>
                  <a:lnTo>
                    <a:pt x="547370" y="19050"/>
                  </a:lnTo>
                  <a:lnTo>
                    <a:pt x="54737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019800" y="6215379"/>
              <a:ext cx="509270" cy="166370"/>
            </a:xfrm>
            <a:custGeom>
              <a:avLst/>
              <a:gdLst/>
              <a:ahLst/>
              <a:cxnLst/>
              <a:rect l="l" t="t" r="r" b="b"/>
              <a:pathLst>
                <a:path w="509270" h="166370">
                  <a:moveTo>
                    <a:pt x="50927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66370"/>
                  </a:lnTo>
                  <a:lnTo>
                    <a:pt x="17780" y="166370"/>
                  </a:lnTo>
                  <a:lnTo>
                    <a:pt x="17780" y="17780"/>
                  </a:lnTo>
                  <a:lnTo>
                    <a:pt x="491490" y="17780"/>
                  </a:lnTo>
                  <a:lnTo>
                    <a:pt x="491490" y="166370"/>
                  </a:lnTo>
                  <a:lnTo>
                    <a:pt x="509270" y="166370"/>
                  </a:lnTo>
                  <a:lnTo>
                    <a:pt x="509270" y="17780"/>
                  </a:lnTo>
                  <a:lnTo>
                    <a:pt x="509270" y="0"/>
                  </a:lnTo>
                  <a:close/>
                </a:path>
              </a:pathLst>
            </a:custGeom>
            <a:solidFill>
              <a:srgbClr val="006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037580" y="6252209"/>
              <a:ext cx="473709" cy="129539"/>
            </a:xfrm>
            <a:custGeom>
              <a:avLst/>
              <a:gdLst/>
              <a:ahLst/>
              <a:cxnLst/>
              <a:rect l="l" t="t" r="r" b="b"/>
              <a:pathLst>
                <a:path w="473709" h="129539">
                  <a:moveTo>
                    <a:pt x="473710" y="0"/>
                  </a:moveTo>
                  <a:lnTo>
                    <a:pt x="454660" y="0"/>
                  </a:lnTo>
                  <a:lnTo>
                    <a:pt x="454660" y="111760"/>
                  </a:lnTo>
                  <a:lnTo>
                    <a:pt x="19050" y="111760"/>
                  </a:lnTo>
                  <a:lnTo>
                    <a:pt x="19050" y="0"/>
                  </a:lnTo>
                  <a:lnTo>
                    <a:pt x="0" y="0"/>
                  </a:lnTo>
                  <a:lnTo>
                    <a:pt x="0" y="111760"/>
                  </a:lnTo>
                  <a:lnTo>
                    <a:pt x="0" y="129540"/>
                  </a:lnTo>
                  <a:lnTo>
                    <a:pt x="473710" y="129540"/>
                  </a:lnTo>
                  <a:lnTo>
                    <a:pt x="473710" y="111760"/>
                  </a:lnTo>
                  <a:lnTo>
                    <a:pt x="47371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056630" y="6252209"/>
              <a:ext cx="435609" cy="111760"/>
            </a:xfrm>
            <a:custGeom>
              <a:avLst/>
              <a:gdLst/>
              <a:ahLst/>
              <a:cxnLst/>
              <a:rect l="l" t="t" r="r" b="b"/>
              <a:pathLst>
                <a:path w="435610" h="111760">
                  <a:moveTo>
                    <a:pt x="435610" y="0"/>
                  </a:moveTo>
                  <a:lnTo>
                    <a:pt x="417830" y="0"/>
                  </a:lnTo>
                  <a:lnTo>
                    <a:pt x="417830" y="19050"/>
                  </a:lnTo>
                  <a:lnTo>
                    <a:pt x="417830" y="92710"/>
                  </a:lnTo>
                  <a:lnTo>
                    <a:pt x="17780" y="92710"/>
                  </a:lnTo>
                  <a:lnTo>
                    <a:pt x="17780" y="19050"/>
                  </a:lnTo>
                  <a:lnTo>
                    <a:pt x="417830" y="19050"/>
                  </a:lnTo>
                  <a:lnTo>
                    <a:pt x="417830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0" y="92710"/>
                  </a:lnTo>
                  <a:lnTo>
                    <a:pt x="0" y="111760"/>
                  </a:lnTo>
                  <a:lnTo>
                    <a:pt x="435610" y="111760"/>
                  </a:lnTo>
                  <a:lnTo>
                    <a:pt x="435610" y="92710"/>
                  </a:lnTo>
                  <a:lnTo>
                    <a:pt x="435610" y="19050"/>
                  </a:lnTo>
                  <a:lnTo>
                    <a:pt x="43561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074410" y="6271259"/>
              <a:ext cx="400050" cy="73660"/>
            </a:xfrm>
            <a:custGeom>
              <a:avLst/>
              <a:gdLst/>
              <a:ahLst/>
              <a:cxnLst/>
              <a:rect l="l" t="t" r="r" b="b"/>
              <a:pathLst>
                <a:path w="400050" h="73660">
                  <a:moveTo>
                    <a:pt x="400050" y="0"/>
                  </a:moveTo>
                  <a:lnTo>
                    <a:pt x="381000" y="0"/>
                  </a:lnTo>
                  <a:lnTo>
                    <a:pt x="381000" y="17780"/>
                  </a:lnTo>
                  <a:lnTo>
                    <a:pt x="381000" y="54610"/>
                  </a:lnTo>
                  <a:lnTo>
                    <a:pt x="19050" y="54610"/>
                  </a:lnTo>
                  <a:lnTo>
                    <a:pt x="19050" y="17780"/>
                  </a:lnTo>
                  <a:lnTo>
                    <a:pt x="381000" y="1778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0" y="54610"/>
                  </a:lnTo>
                  <a:lnTo>
                    <a:pt x="0" y="73660"/>
                  </a:lnTo>
                  <a:lnTo>
                    <a:pt x="400050" y="73660"/>
                  </a:lnTo>
                  <a:lnTo>
                    <a:pt x="400050" y="54610"/>
                  </a:lnTo>
                  <a:lnTo>
                    <a:pt x="400050" y="1778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5E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093460" y="6289039"/>
              <a:ext cx="361950" cy="36830"/>
            </a:xfrm>
            <a:custGeom>
              <a:avLst/>
              <a:gdLst/>
              <a:ahLst/>
              <a:cxnLst/>
              <a:rect l="l" t="t" r="r" b="b"/>
              <a:pathLst>
                <a:path w="361950" h="36829">
                  <a:moveTo>
                    <a:pt x="36195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361950" y="36830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016079" y="6095999"/>
              <a:ext cx="518159" cy="64769"/>
            </a:xfrm>
            <a:custGeom>
              <a:avLst/>
              <a:gdLst/>
              <a:ahLst/>
              <a:cxnLst/>
              <a:rect l="l" t="t" r="r" b="b"/>
              <a:pathLst>
                <a:path w="518159" h="64770">
                  <a:moveTo>
                    <a:pt x="517766" y="64770"/>
                  </a:moveTo>
                  <a:lnTo>
                    <a:pt x="514261" y="62230"/>
                  </a:lnTo>
                  <a:lnTo>
                    <a:pt x="488861" y="48260"/>
                  </a:lnTo>
                  <a:lnTo>
                    <a:pt x="460921" y="36830"/>
                  </a:lnTo>
                  <a:lnTo>
                    <a:pt x="451180" y="33020"/>
                  </a:lnTo>
                  <a:lnTo>
                    <a:pt x="444690" y="30480"/>
                  </a:lnTo>
                  <a:lnTo>
                    <a:pt x="431711" y="25400"/>
                  </a:lnTo>
                  <a:lnTo>
                    <a:pt x="399961" y="16510"/>
                  </a:lnTo>
                  <a:lnTo>
                    <a:pt x="366941" y="8890"/>
                  </a:lnTo>
                  <a:lnTo>
                    <a:pt x="333921" y="5080"/>
                  </a:lnTo>
                  <a:lnTo>
                    <a:pt x="295821" y="0"/>
                  </a:lnTo>
                  <a:lnTo>
                    <a:pt x="220891" y="0"/>
                  </a:lnTo>
                  <a:lnTo>
                    <a:pt x="184061" y="5080"/>
                  </a:lnTo>
                  <a:lnTo>
                    <a:pt x="149771" y="8890"/>
                  </a:lnTo>
                  <a:lnTo>
                    <a:pt x="118021" y="16510"/>
                  </a:lnTo>
                  <a:lnTo>
                    <a:pt x="85001" y="25400"/>
                  </a:lnTo>
                  <a:lnTo>
                    <a:pt x="72009" y="30480"/>
                  </a:lnTo>
                  <a:lnTo>
                    <a:pt x="67945" y="32067"/>
                  </a:lnTo>
                  <a:lnTo>
                    <a:pt x="65519" y="33020"/>
                  </a:lnTo>
                  <a:lnTo>
                    <a:pt x="55791" y="36830"/>
                  </a:lnTo>
                  <a:lnTo>
                    <a:pt x="29121" y="48260"/>
                  </a:lnTo>
                  <a:lnTo>
                    <a:pt x="3721" y="62230"/>
                  </a:lnTo>
                  <a:lnTo>
                    <a:pt x="0" y="64770"/>
                  </a:lnTo>
                  <a:lnTo>
                    <a:pt x="517766" y="6477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975349" y="6156959"/>
              <a:ext cx="598170" cy="34290"/>
            </a:xfrm>
            <a:custGeom>
              <a:avLst/>
              <a:gdLst/>
              <a:ahLst/>
              <a:cxnLst/>
              <a:rect l="l" t="t" r="r" b="b"/>
              <a:pathLst>
                <a:path w="598170" h="34289">
                  <a:moveTo>
                    <a:pt x="552680" y="0"/>
                  </a:moveTo>
                  <a:lnTo>
                    <a:pt x="46759" y="0"/>
                  </a:lnTo>
                  <a:lnTo>
                    <a:pt x="44450" y="1269"/>
                  </a:lnTo>
                  <a:lnTo>
                    <a:pt x="20320" y="17779"/>
                  </a:lnTo>
                  <a:lnTo>
                    <a:pt x="0" y="34289"/>
                  </a:lnTo>
                  <a:lnTo>
                    <a:pt x="598170" y="34289"/>
                  </a:lnTo>
                  <a:lnTo>
                    <a:pt x="577850" y="17779"/>
                  </a:lnTo>
                  <a:lnTo>
                    <a:pt x="554990" y="1269"/>
                  </a:lnTo>
                  <a:lnTo>
                    <a:pt x="55268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947325" y="6188709"/>
              <a:ext cx="654685" cy="34290"/>
            </a:xfrm>
            <a:custGeom>
              <a:avLst/>
              <a:gdLst/>
              <a:ahLst/>
              <a:cxnLst/>
              <a:rect l="l" t="t" r="r" b="b"/>
              <a:pathLst>
                <a:path w="654684" h="34289">
                  <a:moveTo>
                    <a:pt x="623068" y="0"/>
                  </a:moveTo>
                  <a:lnTo>
                    <a:pt x="31150" y="0"/>
                  </a:lnTo>
                  <a:lnTo>
                    <a:pt x="28024" y="2539"/>
                  </a:lnTo>
                  <a:lnTo>
                    <a:pt x="10244" y="20319"/>
                  </a:lnTo>
                  <a:lnTo>
                    <a:pt x="0" y="34289"/>
                  </a:lnTo>
                  <a:lnTo>
                    <a:pt x="654219" y="34289"/>
                  </a:lnTo>
                  <a:lnTo>
                    <a:pt x="643974" y="20319"/>
                  </a:lnTo>
                  <a:lnTo>
                    <a:pt x="626194" y="2539"/>
                  </a:lnTo>
                  <a:lnTo>
                    <a:pt x="623068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928518" y="6220459"/>
              <a:ext cx="692150" cy="34290"/>
            </a:xfrm>
            <a:custGeom>
              <a:avLst/>
              <a:gdLst/>
              <a:ahLst/>
              <a:cxnLst/>
              <a:rect l="l" t="t" r="r" b="b"/>
              <a:pathLst>
                <a:path w="692150" h="34289">
                  <a:moveTo>
                    <a:pt x="671163" y="0"/>
                  </a:moveTo>
                  <a:lnTo>
                    <a:pt x="20669" y="0"/>
                  </a:lnTo>
                  <a:lnTo>
                    <a:pt x="15081" y="7619"/>
                  </a:lnTo>
                  <a:lnTo>
                    <a:pt x="2381" y="27939"/>
                  </a:lnTo>
                  <a:lnTo>
                    <a:pt x="0" y="34289"/>
                  </a:lnTo>
                  <a:lnTo>
                    <a:pt x="691832" y="34289"/>
                  </a:lnTo>
                  <a:lnTo>
                    <a:pt x="689451" y="27939"/>
                  </a:lnTo>
                  <a:lnTo>
                    <a:pt x="676751" y="7619"/>
                  </a:lnTo>
                  <a:lnTo>
                    <a:pt x="671163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919610" y="6250939"/>
              <a:ext cx="709930" cy="34290"/>
            </a:xfrm>
            <a:custGeom>
              <a:avLst/>
              <a:gdLst/>
              <a:ahLst/>
              <a:cxnLst/>
              <a:rect l="l" t="t" r="r" b="b"/>
              <a:pathLst>
                <a:path w="709929" h="34289">
                  <a:moveTo>
                    <a:pt x="699311" y="0"/>
                  </a:moveTo>
                  <a:lnTo>
                    <a:pt x="10336" y="0"/>
                  </a:lnTo>
                  <a:lnTo>
                    <a:pt x="3668" y="17780"/>
                  </a:lnTo>
                  <a:lnTo>
                    <a:pt x="0" y="34290"/>
                  </a:lnTo>
                  <a:lnTo>
                    <a:pt x="709647" y="34290"/>
                  </a:lnTo>
                  <a:lnTo>
                    <a:pt x="705978" y="17780"/>
                  </a:lnTo>
                  <a:lnTo>
                    <a:pt x="699311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915660" y="6282689"/>
              <a:ext cx="717550" cy="34290"/>
            </a:xfrm>
            <a:custGeom>
              <a:avLst/>
              <a:gdLst/>
              <a:ahLst/>
              <a:cxnLst/>
              <a:rect l="l" t="t" r="r" b="b"/>
              <a:pathLst>
                <a:path w="717550" h="34289">
                  <a:moveTo>
                    <a:pt x="713034" y="0"/>
                  </a:moveTo>
                  <a:lnTo>
                    <a:pt x="4515" y="0"/>
                  </a:lnTo>
                  <a:lnTo>
                    <a:pt x="2539" y="8890"/>
                  </a:lnTo>
                  <a:lnTo>
                    <a:pt x="0" y="31750"/>
                  </a:lnTo>
                  <a:lnTo>
                    <a:pt x="282" y="34290"/>
                  </a:lnTo>
                  <a:lnTo>
                    <a:pt x="717267" y="34290"/>
                  </a:lnTo>
                  <a:lnTo>
                    <a:pt x="717549" y="31750"/>
                  </a:lnTo>
                  <a:lnTo>
                    <a:pt x="715010" y="8890"/>
                  </a:lnTo>
                  <a:lnTo>
                    <a:pt x="713034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915660" y="6314439"/>
              <a:ext cx="717550" cy="34290"/>
            </a:xfrm>
            <a:custGeom>
              <a:avLst/>
              <a:gdLst/>
              <a:ahLst/>
              <a:cxnLst/>
              <a:rect l="l" t="t" r="r" b="b"/>
              <a:pathLst>
                <a:path w="717550" h="34289">
                  <a:moveTo>
                    <a:pt x="717549" y="0"/>
                  </a:moveTo>
                  <a:lnTo>
                    <a:pt x="0" y="0"/>
                  </a:lnTo>
                  <a:lnTo>
                    <a:pt x="2539" y="22860"/>
                  </a:lnTo>
                  <a:lnTo>
                    <a:pt x="5229" y="34290"/>
                  </a:lnTo>
                  <a:lnTo>
                    <a:pt x="712320" y="34290"/>
                  </a:lnTo>
                  <a:lnTo>
                    <a:pt x="715010" y="22860"/>
                  </a:lnTo>
                  <a:lnTo>
                    <a:pt x="717549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919992" y="6344919"/>
              <a:ext cx="709295" cy="34290"/>
            </a:xfrm>
            <a:custGeom>
              <a:avLst/>
              <a:gdLst/>
              <a:ahLst/>
              <a:cxnLst/>
              <a:rect l="l" t="t" r="r" b="b"/>
              <a:pathLst>
                <a:path w="709295" h="34289">
                  <a:moveTo>
                    <a:pt x="708884" y="0"/>
                  </a:moveTo>
                  <a:lnTo>
                    <a:pt x="0" y="0"/>
                  </a:lnTo>
                  <a:lnTo>
                    <a:pt x="3287" y="13969"/>
                  </a:lnTo>
                  <a:lnTo>
                    <a:pt x="10458" y="34289"/>
                  </a:lnTo>
                  <a:lnTo>
                    <a:pt x="698425" y="34289"/>
                  </a:lnTo>
                  <a:lnTo>
                    <a:pt x="705597" y="13969"/>
                  </a:lnTo>
                  <a:lnTo>
                    <a:pt x="708884" y="0"/>
                  </a:lnTo>
                  <a:close/>
                </a:path>
              </a:pathLst>
            </a:custGeom>
            <a:solidFill>
              <a:srgbClr val="006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929555" y="6376669"/>
              <a:ext cx="690245" cy="34290"/>
            </a:xfrm>
            <a:custGeom>
              <a:avLst/>
              <a:gdLst/>
              <a:ahLst/>
              <a:cxnLst/>
              <a:rect l="l" t="t" r="r" b="b"/>
              <a:pathLst>
                <a:path w="690245" h="34289">
                  <a:moveTo>
                    <a:pt x="689759" y="0"/>
                  </a:moveTo>
                  <a:lnTo>
                    <a:pt x="0" y="0"/>
                  </a:lnTo>
                  <a:lnTo>
                    <a:pt x="1344" y="3809"/>
                  </a:lnTo>
                  <a:lnTo>
                    <a:pt x="14044" y="24129"/>
                  </a:lnTo>
                  <a:lnTo>
                    <a:pt x="21495" y="34289"/>
                  </a:lnTo>
                  <a:lnTo>
                    <a:pt x="668264" y="34289"/>
                  </a:lnTo>
                  <a:lnTo>
                    <a:pt x="675714" y="24129"/>
                  </a:lnTo>
                  <a:lnTo>
                    <a:pt x="688414" y="3809"/>
                  </a:lnTo>
                  <a:lnTo>
                    <a:pt x="689759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949187" y="6408419"/>
              <a:ext cx="650875" cy="34290"/>
            </a:xfrm>
            <a:custGeom>
              <a:avLst/>
              <a:gdLst/>
              <a:ahLst/>
              <a:cxnLst/>
              <a:rect l="l" t="t" r="r" b="b"/>
              <a:pathLst>
                <a:path w="650875" h="34289">
                  <a:moveTo>
                    <a:pt x="650493" y="0"/>
                  </a:moveTo>
                  <a:lnTo>
                    <a:pt x="0" y="0"/>
                  </a:lnTo>
                  <a:lnTo>
                    <a:pt x="8382" y="11429"/>
                  </a:lnTo>
                  <a:lnTo>
                    <a:pt x="26162" y="29209"/>
                  </a:lnTo>
                  <a:lnTo>
                    <a:pt x="32414" y="34289"/>
                  </a:lnTo>
                  <a:lnTo>
                    <a:pt x="618079" y="34289"/>
                  </a:lnTo>
                  <a:lnTo>
                    <a:pt x="624332" y="29209"/>
                  </a:lnTo>
                  <a:lnTo>
                    <a:pt x="642112" y="11429"/>
                  </a:lnTo>
                  <a:lnTo>
                    <a:pt x="650493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976912" y="6438900"/>
              <a:ext cx="595630" cy="34290"/>
            </a:xfrm>
            <a:custGeom>
              <a:avLst/>
              <a:gdLst/>
              <a:ahLst/>
              <a:cxnLst/>
              <a:rect l="l" t="t" r="r" b="b"/>
              <a:pathLst>
                <a:path w="595629" h="34289">
                  <a:moveTo>
                    <a:pt x="595043" y="0"/>
                  </a:moveTo>
                  <a:lnTo>
                    <a:pt x="0" y="0"/>
                  </a:lnTo>
                  <a:lnTo>
                    <a:pt x="18756" y="15239"/>
                  </a:lnTo>
                  <a:lnTo>
                    <a:pt x="42886" y="31750"/>
                  </a:lnTo>
                  <a:lnTo>
                    <a:pt x="47966" y="34289"/>
                  </a:lnTo>
                  <a:lnTo>
                    <a:pt x="548346" y="34289"/>
                  </a:lnTo>
                  <a:lnTo>
                    <a:pt x="553426" y="31750"/>
                  </a:lnTo>
                  <a:lnTo>
                    <a:pt x="576286" y="15239"/>
                  </a:lnTo>
                  <a:lnTo>
                    <a:pt x="595043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019799" y="6470650"/>
              <a:ext cx="510540" cy="34290"/>
            </a:xfrm>
            <a:custGeom>
              <a:avLst/>
              <a:gdLst/>
              <a:ahLst/>
              <a:cxnLst/>
              <a:rect l="l" t="t" r="r" b="b"/>
              <a:pathLst>
                <a:path w="510540" h="34290">
                  <a:moveTo>
                    <a:pt x="510540" y="0"/>
                  </a:moveTo>
                  <a:lnTo>
                    <a:pt x="0" y="0"/>
                  </a:lnTo>
                  <a:lnTo>
                    <a:pt x="25400" y="12700"/>
                  </a:lnTo>
                  <a:lnTo>
                    <a:pt x="52070" y="25400"/>
                  </a:lnTo>
                  <a:lnTo>
                    <a:pt x="74788" y="34289"/>
                  </a:lnTo>
                  <a:lnTo>
                    <a:pt x="434481" y="34289"/>
                  </a:lnTo>
                  <a:lnTo>
                    <a:pt x="457200" y="25400"/>
                  </a:lnTo>
                  <a:lnTo>
                    <a:pt x="485140" y="12700"/>
                  </a:lnTo>
                  <a:lnTo>
                    <a:pt x="51054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3" name="object 283"/>
          <p:cNvGrpSpPr/>
          <p:nvPr/>
        </p:nvGrpSpPr>
        <p:grpSpPr>
          <a:xfrm>
            <a:off x="6005829" y="6146800"/>
            <a:ext cx="544195" cy="328930"/>
            <a:chOff x="6005829" y="6146800"/>
            <a:chExt cx="544195" cy="328930"/>
          </a:xfrm>
        </p:grpSpPr>
        <p:sp>
          <p:nvSpPr>
            <p:cNvPr id="284" name="object 284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007099" y="6328410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020223" y="6365240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048882" y="6402070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068059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071742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146799" y="6358890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176009" y="6377940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4" name="object 304"/>
          <p:cNvGrpSpPr/>
          <p:nvPr/>
        </p:nvGrpSpPr>
        <p:grpSpPr>
          <a:xfrm>
            <a:off x="5676900" y="5897879"/>
            <a:ext cx="607060" cy="255270"/>
            <a:chOff x="5676900" y="5897879"/>
            <a:chExt cx="607060" cy="255270"/>
          </a:xfrm>
        </p:grpSpPr>
        <p:sp>
          <p:nvSpPr>
            <p:cNvPr id="305" name="object 305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5676900" y="5953759"/>
              <a:ext cx="344504" cy="1993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" name="object 307"/>
          <p:cNvGrpSpPr/>
          <p:nvPr/>
        </p:nvGrpSpPr>
        <p:grpSpPr>
          <a:xfrm>
            <a:off x="5867400" y="6620509"/>
            <a:ext cx="703580" cy="105410"/>
            <a:chOff x="5867400" y="6620509"/>
            <a:chExt cx="703580" cy="105410"/>
          </a:xfrm>
        </p:grpSpPr>
        <p:sp>
          <p:nvSpPr>
            <p:cNvPr id="308" name="object 308"/>
            <p:cNvSpPr/>
            <p:nvPr/>
          </p:nvSpPr>
          <p:spPr>
            <a:xfrm>
              <a:off x="5867400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5867400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5980429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6519798" y="6664204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8" name="object 328"/>
          <p:cNvGrpSpPr/>
          <p:nvPr/>
        </p:nvGrpSpPr>
        <p:grpSpPr>
          <a:xfrm>
            <a:off x="5600700" y="5908040"/>
            <a:ext cx="1257300" cy="768350"/>
            <a:chOff x="5600700" y="5908040"/>
            <a:chExt cx="1257300" cy="768350"/>
          </a:xfrm>
        </p:grpSpPr>
        <p:sp>
          <p:nvSpPr>
            <p:cNvPr id="329" name="object 329"/>
            <p:cNvSpPr/>
            <p:nvPr/>
          </p:nvSpPr>
          <p:spPr>
            <a:xfrm>
              <a:off x="5600700" y="6201410"/>
              <a:ext cx="140970" cy="342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5666739" y="5943600"/>
              <a:ext cx="1191260" cy="7327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6409690" y="5908040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6426200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6441439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6457950" y="5920105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6465569" y="5922010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6498589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6506210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6515100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6522719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6530339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6539230" y="5933313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6546850" y="5934202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6555739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6207759" y="6267450"/>
              <a:ext cx="132079" cy="825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0" name="object 350"/>
          <p:cNvSpPr/>
          <p:nvPr/>
        </p:nvSpPr>
        <p:spPr>
          <a:xfrm>
            <a:off x="2819400" y="5764529"/>
            <a:ext cx="2580640" cy="10845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1" name="object 351"/>
          <p:cNvGrpSpPr/>
          <p:nvPr/>
        </p:nvGrpSpPr>
        <p:grpSpPr>
          <a:xfrm>
            <a:off x="6553200" y="5334000"/>
            <a:ext cx="2143760" cy="1304290"/>
            <a:chOff x="6553200" y="5334000"/>
            <a:chExt cx="2143760" cy="1304290"/>
          </a:xfrm>
        </p:grpSpPr>
        <p:sp>
          <p:nvSpPr>
            <p:cNvPr id="352" name="object 352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6667500" y="583565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6667500" y="5980430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6553200" y="5334000"/>
              <a:ext cx="2143759" cy="130429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6" name="object 356"/>
          <p:cNvGrpSpPr/>
          <p:nvPr/>
        </p:nvGrpSpPr>
        <p:grpSpPr>
          <a:xfrm>
            <a:off x="8382000" y="5060950"/>
            <a:ext cx="607060" cy="149860"/>
            <a:chOff x="8382000" y="5060950"/>
            <a:chExt cx="607060" cy="149860"/>
          </a:xfrm>
        </p:grpSpPr>
        <p:sp>
          <p:nvSpPr>
            <p:cNvPr id="357" name="object 357"/>
            <p:cNvSpPr/>
            <p:nvPr/>
          </p:nvSpPr>
          <p:spPr>
            <a:xfrm>
              <a:off x="8384177" y="5060950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382000" y="506349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382000" y="506730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384963" y="507111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387926" y="5074920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390889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393853" y="508254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396816" y="508635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398792" y="508889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401755" y="5092700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407682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410645" y="510413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413608" y="51079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415584" y="51104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418547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421511" y="5118100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424474" y="5121910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434604" y="5129530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444798" y="5135880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457030" y="5143500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463146" y="5147310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473339" y="5153660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485571" y="5161280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497803" y="5168900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03920" y="5172710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12202" y="5175250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24626" y="5179060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37050" y="5182870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574322" y="5194300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595028" y="5200650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31827" y="5204460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80812" y="5208270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9" name="object 399"/>
          <p:cNvGrpSpPr/>
          <p:nvPr/>
        </p:nvGrpSpPr>
        <p:grpSpPr>
          <a:xfrm>
            <a:off x="8436609" y="4800600"/>
            <a:ext cx="410209" cy="86360"/>
            <a:chOff x="8436609" y="4800600"/>
            <a:chExt cx="410209" cy="86360"/>
          </a:xfrm>
        </p:grpSpPr>
        <p:sp>
          <p:nvSpPr>
            <p:cNvPr id="400" name="object 400"/>
            <p:cNvSpPr/>
            <p:nvPr/>
          </p:nvSpPr>
          <p:spPr>
            <a:xfrm>
              <a:off x="8712199" y="4800600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729027" y="4803140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754268" y="4806950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02344" y="4810760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577579" y="4814570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548831" y="4820920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530474" y="482854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524355" y="4832350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496819" y="48437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488564" y="4847590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480771" y="4850130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467782" y="4857750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459989" y="4861560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444403" y="4869180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436609" y="487680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442166" y="4883150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4" name="object 424"/>
          <p:cNvGrpSpPr/>
          <p:nvPr/>
        </p:nvGrpSpPr>
        <p:grpSpPr>
          <a:xfrm>
            <a:off x="8961119" y="4867909"/>
            <a:ext cx="95250" cy="247650"/>
            <a:chOff x="8961119" y="4867909"/>
            <a:chExt cx="95250" cy="247650"/>
          </a:xfrm>
        </p:grpSpPr>
        <p:sp>
          <p:nvSpPr>
            <p:cNvPr id="425" name="object 425"/>
            <p:cNvSpPr/>
            <p:nvPr/>
          </p:nvSpPr>
          <p:spPr>
            <a:xfrm>
              <a:off x="8967469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961119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96111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971058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980997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8999219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003029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9006839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013189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9024619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9032239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9033255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036303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9042653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9039887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9038702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9038109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9035314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9018269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9010248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9004232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9001224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8999219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4" name="object 494"/>
          <p:cNvGrpSpPr/>
          <p:nvPr/>
        </p:nvGrpSpPr>
        <p:grpSpPr>
          <a:xfrm>
            <a:off x="8531859" y="5153659"/>
            <a:ext cx="304800" cy="27940"/>
            <a:chOff x="8531859" y="5153659"/>
            <a:chExt cx="304800" cy="27940"/>
          </a:xfrm>
        </p:grpSpPr>
        <p:sp>
          <p:nvSpPr>
            <p:cNvPr id="495" name="object 495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8684985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3" name="object 503"/>
          <p:cNvGrpSpPr/>
          <p:nvPr/>
        </p:nvGrpSpPr>
        <p:grpSpPr>
          <a:xfrm>
            <a:off x="8420100" y="4829809"/>
            <a:ext cx="588010" cy="334010"/>
            <a:chOff x="8420100" y="4829809"/>
            <a:chExt cx="588010" cy="334010"/>
          </a:xfrm>
        </p:grpSpPr>
        <p:sp>
          <p:nvSpPr>
            <p:cNvPr id="504" name="object 50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8552179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8539479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8524239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8509000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8493760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8487410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8479789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8472169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8465819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8458200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8431760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8427465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8420100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8420100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8434408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8821674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8869172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8885936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8902700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8909191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8954628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8965969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8967469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8959850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8956675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8859519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8616950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8601710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8589010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8558529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8491440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8484869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8484869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8489719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8527414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8589010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8604250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8616950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8619489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8611107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8602979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8595360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8589010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8566694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8562339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8556625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8553994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8546464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8544560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8542654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8542654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8544560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8546464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8550275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8553450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8562339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8566694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8589010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8595360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8602979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8611107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8619489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8623300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8612504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8600439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8596629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8585200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8582660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8581389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8577579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8577579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8577579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8576462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8577579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8577579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8577579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8580482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8593557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8595360" y="4936489"/>
              <a:ext cx="251459" cy="1460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5" name="object 725"/>
          <p:cNvSpPr txBox="1"/>
          <p:nvPr/>
        </p:nvSpPr>
        <p:spPr>
          <a:xfrm>
            <a:off x="510540" y="1525270"/>
            <a:ext cx="7002780" cy="15963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5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spc="-5" dirty="0">
                <a:latin typeface="Arial"/>
                <a:cs typeface="Arial"/>
              </a:rPr>
              <a:t>Wrinkles </a:t>
            </a:r>
            <a:r>
              <a:rPr sz="3200" dirty="0">
                <a:latin typeface="Arial"/>
                <a:cs typeface="Arial"/>
              </a:rPr>
              <a:t>termed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rugae</a:t>
            </a:r>
            <a:endParaRPr sz="3200">
              <a:latin typeface="Arial"/>
              <a:cs typeface="Arial"/>
            </a:endParaRPr>
          </a:p>
          <a:p>
            <a:pPr marL="381000" marR="30480" indent="-342900">
              <a:lnSpc>
                <a:spcPts val="3590"/>
              </a:lnSpc>
              <a:spcBef>
                <a:spcPts val="875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Openings of </a:t>
            </a:r>
            <a:r>
              <a:rPr sz="3200" spc="-5" dirty="0">
                <a:latin typeface="Arial"/>
                <a:cs typeface="Arial"/>
              </a:rPr>
              <a:t>ureters </a:t>
            </a:r>
            <a:r>
              <a:rPr sz="3200" spc="5" dirty="0">
                <a:latin typeface="Arial"/>
                <a:cs typeface="Arial"/>
              </a:rPr>
              <a:t>common </a:t>
            </a:r>
            <a:r>
              <a:rPr sz="3200" spc="-5" dirty="0">
                <a:latin typeface="Arial"/>
                <a:cs typeface="Arial"/>
              </a:rPr>
              <a:t>site for  </a:t>
            </a:r>
            <a:r>
              <a:rPr sz="3200" dirty="0">
                <a:latin typeface="Arial"/>
                <a:cs typeface="Arial"/>
              </a:rPr>
              <a:t>bladder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infection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726" name="object 726"/>
          <p:cNvSpPr/>
          <p:nvPr/>
        </p:nvSpPr>
        <p:spPr>
          <a:xfrm>
            <a:off x="2532379" y="807719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40" y="0"/>
                </a:lnTo>
              </a:path>
            </a:pathLst>
          </a:custGeom>
          <a:ln w="2920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 txBox="1">
            <a:spLocks noGrp="1"/>
          </p:cNvSpPr>
          <p:nvPr>
            <p:ph type="title"/>
          </p:nvPr>
        </p:nvSpPr>
        <p:spPr>
          <a:xfrm>
            <a:off x="2494279" y="165100"/>
            <a:ext cx="4147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Urinary</a:t>
            </a:r>
            <a:r>
              <a:rPr sz="4400" b="1" spc="-110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bladder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2506979" y="782319"/>
            <a:ext cx="4130040" cy="0"/>
          </a:xfrm>
          <a:custGeom>
            <a:avLst/>
            <a:gdLst/>
            <a:ahLst/>
            <a:cxnLst/>
            <a:rect l="l" t="t" r="r" b="b"/>
            <a:pathLst>
              <a:path w="4130040">
                <a:moveTo>
                  <a:pt x="0" y="0"/>
                </a:moveTo>
                <a:lnTo>
                  <a:pt x="413004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2990" y="807719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820" y="0"/>
                </a:lnTo>
              </a:path>
            </a:pathLst>
          </a:custGeom>
          <a:ln w="2920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4890" y="165100"/>
            <a:ext cx="201231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Urethra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7590" y="782319"/>
            <a:ext cx="1988820" cy="0"/>
          </a:xfrm>
          <a:custGeom>
            <a:avLst/>
            <a:gdLst/>
            <a:ahLst/>
            <a:cxnLst/>
            <a:rect l="l" t="t" r="r" b="b"/>
            <a:pathLst>
              <a:path w="1988820">
                <a:moveTo>
                  <a:pt x="0" y="0"/>
                </a:moveTo>
                <a:lnTo>
                  <a:pt x="198882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540" y="1544319"/>
            <a:ext cx="4454525" cy="105664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Conveys urine from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body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70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Internal urethral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sphincter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272669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8889" y="2574290"/>
            <a:ext cx="376809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Retains </a:t>
            </a:r>
            <a:r>
              <a:rPr sz="2400" spc="-5" dirty="0">
                <a:latin typeface="Arial"/>
                <a:cs typeface="Arial"/>
              </a:rPr>
              <a:t>urine in </a:t>
            </a:r>
            <a:r>
              <a:rPr sz="2400" spc="-10" dirty="0">
                <a:latin typeface="Arial"/>
                <a:cs typeface="Arial"/>
              </a:rPr>
              <a:t>bladder  </a:t>
            </a:r>
            <a:r>
              <a:rPr sz="2400" dirty="0">
                <a:latin typeface="Arial"/>
                <a:cs typeface="Arial"/>
              </a:rPr>
              <a:t>Smooth muscle,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involuntary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139" y="3168650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40" y="3547109"/>
            <a:ext cx="4568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697" baseline="11111" dirty="0">
                <a:solidFill>
                  <a:srgbClr val="000099"/>
                </a:solidFill>
                <a:latin typeface="UnDotum"/>
                <a:cs typeface="UnDotum"/>
              </a:rPr>
              <a:t></a:t>
            </a:r>
            <a:r>
              <a:rPr sz="2250" spc="-465" dirty="0">
                <a:latin typeface="UnDotum"/>
                <a:cs typeface="UnDotum"/>
              </a:rPr>
              <a:t> </a:t>
            </a:r>
            <a:r>
              <a:rPr sz="2800" spc="-10" dirty="0">
                <a:latin typeface="Arial"/>
                <a:cs typeface="Arial"/>
              </a:rPr>
              <a:t>External </a:t>
            </a:r>
            <a:r>
              <a:rPr sz="2800" spc="-5" dirty="0">
                <a:latin typeface="Arial"/>
                <a:cs typeface="Arial"/>
              </a:rPr>
              <a:t>urethral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sphincter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3139" y="4124959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UnDotum"/>
                <a:cs typeface="UnDotum"/>
              </a:rPr>
              <a:t></a:t>
            </a:r>
            <a:endParaRPr sz="1200">
              <a:latin typeface="UnDotum"/>
              <a:cs typeface="Un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8889" y="4050029"/>
            <a:ext cx="6347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Provides </a:t>
            </a:r>
            <a:r>
              <a:rPr sz="2400" spc="-5" dirty="0">
                <a:latin typeface="Arial"/>
                <a:cs typeface="Arial"/>
              </a:rPr>
              <a:t>voluntary control </a:t>
            </a:r>
            <a:r>
              <a:rPr sz="2400" spc="-10" dirty="0">
                <a:latin typeface="Arial"/>
                <a:cs typeface="Arial"/>
              </a:rPr>
              <a:t>over voiding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urine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3939" y="1143000"/>
            <a:ext cx="4566920" cy="0"/>
          </a:xfrm>
          <a:custGeom>
            <a:avLst/>
            <a:gdLst/>
            <a:ahLst/>
            <a:cxnLst/>
            <a:rect l="l" t="t" r="r" b="b"/>
            <a:pathLst>
              <a:path w="4566920">
                <a:moveTo>
                  <a:pt x="0" y="0"/>
                </a:moveTo>
                <a:lnTo>
                  <a:pt x="4566920" y="0"/>
                </a:lnTo>
              </a:path>
            </a:pathLst>
          </a:custGeom>
          <a:ln w="2920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5839" y="500379"/>
            <a:ext cx="4586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Urethra in</a:t>
            </a:r>
            <a:r>
              <a:rPr sz="4400" b="1" spc="-8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female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8539" y="1117600"/>
            <a:ext cx="4566920" cy="0"/>
          </a:xfrm>
          <a:custGeom>
            <a:avLst/>
            <a:gdLst/>
            <a:ahLst/>
            <a:cxnLst/>
            <a:rect l="l" t="t" r="r" b="b"/>
            <a:pathLst>
              <a:path w="4566920">
                <a:moveTo>
                  <a:pt x="0" y="0"/>
                </a:moveTo>
                <a:lnTo>
                  <a:pt x="456692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540" y="1531620"/>
            <a:ext cx="7954009" cy="249809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9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81000" algn="l"/>
              </a:tabLst>
            </a:pPr>
            <a:r>
              <a:rPr sz="3200" dirty="0">
                <a:latin typeface="Arial"/>
                <a:cs typeface="Arial"/>
              </a:rPr>
              <a:t>3 – 4 cm </a:t>
            </a:r>
            <a:r>
              <a:rPr sz="3200" spc="-5" dirty="0">
                <a:latin typeface="Arial"/>
                <a:cs typeface="Arial"/>
              </a:rPr>
              <a:t>long in </a:t>
            </a:r>
            <a:r>
              <a:rPr sz="3200" dirty="0">
                <a:latin typeface="Arial"/>
                <a:cs typeface="Arial"/>
              </a:rPr>
              <a:t>females</a:t>
            </a:r>
            <a:endParaRPr sz="3200">
              <a:latin typeface="Arial"/>
              <a:cs typeface="Arial"/>
            </a:endParaRPr>
          </a:p>
          <a:p>
            <a:pPr marL="781050" marR="30480" lvl="1" indent="-285750">
              <a:lnSpc>
                <a:spcPct val="100000"/>
              </a:lnSpc>
              <a:spcBef>
                <a:spcPts val="700"/>
              </a:spcBef>
              <a:buSzPct val="50000"/>
              <a:buFont typeface="UnDotum"/>
              <a:buChar char=""/>
              <a:tabLst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Bound by connective tissue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5" dirty="0">
                <a:latin typeface="Arial"/>
                <a:cs typeface="Arial"/>
              </a:rPr>
              <a:t>anterior </a:t>
            </a:r>
            <a:r>
              <a:rPr sz="2800" spc="-10" dirty="0">
                <a:latin typeface="Arial"/>
                <a:cs typeface="Arial"/>
              </a:rPr>
              <a:t>wall </a:t>
            </a:r>
            <a:r>
              <a:rPr sz="2800" spc="-5" dirty="0">
                <a:latin typeface="Arial"/>
                <a:cs typeface="Arial"/>
              </a:rPr>
              <a:t>of  vagina</a:t>
            </a:r>
            <a:endParaRPr sz="2800">
              <a:latin typeface="Arial"/>
              <a:cs typeface="Arial"/>
            </a:endParaRPr>
          </a:p>
          <a:p>
            <a:pPr marL="781050" marR="488315" lvl="1" indent="-285750">
              <a:lnSpc>
                <a:spcPct val="100000"/>
              </a:lnSpc>
              <a:spcBef>
                <a:spcPts val="690"/>
              </a:spcBef>
              <a:buSzPct val="50000"/>
              <a:buFont typeface="UnDotum"/>
              <a:buChar char=""/>
              <a:tabLst>
                <a:tab pos="781050" algn="l"/>
              </a:tabLst>
            </a:pPr>
            <a:r>
              <a:rPr sz="2800" spc="-5" dirty="0">
                <a:latin typeface="Arial"/>
                <a:cs typeface="Arial"/>
              </a:rPr>
              <a:t>Urethral orifice </a:t>
            </a:r>
            <a:r>
              <a:rPr sz="2800" spc="-10" dirty="0">
                <a:latin typeface="Arial"/>
                <a:cs typeface="Arial"/>
              </a:rPr>
              <a:t>exits </a:t>
            </a:r>
            <a:r>
              <a:rPr sz="2800" spc="-5" dirty="0">
                <a:latin typeface="Arial"/>
                <a:cs typeface="Arial"/>
              </a:rPr>
              <a:t>body </a:t>
            </a:r>
            <a:r>
              <a:rPr sz="2800" spc="-10" dirty="0">
                <a:latin typeface="Arial"/>
                <a:cs typeface="Arial"/>
              </a:rPr>
              <a:t>between </a:t>
            </a:r>
            <a:r>
              <a:rPr sz="2800" spc="-5" dirty="0">
                <a:latin typeface="Arial"/>
                <a:cs typeface="Arial"/>
              </a:rPr>
              <a:t>vaginal  orifice and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clitoris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3124200" y="500379"/>
            <a:ext cx="2542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K</a:t>
            </a:r>
            <a:r>
              <a:rPr sz="4400" dirty="0"/>
              <a:t>i</a:t>
            </a:r>
            <a:r>
              <a:rPr sz="4400" spc="-5" dirty="0"/>
              <a:t>dn</a:t>
            </a:r>
            <a:r>
              <a:rPr sz="4400" spc="-10" dirty="0"/>
              <a:t>e</a:t>
            </a:r>
            <a:r>
              <a:rPr sz="4400" dirty="0"/>
              <a:t>y</a:t>
            </a:r>
          </a:p>
        </p:txBody>
      </p:sp>
      <p:sp>
        <p:nvSpPr>
          <p:cNvPr id="394" name="object 394"/>
          <p:cNvSpPr txBox="1"/>
          <p:nvPr/>
        </p:nvSpPr>
        <p:spPr>
          <a:xfrm>
            <a:off x="497840" y="1633220"/>
            <a:ext cx="7894320" cy="3153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30480" indent="-342900" algn="just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5" dirty="0">
                <a:latin typeface="Arial"/>
                <a:cs typeface="Arial"/>
              </a:rPr>
              <a:t>human </a:t>
            </a:r>
            <a:r>
              <a:rPr sz="3200" dirty="0">
                <a:latin typeface="Arial"/>
                <a:cs typeface="Arial"/>
              </a:rPr>
              <a:t>body normally has </a:t>
            </a:r>
            <a:r>
              <a:rPr sz="3200" spc="-10" dirty="0">
                <a:latin typeface="Arial"/>
                <a:cs typeface="Arial"/>
              </a:rPr>
              <a:t>two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 </a:t>
            </a:r>
            <a:r>
              <a:rPr sz="3200" dirty="0" smtClean="0">
                <a:solidFill>
                  <a:srgbClr val="000099"/>
                </a:solidFill>
                <a:latin typeface="Arial"/>
                <a:cs typeface="Arial"/>
                <a:hlinkClick r:id="rId7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7"/>
              </a:rPr>
              <a:t>kidneys</a:t>
            </a:r>
            <a:r>
              <a:rPr sz="3200" dirty="0">
                <a:latin typeface="Arial"/>
                <a:cs typeface="Arial"/>
              </a:rPr>
              <a:t>, one on </a:t>
            </a:r>
            <a:r>
              <a:rPr sz="3200" spc="-5" dirty="0">
                <a:latin typeface="Arial"/>
                <a:cs typeface="Arial"/>
              </a:rPr>
              <a:t>the left </a:t>
            </a:r>
            <a:r>
              <a:rPr sz="3200" dirty="0">
                <a:latin typeface="Arial"/>
                <a:cs typeface="Arial"/>
              </a:rPr>
              <a:t>and one on </a:t>
            </a:r>
            <a:r>
              <a:rPr sz="3200" spc="-5" dirty="0">
                <a:latin typeface="Arial"/>
                <a:cs typeface="Arial"/>
              </a:rPr>
              <a:t>the  right.</a:t>
            </a:r>
            <a:endParaRPr sz="3200" dirty="0">
              <a:latin typeface="Arial"/>
              <a:cs typeface="Arial"/>
            </a:endParaRPr>
          </a:p>
          <a:p>
            <a:pPr marL="393700" marR="1346835" indent="-342900" algn="just">
              <a:lnSpc>
                <a:spcPct val="100000"/>
              </a:lnSpc>
              <a:spcBef>
                <a:spcPts val="79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The functional unit of the </a:t>
            </a:r>
            <a:r>
              <a:rPr sz="3200" dirty="0">
                <a:latin typeface="Arial"/>
                <a:cs typeface="Arial"/>
              </a:rPr>
              <a:t>kidney </a:t>
            </a:r>
            <a:r>
              <a:rPr sz="3200" spc="-10" dirty="0">
                <a:latin typeface="Arial"/>
                <a:cs typeface="Arial"/>
              </a:rPr>
              <a:t>is  </a:t>
            </a:r>
            <a:r>
              <a:rPr sz="3200" dirty="0">
                <a:latin typeface="Arial"/>
                <a:cs typeface="Arial"/>
              </a:rPr>
              <a:t>nephron.</a:t>
            </a:r>
          </a:p>
          <a:p>
            <a:pPr marL="393700" indent="-342900" algn="just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spc="-5" dirty="0">
                <a:latin typeface="Arial"/>
                <a:cs typeface="Arial"/>
              </a:rPr>
              <a:t>Urine is </a:t>
            </a:r>
            <a:r>
              <a:rPr sz="3200" dirty="0">
                <a:latin typeface="Arial"/>
                <a:cs typeface="Arial"/>
              </a:rPr>
              <a:t>formed </a:t>
            </a:r>
            <a:r>
              <a:rPr sz="3200" spc="-5" dirty="0">
                <a:latin typeface="Arial"/>
                <a:cs typeface="Arial"/>
              </a:rPr>
              <a:t>by</a:t>
            </a:r>
            <a:r>
              <a:rPr sz="3200" spc="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99"/>
                </a:solidFill>
                <a:latin typeface="Arial"/>
                <a:cs typeface="Arial"/>
                <a:hlinkClick r:id="rId8"/>
              </a:rPr>
              <a:t>nephrons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1589" y="807719"/>
            <a:ext cx="4070350" cy="0"/>
          </a:xfrm>
          <a:custGeom>
            <a:avLst/>
            <a:gdLst/>
            <a:ahLst/>
            <a:cxnLst/>
            <a:rect l="l" t="t" r="r" b="b"/>
            <a:pathLst>
              <a:path w="4070350">
                <a:moveTo>
                  <a:pt x="0" y="0"/>
                </a:moveTo>
                <a:lnTo>
                  <a:pt x="4070350" y="0"/>
                </a:lnTo>
              </a:path>
            </a:pathLst>
          </a:custGeom>
          <a:ln w="2920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3489" y="165100"/>
            <a:ext cx="40919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4555" algn="l"/>
              </a:tabLst>
            </a:pPr>
            <a:r>
              <a:rPr sz="4400" b="1" spc="-5" dirty="0">
                <a:latin typeface="Arial"/>
                <a:cs typeface="Arial"/>
              </a:rPr>
              <a:t>Urethra	in</a:t>
            </a:r>
            <a:r>
              <a:rPr sz="4400" b="1" spc="-85" dirty="0">
                <a:latin typeface="Arial"/>
                <a:cs typeface="Arial"/>
              </a:rPr>
              <a:t> </a:t>
            </a:r>
            <a:r>
              <a:rPr sz="4400" b="1" spc="-5" dirty="0">
                <a:latin typeface="Arial"/>
                <a:cs typeface="Arial"/>
              </a:rPr>
              <a:t>male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36189" y="782319"/>
            <a:ext cx="4070350" cy="0"/>
          </a:xfrm>
          <a:custGeom>
            <a:avLst/>
            <a:gdLst/>
            <a:ahLst/>
            <a:cxnLst/>
            <a:rect l="l" t="t" r="r" b="b"/>
            <a:pathLst>
              <a:path w="4070350">
                <a:moveTo>
                  <a:pt x="0" y="0"/>
                </a:moveTo>
                <a:lnTo>
                  <a:pt x="4070350" y="0"/>
                </a:lnTo>
              </a:path>
            </a:pathLst>
          </a:custGeom>
          <a:ln w="29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0540" y="1531620"/>
            <a:ext cx="7543165" cy="51231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marR="3287395" indent="-381000">
              <a:lnSpc>
                <a:spcPct val="100000"/>
              </a:lnSpc>
              <a:spcBef>
                <a:spcPts val="900"/>
              </a:spcBef>
              <a:buClr>
                <a:srgbClr val="000099"/>
              </a:buClr>
              <a:buSzPct val="80357"/>
              <a:buFont typeface="UnDotum"/>
              <a:buChar char=""/>
              <a:tabLst>
                <a:tab pos="381000" algn="l"/>
              </a:tabLst>
            </a:pPr>
            <a:r>
              <a:rPr sz="2800" spc="-5" dirty="0">
                <a:latin typeface="Arial"/>
                <a:cs typeface="Arial"/>
              </a:rPr>
              <a:t>~</a:t>
            </a:r>
            <a:r>
              <a:rPr sz="3200" spc="-5" dirty="0">
                <a:latin typeface="Arial"/>
                <a:cs typeface="Arial"/>
              </a:rPr>
              <a:t>18 </a:t>
            </a:r>
            <a:r>
              <a:rPr sz="3200" dirty="0">
                <a:latin typeface="Arial"/>
                <a:cs typeface="Arial"/>
              </a:rPr>
              <a:t>cm </a:t>
            </a:r>
            <a:r>
              <a:rPr sz="3200" spc="-5" dirty="0">
                <a:latin typeface="Arial"/>
                <a:cs typeface="Arial"/>
              </a:rPr>
              <a:t>long in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males</a:t>
            </a:r>
          </a:p>
          <a:p>
            <a:pPr marL="781050" marR="3277235" lvl="1" indent="-781050">
              <a:lnSpc>
                <a:spcPct val="100000"/>
              </a:lnSpc>
              <a:spcBef>
                <a:spcPts val="800"/>
              </a:spcBef>
              <a:buSzPct val="50000"/>
              <a:buFont typeface="UnDotum"/>
              <a:buChar char=""/>
              <a:tabLst>
                <a:tab pos="781050" algn="l"/>
              </a:tabLst>
            </a:pPr>
            <a:r>
              <a:rPr sz="3200" spc="-5" dirty="0">
                <a:latin typeface="Arial"/>
                <a:cs typeface="Arial"/>
              </a:rPr>
              <a:t>Prostatic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urethra</a:t>
            </a:r>
            <a:endParaRPr sz="3200" dirty="0">
              <a:latin typeface="Arial"/>
              <a:cs typeface="Arial"/>
            </a:endParaRPr>
          </a:p>
          <a:p>
            <a:pPr marL="1181100" lvl="2" indent="-780415">
              <a:lnSpc>
                <a:spcPts val="3835"/>
              </a:lnSpc>
              <a:spcBef>
                <a:spcPts val="800"/>
              </a:spcBef>
              <a:buClr>
                <a:srgbClr val="006699"/>
              </a:buClr>
              <a:buChar char="•"/>
              <a:tabLst>
                <a:tab pos="1181100" algn="l"/>
              </a:tabLst>
            </a:pPr>
            <a:r>
              <a:rPr sz="3200" spc="-5" dirty="0">
                <a:latin typeface="Arial"/>
                <a:cs typeface="Arial"/>
              </a:rPr>
              <a:t>~2.5 </a:t>
            </a:r>
            <a:r>
              <a:rPr sz="3200" dirty="0">
                <a:latin typeface="Arial"/>
                <a:cs typeface="Arial"/>
              </a:rPr>
              <a:t>cm long, </a:t>
            </a:r>
            <a:r>
              <a:rPr sz="3200" spc="-5" dirty="0">
                <a:latin typeface="Arial"/>
                <a:cs typeface="Arial"/>
              </a:rPr>
              <a:t>urinary </a:t>
            </a:r>
            <a:r>
              <a:rPr sz="3200" dirty="0">
                <a:latin typeface="Arial"/>
                <a:cs typeface="Arial"/>
              </a:rPr>
              <a:t>bladder</a:t>
            </a:r>
            <a:r>
              <a:rPr sz="3200" spc="60" dirty="0">
                <a:latin typeface="Arial"/>
                <a:cs typeface="Arial"/>
              </a:rPr>
              <a:t> </a:t>
            </a:r>
            <a:r>
              <a:rPr lang="en-US" sz="3200" dirty="0">
                <a:latin typeface="UnDotum"/>
                <a:cs typeface="Arial"/>
              </a:rPr>
              <a:t>,</a:t>
            </a:r>
            <a:endParaRPr sz="3200" dirty="0">
              <a:latin typeface="UnDotum"/>
              <a:cs typeface="UnDotum"/>
            </a:endParaRPr>
          </a:p>
          <a:p>
            <a:pPr marR="3703320" algn="ctr">
              <a:lnSpc>
                <a:spcPts val="3835"/>
              </a:lnSpc>
            </a:pPr>
            <a:r>
              <a:rPr sz="3200" spc="-5" dirty="0">
                <a:latin typeface="Arial"/>
                <a:cs typeface="Arial"/>
              </a:rPr>
              <a:t>prostate</a:t>
            </a:r>
            <a:endParaRPr sz="3200" dirty="0">
              <a:latin typeface="Arial"/>
              <a:cs typeface="Arial"/>
            </a:endParaRPr>
          </a:p>
          <a:p>
            <a:pPr marL="781050" marR="2479040" lvl="1" indent="-781050">
              <a:lnSpc>
                <a:spcPct val="100000"/>
              </a:lnSpc>
              <a:spcBef>
                <a:spcPts val="800"/>
              </a:spcBef>
              <a:buSzPct val="50000"/>
              <a:buFont typeface="UnDotum"/>
              <a:buChar char=""/>
              <a:tabLst>
                <a:tab pos="781050" algn="l"/>
              </a:tabLst>
            </a:pPr>
            <a:r>
              <a:rPr sz="3200" dirty="0">
                <a:latin typeface="Arial"/>
                <a:cs typeface="Arial"/>
              </a:rPr>
              <a:t>Membranous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urethra</a:t>
            </a:r>
            <a:endParaRPr sz="3200" dirty="0">
              <a:latin typeface="Arial"/>
              <a:cs typeface="Arial"/>
            </a:endParaRPr>
          </a:p>
          <a:p>
            <a:pPr marL="1180465" marR="530225" lvl="2" indent="-228600">
              <a:lnSpc>
                <a:spcPct val="100000"/>
              </a:lnSpc>
              <a:spcBef>
                <a:spcPts val="800"/>
              </a:spcBef>
              <a:buClr>
                <a:srgbClr val="006699"/>
              </a:buClr>
              <a:buChar char="•"/>
              <a:tabLst>
                <a:tab pos="1181100" algn="l"/>
              </a:tabLst>
            </a:pPr>
            <a:r>
              <a:rPr sz="3200" spc="-5" dirty="0">
                <a:latin typeface="Arial"/>
                <a:cs typeface="Arial"/>
              </a:rPr>
              <a:t>~0.5 </a:t>
            </a:r>
            <a:r>
              <a:rPr sz="3200" spc="5" dirty="0">
                <a:latin typeface="Arial"/>
                <a:cs typeface="Arial"/>
              </a:rPr>
              <a:t>cm, </a:t>
            </a:r>
            <a:r>
              <a:rPr sz="3200" dirty="0">
                <a:latin typeface="Arial"/>
                <a:cs typeface="Arial"/>
              </a:rPr>
              <a:t>passes through </a:t>
            </a:r>
            <a:r>
              <a:rPr sz="3200" spc="-5" dirty="0">
                <a:latin typeface="Arial"/>
                <a:cs typeface="Arial"/>
              </a:rPr>
              <a:t>floor of  pelvic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cavity</a:t>
            </a:r>
            <a:endParaRPr sz="3200" dirty="0">
              <a:latin typeface="Arial"/>
              <a:cs typeface="Arial"/>
            </a:endParaRPr>
          </a:p>
          <a:p>
            <a:pPr marL="781050" lvl="1" indent="-285750">
              <a:lnSpc>
                <a:spcPct val="100000"/>
              </a:lnSpc>
              <a:spcBef>
                <a:spcPts val="790"/>
              </a:spcBef>
              <a:buSzPct val="50000"/>
              <a:buFont typeface="UnDotum"/>
              <a:buChar char=""/>
              <a:tabLst>
                <a:tab pos="781050" algn="l"/>
              </a:tabLst>
            </a:pPr>
            <a:r>
              <a:rPr sz="3200" spc="-5" dirty="0">
                <a:latin typeface="Arial"/>
                <a:cs typeface="Arial"/>
              </a:rPr>
              <a:t>Penile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urethra</a:t>
            </a:r>
          </a:p>
          <a:p>
            <a:pPr marL="1181100" lvl="2" indent="-228600">
              <a:lnSpc>
                <a:spcPct val="100000"/>
              </a:lnSpc>
              <a:spcBef>
                <a:spcPts val="800"/>
              </a:spcBef>
              <a:buClr>
                <a:srgbClr val="006699"/>
              </a:buClr>
              <a:buChar char="•"/>
              <a:tabLst>
                <a:tab pos="1181100" algn="l"/>
              </a:tabLst>
            </a:pPr>
            <a:r>
              <a:rPr sz="3200" spc="-5" dirty="0">
                <a:latin typeface="Arial"/>
                <a:cs typeface="Arial"/>
              </a:rPr>
              <a:t>~15 </a:t>
            </a:r>
            <a:r>
              <a:rPr sz="3200" dirty="0">
                <a:latin typeface="Arial"/>
                <a:cs typeface="Arial"/>
              </a:rPr>
              <a:t>cm long, passes through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penis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83439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421731" y="541680"/>
            <a:ext cx="83743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Location and </a:t>
            </a:r>
            <a:r>
              <a:rPr sz="3200" spc="-10" dirty="0"/>
              <a:t>External </a:t>
            </a:r>
            <a:r>
              <a:rPr sz="3200" spc="-5" dirty="0"/>
              <a:t>Anatomy</a:t>
            </a:r>
            <a:r>
              <a:rPr sz="3200" spc="-280" dirty="0"/>
              <a:t> </a:t>
            </a:r>
            <a:r>
              <a:rPr sz="3200" spc="-5" dirty="0" smtClean="0"/>
              <a:t>of</a:t>
            </a:r>
            <a:r>
              <a:rPr lang="en-US" sz="3200" spc="-5" dirty="0" smtClean="0"/>
              <a:t> kidney</a:t>
            </a:r>
            <a:endParaRPr sz="3200" dirty="0"/>
          </a:p>
        </p:txBody>
      </p:sp>
      <p:sp>
        <p:nvSpPr>
          <p:cNvPr id="395" name="object 395"/>
          <p:cNvSpPr txBox="1"/>
          <p:nvPr/>
        </p:nvSpPr>
        <p:spPr>
          <a:xfrm>
            <a:off x="754583" y="1643359"/>
            <a:ext cx="2822575" cy="2026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166"/>
              <a:buFont typeface="UnDotum"/>
              <a:buChar char=""/>
              <a:tabLst>
                <a:tab pos="380365" algn="l"/>
                <a:tab pos="381000" algn="l"/>
              </a:tabLst>
            </a:pPr>
            <a:r>
              <a:rPr sz="2400" spc="-5" dirty="0" smtClean="0">
                <a:latin typeface="Arial"/>
                <a:cs typeface="Arial"/>
              </a:rPr>
              <a:t>Located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Lateral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T</a:t>
            </a:r>
            <a:r>
              <a:rPr sz="2100" spc="-254" baseline="-23809" dirty="0">
                <a:latin typeface="Arial"/>
                <a:cs typeface="Arial"/>
              </a:rPr>
              <a:t>12</a:t>
            </a:r>
            <a:r>
              <a:rPr sz="2400" spc="-170" dirty="0">
                <a:latin typeface="Arial"/>
                <a:cs typeface="Arial"/>
              </a:rPr>
              <a:t>–L</a:t>
            </a:r>
            <a:r>
              <a:rPr sz="2100" spc="-254" baseline="-23809" dirty="0">
                <a:latin typeface="Arial"/>
                <a:cs typeface="Arial"/>
              </a:rPr>
              <a:t>3 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vertebrae</a:t>
            </a:r>
            <a:endParaRPr lang="en-US" sz="2400" spc="-5" dirty="0" smtClean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  <a:buClr>
                <a:srgbClr val="000099"/>
              </a:buClr>
              <a:buSzPct val="79166"/>
              <a:tabLst>
                <a:tab pos="380365" algn="l"/>
                <a:tab pos="381000" algn="l"/>
              </a:tabLst>
            </a:pPr>
            <a:endParaRPr sz="2400" dirty="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590"/>
              </a:spcBef>
              <a:buClr>
                <a:srgbClr val="000099"/>
              </a:buClr>
              <a:buSzPct val="79166"/>
              <a:buFont typeface="UnDotum"/>
              <a:buChar char=""/>
              <a:tabLst>
                <a:tab pos="380365" algn="l"/>
                <a:tab pos="381000" algn="l"/>
              </a:tabLst>
            </a:pPr>
            <a:r>
              <a:rPr sz="2400" spc="-15" dirty="0">
                <a:latin typeface="Arial"/>
                <a:cs typeface="Arial"/>
              </a:rPr>
              <a:t>Average </a:t>
            </a:r>
            <a:r>
              <a:rPr sz="2400" spc="-10" dirty="0" smtClean="0">
                <a:latin typeface="Arial"/>
                <a:cs typeface="Arial"/>
              </a:rPr>
              <a:t>kidney</a:t>
            </a:r>
            <a:endParaRPr lang="en-US" sz="2400" spc="-10" dirty="0" smtClean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90"/>
              </a:spcBef>
              <a:buClr>
                <a:srgbClr val="000099"/>
              </a:buClr>
              <a:buSzPct val="79166"/>
              <a:tabLst>
                <a:tab pos="380365" algn="l"/>
                <a:tab pos="38100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1066800" y="3449964"/>
            <a:ext cx="27108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Arial"/>
                <a:cs typeface="Arial"/>
              </a:rPr>
              <a:t>12 </a:t>
            </a:r>
            <a:r>
              <a:rPr sz="2200" dirty="0">
                <a:latin typeface="Arial"/>
                <a:cs typeface="Arial"/>
              </a:rPr>
              <a:t>cm </a:t>
            </a:r>
            <a:r>
              <a:rPr sz="2200" spc="-5" dirty="0">
                <a:latin typeface="Arial"/>
                <a:cs typeface="Arial"/>
              </a:rPr>
              <a:t>tall, </a:t>
            </a:r>
            <a:r>
              <a:rPr sz="2200" dirty="0">
                <a:latin typeface="Arial"/>
                <a:cs typeface="Arial"/>
              </a:rPr>
              <a:t>6 cm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wide,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3 cm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thick</a:t>
            </a:r>
          </a:p>
        </p:txBody>
      </p:sp>
      <p:sp>
        <p:nvSpPr>
          <p:cNvPr id="398" name="object 398"/>
          <p:cNvSpPr/>
          <p:nvPr/>
        </p:nvSpPr>
        <p:spPr>
          <a:xfrm>
            <a:off x="4572000" y="1600200"/>
            <a:ext cx="4333240" cy="480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 txBox="1">
            <a:spLocks noGrp="1"/>
          </p:cNvSpPr>
          <p:nvPr>
            <p:ph type="title"/>
          </p:nvPr>
        </p:nvSpPr>
        <p:spPr>
          <a:xfrm>
            <a:off x="630651" y="1217505"/>
            <a:ext cx="803921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Protected by three connective</a:t>
            </a:r>
            <a:r>
              <a:rPr b="1" spc="-1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tissue</a:t>
            </a:r>
          </a:p>
        </p:txBody>
      </p:sp>
      <p:grpSp>
        <p:nvGrpSpPr>
          <p:cNvPr id="396" name="object 396"/>
          <p:cNvGrpSpPr/>
          <p:nvPr/>
        </p:nvGrpSpPr>
        <p:grpSpPr>
          <a:xfrm>
            <a:off x="891539" y="2465704"/>
            <a:ext cx="1195070" cy="39370"/>
            <a:chOff x="891539" y="2465704"/>
            <a:chExt cx="1195070" cy="39370"/>
          </a:xfrm>
        </p:grpSpPr>
        <p:sp>
          <p:nvSpPr>
            <p:cNvPr id="397" name="object 397"/>
            <p:cNvSpPr/>
            <p:nvPr/>
          </p:nvSpPr>
          <p:spPr>
            <a:xfrm>
              <a:off x="909319" y="2494279"/>
              <a:ext cx="1177290" cy="0"/>
            </a:xfrm>
            <a:custGeom>
              <a:avLst/>
              <a:gdLst/>
              <a:ahLst/>
              <a:cxnLst/>
              <a:rect l="l" t="t" r="r" b="b"/>
              <a:pathLst>
                <a:path w="1177289">
                  <a:moveTo>
                    <a:pt x="0" y="0"/>
                  </a:moveTo>
                  <a:lnTo>
                    <a:pt x="1177290" y="0"/>
                  </a:lnTo>
                </a:path>
              </a:pathLst>
            </a:custGeom>
            <a:ln w="2159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91539" y="2476499"/>
              <a:ext cx="1177290" cy="0"/>
            </a:xfrm>
            <a:custGeom>
              <a:avLst/>
              <a:gdLst/>
              <a:ahLst/>
              <a:cxnLst/>
              <a:rect l="l" t="t" r="r" b="b"/>
              <a:pathLst>
                <a:path w="1177289">
                  <a:moveTo>
                    <a:pt x="0" y="0"/>
                  </a:moveTo>
                  <a:lnTo>
                    <a:pt x="1177290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9" name="object 399"/>
          <p:cNvSpPr txBox="1"/>
          <p:nvPr/>
        </p:nvSpPr>
        <p:spPr>
          <a:xfrm>
            <a:off x="569798" y="2151379"/>
            <a:ext cx="8157429" cy="411779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509"/>
              </a:spcBef>
            </a:pPr>
            <a:endParaRPr sz="3200" dirty="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409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dirty="0">
                <a:latin typeface="Arial"/>
                <a:cs typeface="Arial"/>
              </a:rPr>
              <a:t>Renal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fascia</a:t>
            </a:r>
            <a:endParaRPr sz="3200" dirty="0">
              <a:latin typeface="Arial"/>
              <a:cs typeface="Arial"/>
            </a:endParaRPr>
          </a:p>
          <a:p>
            <a:pPr marL="806450" lvl="1" indent="-285750">
              <a:lnSpc>
                <a:spcPct val="100000"/>
              </a:lnSpc>
              <a:spcBef>
                <a:spcPts val="36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800" spc="-5" dirty="0">
                <a:latin typeface="Arial"/>
                <a:cs typeface="Arial"/>
              </a:rPr>
              <a:t>Attaches to abdominal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wall</a:t>
            </a:r>
            <a:endParaRPr sz="2800" dirty="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409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dirty="0">
                <a:latin typeface="Arial"/>
                <a:cs typeface="Arial"/>
              </a:rPr>
              <a:t>Adipose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capsule</a:t>
            </a:r>
          </a:p>
          <a:p>
            <a:pPr marL="806450" lvl="1" indent="-285750">
              <a:lnSpc>
                <a:spcPct val="100000"/>
              </a:lnSpc>
              <a:spcBef>
                <a:spcPts val="36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800" spc="-10" dirty="0">
                <a:latin typeface="Arial"/>
                <a:cs typeface="Arial"/>
              </a:rPr>
              <a:t>Fat </a:t>
            </a:r>
            <a:r>
              <a:rPr sz="2800" spc="-5" dirty="0">
                <a:latin typeface="Arial"/>
                <a:cs typeface="Arial"/>
              </a:rPr>
              <a:t>cushioning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kidney</a:t>
            </a:r>
            <a:endParaRPr sz="2800" dirty="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409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406400" algn="l"/>
              </a:tabLst>
            </a:pPr>
            <a:r>
              <a:rPr sz="3200" dirty="0">
                <a:latin typeface="Arial"/>
                <a:cs typeface="Arial"/>
              </a:rPr>
              <a:t>Renal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capsule</a:t>
            </a:r>
          </a:p>
          <a:p>
            <a:pPr marL="806450" lvl="1" indent="-285750">
              <a:lnSpc>
                <a:spcPct val="100000"/>
              </a:lnSpc>
              <a:spcBef>
                <a:spcPts val="36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800" spc="-5" dirty="0">
                <a:latin typeface="Arial"/>
                <a:cs typeface="Arial"/>
              </a:rPr>
              <a:t>Fibrous</a:t>
            </a:r>
            <a:r>
              <a:rPr sz="2800" dirty="0">
                <a:latin typeface="Arial"/>
                <a:cs typeface="Arial"/>
              </a:rPr>
              <a:t> sac</a:t>
            </a:r>
          </a:p>
          <a:p>
            <a:pPr marL="806450" lvl="1" indent="-285750">
              <a:lnSpc>
                <a:spcPct val="100000"/>
              </a:lnSpc>
              <a:spcBef>
                <a:spcPts val="360"/>
              </a:spcBef>
              <a:buSzPct val="50000"/>
              <a:buFont typeface="UnDotum"/>
              <a:buChar char=""/>
              <a:tabLst>
                <a:tab pos="806450" algn="l"/>
              </a:tabLst>
            </a:pPr>
            <a:r>
              <a:rPr sz="2800" spc="-5" dirty="0">
                <a:latin typeface="Arial"/>
                <a:cs typeface="Arial"/>
              </a:rPr>
              <a:t>Protects </a:t>
            </a:r>
            <a:r>
              <a:rPr sz="2800" dirty="0">
                <a:latin typeface="Arial"/>
                <a:cs typeface="Arial"/>
              </a:rPr>
              <a:t>from trauma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infection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6046457" y="6146799"/>
              <a:ext cx="462915" cy="74930"/>
            </a:xfrm>
            <a:custGeom>
              <a:avLst/>
              <a:gdLst/>
              <a:ahLst/>
              <a:cxnLst/>
              <a:rect l="l" t="t" r="r" b="b"/>
              <a:pathLst>
                <a:path w="462915" h="74929">
                  <a:moveTo>
                    <a:pt x="462292" y="74930"/>
                  </a:moveTo>
                  <a:lnTo>
                    <a:pt x="458482" y="71120"/>
                  </a:lnTo>
                  <a:lnTo>
                    <a:pt x="443242" y="58420"/>
                  </a:lnTo>
                  <a:lnTo>
                    <a:pt x="425462" y="46990"/>
                  </a:lnTo>
                  <a:lnTo>
                    <a:pt x="408787" y="38100"/>
                  </a:lnTo>
                  <a:lnTo>
                    <a:pt x="406412" y="36830"/>
                  </a:lnTo>
                  <a:lnTo>
                    <a:pt x="403504" y="35560"/>
                  </a:lnTo>
                  <a:lnTo>
                    <a:pt x="386092" y="27940"/>
                  </a:lnTo>
                  <a:lnTo>
                    <a:pt x="363232" y="19050"/>
                  </a:lnTo>
                  <a:lnTo>
                    <a:pt x="339102" y="12700"/>
                  </a:lnTo>
                  <a:lnTo>
                    <a:pt x="313702" y="7620"/>
                  </a:lnTo>
                  <a:lnTo>
                    <a:pt x="260362" y="0"/>
                  </a:lnTo>
                  <a:lnTo>
                    <a:pt x="203212" y="0"/>
                  </a:lnTo>
                  <a:lnTo>
                    <a:pt x="148602" y="7620"/>
                  </a:lnTo>
                  <a:lnTo>
                    <a:pt x="100342" y="19050"/>
                  </a:lnTo>
                  <a:lnTo>
                    <a:pt x="58966" y="35560"/>
                  </a:lnTo>
                  <a:lnTo>
                    <a:pt x="19062" y="58420"/>
                  </a:lnTo>
                  <a:lnTo>
                    <a:pt x="0" y="74930"/>
                  </a:lnTo>
                  <a:lnTo>
                    <a:pt x="462292" y="7493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18741" y="6219189"/>
              <a:ext cx="520065" cy="39370"/>
            </a:xfrm>
            <a:custGeom>
              <a:avLst/>
              <a:gdLst/>
              <a:ahLst/>
              <a:cxnLst/>
              <a:rect l="l" t="t" r="r" b="b"/>
              <a:pathLst>
                <a:path w="520065" h="39370">
                  <a:moveTo>
                    <a:pt x="487468" y="0"/>
                  </a:moveTo>
                  <a:lnTo>
                    <a:pt x="30268" y="0"/>
                  </a:lnTo>
                  <a:lnTo>
                    <a:pt x="17568" y="12700"/>
                  </a:lnTo>
                  <a:lnTo>
                    <a:pt x="7408" y="26670"/>
                  </a:lnTo>
                  <a:lnTo>
                    <a:pt x="0" y="39370"/>
                  </a:lnTo>
                  <a:lnTo>
                    <a:pt x="520064" y="39370"/>
                  </a:lnTo>
                  <a:lnTo>
                    <a:pt x="511598" y="26670"/>
                  </a:lnTo>
                  <a:lnTo>
                    <a:pt x="500168" y="12700"/>
                  </a:lnTo>
                  <a:lnTo>
                    <a:pt x="487468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06904" y="6254750"/>
              <a:ext cx="542925" cy="40640"/>
            </a:xfrm>
            <a:custGeom>
              <a:avLst/>
              <a:gdLst/>
              <a:ahLst/>
              <a:cxnLst/>
              <a:rect l="l" t="t" r="r" b="b"/>
              <a:pathLst>
                <a:path w="542925" h="40639">
                  <a:moveTo>
                    <a:pt x="529362" y="0"/>
                  </a:moveTo>
                  <a:lnTo>
                    <a:pt x="14059" y="0"/>
                  </a:lnTo>
                  <a:lnTo>
                    <a:pt x="10355" y="6350"/>
                  </a:lnTo>
                  <a:lnTo>
                    <a:pt x="4005" y="22859"/>
                  </a:lnTo>
                  <a:lnTo>
                    <a:pt x="195" y="39370"/>
                  </a:lnTo>
                  <a:lnTo>
                    <a:pt x="0" y="40640"/>
                  </a:lnTo>
                  <a:lnTo>
                    <a:pt x="542583" y="40640"/>
                  </a:lnTo>
                  <a:lnTo>
                    <a:pt x="542485" y="39370"/>
                  </a:lnTo>
                  <a:lnTo>
                    <a:pt x="538675" y="22859"/>
                  </a:lnTo>
                  <a:lnTo>
                    <a:pt x="533595" y="6350"/>
                  </a:lnTo>
                  <a:lnTo>
                    <a:pt x="529362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05830" y="6291579"/>
              <a:ext cx="544195" cy="40640"/>
            </a:xfrm>
            <a:custGeom>
              <a:avLst/>
              <a:gdLst/>
              <a:ahLst/>
              <a:cxnLst/>
              <a:rect l="l" t="t" r="r" b="b"/>
              <a:pathLst>
                <a:path w="544195" h="40639">
                  <a:moveTo>
                    <a:pt x="544195" y="2540"/>
                  </a:moveTo>
                  <a:lnTo>
                    <a:pt x="543255" y="2540"/>
                  </a:lnTo>
                  <a:lnTo>
                    <a:pt x="543255" y="0"/>
                  </a:lnTo>
                  <a:lnTo>
                    <a:pt x="1562" y="0"/>
                  </a:lnTo>
                  <a:lnTo>
                    <a:pt x="1562" y="2540"/>
                  </a:lnTo>
                  <a:lnTo>
                    <a:pt x="0" y="2540"/>
                  </a:lnTo>
                  <a:lnTo>
                    <a:pt x="0" y="19050"/>
                  </a:lnTo>
                  <a:lnTo>
                    <a:pt x="0" y="36830"/>
                  </a:lnTo>
                  <a:lnTo>
                    <a:pt x="1701" y="36830"/>
                  </a:lnTo>
                  <a:lnTo>
                    <a:pt x="1701" y="40640"/>
                  </a:lnTo>
                  <a:lnTo>
                    <a:pt x="543115" y="40640"/>
                  </a:lnTo>
                  <a:lnTo>
                    <a:pt x="543115" y="36830"/>
                  </a:lnTo>
                  <a:lnTo>
                    <a:pt x="544195" y="36830"/>
                  </a:lnTo>
                  <a:lnTo>
                    <a:pt x="544195" y="19050"/>
                  </a:lnTo>
                  <a:lnTo>
                    <a:pt x="544195" y="254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07099" y="6328409"/>
              <a:ext cx="542290" cy="40640"/>
            </a:xfrm>
            <a:custGeom>
              <a:avLst/>
              <a:gdLst/>
              <a:ahLst/>
              <a:cxnLst/>
              <a:rect l="l" t="t" r="r" b="b"/>
              <a:pathLst>
                <a:path w="542290" h="40639">
                  <a:moveTo>
                    <a:pt x="542290" y="0"/>
                  </a:moveTo>
                  <a:lnTo>
                    <a:pt x="0" y="0"/>
                  </a:lnTo>
                  <a:lnTo>
                    <a:pt x="3810" y="16509"/>
                  </a:lnTo>
                  <a:lnTo>
                    <a:pt x="10160" y="31749"/>
                  </a:lnTo>
                  <a:lnTo>
                    <a:pt x="15345" y="40639"/>
                  </a:lnTo>
                  <a:lnTo>
                    <a:pt x="527473" y="40639"/>
                  </a:lnTo>
                  <a:lnTo>
                    <a:pt x="533400" y="31749"/>
                  </a:lnTo>
                  <a:lnTo>
                    <a:pt x="538479" y="16509"/>
                  </a:lnTo>
                  <a:lnTo>
                    <a:pt x="54229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20223" y="6365239"/>
              <a:ext cx="516890" cy="40640"/>
            </a:xfrm>
            <a:custGeom>
              <a:avLst/>
              <a:gdLst/>
              <a:ahLst/>
              <a:cxnLst/>
              <a:rect l="l" t="t" r="r" b="b"/>
              <a:pathLst>
                <a:path w="516890" h="40639">
                  <a:moveTo>
                    <a:pt x="516889" y="0"/>
                  </a:moveTo>
                  <a:lnTo>
                    <a:pt x="0" y="0"/>
                  </a:lnTo>
                  <a:lnTo>
                    <a:pt x="5926" y="10160"/>
                  </a:lnTo>
                  <a:lnTo>
                    <a:pt x="16086" y="25400"/>
                  </a:lnTo>
                  <a:lnTo>
                    <a:pt x="30056" y="38100"/>
                  </a:lnTo>
                  <a:lnTo>
                    <a:pt x="33104" y="40640"/>
                  </a:lnTo>
                  <a:lnTo>
                    <a:pt x="481668" y="40640"/>
                  </a:lnTo>
                  <a:lnTo>
                    <a:pt x="484716" y="38100"/>
                  </a:lnTo>
                  <a:lnTo>
                    <a:pt x="498686" y="25400"/>
                  </a:lnTo>
                  <a:lnTo>
                    <a:pt x="510116" y="10160"/>
                  </a:lnTo>
                  <a:lnTo>
                    <a:pt x="516889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8882" y="6402069"/>
              <a:ext cx="457834" cy="40640"/>
            </a:xfrm>
            <a:custGeom>
              <a:avLst/>
              <a:gdLst/>
              <a:ahLst/>
              <a:cxnLst/>
              <a:rect l="l" t="t" r="r" b="b"/>
              <a:pathLst>
                <a:path w="457834" h="40639">
                  <a:moveTo>
                    <a:pt x="457454" y="0"/>
                  </a:moveTo>
                  <a:lnTo>
                    <a:pt x="0" y="0"/>
                  </a:lnTo>
                  <a:lnTo>
                    <a:pt x="1397" y="1269"/>
                  </a:lnTo>
                  <a:lnTo>
                    <a:pt x="16637" y="13969"/>
                  </a:lnTo>
                  <a:lnTo>
                    <a:pt x="34417" y="24129"/>
                  </a:lnTo>
                  <a:lnTo>
                    <a:pt x="53467" y="36829"/>
                  </a:lnTo>
                  <a:lnTo>
                    <a:pt x="62719" y="40639"/>
                  </a:lnTo>
                  <a:lnTo>
                    <a:pt x="395278" y="40639"/>
                  </a:lnTo>
                  <a:lnTo>
                    <a:pt x="403987" y="36829"/>
                  </a:lnTo>
                  <a:lnTo>
                    <a:pt x="423037" y="24129"/>
                  </a:lnTo>
                  <a:lnTo>
                    <a:pt x="440817" y="13969"/>
                  </a:lnTo>
                  <a:lnTo>
                    <a:pt x="456057" y="1269"/>
                  </a:lnTo>
                  <a:lnTo>
                    <a:pt x="457454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2349" y="6438900"/>
              <a:ext cx="350520" cy="36830"/>
            </a:xfrm>
            <a:custGeom>
              <a:avLst/>
              <a:gdLst/>
              <a:ahLst/>
              <a:cxnLst/>
              <a:rect l="l" t="t" r="r" b="b"/>
              <a:pathLst>
                <a:path w="350520" h="36829">
                  <a:moveTo>
                    <a:pt x="350520" y="0"/>
                  </a:moveTo>
                  <a:lnTo>
                    <a:pt x="0" y="0"/>
                  </a:lnTo>
                  <a:lnTo>
                    <a:pt x="21589" y="8890"/>
                  </a:lnTo>
                  <a:lnTo>
                    <a:pt x="67310" y="24129"/>
                  </a:lnTo>
                  <a:lnTo>
                    <a:pt x="120650" y="33020"/>
                  </a:lnTo>
                  <a:lnTo>
                    <a:pt x="175260" y="36829"/>
                  </a:lnTo>
                  <a:lnTo>
                    <a:pt x="204470" y="35560"/>
                  </a:lnTo>
                  <a:lnTo>
                    <a:pt x="257810" y="29210"/>
                  </a:lnTo>
                  <a:lnTo>
                    <a:pt x="307339" y="16510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71362" y="6184899"/>
              <a:ext cx="409575" cy="105410"/>
            </a:xfrm>
            <a:custGeom>
              <a:avLst/>
              <a:gdLst/>
              <a:ahLst/>
              <a:cxnLst/>
              <a:rect l="l" t="t" r="r" b="b"/>
              <a:pathLst>
                <a:path w="409575" h="105410">
                  <a:moveTo>
                    <a:pt x="409194" y="105410"/>
                  </a:moveTo>
                  <a:lnTo>
                    <a:pt x="387858" y="63500"/>
                  </a:lnTo>
                  <a:lnTo>
                    <a:pt x="377685" y="54610"/>
                  </a:lnTo>
                  <a:lnTo>
                    <a:pt x="371881" y="49530"/>
                  </a:lnTo>
                  <a:lnTo>
                    <a:pt x="338328" y="27940"/>
                  </a:lnTo>
                  <a:lnTo>
                    <a:pt x="267208" y="5080"/>
                  </a:lnTo>
                  <a:lnTo>
                    <a:pt x="227838" y="0"/>
                  </a:lnTo>
                  <a:lnTo>
                    <a:pt x="183388" y="0"/>
                  </a:lnTo>
                  <a:lnTo>
                    <a:pt x="141478" y="5080"/>
                  </a:lnTo>
                  <a:lnTo>
                    <a:pt x="104648" y="15240"/>
                  </a:lnTo>
                  <a:lnTo>
                    <a:pt x="56388" y="35560"/>
                  </a:lnTo>
                  <a:lnTo>
                    <a:pt x="43688" y="45720"/>
                  </a:lnTo>
                  <a:lnTo>
                    <a:pt x="38239" y="49530"/>
                  </a:lnTo>
                  <a:lnTo>
                    <a:pt x="30988" y="54610"/>
                  </a:lnTo>
                  <a:lnTo>
                    <a:pt x="20828" y="63500"/>
                  </a:lnTo>
                  <a:lnTo>
                    <a:pt x="13208" y="76200"/>
                  </a:lnTo>
                  <a:lnTo>
                    <a:pt x="5588" y="87630"/>
                  </a:lnTo>
                  <a:lnTo>
                    <a:pt x="508" y="100330"/>
                  </a:lnTo>
                  <a:lnTo>
                    <a:pt x="0" y="105410"/>
                  </a:lnTo>
                  <a:lnTo>
                    <a:pt x="409194" y="1054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68060" y="6285229"/>
              <a:ext cx="415290" cy="55880"/>
            </a:xfrm>
            <a:custGeom>
              <a:avLst/>
              <a:gdLst/>
              <a:ahLst/>
              <a:cxnLst/>
              <a:rect l="l" t="t" r="r" b="b"/>
              <a:pathLst>
                <a:path w="415289" h="55879">
                  <a:moveTo>
                    <a:pt x="411479" y="0"/>
                  </a:moveTo>
                  <a:lnTo>
                    <a:pt x="3810" y="0"/>
                  </a:lnTo>
                  <a:lnTo>
                    <a:pt x="2539" y="12700"/>
                  </a:lnTo>
                  <a:lnTo>
                    <a:pt x="0" y="25400"/>
                  </a:lnTo>
                  <a:lnTo>
                    <a:pt x="2539" y="39370"/>
                  </a:lnTo>
                  <a:lnTo>
                    <a:pt x="3810" y="52070"/>
                  </a:lnTo>
                  <a:lnTo>
                    <a:pt x="5503" y="55880"/>
                  </a:lnTo>
                  <a:lnTo>
                    <a:pt x="409786" y="55880"/>
                  </a:lnTo>
                  <a:lnTo>
                    <a:pt x="411479" y="52070"/>
                  </a:lnTo>
                  <a:lnTo>
                    <a:pt x="414019" y="39370"/>
                  </a:lnTo>
                  <a:lnTo>
                    <a:pt x="415289" y="25400"/>
                  </a:lnTo>
                  <a:lnTo>
                    <a:pt x="414019" y="12700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71743" y="6336029"/>
              <a:ext cx="408305" cy="55880"/>
            </a:xfrm>
            <a:custGeom>
              <a:avLst/>
              <a:gdLst/>
              <a:ahLst/>
              <a:cxnLst/>
              <a:rect l="l" t="t" r="r" b="b"/>
              <a:pathLst>
                <a:path w="408304" h="55879">
                  <a:moveTo>
                    <a:pt x="408050" y="0"/>
                  </a:moveTo>
                  <a:lnTo>
                    <a:pt x="0" y="0"/>
                  </a:lnTo>
                  <a:lnTo>
                    <a:pt x="126" y="1270"/>
                  </a:lnTo>
                  <a:lnTo>
                    <a:pt x="20446" y="36830"/>
                  </a:lnTo>
                  <a:lnTo>
                    <a:pt x="43306" y="55880"/>
                  </a:lnTo>
                  <a:lnTo>
                    <a:pt x="367156" y="55880"/>
                  </a:lnTo>
                  <a:lnTo>
                    <a:pt x="396366" y="25400"/>
                  </a:lnTo>
                  <a:lnTo>
                    <a:pt x="408050" y="0"/>
                  </a:lnTo>
                  <a:close/>
                </a:path>
              </a:pathLst>
            </a:custGeom>
            <a:solidFill>
              <a:srgbClr val="006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7792" y="6386829"/>
              <a:ext cx="337185" cy="50800"/>
            </a:xfrm>
            <a:custGeom>
              <a:avLst/>
              <a:gdLst/>
              <a:ahLst/>
              <a:cxnLst/>
              <a:rect l="l" t="t" r="r" b="b"/>
              <a:pathLst>
                <a:path w="337185" h="50800">
                  <a:moveTo>
                    <a:pt x="336912" y="0"/>
                  </a:moveTo>
                  <a:lnTo>
                    <a:pt x="0" y="0"/>
                  </a:lnTo>
                  <a:lnTo>
                    <a:pt x="19957" y="13970"/>
                  </a:lnTo>
                  <a:lnTo>
                    <a:pt x="35197" y="22860"/>
                  </a:lnTo>
                  <a:lnTo>
                    <a:pt x="68217" y="35560"/>
                  </a:lnTo>
                  <a:lnTo>
                    <a:pt x="85997" y="39370"/>
                  </a:lnTo>
                  <a:lnTo>
                    <a:pt x="105047" y="45720"/>
                  </a:lnTo>
                  <a:lnTo>
                    <a:pt x="125367" y="48260"/>
                  </a:lnTo>
                  <a:lnTo>
                    <a:pt x="168547" y="50800"/>
                  </a:lnTo>
                  <a:lnTo>
                    <a:pt x="210457" y="48260"/>
                  </a:lnTo>
                  <a:lnTo>
                    <a:pt x="230777" y="45720"/>
                  </a:lnTo>
                  <a:lnTo>
                    <a:pt x="249827" y="39370"/>
                  </a:lnTo>
                  <a:lnTo>
                    <a:pt x="268877" y="35560"/>
                  </a:lnTo>
                  <a:lnTo>
                    <a:pt x="301897" y="22860"/>
                  </a:lnTo>
                  <a:lnTo>
                    <a:pt x="315867" y="13970"/>
                  </a:lnTo>
                  <a:lnTo>
                    <a:pt x="331107" y="5080"/>
                  </a:lnTo>
                  <a:lnTo>
                    <a:pt x="336912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800" y="6226809"/>
              <a:ext cx="255270" cy="38100"/>
            </a:xfrm>
            <a:custGeom>
              <a:avLst/>
              <a:gdLst/>
              <a:ahLst/>
              <a:cxnLst/>
              <a:rect l="l" t="t" r="r" b="b"/>
              <a:pathLst>
                <a:path w="255270" h="38100">
                  <a:moveTo>
                    <a:pt x="255270" y="38100"/>
                  </a:moveTo>
                  <a:lnTo>
                    <a:pt x="222885" y="17780"/>
                  </a:lnTo>
                  <a:lnTo>
                    <a:pt x="200660" y="8890"/>
                  </a:lnTo>
                  <a:lnTo>
                    <a:pt x="187960" y="6350"/>
                  </a:lnTo>
                  <a:lnTo>
                    <a:pt x="173990" y="3810"/>
                  </a:lnTo>
                  <a:lnTo>
                    <a:pt x="158750" y="1270"/>
                  </a:lnTo>
                  <a:lnTo>
                    <a:pt x="143510" y="0"/>
                  </a:lnTo>
                  <a:lnTo>
                    <a:pt x="111760" y="0"/>
                  </a:lnTo>
                  <a:lnTo>
                    <a:pt x="67310" y="6350"/>
                  </a:lnTo>
                  <a:lnTo>
                    <a:pt x="32385" y="17780"/>
                  </a:lnTo>
                  <a:lnTo>
                    <a:pt x="29210" y="19050"/>
                  </a:lnTo>
                  <a:lnTo>
                    <a:pt x="19050" y="24130"/>
                  </a:lnTo>
                  <a:lnTo>
                    <a:pt x="1270" y="36830"/>
                  </a:lnTo>
                  <a:lnTo>
                    <a:pt x="0" y="38100"/>
                  </a:lnTo>
                  <a:lnTo>
                    <a:pt x="255270" y="3810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30713" y="6263639"/>
              <a:ext cx="287655" cy="20320"/>
            </a:xfrm>
            <a:custGeom>
              <a:avLst/>
              <a:gdLst/>
              <a:ahLst/>
              <a:cxnLst/>
              <a:rect l="l" t="t" r="r" b="b"/>
              <a:pathLst>
                <a:path w="287654" h="20320">
                  <a:moveTo>
                    <a:pt x="270086" y="0"/>
                  </a:moveTo>
                  <a:lnTo>
                    <a:pt x="17356" y="0"/>
                  </a:lnTo>
                  <a:lnTo>
                    <a:pt x="9736" y="7620"/>
                  </a:lnTo>
                  <a:lnTo>
                    <a:pt x="3386" y="15240"/>
                  </a:lnTo>
                  <a:lnTo>
                    <a:pt x="0" y="20320"/>
                  </a:lnTo>
                  <a:lnTo>
                    <a:pt x="287443" y="20320"/>
                  </a:lnTo>
                  <a:lnTo>
                    <a:pt x="284056" y="15240"/>
                  </a:lnTo>
                  <a:lnTo>
                    <a:pt x="277706" y="7620"/>
                  </a:lnTo>
                  <a:lnTo>
                    <a:pt x="270086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2669" y="628268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294639" y="0"/>
                  </a:moveTo>
                  <a:lnTo>
                    <a:pt x="8889" y="0"/>
                  </a:lnTo>
                  <a:lnTo>
                    <a:pt x="6350" y="3810"/>
                  </a:lnTo>
                  <a:lnTo>
                    <a:pt x="2539" y="11430"/>
                  </a:lnTo>
                  <a:lnTo>
                    <a:pt x="1269" y="15240"/>
                  </a:lnTo>
                  <a:lnTo>
                    <a:pt x="0" y="20320"/>
                  </a:lnTo>
                  <a:lnTo>
                    <a:pt x="303529" y="20320"/>
                  </a:lnTo>
                  <a:lnTo>
                    <a:pt x="303529" y="15240"/>
                  </a:lnTo>
                  <a:lnTo>
                    <a:pt x="300989" y="11430"/>
                  </a:lnTo>
                  <a:lnTo>
                    <a:pt x="297179" y="3810"/>
                  </a:lnTo>
                  <a:lnTo>
                    <a:pt x="294639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22670" y="6301739"/>
              <a:ext cx="303530" cy="20320"/>
            </a:xfrm>
            <a:custGeom>
              <a:avLst/>
              <a:gdLst/>
              <a:ahLst/>
              <a:cxnLst/>
              <a:rect l="l" t="t" r="r" b="b"/>
              <a:pathLst>
                <a:path w="303529" h="20320">
                  <a:moveTo>
                    <a:pt x="303530" y="0"/>
                  </a:moveTo>
                  <a:lnTo>
                    <a:pt x="152" y="0"/>
                  </a:lnTo>
                  <a:lnTo>
                    <a:pt x="152" y="1270"/>
                  </a:lnTo>
                  <a:lnTo>
                    <a:pt x="0" y="1270"/>
                  </a:lnTo>
                  <a:lnTo>
                    <a:pt x="0" y="19050"/>
                  </a:lnTo>
                  <a:lnTo>
                    <a:pt x="203" y="19050"/>
                  </a:lnTo>
                  <a:lnTo>
                    <a:pt x="203" y="20320"/>
                  </a:lnTo>
                  <a:lnTo>
                    <a:pt x="303530" y="20320"/>
                  </a:lnTo>
                  <a:lnTo>
                    <a:pt x="303530" y="19050"/>
                  </a:lnTo>
                  <a:lnTo>
                    <a:pt x="303530" y="1270"/>
                  </a:lnTo>
                  <a:lnTo>
                    <a:pt x="30353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22669" y="6320789"/>
              <a:ext cx="303530" cy="21590"/>
            </a:xfrm>
            <a:custGeom>
              <a:avLst/>
              <a:gdLst/>
              <a:ahLst/>
              <a:cxnLst/>
              <a:rect l="l" t="t" r="r" b="b"/>
              <a:pathLst>
                <a:path w="303529" h="21589">
                  <a:moveTo>
                    <a:pt x="303529" y="0"/>
                  </a:moveTo>
                  <a:lnTo>
                    <a:pt x="0" y="0"/>
                  </a:lnTo>
                  <a:lnTo>
                    <a:pt x="1269" y="3810"/>
                  </a:lnTo>
                  <a:lnTo>
                    <a:pt x="2539" y="8890"/>
                  </a:lnTo>
                  <a:lnTo>
                    <a:pt x="6350" y="16510"/>
                  </a:lnTo>
                  <a:lnTo>
                    <a:pt x="9736" y="21590"/>
                  </a:lnTo>
                  <a:lnTo>
                    <a:pt x="293793" y="21590"/>
                  </a:lnTo>
                  <a:lnTo>
                    <a:pt x="297179" y="16510"/>
                  </a:lnTo>
                  <a:lnTo>
                    <a:pt x="303529" y="3810"/>
                  </a:lnTo>
                  <a:lnTo>
                    <a:pt x="303529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0713" y="6339839"/>
              <a:ext cx="287655" cy="21590"/>
            </a:xfrm>
            <a:custGeom>
              <a:avLst/>
              <a:gdLst/>
              <a:ahLst/>
              <a:cxnLst/>
              <a:rect l="l" t="t" r="r" b="b"/>
              <a:pathLst>
                <a:path w="287654" h="21589">
                  <a:moveTo>
                    <a:pt x="287443" y="0"/>
                  </a:moveTo>
                  <a:lnTo>
                    <a:pt x="0" y="0"/>
                  </a:lnTo>
                  <a:lnTo>
                    <a:pt x="3386" y="5080"/>
                  </a:lnTo>
                  <a:lnTo>
                    <a:pt x="9736" y="12700"/>
                  </a:lnTo>
                  <a:lnTo>
                    <a:pt x="17356" y="20320"/>
                  </a:lnTo>
                  <a:lnTo>
                    <a:pt x="19134" y="21590"/>
                  </a:lnTo>
                  <a:lnTo>
                    <a:pt x="268562" y="21590"/>
                  </a:lnTo>
                  <a:lnTo>
                    <a:pt x="270086" y="20320"/>
                  </a:lnTo>
                  <a:lnTo>
                    <a:pt x="277706" y="12700"/>
                  </a:lnTo>
                  <a:lnTo>
                    <a:pt x="284056" y="5080"/>
                  </a:lnTo>
                  <a:lnTo>
                    <a:pt x="287443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799" y="6358889"/>
              <a:ext cx="255270" cy="21590"/>
            </a:xfrm>
            <a:custGeom>
              <a:avLst/>
              <a:gdLst/>
              <a:ahLst/>
              <a:cxnLst/>
              <a:rect l="l" t="t" r="r" b="b"/>
              <a:pathLst>
                <a:path w="255270" h="21589">
                  <a:moveTo>
                    <a:pt x="255270" y="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19050" y="13970"/>
                  </a:lnTo>
                  <a:lnTo>
                    <a:pt x="29210" y="19050"/>
                  </a:lnTo>
                  <a:lnTo>
                    <a:pt x="35560" y="21590"/>
                  </a:lnTo>
                  <a:lnTo>
                    <a:pt x="219710" y="21590"/>
                  </a:lnTo>
                  <a:lnTo>
                    <a:pt x="254000" y="1270"/>
                  </a:lnTo>
                  <a:lnTo>
                    <a:pt x="25527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76010" y="6377939"/>
              <a:ext cx="196850" cy="19050"/>
            </a:xfrm>
            <a:custGeom>
              <a:avLst/>
              <a:gdLst/>
              <a:ahLst/>
              <a:cxnLst/>
              <a:rect l="l" t="t" r="r" b="b"/>
              <a:pathLst>
                <a:path w="196850" h="19050">
                  <a:moveTo>
                    <a:pt x="196850" y="0"/>
                  </a:moveTo>
                  <a:lnTo>
                    <a:pt x="0" y="0"/>
                  </a:lnTo>
                  <a:lnTo>
                    <a:pt x="12700" y="5080"/>
                  </a:lnTo>
                  <a:lnTo>
                    <a:pt x="38100" y="12700"/>
                  </a:lnTo>
                  <a:lnTo>
                    <a:pt x="52069" y="15240"/>
                  </a:lnTo>
                  <a:lnTo>
                    <a:pt x="67310" y="16510"/>
                  </a:lnTo>
                  <a:lnTo>
                    <a:pt x="82550" y="19050"/>
                  </a:lnTo>
                  <a:lnTo>
                    <a:pt x="114300" y="19050"/>
                  </a:lnTo>
                  <a:lnTo>
                    <a:pt x="129539" y="16510"/>
                  </a:lnTo>
                  <a:lnTo>
                    <a:pt x="144779" y="15240"/>
                  </a:lnTo>
                  <a:lnTo>
                    <a:pt x="158750" y="12700"/>
                  </a:lnTo>
                  <a:lnTo>
                    <a:pt x="184150" y="5080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20841" y="5897879"/>
              <a:ext cx="363220" cy="58419"/>
            </a:xfrm>
            <a:custGeom>
              <a:avLst/>
              <a:gdLst/>
              <a:ahLst/>
              <a:cxnLst/>
              <a:rect l="l" t="t" r="r" b="b"/>
              <a:pathLst>
                <a:path w="363220" h="58420">
                  <a:moveTo>
                    <a:pt x="363118" y="0"/>
                  </a:moveTo>
                  <a:lnTo>
                    <a:pt x="354228" y="0"/>
                  </a:lnTo>
                  <a:lnTo>
                    <a:pt x="163728" y="19050"/>
                  </a:lnTo>
                  <a:lnTo>
                    <a:pt x="126085" y="27940"/>
                  </a:lnTo>
                  <a:lnTo>
                    <a:pt x="115341" y="30480"/>
                  </a:lnTo>
                  <a:lnTo>
                    <a:pt x="2438" y="57150"/>
                  </a:lnTo>
                  <a:lnTo>
                    <a:pt x="0" y="58420"/>
                  </a:lnTo>
                  <a:lnTo>
                    <a:pt x="91528" y="58420"/>
                  </a:lnTo>
                  <a:lnTo>
                    <a:pt x="163728" y="38100"/>
                  </a:lnTo>
                  <a:lnTo>
                    <a:pt x="239928" y="30480"/>
                  </a:lnTo>
                  <a:lnTo>
                    <a:pt x="265328" y="27940"/>
                  </a:lnTo>
                  <a:lnTo>
                    <a:pt x="354228" y="19050"/>
                  </a:lnTo>
                  <a:lnTo>
                    <a:pt x="363118" y="19050"/>
                  </a:lnTo>
                  <a:lnTo>
                    <a:pt x="363118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676899" y="5953759"/>
              <a:ext cx="344504" cy="1993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7399" y="6620509"/>
              <a:ext cx="36830" cy="34290"/>
            </a:xfrm>
            <a:custGeom>
              <a:avLst/>
              <a:gdLst/>
              <a:ahLst/>
              <a:cxnLst/>
              <a:rect l="l" t="t" r="r" b="b"/>
              <a:pathLst>
                <a:path w="36829" h="34290">
                  <a:moveTo>
                    <a:pt x="0" y="0"/>
                  </a:moveTo>
                  <a:lnTo>
                    <a:pt x="0" y="19050"/>
                  </a:lnTo>
                  <a:lnTo>
                    <a:pt x="36310" y="33770"/>
                  </a:lnTo>
                  <a:lnTo>
                    <a:pt x="4599" y="20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4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67399" y="6620509"/>
              <a:ext cx="97155" cy="57785"/>
            </a:xfrm>
            <a:custGeom>
              <a:avLst/>
              <a:gdLst/>
              <a:ahLst/>
              <a:cxnLst/>
              <a:rect l="l" t="t" r="r" b="b"/>
              <a:pathLst>
                <a:path w="97154" h="57784">
                  <a:moveTo>
                    <a:pt x="0" y="0"/>
                  </a:moveTo>
                  <a:lnTo>
                    <a:pt x="0" y="1270"/>
                  </a:lnTo>
                  <a:lnTo>
                    <a:pt x="29902" y="31172"/>
                  </a:lnTo>
                  <a:lnTo>
                    <a:pt x="93979" y="57150"/>
                  </a:lnTo>
                  <a:lnTo>
                    <a:pt x="96836" y="57713"/>
                  </a:lnTo>
                  <a:lnTo>
                    <a:pt x="70990" y="3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9758" y="6648431"/>
              <a:ext cx="76835" cy="38100"/>
            </a:xfrm>
            <a:custGeom>
              <a:avLst/>
              <a:gdLst/>
              <a:ahLst/>
              <a:cxnLst/>
              <a:rect l="l" t="t" r="r" b="b"/>
              <a:pathLst>
                <a:path w="76835" h="38100">
                  <a:moveTo>
                    <a:pt x="0" y="0"/>
                  </a:moveTo>
                  <a:lnTo>
                    <a:pt x="27741" y="27655"/>
                  </a:lnTo>
                  <a:lnTo>
                    <a:pt x="31621" y="29228"/>
                  </a:lnTo>
                  <a:lnTo>
                    <a:pt x="76330" y="38052"/>
                  </a:lnTo>
                  <a:lnTo>
                    <a:pt x="54088" y="15879"/>
                  </a:lnTo>
                  <a:lnTo>
                    <a:pt x="22731" y="10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80430" y="6663689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089" y="22089"/>
                  </a:lnTo>
                  <a:lnTo>
                    <a:pt x="69558" y="3145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23892" y="6671592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2931" y="22931"/>
                  </a:lnTo>
                  <a:lnTo>
                    <a:pt x="34007" y="25117"/>
                  </a:lnTo>
                  <a:lnTo>
                    <a:pt x="69757" y="31657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67354" y="6679494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69850" h="31750">
                  <a:moveTo>
                    <a:pt x="0" y="0"/>
                  </a:moveTo>
                  <a:lnTo>
                    <a:pt x="23186" y="23186"/>
                  </a:lnTo>
                  <a:lnTo>
                    <a:pt x="69816" y="31716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10816" y="6687396"/>
              <a:ext cx="68580" cy="30480"/>
            </a:xfrm>
            <a:custGeom>
              <a:avLst/>
              <a:gdLst/>
              <a:ahLst/>
              <a:cxnLst/>
              <a:rect l="l" t="t" r="r" b="b"/>
              <a:pathLst>
                <a:path w="68579" h="30479">
                  <a:moveTo>
                    <a:pt x="0" y="0"/>
                  </a:moveTo>
                  <a:lnTo>
                    <a:pt x="23245" y="23245"/>
                  </a:lnTo>
                  <a:lnTo>
                    <a:pt x="51223" y="28363"/>
                  </a:lnTo>
                  <a:lnTo>
                    <a:pt x="67968" y="29868"/>
                  </a:lnTo>
                  <a:lnTo>
                    <a:pt x="46566" y="8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54278" y="6695298"/>
              <a:ext cx="64135" cy="26034"/>
            </a:xfrm>
            <a:custGeom>
              <a:avLst/>
              <a:gdLst/>
              <a:ahLst/>
              <a:cxnLst/>
              <a:rect l="l" t="t" r="r" b="b"/>
              <a:pathLst>
                <a:path w="64135" h="26034">
                  <a:moveTo>
                    <a:pt x="0" y="0"/>
                  </a:moveTo>
                  <a:lnTo>
                    <a:pt x="21715" y="21715"/>
                  </a:lnTo>
                  <a:lnTo>
                    <a:pt x="63578" y="25478"/>
                  </a:lnTo>
                  <a:lnTo>
                    <a:pt x="42221" y="4121"/>
                  </a:lnTo>
                  <a:lnTo>
                    <a:pt x="7761" y="1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3743" y="6699203"/>
              <a:ext cx="63500" cy="25400"/>
            </a:xfrm>
            <a:custGeom>
              <a:avLst/>
              <a:gdLst/>
              <a:ahLst/>
              <a:cxnLst/>
              <a:rect l="l" t="t" r="r" b="b"/>
              <a:pathLst>
                <a:path w="63500" h="25400">
                  <a:moveTo>
                    <a:pt x="0" y="0"/>
                  </a:moveTo>
                  <a:lnTo>
                    <a:pt x="21322" y="21322"/>
                  </a:lnTo>
                  <a:lnTo>
                    <a:pt x="63185" y="25085"/>
                  </a:lnTo>
                  <a:lnTo>
                    <a:pt x="41352" y="3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31577" y="6702179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0"/>
                  </a:moveTo>
                  <a:lnTo>
                    <a:pt x="21715" y="21783"/>
                  </a:lnTo>
                  <a:lnTo>
                    <a:pt x="43492" y="23740"/>
                  </a:lnTo>
                  <a:lnTo>
                    <a:pt x="61351" y="22550"/>
                  </a:lnTo>
                  <a:lnTo>
                    <a:pt x="42113" y="3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103" y="6703755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0" y="1454"/>
                  </a:moveTo>
                  <a:lnTo>
                    <a:pt x="19669" y="21184"/>
                  </a:lnTo>
                  <a:lnTo>
                    <a:pt x="55339" y="18806"/>
                  </a:lnTo>
                  <a:lnTo>
                    <a:pt x="38430" y="1844"/>
                  </a:lnTo>
                  <a:lnTo>
                    <a:pt x="4966" y="1844"/>
                  </a:lnTo>
                  <a:lnTo>
                    <a:pt x="0" y="1454"/>
                  </a:lnTo>
                  <a:close/>
                </a:path>
                <a:path w="55879" h="21590">
                  <a:moveTo>
                    <a:pt x="36591" y="0"/>
                  </a:moveTo>
                  <a:lnTo>
                    <a:pt x="4966" y="1844"/>
                  </a:lnTo>
                  <a:lnTo>
                    <a:pt x="38430" y="1844"/>
                  </a:lnTo>
                  <a:lnTo>
                    <a:pt x="36591" y="0"/>
                  </a:lnTo>
                  <a:close/>
                </a:path>
              </a:pathLst>
            </a:custGeom>
            <a:solidFill>
              <a:srgbClr val="005D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03870" y="6701749"/>
              <a:ext cx="55880" cy="21590"/>
            </a:xfrm>
            <a:custGeom>
              <a:avLst/>
              <a:gdLst/>
              <a:ahLst/>
              <a:cxnLst/>
              <a:rect l="l" t="t" r="r" b="b"/>
              <a:pathLst>
                <a:path w="55879" h="21590">
                  <a:moveTo>
                    <a:pt x="37199" y="0"/>
                  </a:moveTo>
                  <a:lnTo>
                    <a:pt x="0" y="2170"/>
                  </a:lnTo>
                  <a:lnTo>
                    <a:pt x="18825" y="20995"/>
                  </a:lnTo>
                  <a:lnTo>
                    <a:pt x="55734" y="18534"/>
                  </a:lnTo>
                  <a:lnTo>
                    <a:pt x="37199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37850" y="6699840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5950" y="0"/>
                  </a:moveTo>
                  <a:lnTo>
                    <a:pt x="0" y="2097"/>
                  </a:lnTo>
                  <a:lnTo>
                    <a:pt x="18505" y="20660"/>
                  </a:lnTo>
                  <a:lnTo>
                    <a:pt x="54175" y="18282"/>
                  </a:lnTo>
                  <a:lnTo>
                    <a:pt x="35950" y="0"/>
                  </a:lnTo>
                  <a:close/>
                </a:path>
              </a:pathLst>
            </a:custGeom>
            <a:solidFill>
              <a:srgbClr val="005C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734" y="6697899"/>
              <a:ext cx="54610" cy="20955"/>
            </a:xfrm>
            <a:custGeom>
              <a:avLst/>
              <a:gdLst/>
              <a:ahLst/>
              <a:cxnLst/>
              <a:rect l="l" t="t" r="r" b="b"/>
              <a:pathLst>
                <a:path w="54610" h="20954">
                  <a:moveTo>
                    <a:pt x="36335" y="0"/>
                  </a:moveTo>
                  <a:lnTo>
                    <a:pt x="0" y="2119"/>
                  </a:lnTo>
                  <a:lnTo>
                    <a:pt x="18356" y="20418"/>
                  </a:lnTo>
                  <a:lnTo>
                    <a:pt x="54353" y="18018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rgbClr val="005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04670" y="6693779"/>
              <a:ext cx="48895" cy="22860"/>
            </a:xfrm>
            <a:custGeom>
              <a:avLst/>
              <a:gdLst/>
              <a:ahLst/>
              <a:cxnLst/>
              <a:rect l="l" t="t" r="r" b="b"/>
              <a:pathLst>
                <a:path w="48895" h="22859">
                  <a:moveTo>
                    <a:pt x="33839" y="0"/>
                  </a:moveTo>
                  <a:lnTo>
                    <a:pt x="22800" y="2930"/>
                  </a:lnTo>
                  <a:lnTo>
                    <a:pt x="0" y="4260"/>
                  </a:lnTo>
                  <a:lnTo>
                    <a:pt x="18037" y="22298"/>
                  </a:lnTo>
                  <a:lnTo>
                    <a:pt x="22800" y="21980"/>
                  </a:lnTo>
                  <a:lnTo>
                    <a:pt x="48892" y="15053"/>
                  </a:lnTo>
                  <a:lnTo>
                    <a:pt x="33839" y="0"/>
                  </a:lnTo>
                  <a:close/>
                </a:path>
              </a:pathLst>
            </a:custGeom>
            <a:solidFill>
              <a:srgbClr val="005B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35498" y="6686271"/>
              <a:ext cx="46355" cy="23495"/>
            </a:xfrm>
            <a:custGeom>
              <a:avLst/>
              <a:gdLst/>
              <a:ahLst/>
              <a:cxnLst/>
              <a:rect l="l" t="t" r="r" b="b"/>
              <a:pathLst>
                <a:path w="46354" h="23495">
                  <a:moveTo>
                    <a:pt x="31289" y="0"/>
                  </a:moveTo>
                  <a:lnTo>
                    <a:pt x="0" y="8306"/>
                  </a:lnTo>
                  <a:lnTo>
                    <a:pt x="15053" y="23360"/>
                  </a:lnTo>
                  <a:lnTo>
                    <a:pt x="46305" y="15063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rgbClr val="005A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64420" y="6678899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34" y="0"/>
                  </a:moveTo>
                  <a:lnTo>
                    <a:pt x="0" y="8000"/>
                  </a:lnTo>
                  <a:lnTo>
                    <a:pt x="15090" y="23043"/>
                  </a:lnTo>
                  <a:lnTo>
                    <a:pt x="45224" y="15043"/>
                  </a:lnTo>
                  <a:lnTo>
                    <a:pt x="30134" y="0"/>
                  </a:lnTo>
                  <a:close/>
                </a:path>
              </a:pathLst>
            </a:custGeom>
            <a:solidFill>
              <a:srgbClr val="005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91698" y="667166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9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19798" y="6664205"/>
              <a:ext cx="45720" cy="23495"/>
            </a:xfrm>
            <a:custGeom>
              <a:avLst/>
              <a:gdLst/>
              <a:ahLst/>
              <a:cxnLst/>
              <a:rect l="l" t="t" r="r" b="b"/>
              <a:pathLst>
                <a:path w="45720" h="23495">
                  <a:moveTo>
                    <a:pt x="30106" y="0"/>
                  </a:moveTo>
                  <a:lnTo>
                    <a:pt x="0" y="7993"/>
                  </a:lnTo>
                  <a:lnTo>
                    <a:pt x="15053" y="23046"/>
                  </a:lnTo>
                  <a:lnTo>
                    <a:pt x="45160" y="15053"/>
                  </a:lnTo>
                  <a:lnTo>
                    <a:pt x="30106" y="0"/>
                  </a:lnTo>
                  <a:close/>
                </a:path>
              </a:pathLst>
            </a:custGeom>
            <a:solidFill>
              <a:srgbClr val="005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547897" y="665860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5" h="21590">
                  <a:moveTo>
                    <a:pt x="23082" y="0"/>
                  </a:moveTo>
                  <a:lnTo>
                    <a:pt x="0" y="6127"/>
                  </a:lnTo>
                  <a:lnTo>
                    <a:pt x="15053" y="21181"/>
                  </a:lnTo>
                  <a:lnTo>
                    <a:pt x="23082" y="19050"/>
                  </a:lnTo>
                  <a:lnTo>
                    <a:pt x="23082" y="0"/>
                  </a:lnTo>
                  <a:close/>
                </a:path>
              </a:pathLst>
            </a:custGeom>
            <a:solidFill>
              <a:srgbClr val="0057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00699" y="6201409"/>
              <a:ext cx="140970" cy="342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5" name="object 435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-457200" y="381000"/>
            <a:ext cx="9137742" cy="575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" y="4265929"/>
            <a:ext cx="9142730" cy="2593340"/>
            <a:chOff x="2540" y="4265929"/>
            <a:chExt cx="9142730" cy="2593340"/>
          </a:xfrm>
        </p:grpSpPr>
        <p:sp>
          <p:nvSpPr>
            <p:cNvPr id="3" name="object 3"/>
            <p:cNvSpPr/>
            <p:nvPr/>
          </p:nvSpPr>
          <p:spPr>
            <a:xfrm>
              <a:off x="5666740" y="5943600"/>
              <a:ext cx="1191260" cy="73279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09690" y="5908039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10" h="21589">
                  <a:moveTo>
                    <a:pt x="16510" y="4127"/>
                  </a:moveTo>
                  <a:lnTo>
                    <a:pt x="8890" y="2235"/>
                  </a:lnTo>
                  <a:lnTo>
                    <a:pt x="7620" y="1917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7620" y="19951"/>
                  </a:lnTo>
                  <a:lnTo>
                    <a:pt x="16510" y="20980"/>
                  </a:lnTo>
                  <a:lnTo>
                    <a:pt x="16510" y="4127"/>
                  </a:lnTo>
                  <a:close/>
                </a:path>
              </a:pathLst>
            </a:custGeom>
            <a:solidFill>
              <a:srgbClr val="0059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199" y="5912167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79">
                  <a:moveTo>
                    <a:pt x="0" y="0"/>
                  </a:moveTo>
                  <a:lnTo>
                    <a:pt x="0" y="16848"/>
                  </a:lnTo>
                  <a:lnTo>
                    <a:pt x="7620" y="17737"/>
                  </a:lnTo>
                  <a:lnTo>
                    <a:pt x="7620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33819" y="5914072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0" y="0"/>
                  </a:moveTo>
                  <a:lnTo>
                    <a:pt x="0" y="15832"/>
                  </a:lnTo>
                  <a:lnTo>
                    <a:pt x="8889" y="16869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41440" y="591597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0" y="0"/>
                  </a:moveTo>
                  <a:lnTo>
                    <a:pt x="0" y="14816"/>
                  </a:lnTo>
                  <a:lnTo>
                    <a:pt x="8889" y="15853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50330" y="591820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0" y="0"/>
                  </a:moveTo>
                  <a:lnTo>
                    <a:pt x="0" y="13631"/>
                  </a:lnTo>
                  <a:lnTo>
                    <a:pt x="8890" y="14668"/>
                  </a:lnTo>
                  <a:lnTo>
                    <a:pt x="8890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949" y="592010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0" y="0"/>
                  </a:moveTo>
                  <a:lnTo>
                    <a:pt x="0" y="12615"/>
                  </a:lnTo>
                  <a:lnTo>
                    <a:pt x="8889" y="13652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C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5569" y="5922009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0" y="0"/>
                  </a:moveTo>
                  <a:lnTo>
                    <a:pt x="0" y="11599"/>
                  </a:lnTo>
                  <a:lnTo>
                    <a:pt x="8889" y="12636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4460" y="5924232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0" y="0"/>
                  </a:moveTo>
                  <a:lnTo>
                    <a:pt x="0" y="10413"/>
                  </a:lnTo>
                  <a:lnTo>
                    <a:pt x="8889" y="11451"/>
                  </a:lnTo>
                  <a:lnTo>
                    <a:pt x="8889" y="2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D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82080" y="592613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0" y="0"/>
                  </a:moveTo>
                  <a:lnTo>
                    <a:pt x="0" y="9398"/>
                  </a:lnTo>
                  <a:lnTo>
                    <a:pt x="3810" y="9842"/>
                  </a:lnTo>
                  <a:lnTo>
                    <a:pt x="8890" y="11197"/>
                  </a:lnTo>
                  <a:lnTo>
                    <a:pt x="8890" y="1545"/>
                  </a:lnTo>
                  <a:lnTo>
                    <a:pt x="381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90969" y="5927682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20" h="12064">
                  <a:moveTo>
                    <a:pt x="0" y="0"/>
                  </a:moveTo>
                  <a:lnTo>
                    <a:pt x="0" y="9652"/>
                  </a:lnTo>
                  <a:lnTo>
                    <a:pt x="7619" y="11684"/>
                  </a:lnTo>
                  <a:lnTo>
                    <a:pt x="761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98590" y="5928571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90" h="13335">
                  <a:moveTo>
                    <a:pt x="0" y="0"/>
                  </a:moveTo>
                  <a:lnTo>
                    <a:pt x="0" y="10795"/>
                  </a:lnTo>
                  <a:lnTo>
                    <a:pt x="8889" y="1316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06209" y="592946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90" h="14604">
                  <a:moveTo>
                    <a:pt x="0" y="0"/>
                  </a:moveTo>
                  <a:lnTo>
                    <a:pt x="0" y="11937"/>
                  </a:lnTo>
                  <a:lnTo>
                    <a:pt x="8890" y="14308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15099" y="5930497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90" h="15875">
                  <a:moveTo>
                    <a:pt x="0" y="0"/>
                  </a:moveTo>
                  <a:lnTo>
                    <a:pt x="0" y="13271"/>
                  </a:lnTo>
                  <a:lnTo>
                    <a:pt x="8890" y="15642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2720" y="593138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90" h="17145">
                  <a:moveTo>
                    <a:pt x="0" y="0"/>
                  </a:moveTo>
                  <a:lnTo>
                    <a:pt x="0" y="14414"/>
                  </a:lnTo>
                  <a:lnTo>
                    <a:pt x="8889" y="16785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30340" y="5932275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90" h="18414">
                  <a:moveTo>
                    <a:pt x="0" y="0"/>
                  </a:moveTo>
                  <a:lnTo>
                    <a:pt x="0" y="15557"/>
                  </a:lnTo>
                  <a:lnTo>
                    <a:pt x="8889" y="17928"/>
                  </a:lnTo>
                  <a:lnTo>
                    <a:pt x="8889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9230" y="5933312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90" h="19685">
                  <a:moveTo>
                    <a:pt x="0" y="0"/>
                  </a:moveTo>
                  <a:lnTo>
                    <a:pt x="0" y="16890"/>
                  </a:lnTo>
                  <a:lnTo>
                    <a:pt x="8890" y="19261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2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6849" y="5934201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90" h="20954">
                  <a:moveTo>
                    <a:pt x="0" y="0"/>
                  </a:moveTo>
                  <a:lnTo>
                    <a:pt x="0" y="18034"/>
                  </a:lnTo>
                  <a:lnTo>
                    <a:pt x="8890" y="20404"/>
                  </a:lnTo>
                  <a:lnTo>
                    <a:pt x="8890" y="1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55740" y="5935239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89">
                  <a:moveTo>
                    <a:pt x="0" y="0"/>
                  </a:moveTo>
                  <a:lnTo>
                    <a:pt x="0" y="19367"/>
                  </a:lnTo>
                  <a:lnTo>
                    <a:pt x="6350" y="21060"/>
                  </a:lnTo>
                  <a:lnTo>
                    <a:pt x="6350" y="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07760" y="6267450"/>
              <a:ext cx="132079" cy="82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19400" y="5764529"/>
              <a:ext cx="2580640" cy="1084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94360" y="5401309"/>
              <a:ext cx="1851660" cy="448309"/>
            </a:xfrm>
            <a:custGeom>
              <a:avLst/>
              <a:gdLst/>
              <a:ahLst/>
              <a:cxnLst/>
              <a:rect l="l" t="t" r="r" b="b"/>
              <a:pathLst>
                <a:path w="1851659" h="448310">
                  <a:moveTo>
                    <a:pt x="1851469" y="448310"/>
                  </a:moveTo>
                  <a:lnTo>
                    <a:pt x="1803209" y="351790"/>
                  </a:lnTo>
                  <a:lnTo>
                    <a:pt x="1760740" y="303530"/>
                  </a:lnTo>
                  <a:lnTo>
                    <a:pt x="1747329" y="288290"/>
                  </a:lnTo>
                  <a:lnTo>
                    <a:pt x="1719389" y="256540"/>
                  </a:lnTo>
                  <a:lnTo>
                    <a:pt x="1603819" y="171450"/>
                  </a:lnTo>
                  <a:lnTo>
                    <a:pt x="1577733" y="157480"/>
                  </a:lnTo>
                  <a:lnTo>
                    <a:pt x="1551660" y="143510"/>
                  </a:lnTo>
                  <a:lnTo>
                    <a:pt x="1461579" y="95250"/>
                  </a:lnTo>
                  <a:lnTo>
                    <a:pt x="1301559" y="46990"/>
                  </a:lnTo>
                  <a:lnTo>
                    <a:pt x="1259179" y="38100"/>
                  </a:lnTo>
                  <a:lnTo>
                    <a:pt x="1119949" y="8890"/>
                  </a:lnTo>
                  <a:lnTo>
                    <a:pt x="930719" y="0"/>
                  </a:lnTo>
                  <a:lnTo>
                    <a:pt x="740219" y="8890"/>
                  </a:lnTo>
                  <a:lnTo>
                    <a:pt x="559879" y="46990"/>
                  </a:lnTo>
                  <a:lnTo>
                    <a:pt x="389699" y="95250"/>
                  </a:lnTo>
                  <a:lnTo>
                    <a:pt x="305244" y="143510"/>
                  </a:lnTo>
                  <a:lnTo>
                    <a:pt x="280797" y="157480"/>
                  </a:lnTo>
                  <a:lnTo>
                    <a:pt x="256349" y="171450"/>
                  </a:lnTo>
                  <a:lnTo>
                    <a:pt x="133159" y="256540"/>
                  </a:lnTo>
                  <a:lnTo>
                    <a:pt x="105219" y="288290"/>
                  </a:lnTo>
                  <a:lnTo>
                    <a:pt x="91808" y="303530"/>
                  </a:lnTo>
                  <a:lnTo>
                    <a:pt x="49339" y="351790"/>
                  </a:lnTo>
                  <a:lnTo>
                    <a:pt x="0" y="448310"/>
                  </a:lnTo>
                  <a:lnTo>
                    <a:pt x="63804" y="448310"/>
                  </a:lnTo>
                  <a:lnTo>
                    <a:pt x="103949" y="370840"/>
                  </a:lnTo>
                  <a:lnTo>
                    <a:pt x="157797" y="303530"/>
                  </a:lnTo>
                  <a:lnTo>
                    <a:pt x="169989" y="288290"/>
                  </a:lnTo>
                  <a:lnTo>
                    <a:pt x="180149" y="275590"/>
                  </a:lnTo>
                  <a:lnTo>
                    <a:pt x="294449" y="199390"/>
                  </a:lnTo>
                  <a:lnTo>
                    <a:pt x="379069" y="157480"/>
                  </a:lnTo>
                  <a:lnTo>
                    <a:pt x="407276" y="143510"/>
                  </a:lnTo>
                  <a:lnTo>
                    <a:pt x="427799" y="133350"/>
                  </a:lnTo>
                  <a:lnTo>
                    <a:pt x="578929" y="85090"/>
                  </a:lnTo>
                  <a:lnTo>
                    <a:pt x="750379" y="46990"/>
                  </a:lnTo>
                  <a:lnTo>
                    <a:pt x="930719" y="38100"/>
                  </a:lnTo>
                  <a:lnTo>
                    <a:pt x="1111059" y="46990"/>
                  </a:lnTo>
                  <a:lnTo>
                    <a:pt x="1282509" y="85090"/>
                  </a:lnTo>
                  <a:lnTo>
                    <a:pt x="1433639" y="133350"/>
                  </a:lnTo>
                  <a:lnTo>
                    <a:pt x="1454150" y="143510"/>
                  </a:lnTo>
                  <a:lnTo>
                    <a:pt x="1465059" y="148920"/>
                  </a:lnTo>
                  <a:lnTo>
                    <a:pt x="1482356" y="157480"/>
                  </a:lnTo>
                  <a:lnTo>
                    <a:pt x="1566989" y="199390"/>
                  </a:lnTo>
                  <a:lnTo>
                    <a:pt x="1671129" y="275590"/>
                  </a:lnTo>
                  <a:lnTo>
                    <a:pt x="1682635" y="288290"/>
                  </a:lnTo>
                  <a:lnTo>
                    <a:pt x="1692948" y="299681"/>
                  </a:lnTo>
                  <a:lnTo>
                    <a:pt x="1696453" y="303530"/>
                  </a:lnTo>
                  <a:lnTo>
                    <a:pt x="1757489" y="370840"/>
                  </a:lnTo>
                  <a:lnTo>
                    <a:pt x="1791081" y="448310"/>
                  </a:lnTo>
                  <a:lnTo>
                    <a:pt x="1851469" y="44831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67499" y="583564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97912" y="0"/>
                  </a:moveTo>
                  <a:lnTo>
                    <a:pt x="34007" y="0"/>
                  </a:lnTo>
                  <a:lnTo>
                    <a:pt x="17779" y="31750"/>
                  </a:lnTo>
                  <a:lnTo>
                    <a:pt x="0" y="146050"/>
                  </a:lnTo>
                  <a:lnTo>
                    <a:pt x="2222" y="160019"/>
                  </a:lnTo>
                  <a:lnTo>
                    <a:pt x="58420" y="160019"/>
                  </a:lnTo>
                  <a:lnTo>
                    <a:pt x="55879" y="146050"/>
                  </a:lnTo>
                  <a:lnTo>
                    <a:pt x="66040" y="88900"/>
                  </a:lnTo>
                  <a:lnTo>
                    <a:pt x="76200" y="41909"/>
                  </a:lnTo>
                  <a:lnTo>
                    <a:pt x="97912" y="0"/>
                  </a:lnTo>
                  <a:close/>
                </a:path>
                <a:path w="1906270" h="160020">
                  <a:moveTo>
                    <a:pt x="1871345" y="0"/>
                  </a:moveTo>
                  <a:lnTo>
                    <a:pt x="1811892" y="0"/>
                  </a:lnTo>
                  <a:lnTo>
                    <a:pt x="1830070" y="41909"/>
                  </a:lnTo>
                  <a:lnTo>
                    <a:pt x="1849120" y="146050"/>
                  </a:lnTo>
                  <a:lnTo>
                    <a:pt x="1846765" y="160019"/>
                  </a:lnTo>
                  <a:lnTo>
                    <a:pt x="1906270" y="160019"/>
                  </a:lnTo>
                  <a:lnTo>
                    <a:pt x="1906270" y="88900"/>
                  </a:lnTo>
                  <a:lnTo>
                    <a:pt x="1887220" y="31750"/>
                  </a:lnTo>
                  <a:lnTo>
                    <a:pt x="1871345" y="0"/>
                  </a:lnTo>
                  <a:close/>
                </a:path>
              </a:pathLst>
            </a:custGeom>
            <a:solidFill>
              <a:srgbClr val="0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7499" y="5980429"/>
              <a:ext cx="1906270" cy="160020"/>
            </a:xfrm>
            <a:custGeom>
              <a:avLst/>
              <a:gdLst/>
              <a:ahLst/>
              <a:cxnLst/>
              <a:rect l="l" t="t" r="r" b="b"/>
              <a:pathLst>
                <a:path w="1906270" h="160020">
                  <a:moveTo>
                    <a:pt x="56105" y="0"/>
                  </a:moveTo>
                  <a:lnTo>
                    <a:pt x="197" y="0"/>
                  </a:lnTo>
                  <a:lnTo>
                    <a:pt x="0" y="1270"/>
                  </a:lnTo>
                  <a:lnTo>
                    <a:pt x="8890" y="57150"/>
                  </a:lnTo>
                  <a:lnTo>
                    <a:pt x="17779" y="114300"/>
                  </a:lnTo>
                  <a:lnTo>
                    <a:pt x="41148" y="160020"/>
                  </a:lnTo>
                  <a:lnTo>
                    <a:pt x="102412" y="160020"/>
                  </a:lnTo>
                  <a:lnTo>
                    <a:pt x="76200" y="114300"/>
                  </a:lnTo>
                  <a:lnTo>
                    <a:pt x="66040" y="57150"/>
                  </a:lnTo>
                  <a:lnTo>
                    <a:pt x="55879" y="1270"/>
                  </a:lnTo>
                  <a:lnTo>
                    <a:pt x="56105" y="0"/>
                  </a:lnTo>
                  <a:close/>
                </a:path>
                <a:path w="1906270" h="160020">
                  <a:moveTo>
                    <a:pt x="1906270" y="0"/>
                  </a:moveTo>
                  <a:lnTo>
                    <a:pt x="1848887" y="0"/>
                  </a:lnTo>
                  <a:lnTo>
                    <a:pt x="1849120" y="1270"/>
                  </a:lnTo>
                  <a:lnTo>
                    <a:pt x="1830070" y="114300"/>
                  </a:lnTo>
                  <a:lnTo>
                    <a:pt x="1808124" y="160020"/>
                  </a:lnTo>
                  <a:lnTo>
                    <a:pt x="1864360" y="160020"/>
                  </a:lnTo>
                  <a:lnTo>
                    <a:pt x="1887220" y="114300"/>
                  </a:lnTo>
                  <a:lnTo>
                    <a:pt x="1906270" y="57150"/>
                  </a:lnTo>
                  <a:lnTo>
                    <a:pt x="1906270" y="0"/>
                  </a:lnTo>
                  <a:close/>
                </a:path>
              </a:pathLst>
            </a:custGeom>
            <a:solidFill>
              <a:srgbClr val="02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3199" y="5333999"/>
              <a:ext cx="2143759" cy="13042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84177" y="50609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7531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10663" y="3810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1999" y="5063489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09" h="5079">
                  <a:moveTo>
                    <a:pt x="11796" y="0"/>
                  </a:moveTo>
                  <a:lnTo>
                    <a:pt x="3265" y="0"/>
                  </a:lnTo>
                  <a:lnTo>
                    <a:pt x="0" y="3810"/>
                  </a:lnTo>
                  <a:lnTo>
                    <a:pt x="987" y="5080"/>
                  </a:lnTo>
                  <a:lnTo>
                    <a:pt x="15973" y="5080"/>
                  </a:lnTo>
                  <a:lnTo>
                    <a:pt x="11796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1999" y="506729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2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062" y="3810"/>
                  </a:lnTo>
                  <a:lnTo>
                    <a:pt x="14929" y="0"/>
                  </a:lnTo>
                  <a:close/>
                </a:path>
              </a:pathLst>
            </a:custGeom>
            <a:solidFill>
              <a:srgbClr val="EDF4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4963" y="507110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09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231" y="3809"/>
                  </a:lnTo>
                  <a:lnTo>
                    <a:pt x="15098" y="0"/>
                  </a:lnTo>
                  <a:close/>
                </a:path>
              </a:pathLst>
            </a:custGeom>
            <a:solidFill>
              <a:srgbClr val="E7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7926" y="507491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5268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8400" y="3809"/>
                  </a:lnTo>
                  <a:lnTo>
                    <a:pt x="15268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390890" y="507872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437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570" y="3810"/>
                  </a:lnTo>
                  <a:lnTo>
                    <a:pt x="15437" y="0"/>
                  </a:lnTo>
                  <a:close/>
                </a:path>
              </a:pathLst>
            </a:custGeom>
            <a:solidFill>
              <a:srgbClr val="DCEA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93853" y="508253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60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739" y="3810"/>
                  </a:lnTo>
                  <a:lnTo>
                    <a:pt x="15606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96816" y="508634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7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8908" y="3810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D0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98791" y="508888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88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021" y="3810"/>
                  </a:lnTo>
                  <a:lnTo>
                    <a:pt x="15889" y="0"/>
                  </a:lnTo>
                  <a:close/>
                </a:path>
              </a:pathLst>
            </a:custGeom>
            <a:solidFill>
              <a:srgbClr val="CAD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01755" y="509269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05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191" y="3810"/>
                  </a:lnTo>
                  <a:lnTo>
                    <a:pt x="16058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04718" y="50965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22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360" y="3809"/>
                  </a:lnTo>
                  <a:lnTo>
                    <a:pt x="16227" y="0"/>
                  </a:lnTo>
                  <a:close/>
                </a:path>
              </a:pathLst>
            </a:custGeom>
            <a:solidFill>
              <a:srgbClr val="BFD8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07681" y="510031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397" y="0"/>
                  </a:moveTo>
                  <a:lnTo>
                    <a:pt x="0" y="0"/>
                  </a:lnTo>
                  <a:lnTo>
                    <a:pt x="2963" y="3809"/>
                  </a:lnTo>
                  <a:lnTo>
                    <a:pt x="19529" y="3809"/>
                  </a:lnTo>
                  <a:lnTo>
                    <a:pt x="1639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410645" y="510412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566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699" y="3810"/>
                  </a:lnTo>
                  <a:lnTo>
                    <a:pt x="16566" y="0"/>
                  </a:lnTo>
                  <a:close/>
                </a:path>
              </a:pathLst>
            </a:custGeom>
            <a:solidFill>
              <a:srgbClr val="B3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413608" y="51079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735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868" y="3810"/>
                  </a:lnTo>
                  <a:lnTo>
                    <a:pt x="16735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415584" y="51104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684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19981" y="3810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A8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8548" y="511428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7018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2072" y="3810"/>
                  </a:lnTo>
                  <a:lnTo>
                    <a:pt x="18062" y="1270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21511" y="511809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19109" y="0"/>
                  </a:moveTo>
                  <a:lnTo>
                    <a:pt x="0" y="0"/>
                  </a:lnTo>
                  <a:lnTo>
                    <a:pt x="2963" y="3810"/>
                  </a:lnTo>
                  <a:lnTo>
                    <a:pt x="25125" y="3810"/>
                  </a:lnTo>
                  <a:lnTo>
                    <a:pt x="19109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424474" y="5121909"/>
              <a:ext cx="565150" cy="3810"/>
            </a:xfrm>
            <a:custGeom>
              <a:avLst/>
              <a:gdLst/>
              <a:ahLst/>
              <a:cxnLst/>
              <a:rect l="l" t="t" r="r" b="b"/>
              <a:pathLst>
                <a:path w="565150" h="3810">
                  <a:moveTo>
                    <a:pt x="22161" y="0"/>
                  </a:moveTo>
                  <a:lnTo>
                    <a:pt x="0" y="0"/>
                  </a:lnTo>
                  <a:lnTo>
                    <a:pt x="1975" y="2539"/>
                  </a:lnTo>
                  <a:lnTo>
                    <a:pt x="4014" y="3809"/>
                  </a:lnTo>
                  <a:lnTo>
                    <a:pt x="28177" y="3809"/>
                  </a:lnTo>
                  <a:lnTo>
                    <a:pt x="22161" y="0"/>
                  </a:lnTo>
                  <a:close/>
                </a:path>
                <a:path w="565150" h="3810">
                  <a:moveTo>
                    <a:pt x="564585" y="2539"/>
                  </a:moveTo>
                  <a:lnTo>
                    <a:pt x="555695" y="2539"/>
                  </a:lnTo>
                  <a:lnTo>
                    <a:pt x="554138" y="3809"/>
                  </a:lnTo>
                  <a:lnTo>
                    <a:pt x="563028" y="3809"/>
                  </a:lnTo>
                  <a:lnTo>
                    <a:pt x="564585" y="2539"/>
                  </a:lnTo>
                  <a:close/>
                </a:path>
              </a:pathLst>
            </a:custGeom>
            <a:solidFill>
              <a:srgbClr val="96C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28488" y="5125719"/>
              <a:ext cx="559435" cy="3810"/>
            </a:xfrm>
            <a:custGeom>
              <a:avLst/>
              <a:gdLst/>
              <a:ahLst/>
              <a:cxnLst/>
              <a:rect l="l" t="t" r="r" b="b"/>
              <a:pathLst>
                <a:path w="559434" h="3810">
                  <a:moveTo>
                    <a:pt x="24163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179" y="3809"/>
                  </a:lnTo>
                  <a:lnTo>
                    <a:pt x="24163" y="0"/>
                  </a:lnTo>
                  <a:close/>
                </a:path>
                <a:path w="559434" h="3810">
                  <a:moveTo>
                    <a:pt x="559014" y="0"/>
                  </a:moveTo>
                  <a:lnTo>
                    <a:pt x="550124" y="0"/>
                  </a:lnTo>
                  <a:lnTo>
                    <a:pt x="545454" y="3809"/>
                  </a:lnTo>
                  <a:lnTo>
                    <a:pt x="554344" y="3809"/>
                  </a:lnTo>
                  <a:lnTo>
                    <a:pt x="559014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434604" y="5129529"/>
              <a:ext cx="548640" cy="3810"/>
            </a:xfrm>
            <a:custGeom>
              <a:avLst/>
              <a:gdLst/>
              <a:ahLst/>
              <a:cxnLst/>
              <a:rect l="l" t="t" r="r" b="b"/>
              <a:pathLst>
                <a:path w="548640" h="3810">
                  <a:moveTo>
                    <a:pt x="24063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078" y="3810"/>
                  </a:lnTo>
                  <a:lnTo>
                    <a:pt x="24063" y="0"/>
                  </a:lnTo>
                  <a:close/>
                </a:path>
                <a:path w="548640" h="3810">
                  <a:moveTo>
                    <a:pt x="548228" y="0"/>
                  </a:moveTo>
                  <a:lnTo>
                    <a:pt x="539338" y="0"/>
                  </a:lnTo>
                  <a:lnTo>
                    <a:pt x="534667" y="3810"/>
                  </a:lnTo>
                  <a:lnTo>
                    <a:pt x="543557" y="3810"/>
                  </a:lnTo>
                  <a:lnTo>
                    <a:pt x="548228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38682" y="5132069"/>
              <a:ext cx="541655" cy="3810"/>
            </a:xfrm>
            <a:custGeom>
              <a:avLst/>
              <a:gdLst/>
              <a:ahLst/>
              <a:cxnLst/>
              <a:rect l="l" t="t" r="r" b="b"/>
              <a:pathLst>
                <a:path w="541654" h="3810">
                  <a:moveTo>
                    <a:pt x="23996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30012" y="3809"/>
                  </a:lnTo>
                  <a:lnTo>
                    <a:pt x="23996" y="0"/>
                  </a:lnTo>
                  <a:close/>
                </a:path>
                <a:path w="541654" h="3810">
                  <a:moveTo>
                    <a:pt x="541037" y="0"/>
                  </a:moveTo>
                  <a:lnTo>
                    <a:pt x="532147" y="0"/>
                  </a:lnTo>
                  <a:lnTo>
                    <a:pt x="527476" y="3809"/>
                  </a:lnTo>
                  <a:lnTo>
                    <a:pt x="536366" y="3809"/>
                  </a:lnTo>
                  <a:lnTo>
                    <a:pt x="541037" y="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444798" y="5135879"/>
              <a:ext cx="530860" cy="3810"/>
            </a:xfrm>
            <a:custGeom>
              <a:avLst/>
              <a:gdLst/>
              <a:ahLst/>
              <a:cxnLst/>
              <a:rect l="l" t="t" r="r" b="b"/>
              <a:pathLst>
                <a:path w="530859" h="3810">
                  <a:moveTo>
                    <a:pt x="2389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911" y="3810"/>
                  </a:lnTo>
                  <a:lnTo>
                    <a:pt x="23896" y="0"/>
                  </a:lnTo>
                  <a:close/>
                </a:path>
                <a:path w="530859" h="3810">
                  <a:moveTo>
                    <a:pt x="530250" y="0"/>
                  </a:moveTo>
                  <a:lnTo>
                    <a:pt x="521360" y="0"/>
                  </a:lnTo>
                  <a:lnTo>
                    <a:pt x="516690" y="3810"/>
                  </a:lnTo>
                  <a:lnTo>
                    <a:pt x="525580" y="3810"/>
                  </a:lnTo>
                  <a:lnTo>
                    <a:pt x="530250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450914" y="5139689"/>
              <a:ext cx="520065" cy="3810"/>
            </a:xfrm>
            <a:custGeom>
              <a:avLst/>
              <a:gdLst/>
              <a:ahLst/>
              <a:cxnLst/>
              <a:rect l="l" t="t" r="r" b="b"/>
              <a:pathLst>
                <a:path w="520065" h="3810">
                  <a:moveTo>
                    <a:pt x="237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811" y="3810"/>
                  </a:lnTo>
                  <a:lnTo>
                    <a:pt x="23795" y="0"/>
                  </a:lnTo>
                  <a:close/>
                </a:path>
                <a:path w="520065" h="3810">
                  <a:moveTo>
                    <a:pt x="519464" y="0"/>
                  </a:moveTo>
                  <a:lnTo>
                    <a:pt x="510574" y="0"/>
                  </a:lnTo>
                  <a:lnTo>
                    <a:pt x="505904" y="3810"/>
                  </a:lnTo>
                  <a:lnTo>
                    <a:pt x="514794" y="3810"/>
                  </a:lnTo>
                  <a:lnTo>
                    <a:pt x="519464" y="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57030" y="5143499"/>
              <a:ext cx="509270" cy="3810"/>
            </a:xfrm>
            <a:custGeom>
              <a:avLst/>
              <a:gdLst/>
              <a:ahLst/>
              <a:cxnLst/>
              <a:rect l="l" t="t" r="r" b="b"/>
              <a:pathLst>
                <a:path w="509270" h="3810">
                  <a:moveTo>
                    <a:pt x="23695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29711" y="3810"/>
                  </a:lnTo>
                  <a:lnTo>
                    <a:pt x="23695" y="0"/>
                  </a:lnTo>
                  <a:close/>
                </a:path>
                <a:path w="509270" h="3810">
                  <a:moveTo>
                    <a:pt x="508678" y="0"/>
                  </a:moveTo>
                  <a:lnTo>
                    <a:pt x="499788" y="0"/>
                  </a:lnTo>
                  <a:lnTo>
                    <a:pt x="495117" y="3810"/>
                  </a:lnTo>
                  <a:lnTo>
                    <a:pt x="504007" y="3810"/>
                  </a:lnTo>
                  <a:lnTo>
                    <a:pt x="508678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63146" y="5147309"/>
              <a:ext cx="498475" cy="3810"/>
            </a:xfrm>
            <a:custGeom>
              <a:avLst/>
              <a:gdLst/>
              <a:ahLst/>
              <a:cxnLst/>
              <a:rect l="l" t="t" r="r" b="b"/>
              <a:pathLst>
                <a:path w="498475" h="3810">
                  <a:moveTo>
                    <a:pt x="235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611" y="3809"/>
                  </a:lnTo>
                  <a:lnTo>
                    <a:pt x="23595" y="0"/>
                  </a:lnTo>
                  <a:close/>
                </a:path>
                <a:path w="498475" h="3810">
                  <a:moveTo>
                    <a:pt x="497891" y="0"/>
                  </a:moveTo>
                  <a:lnTo>
                    <a:pt x="489001" y="0"/>
                  </a:lnTo>
                  <a:lnTo>
                    <a:pt x="484331" y="3809"/>
                  </a:lnTo>
                  <a:lnTo>
                    <a:pt x="493221" y="3809"/>
                  </a:lnTo>
                  <a:lnTo>
                    <a:pt x="497891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469262" y="5151119"/>
              <a:ext cx="487680" cy="3810"/>
            </a:xfrm>
            <a:custGeom>
              <a:avLst/>
              <a:gdLst/>
              <a:ahLst/>
              <a:cxnLst/>
              <a:rect l="l" t="t" r="r" b="b"/>
              <a:pathLst>
                <a:path w="487679" h="3810">
                  <a:moveTo>
                    <a:pt x="23495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510" y="3809"/>
                  </a:lnTo>
                  <a:lnTo>
                    <a:pt x="23495" y="0"/>
                  </a:lnTo>
                  <a:close/>
                </a:path>
                <a:path w="487679" h="3810">
                  <a:moveTo>
                    <a:pt x="487105" y="0"/>
                  </a:moveTo>
                  <a:lnTo>
                    <a:pt x="478215" y="0"/>
                  </a:lnTo>
                  <a:lnTo>
                    <a:pt x="473545" y="3809"/>
                  </a:lnTo>
                  <a:lnTo>
                    <a:pt x="482435" y="3809"/>
                  </a:lnTo>
                  <a:lnTo>
                    <a:pt x="487105" y="0"/>
                  </a:lnTo>
                  <a:close/>
                </a:path>
              </a:pathLst>
            </a:custGeom>
            <a:solidFill>
              <a:srgbClr val="68A4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473340" y="5153659"/>
              <a:ext cx="480059" cy="3810"/>
            </a:xfrm>
            <a:custGeom>
              <a:avLst/>
              <a:gdLst/>
              <a:ahLst/>
              <a:cxnLst/>
              <a:rect l="l" t="t" r="r" b="b"/>
              <a:pathLst>
                <a:path w="480059" h="3810">
                  <a:moveTo>
                    <a:pt x="23428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443" y="3809"/>
                  </a:lnTo>
                  <a:lnTo>
                    <a:pt x="23428" y="0"/>
                  </a:lnTo>
                  <a:close/>
                </a:path>
                <a:path w="480059" h="3810">
                  <a:moveTo>
                    <a:pt x="479914" y="0"/>
                  </a:moveTo>
                  <a:lnTo>
                    <a:pt x="471024" y="0"/>
                  </a:lnTo>
                  <a:lnTo>
                    <a:pt x="466354" y="3809"/>
                  </a:lnTo>
                  <a:lnTo>
                    <a:pt x="475244" y="3809"/>
                  </a:lnTo>
                  <a:lnTo>
                    <a:pt x="479914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479455" y="5157469"/>
              <a:ext cx="469265" cy="3810"/>
            </a:xfrm>
            <a:custGeom>
              <a:avLst/>
              <a:gdLst/>
              <a:ahLst/>
              <a:cxnLst/>
              <a:rect l="l" t="t" r="r" b="b"/>
              <a:pathLst>
                <a:path w="469265" h="3810">
                  <a:moveTo>
                    <a:pt x="23327" y="0"/>
                  </a:moveTo>
                  <a:lnTo>
                    <a:pt x="0" y="0"/>
                  </a:lnTo>
                  <a:lnTo>
                    <a:pt x="6116" y="3809"/>
                  </a:lnTo>
                  <a:lnTo>
                    <a:pt x="29343" y="3809"/>
                  </a:lnTo>
                  <a:lnTo>
                    <a:pt x="23327" y="0"/>
                  </a:lnTo>
                  <a:close/>
                </a:path>
                <a:path w="469265" h="3810">
                  <a:moveTo>
                    <a:pt x="469128" y="0"/>
                  </a:moveTo>
                  <a:lnTo>
                    <a:pt x="460238" y="0"/>
                  </a:lnTo>
                  <a:lnTo>
                    <a:pt x="455567" y="3809"/>
                  </a:lnTo>
                  <a:lnTo>
                    <a:pt x="464457" y="3809"/>
                  </a:lnTo>
                  <a:lnTo>
                    <a:pt x="469128" y="0"/>
                  </a:lnTo>
                  <a:close/>
                </a:path>
              </a:pathLst>
            </a:custGeom>
            <a:solidFill>
              <a:srgbClr val="5C9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85571" y="5161279"/>
              <a:ext cx="458470" cy="3810"/>
            </a:xfrm>
            <a:custGeom>
              <a:avLst/>
              <a:gdLst/>
              <a:ahLst/>
              <a:cxnLst/>
              <a:rect l="l" t="t" r="r" b="b"/>
              <a:pathLst>
                <a:path w="458470" h="3810">
                  <a:moveTo>
                    <a:pt x="2322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0413" y="3810"/>
                  </a:lnTo>
                  <a:lnTo>
                    <a:pt x="27238" y="2540"/>
                  </a:lnTo>
                  <a:lnTo>
                    <a:pt x="23227" y="0"/>
                  </a:lnTo>
                  <a:close/>
                </a:path>
                <a:path w="458470" h="3810">
                  <a:moveTo>
                    <a:pt x="458341" y="0"/>
                  </a:moveTo>
                  <a:lnTo>
                    <a:pt x="449451" y="0"/>
                  </a:lnTo>
                  <a:lnTo>
                    <a:pt x="446338" y="2540"/>
                  </a:lnTo>
                  <a:lnTo>
                    <a:pt x="441711" y="3810"/>
                  </a:lnTo>
                  <a:lnTo>
                    <a:pt x="452341" y="3810"/>
                  </a:lnTo>
                  <a:lnTo>
                    <a:pt x="455228" y="2540"/>
                  </a:lnTo>
                  <a:lnTo>
                    <a:pt x="458341" y="0"/>
                  </a:lnTo>
                  <a:close/>
                </a:path>
              </a:pathLst>
            </a:custGeom>
            <a:solidFill>
              <a:srgbClr val="56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491687" y="5165089"/>
              <a:ext cx="446405" cy="3810"/>
            </a:xfrm>
            <a:custGeom>
              <a:avLst/>
              <a:gdLst/>
              <a:ahLst/>
              <a:cxnLst/>
              <a:rect l="l" t="t" r="r" b="b"/>
              <a:pathLst>
                <a:path w="446404" h="3810">
                  <a:moveTo>
                    <a:pt x="24297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3822" y="3810"/>
                  </a:lnTo>
                  <a:lnTo>
                    <a:pt x="24297" y="0"/>
                  </a:lnTo>
                  <a:close/>
                </a:path>
                <a:path w="446404" h="3810">
                  <a:moveTo>
                    <a:pt x="446225" y="0"/>
                  </a:moveTo>
                  <a:lnTo>
                    <a:pt x="435595" y="0"/>
                  </a:lnTo>
                  <a:lnTo>
                    <a:pt x="421716" y="3810"/>
                  </a:lnTo>
                  <a:lnTo>
                    <a:pt x="437566" y="3810"/>
                  </a:lnTo>
                  <a:lnTo>
                    <a:pt x="446225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497803" y="5168899"/>
              <a:ext cx="431800" cy="3810"/>
            </a:xfrm>
            <a:custGeom>
              <a:avLst/>
              <a:gdLst/>
              <a:ahLst/>
              <a:cxnLst/>
              <a:rect l="l" t="t" r="r" b="b"/>
              <a:pathLst>
                <a:path w="431800" h="3810">
                  <a:moveTo>
                    <a:pt x="27706" y="0"/>
                  </a:moveTo>
                  <a:lnTo>
                    <a:pt x="0" y="0"/>
                  </a:lnTo>
                  <a:lnTo>
                    <a:pt x="6116" y="3810"/>
                  </a:lnTo>
                  <a:lnTo>
                    <a:pt x="37231" y="3810"/>
                  </a:lnTo>
                  <a:lnTo>
                    <a:pt x="27706" y="0"/>
                  </a:lnTo>
                  <a:close/>
                </a:path>
                <a:path w="431800" h="3810">
                  <a:moveTo>
                    <a:pt x="431450" y="0"/>
                  </a:moveTo>
                  <a:lnTo>
                    <a:pt x="415600" y="0"/>
                  </a:lnTo>
                  <a:lnTo>
                    <a:pt x="401721" y="3810"/>
                  </a:lnTo>
                  <a:lnTo>
                    <a:pt x="422791" y="3810"/>
                  </a:lnTo>
                  <a:lnTo>
                    <a:pt x="431450" y="0"/>
                  </a:lnTo>
                  <a:close/>
                </a:path>
              </a:pathLst>
            </a:custGeom>
            <a:solidFill>
              <a:srgbClr val="4B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503920" y="5172709"/>
              <a:ext cx="417195" cy="3810"/>
            </a:xfrm>
            <a:custGeom>
              <a:avLst/>
              <a:gdLst/>
              <a:ahLst/>
              <a:cxnLst/>
              <a:rect l="l" t="t" r="r" b="b"/>
              <a:pathLst>
                <a:path w="417195" h="3810">
                  <a:moveTo>
                    <a:pt x="3111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40639" y="3809"/>
                  </a:lnTo>
                  <a:lnTo>
                    <a:pt x="31114" y="0"/>
                  </a:lnTo>
                  <a:close/>
                </a:path>
                <a:path w="417195" h="3810">
                  <a:moveTo>
                    <a:pt x="416675" y="0"/>
                  </a:moveTo>
                  <a:lnTo>
                    <a:pt x="395604" y="0"/>
                  </a:lnTo>
                  <a:lnTo>
                    <a:pt x="381725" y="3809"/>
                  </a:lnTo>
                  <a:lnTo>
                    <a:pt x="408016" y="3809"/>
                  </a:lnTo>
                  <a:lnTo>
                    <a:pt x="416675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2202" y="5175249"/>
              <a:ext cx="403225" cy="3810"/>
            </a:xfrm>
            <a:custGeom>
              <a:avLst/>
              <a:gdLst/>
              <a:ahLst/>
              <a:cxnLst/>
              <a:rect l="l" t="t" r="r" b="b"/>
              <a:pathLst>
                <a:path w="403225" h="3810">
                  <a:moveTo>
                    <a:pt x="29182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8707" y="3810"/>
                  </a:lnTo>
                  <a:lnTo>
                    <a:pt x="29182" y="0"/>
                  </a:lnTo>
                  <a:close/>
                </a:path>
                <a:path w="403225" h="3810">
                  <a:moveTo>
                    <a:pt x="402620" y="0"/>
                  </a:moveTo>
                  <a:lnTo>
                    <a:pt x="378069" y="0"/>
                  </a:lnTo>
                  <a:lnTo>
                    <a:pt x="364190" y="3810"/>
                  </a:lnTo>
                  <a:lnTo>
                    <a:pt x="393961" y="3810"/>
                  </a:lnTo>
                  <a:lnTo>
                    <a:pt x="402620" y="0"/>
                  </a:lnTo>
                  <a:close/>
                </a:path>
              </a:pathLst>
            </a:custGeom>
            <a:solidFill>
              <a:srgbClr val="3F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24626" y="5179059"/>
              <a:ext cx="381635" cy="3810"/>
            </a:xfrm>
            <a:custGeom>
              <a:avLst/>
              <a:gdLst/>
              <a:ahLst/>
              <a:cxnLst/>
              <a:rect l="l" t="t" r="r" b="b"/>
              <a:pathLst>
                <a:path w="381634" h="3810">
                  <a:moveTo>
                    <a:pt x="26283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5808" y="3809"/>
                  </a:lnTo>
                  <a:lnTo>
                    <a:pt x="26283" y="0"/>
                  </a:lnTo>
                  <a:close/>
                </a:path>
                <a:path w="381634" h="3810">
                  <a:moveTo>
                    <a:pt x="381537" y="0"/>
                  </a:moveTo>
                  <a:lnTo>
                    <a:pt x="351766" y="0"/>
                  </a:lnTo>
                  <a:lnTo>
                    <a:pt x="342513" y="2539"/>
                  </a:lnTo>
                  <a:lnTo>
                    <a:pt x="338385" y="3809"/>
                  </a:lnTo>
                  <a:lnTo>
                    <a:pt x="372878" y="3809"/>
                  </a:lnTo>
                  <a:lnTo>
                    <a:pt x="381537" y="0"/>
                  </a:lnTo>
                  <a:close/>
                </a:path>
              </a:pathLst>
            </a:custGeom>
            <a:solidFill>
              <a:srgbClr val="39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537050" y="518286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23384" y="0"/>
                  </a:moveTo>
                  <a:lnTo>
                    <a:pt x="0" y="0"/>
                  </a:lnTo>
                  <a:lnTo>
                    <a:pt x="12423" y="3809"/>
                  </a:lnTo>
                  <a:lnTo>
                    <a:pt x="32909" y="3809"/>
                  </a:lnTo>
                  <a:lnTo>
                    <a:pt x="23384" y="0"/>
                  </a:lnTo>
                  <a:close/>
                </a:path>
                <a:path w="360679" h="3810">
                  <a:moveTo>
                    <a:pt x="360454" y="0"/>
                  </a:moveTo>
                  <a:lnTo>
                    <a:pt x="325962" y="0"/>
                  </a:lnTo>
                  <a:lnTo>
                    <a:pt x="313579" y="3809"/>
                  </a:lnTo>
                  <a:lnTo>
                    <a:pt x="351795" y="3809"/>
                  </a:lnTo>
                  <a:lnTo>
                    <a:pt x="360454" y="0"/>
                  </a:lnTo>
                  <a:close/>
                </a:path>
              </a:pathLst>
            </a:custGeom>
            <a:solidFill>
              <a:srgbClr val="34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549474" y="5186679"/>
              <a:ext cx="339725" cy="3810"/>
            </a:xfrm>
            <a:custGeom>
              <a:avLst/>
              <a:gdLst/>
              <a:ahLst/>
              <a:cxnLst/>
              <a:rect l="l" t="t" r="r" b="b"/>
              <a:pathLst>
                <a:path w="339725" h="3810">
                  <a:moveTo>
                    <a:pt x="2048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30010" y="3810"/>
                  </a:lnTo>
                  <a:lnTo>
                    <a:pt x="20485" y="0"/>
                  </a:lnTo>
                  <a:close/>
                </a:path>
                <a:path w="339725" h="3810">
                  <a:moveTo>
                    <a:pt x="339371" y="0"/>
                  </a:moveTo>
                  <a:lnTo>
                    <a:pt x="301155" y="0"/>
                  </a:lnTo>
                  <a:lnTo>
                    <a:pt x="288773" y="3810"/>
                  </a:lnTo>
                  <a:lnTo>
                    <a:pt x="330712" y="3810"/>
                  </a:lnTo>
                  <a:lnTo>
                    <a:pt x="339371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61898" y="519048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17586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7111" y="3810"/>
                  </a:lnTo>
                  <a:lnTo>
                    <a:pt x="17586" y="0"/>
                  </a:lnTo>
                  <a:close/>
                </a:path>
                <a:path w="318770" h="3810">
                  <a:moveTo>
                    <a:pt x="318288" y="0"/>
                  </a:moveTo>
                  <a:lnTo>
                    <a:pt x="276349" y="0"/>
                  </a:lnTo>
                  <a:lnTo>
                    <a:pt x="263966" y="3810"/>
                  </a:lnTo>
                  <a:lnTo>
                    <a:pt x="296351" y="3810"/>
                  </a:lnTo>
                  <a:lnTo>
                    <a:pt x="315401" y="1270"/>
                  </a:lnTo>
                  <a:lnTo>
                    <a:pt x="318288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574322" y="5194299"/>
              <a:ext cx="284480" cy="3810"/>
            </a:xfrm>
            <a:custGeom>
              <a:avLst/>
              <a:gdLst/>
              <a:ahLst/>
              <a:cxnLst/>
              <a:rect l="l" t="t" r="r" b="b"/>
              <a:pathLst>
                <a:path w="284479" h="3810">
                  <a:moveTo>
                    <a:pt x="14687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4212" y="3810"/>
                  </a:lnTo>
                  <a:lnTo>
                    <a:pt x="14687" y="0"/>
                  </a:lnTo>
                  <a:close/>
                </a:path>
                <a:path w="284479" h="3810">
                  <a:moveTo>
                    <a:pt x="283927" y="0"/>
                  </a:moveTo>
                  <a:lnTo>
                    <a:pt x="251542" y="0"/>
                  </a:lnTo>
                  <a:lnTo>
                    <a:pt x="239160" y="3810"/>
                  </a:lnTo>
                  <a:lnTo>
                    <a:pt x="255352" y="3810"/>
                  </a:lnTo>
                  <a:lnTo>
                    <a:pt x="283927" y="0"/>
                  </a:lnTo>
                  <a:close/>
                </a:path>
              </a:pathLst>
            </a:custGeom>
            <a:solidFill>
              <a:srgbClr val="22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582604" y="5196839"/>
              <a:ext cx="257175" cy="3810"/>
            </a:xfrm>
            <a:custGeom>
              <a:avLst/>
              <a:gdLst/>
              <a:ahLst/>
              <a:cxnLst/>
              <a:rect l="l" t="t" r="r" b="b"/>
              <a:pathLst>
                <a:path w="257175" h="3810">
                  <a:moveTo>
                    <a:pt x="12755" y="0"/>
                  </a:moveTo>
                  <a:lnTo>
                    <a:pt x="0" y="0"/>
                  </a:lnTo>
                  <a:lnTo>
                    <a:pt x="12423" y="3810"/>
                  </a:lnTo>
                  <a:lnTo>
                    <a:pt x="22280" y="3810"/>
                  </a:lnTo>
                  <a:lnTo>
                    <a:pt x="12755" y="0"/>
                  </a:lnTo>
                  <a:close/>
                </a:path>
                <a:path w="257175" h="3810">
                  <a:moveTo>
                    <a:pt x="256595" y="0"/>
                  </a:moveTo>
                  <a:lnTo>
                    <a:pt x="235005" y="0"/>
                  </a:lnTo>
                  <a:lnTo>
                    <a:pt x="222622" y="3810"/>
                  </a:lnTo>
                  <a:lnTo>
                    <a:pt x="228020" y="3810"/>
                  </a:lnTo>
                  <a:lnTo>
                    <a:pt x="256595" y="0"/>
                  </a:lnTo>
                  <a:close/>
                </a:path>
              </a:pathLst>
            </a:custGeom>
            <a:solidFill>
              <a:srgbClr val="1C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95028" y="5200649"/>
              <a:ext cx="215900" cy="3810"/>
            </a:xfrm>
            <a:custGeom>
              <a:avLst/>
              <a:gdLst/>
              <a:ahLst/>
              <a:cxnLst/>
              <a:rect l="l" t="t" r="r" b="b"/>
              <a:pathLst>
                <a:path w="215900" h="3810">
                  <a:moveTo>
                    <a:pt x="9856" y="0"/>
                  </a:moveTo>
                  <a:lnTo>
                    <a:pt x="0" y="0"/>
                  </a:lnTo>
                  <a:lnTo>
                    <a:pt x="4141" y="1269"/>
                  </a:lnTo>
                  <a:lnTo>
                    <a:pt x="36798" y="3810"/>
                  </a:lnTo>
                  <a:lnTo>
                    <a:pt x="43148" y="3810"/>
                  </a:lnTo>
                  <a:lnTo>
                    <a:pt x="13031" y="1269"/>
                  </a:lnTo>
                  <a:lnTo>
                    <a:pt x="9856" y="0"/>
                  </a:lnTo>
                  <a:close/>
                </a:path>
                <a:path w="215900" h="3810">
                  <a:moveTo>
                    <a:pt x="215596" y="0"/>
                  </a:moveTo>
                  <a:lnTo>
                    <a:pt x="210198" y="0"/>
                  </a:lnTo>
                  <a:lnTo>
                    <a:pt x="206071" y="1269"/>
                  </a:lnTo>
                  <a:lnTo>
                    <a:pt x="215596" y="0"/>
                  </a:lnTo>
                  <a:close/>
                </a:path>
              </a:pathLst>
            </a:custGeom>
            <a:solidFill>
              <a:srgbClr val="1773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631827" y="5204459"/>
              <a:ext cx="52069" cy="3810"/>
            </a:xfrm>
            <a:custGeom>
              <a:avLst/>
              <a:gdLst/>
              <a:ahLst/>
              <a:cxnLst/>
              <a:rect l="l" t="t" r="r" b="b"/>
              <a:pathLst>
                <a:path w="52070" h="3810">
                  <a:moveTo>
                    <a:pt x="6349" y="0"/>
                  </a:moveTo>
                  <a:lnTo>
                    <a:pt x="0" y="0"/>
                  </a:lnTo>
                  <a:lnTo>
                    <a:pt x="48985" y="3809"/>
                  </a:lnTo>
                  <a:lnTo>
                    <a:pt x="51525" y="3809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1170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80812" y="5208269"/>
              <a:ext cx="33020" cy="2540"/>
            </a:xfrm>
            <a:custGeom>
              <a:avLst/>
              <a:gdLst/>
              <a:ahLst/>
              <a:cxnLst/>
              <a:rect l="l" t="t" r="r" b="b"/>
              <a:pathLst>
                <a:path w="33020" h="2539">
                  <a:moveTo>
                    <a:pt x="2540" y="0"/>
                  </a:moveTo>
                  <a:lnTo>
                    <a:pt x="0" y="0"/>
                  </a:lnTo>
                  <a:lnTo>
                    <a:pt x="32657" y="2539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712199" y="4800599"/>
              <a:ext cx="88900" cy="3810"/>
            </a:xfrm>
            <a:custGeom>
              <a:avLst/>
              <a:gdLst/>
              <a:ahLst/>
              <a:cxnLst/>
              <a:rect l="l" t="t" r="r" b="b"/>
              <a:pathLst>
                <a:path w="88900" h="3810">
                  <a:moveTo>
                    <a:pt x="6730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8741" y="3810"/>
                  </a:lnTo>
                  <a:lnTo>
                    <a:pt x="67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729027" y="4803139"/>
              <a:ext cx="86360" cy="3810"/>
            </a:xfrm>
            <a:custGeom>
              <a:avLst/>
              <a:gdLst/>
              <a:ahLst/>
              <a:cxnLst/>
              <a:rect l="l" t="t" r="r" b="b"/>
              <a:pathLst>
                <a:path w="86359" h="3810">
                  <a:moveTo>
                    <a:pt x="6476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6201" y="3810"/>
                  </a:lnTo>
                  <a:lnTo>
                    <a:pt x="64769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754268" y="4806949"/>
              <a:ext cx="82550" cy="3810"/>
            </a:xfrm>
            <a:custGeom>
              <a:avLst/>
              <a:gdLst/>
              <a:ahLst/>
              <a:cxnLst/>
              <a:rect l="l" t="t" r="r" b="b"/>
              <a:pathLst>
                <a:path w="82550" h="3810">
                  <a:moveTo>
                    <a:pt x="60959" y="0"/>
                  </a:moveTo>
                  <a:lnTo>
                    <a:pt x="0" y="0"/>
                  </a:lnTo>
                  <a:lnTo>
                    <a:pt x="25241" y="3810"/>
                  </a:lnTo>
                  <a:lnTo>
                    <a:pt x="82391" y="381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EAF2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2345" y="4810759"/>
              <a:ext cx="238125" cy="3810"/>
            </a:xfrm>
            <a:custGeom>
              <a:avLst/>
              <a:gdLst/>
              <a:ahLst/>
              <a:cxnLst/>
              <a:rect l="l" t="t" r="r" b="b"/>
              <a:pathLst>
                <a:path w="238125" h="3810">
                  <a:moveTo>
                    <a:pt x="234314" y="0"/>
                  </a:moveTo>
                  <a:lnTo>
                    <a:pt x="177165" y="0"/>
                  </a:lnTo>
                  <a:lnTo>
                    <a:pt x="202406" y="3809"/>
                  </a:lnTo>
                  <a:lnTo>
                    <a:pt x="238125" y="3809"/>
                  </a:lnTo>
                  <a:lnTo>
                    <a:pt x="234314" y="0"/>
                  </a:lnTo>
                  <a:close/>
                </a:path>
                <a:path w="238125" h="3810">
                  <a:moveTo>
                    <a:pt x="24764" y="0"/>
                  </a:moveTo>
                  <a:lnTo>
                    <a:pt x="0" y="3809"/>
                  </a:lnTo>
                  <a:lnTo>
                    <a:pt x="11556" y="3809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577580" y="4814569"/>
              <a:ext cx="266700" cy="3810"/>
            </a:xfrm>
            <a:custGeom>
              <a:avLst/>
              <a:gdLst/>
              <a:ahLst/>
              <a:cxnLst/>
              <a:rect l="l" t="t" r="r" b="b"/>
              <a:pathLst>
                <a:path w="266700" h="3810">
                  <a:moveTo>
                    <a:pt x="262890" y="0"/>
                  </a:moveTo>
                  <a:lnTo>
                    <a:pt x="227171" y="0"/>
                  </a:lnTo>
                  <a:lnTo>
                    <a:pt x="252412" y="3809"/>
                  </a:lnTo>
                  <a:lnTo>
                    <a:pt x="266700" y="3809"/>
                  </a:lnTo>
                  <a:lnTo>
                    <a:pt x="262890" y="0"/>
                  </a:lnTo>
                  <a:close/>
                </a:path>
                <a:path w="266700" h="3810">
                  <a:moveTo>
                    <a:pt x="36322" y="0"/>
                  </a:moveTo>
                  <a:lnTo>
                    <a:pt x="24765" y="0"/>
                  </a:lnTo>
                  <a:lnTo>
                    <a:pt x="0" y="3809"/>
                  </a:lnTo>
                  <a:lnTo>
                    <a:pt x="23114" y="380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558010" y="481837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6269" y="0"/>
                  </a:moveTo>
                  <a:lnTo>
                    <a:pt x="271982" y="0"/>
                  </a:lnTo>
                  <a:lnTo>
                    <a:pt x="288809" y="2540"/>
                  </a:lnTo>
                  <a:lnTo>
                    <a:pt x="286269" y="0"/>
                  </a:lnTo>
                  <a:close/>
                </a:path>
                <a:path w="288925" h="3810">
                  <a:moveTo>
                    <a:pt x="42683" y="0"/>
                  </a:moveTo>
                  <a:lnTo>
                    <a:pt x="19569" y="0"/>
                  </a:lnTo>
                  <a:lnTo>
                    <a:pt x="3059" y="2540"/>
                  </a:lnTo>
                  <a:lnTo>
                    <a:pt x="0" y="3810"/>
                  </a:lnTo>
                  <a:lnTo>
                    <a:pt x="29475" y="3810"/>
                  </a:lnTo>
                  <a:lnTo>
                    <a:pt x="42683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548831" y="4820919"/>
              <a:ext cx="43180" cy="5080"/>
            </a:xfrm>
            <a:custGeom>
              <a:avLst/>
              <a:gdLst/>
              <a:ahLst/>
              <a:cxnLst/>
              <a:rect l="l" t="t" r="r" b="b"/>
              <a:pathLst>
                <a:path w="43179" h="5079">
                  <a:moveTo>
                    <a:pt x="43056" y="0"/>
                  </a:moveTo>
                  <a:lnTo>
                    <a:pt x="12238" y="0"/>
                  </a:lnTo>
                  <a:lnTo>
                    <a:pt x="0" y="5079"/>
                  </a:lnTo>
                  <a:lnTo>
                    <a:pt x="25446" y="5079"/>
                  </a:lnTo>
                  <a:lnTo>
                    <a:pt x="43056" y="0"/>
                  </a:lnTo>
                  <a:close/>
                </a:path>
              </a:pathLst>
            </a:custGeom>
            <a:solidFill>
              <a:srgbClr val="C1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539653" y="4824729"/>
              <a:ext cx="39370" cy="5080"/>
            </a:xfrm>
            <a:custGeom>
              <a:avLst/>
              <a:gdLst/>
              <a:ahLst/>
              <a:cxnLst/>
              <a:rect l="l" t="t" r="r" b="b"/>
              <a:pathLst>
                <a:path w="39370" h="5079">
                  <a:moveTo>
                    <a:pt x="39027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416" y="5080"/>
                  </a:lnTo>
                  <a:lnTo>
                    <a:pt x="39027" y="0"/>
                  </a:lnTo>
                  <a:close/>
                </a:path>
              </a:pathLst>
            </a:custGeom>
            <a:solidFill>
              <a:srgbClr val="B7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30474" y="4828539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59" h="5079">
                  <a:moveTo>
                    <a:pt x="34998" y="0"/>
                  </a:moveTo>
                  <a:lnTo>
                    <a:pt x="12238" y="0"/>
                  </a:lnTo>
                  <a:lnTo>
                    <a:pt x="0" y="5080"/>
                  </a:lnTo>
                  <a:lnTo>
                    <a:pt x="21815" y="5080"/>
                  </a:lnTo>
                  <a:lnTo>
                    <a:pt x="30595" y="1270"/>
                  </a:lnTo>
                  <a:lnTo>
                    <a:pt x="34998" y="0"/>
                  </a:lnTo>
                  <a:close/>
                </a:path>
              </a:pathLst>
            </a:custGeom>
            <a:solidFill>
              <a:srgbClr val="AD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524355" y="483234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861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2081" y="3810"/>
                  </a:lnTo>
                  <a:lnTo>
                    <a:pt x="30861" y="0"/>
                  </a:lnTo>
                  <a:close/>
                </a:path>
              </a:pathLst>
            </a:custGeom>
            <a:solidFill>
              <a:srgbClr val="A3C7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8515176" y="483615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260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481" y="3809"/>
                  </a:lnTo>
                  <a:lnTo>
                    <a:pt x="31260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505998" y="483996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659" y="0"/>
                  </a:moveTo>
                  <a:lnTo>
                    <a:pt x="9178" y="0"/>
                  </a:lnTo>
                  <a:lnTo>
                    <a:pt x="0" y="3809"/>
                  </a:lnTo>
                  <a:lnTo>
                    <a:pt x="22880" y="3809"/>
                  </a:lnTo>
                  <a:lnTo>
                    <a:pt x="31659" y="0"/>
                  </a:lnTo>
                  <a:close/>
                </a:path>
              </a:pathLst>
            </a:custGeom>
            <a:solidFill>
              <a:srgbClr val="8EB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819" y="48437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2058" y="0"/>
                  </a:moveTo>
                  <a:lnTo>
                    <a:pt x="9178" y="0"/>
                  </a:lnTo>
                  <a:lnTo>
                    <a:pt x="0" y="3810"/>
                  </a:lnTo>
                  <a:lnTo>
                    <a:pt x="23279" y="3810"/>
                  </a:lnTo>
                  <a:lnTo>
                    <a:pt x="32058" y="0"/>
                  </a:lnTo>
                  <a:close/>
                </a:path>
              </a:pathLst>
            </a:custGeom>
            <a:solidFill>
              <a:srgbClr val="84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488564" y="4847589"/>
              <a:ext cx="31750" cy="3810"/>
            </a:xfrm>
            <a:custGeom>
              <a:avLst/>
              <a:gdLst/>
              <a:ahLst/>
              <a:cxnLst/>
              <a:rect l="l" t="t" r="r" b="b"/>
              <a:pathLst>
                <a:path w="31750" h="3810">
                  <a:moveTo>
                    <a:pt x="31534" y="0"/>
                  </a:moveTo>
                  <a:lnTo>
                    <a:pt x="8254" y="0"/>
                  </a:lnTo>
                  <a:lnTo>
                    <a:pt x="5195" y="1270"/>
                  </a:lnTo>
                  <a:lnTo>
                    <a:pt x="0" y="3810"/>
                  </a:lnTo>
                  <a:lnTo>
                    <a:pt x="22754" y="3810"/>
                  </a:lnTo>
                  <a:lnTo>
                    <a:pt x="31534" y="0"/>
                  </a:lnTo>
                  <a:close/>
                </a:path>
              </a:pathLst>
            </a:custGeom>
            <a:solidFill>
              <a:srgbClr val="7A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80771" y="4850129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474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1768" y="5080"/>
                  </a:lnTo>
                  <a:lnTo>
                    <a:pt x="33474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72978" y="4853939"/>
              <a:ext cx="33020" cy="5080"/>
            </a:xfrm>
            <a:custGeom>
              <a:avLst/>
              <a:gdLst/>
              <a:ahLst/>
              <a:cxnLst/>
              <a:rect l="l" t="t" r="r" b="b"/>
              <a:pathLst>
                <a:path w="33020" h="5079">
                  <a:moveTo>
                    <a:pt x="32487" y="0"/>
                  </a:moveTo>
                  <a:lnTo>
                    <a:pt x="10390" y="0"/>
                  </a:lnTo>
                  <a:lnTo>
                    <a:pt x="0" y="5080"/>
                  </a:lnTo>
                  <a:lnTo>
                    <a:pt x="20781" y="5080"/>
                  </a:lnTo>
                  <a:lnTo>
                    <a:pt x="32487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67782" y="4857749"/>
              <a:ext cx="29209" cy="3810"/>
            </a:xfrm>
            <a:custGeom>
              <a:avLst/>
              <a:gdLst/>
              <a:ahLst/>
              <a:cxnLst/>
              <a:rect l="l" t="t" r="r" b="b"/>
              <a:pathLst>
                <a:path w="29209" h="3810">
                  <a:moveTo>
                    <a:pt x="28903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1589" y="3810"/>
                  </a:lnTo>
                  <a:lnTo>
                    <a:pt x="25977" y="1269"/>
                  </a:lnTo>
                  <a:lnTo>
                    <a:pt x="28903" y="0"/>
                  </a:lnTo>
                  <a:close/>
                </a:path>
              </a:pathLst>
            </a:custGeom>
            <a:solidFill>
              <a:srgbClr val="5B9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59989" y="4861559"/>
              <a:ext cx="29845" cy="3810"/>
            </a:xfrm>
            <a:custGeom>
              <a:avLst/>
              <a:gdLst/>
              <a:ahLst/>
              <a:cxnLst/>
              <a:rect l="l" t="t" r="r" b="b"/>
              <a:pathLst>
                <a:path w="29845" h="3810">
                  <a:moveTo>
                    <a:pt x="29383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2802" y="3809"/>
                  </a:lnTo>
                  <a:lnTo>
                    <a:pt x="29383" y="0"/>
                  </a:lnTo>
                  <a:close/>
                </a:path>
              </a:pathLst>
            </a:custGeom>
            <a:solidFill>
              <a:srgbClr val="51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52196" y="4865369"/>
              <a:ext cx="31115" cy="3810"/>
            </a:xfrm>
            <a:custGeom>
              <a:avLst/>
              <a:gdLst/>
              <a:ahLst/>
              <a:cxnLst/>
              <a:rect l="l" t="t" r="r" b="b"/>
              <a:pathLst>
                <a:path w="31115" h="3810">
                  <a:moveTo>
                    <a:pt x="30595" y="0"/>
                  </a:moveTo>
                  <a:lnTo>
                    <a:pt x="7793" y="0"/>
                  </a:lnTo>
                  <a:lnTo>
                    <a:pt x="0" y="3809"/>
                  </a:lnTo>
                  <a:lnTo>
                    <a:pt x="24014" y="3809"/>
                  </a:lnTo>
                  <a:lnTo>
                    <a:pt x="30595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444403" y="4869179"/>
              <a:ext cx="32384" cy="3810"/>
            </a:xfrm>
            <a:custGeom>
              <a:avLst/>
              <a:gdLst/>
              <a:ahLst/>
              <a:cxnLst/>
              <a:rect l="l" t="t" r="r" b="b"/>
              <a:pathLst>
                <a:path w="32384" h="3810">
                  <a:moveTo>
                    <a:pt x="31807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5226" y="3810"/>
                  </a:lnTo>
                  <a:lnTo>
                    <a:pt x="31807" y="0"/>
                  </a:lnTo>
                  <a:close/>
                </a:path>
              </a:pathLst>
            </a:custGeom>
            <a:solidFill>
              <a:srgbClr val="3D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36609" y="4872989"/>
              <a:ext cx="33020" cy="3810"/>
            </a:xfrm>
            <a:custGeom>
              <a:avLst/>
              <a:gdLst/>
              <a:ahLst/>
              <a:cxnLst/>
              <a:rect l="l" t="t" r="r" b="b"/>
              <a:pathLst>
                <a:path w="33020" h="3810">
                  <a:moveTo>
                    <a:pt x="33020" y="0"/>
                  </a:moveTo>
                  <a:lnTo>
                    <a:pt x="7793" y="0"/>
                  </a:lnTo>
                  <a:lnTo>
                    <a:pt x="0" y="3810"/>
                  </a:lnTo>
                  <a:lnTo>
                    <a:pt x="26439" y="3810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6609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643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9858" y="3810"/>
                  </a:lnTo>
                  <a:lnTo>
                    <a:pt x="26439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438832" y="487933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9829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13248" y="3810"/>
                  </a:lnTo>
                  <a:lnTo>
                    <a:pt x="19829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42165" y="488314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14" y="0"/>
                  </a:moveTo>
                  <a:lnTo>
                    <a:pt x="0" y="0"/>
                  </a:lnTo>
                  <a:lnTo>
                    <a:pt x="3333" y="3810"/>
                  </a:lnTo>
                  <a:lnTo>
                    <a:pt x="9914" y="0"/>
                  </a:lnTo>
                  <a:close/>
                </a:path>
              </a:pathLst>
            </a:custGeom>
            <a:solidFill>
              <a:srgbClr val="1472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967470" y="48679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539" y="0"/>
                  </a:moveTo>
                  <a:lnTo>
                    <a:pt x="0" y="2539"/>
                  </a:lnTo>
                  <a:lnTo>
                    <a:pt x="6003" y="253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63659" y="4870449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40" h="3810">
                  <a:moveTo>
                    <a:pt x="9813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15009" y="3810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961120" y="4874259"/>
              <a:ext cx="22860" cy="3810"/>
            </a:xfrm>
            <a:custGeom>
              <a:avLst/>
              <a:gdLst/>
              <a:ahLst/>
              <a:cxnLst/>
              <a:rect l="l" t="t" r="r" b="b"/>
              <a:pathLst>
                <a:path w="22859" h="3810">
                  <a:moveTo>
                    <a:pt x="17549" y="0"/>
                  </a:moveTo>
                  <a:lnTo>
                    <a:pt x="2539" y="0"/>
                  </a:lnTo>
                  <a:lnTo>
                    <a:pt x="0" y="2539"/>
                  </a:lnTo>
                  <a:lnTo>
                    <a:pt x="1656" y="3809"/>
                  </a:lnTo>
                  <a:lnTo>
                    <a:pt x="22744" y="3809"/>
                  </a:lnTo>
                  <a:lnTo>
                    <a:pt x="17549" y="0"/>
                  </a:lnTo>
                  <a:close/>
                </a:path>
              </a:pathLst>
            </a:custGeom>
            <a:solidFill>
              <a:srgbClr val="F7FA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961120" y="487679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01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208" y="3810"/>
                  </a:lnTo>
                  <a:lnTo>
                    <a:pt x="21012" y="0"/>
                  </a:lnTo>
                  <a:close/>
                </a:path>
              </a:pathLst>
            </a:custGeom>
            <a:solidFill>
              <a:srgbClr val="F4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6089" y="488060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238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434" y="3809"/>
                  </a:lnTo>
                  <a:lnTo>
                    <a:pt x="21238" y="0"/>
                  </a:lnTo>
                  <a:close/>
                </a:path>
              </a:pathLst>
            </a:custGeom>
            <a:solidFill>
              <a:srgbClr val="F0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71059" y="4884419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70" h="3810">
                  <a:moveTo>
                    <a:pt x="21464" y="0"/>
                  </a:moveTo>
                  <a:lnTo>
                    <a:pt x="0" y="0"/>
                  </a:lnTo>
                  <a:lnTo>
                    <a:pt x="4969" y="3809"/>
                  </a:lnTo>
                  <a:lnTo>
                    <a:pt x="26659" y="3809"/>
                  </a:lnTo>
                  <a:lnTo>
                    <a:pt x="21464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976028" y="488822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690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6885" y="3810"/>
                  </a:lnTo>
                  <a:lnTo>
                    <a:pt x="21690" y="0"/>
                  </a:lnTo>
                  <a:close/>
                </a:path>
              </a:pathLst>
            </a:custGeom>
            <a:solidFill>
              <a:srgbClr val="E9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980998" y="4892039"/>
              <a:ext cx="27305" cy="3810"/>
            </a:xfrm>
            <a:custGeom>
              <a:avLst/>
              <a:gdLst/>
              <a:ahLst/>
              <a:cxnLst/>
              <a:rect l="l" t="t" r="r" b="b"/>
              <a:pathLst>
                <a:path w="27304" h="3810">
                  <a:moveTo>
                    <a:pt x="21916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7111" y="3810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85967" y="4895849"/>
              <a:ext cx="25400" cy="3810"/>
            </a:xfrm>
            <a:custGeom>
              <a:avLst/>
              <a:gdLst/>
              <a:ahLst/>
              <a:cxnLst/>
              <a:rect l="l" t="t" r="r" b="b"/>
              <a:pathLst>
                <a:path w="25400" h="3810">
                  <a:moveTo>
                    <a:pt x="22142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5063" y="3810"/>
                  </a:lnTo>
                  <a:lnTo>
                    <a:pt x="22142" y="0"/>
                  </a:lnTo>
                  <a:close/>
                </a:path>
              </a:pathLst>
            </a:custGeom>
            <a:solidFill>
              <a:srgbClr val="E1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89280" y="4898389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5" h="5079">
                  <a:moveTo>
                    <a:pt x="20776" y="0"/>
                  </a:moveTo>
                  <a:lnTo>
                    <a:pt x="0" y="0"/>
                  </a:lnTo>
                  <a:lnTo>
                    <a:pt x="6626" y="5080"/>
                  </a:lnTo>
                  <a:lnTo>
                    <a:pt x="24671" y="5080"/>
                  </a:lnTo>
                  <a:lnTo>
                    <a:pt x="20776" y="0"/>
                  </a:lnTo>
                  <a:close/>
                </a:path>
              </a:pathLst>
            </a:custGeom>
            <a:solidFill>
              <a:srgbClr val="DE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994250" y="4902199"/>
              <a:ext cx="22225" cy="3810"/>
            </a:xfrm>
            <a:custGeom>
              <a:avLst/>
              <a:gdLst/>
              <a:ahLst/>
              <a:cxnLst/>
              <a:rect l="l" t="t" r="r" b="b"/>
              <a:pathLst>
                <a:path w="22225" h="3810">
                  <a:moveTo>
                    <a:pt x="18727" y="0"/>
                  </a:moveTo>
                  <a:lnTo>
                    <a:pt x="0" y="0"/>
                  </a:lnTo>
                  <a:lnTo>
                    <a:pt x="4969" y="3810"/>
                  </a:lnTo>
                  <a:lnTo>
                    <a:pt x="21648" y="3810"/>
                  </a:lnTo>
                  <a:lnTo>
                    <a:pt x="18727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999220" y="4906009"/>
              <a:ext cx="19685" cy="3810"/>
            </a:xfrm>
            <a:custGeom>
              <a:avLst/>
              <a:gdLst/>
              <a:ahLst/>
              <a:cxnLst/>
              <a:rect l="l" t="t" r="r" b="b"/>
              <a:pathLst>
                <a:path w="19684" h="3810">
                  <a:moveTo>
                    <a:pt x="16679" y="0"/>
                  </a:moveTo>
                  <a:lnTo>
                    <a:pt x="0" y="0"/>
                  </a:lnTo>
                  <a:lnTo>
                    <a:pt x="3809" y="3809"/>
                  </a:lnTo>
                  <a:lnTo>
                    <a:pt x="19600" y="3809"/>
                  </a:lnTo>
                  <a:lnTo>
                    <a:pt x="16679" y="0"/>
                  </a:lnTo>
                  <a:close/>
                </a:path>
              </a:pathLst>
            </a:custGeom>
            <a:solidFill>
              <a:srgbClr val="D6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003030" y="4909819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5790" y="0"/>
                  </a:moveTo>
                  <a:lnTo>
                    <a:pt x="0" y="0"/>
                  </a:lnTo>
                  <a:lnTo>
                    <a:pt x="3810" y="3809"/>
                  </a:lnTo>
                  <a:lnTo>
                    <a:pt x="18711" y="3809"/>
                  </a:lnTo>
                  <a:lnTo>
                    <a:pt x="15790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006840" y="4913629"/>
              <a:ext cx="18415" cy="3810"/>
            </a:xfrm>
            <a:custGeom>
              <a:avLst/>
              <a:gdLst/>
              <a:ahLst/>
              <a:cxnLst/>
              <a:rect l="l" t="t" r="r" b="b"/>
              <a:pathLst>
                <a:path w="18415" h="3810">
                  <a:moveTo>
                    <a:pt x="14901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7822" y="3810"/>
                  </a:lnTo>
                  <a:lnTo>
                    <a:pt x="14901" y="0"/>
                  </a:lnTo>
                  <a:close/>
                </a:path>
              </a:pathLst>
            </a:custGeom>
            <a:solidFill>
              <a:srgbClr val="CFE2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010649" y="4917439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14012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6933" y="3810"/>
                  </a:lnTo>
                  <a:lnTo>
                    <a:pt x="14012" y="0"/>
                  </a:lnTo>
                  <a:close/>
                </a:path>
              </a:pathLst>
            </a:custGeom>
            <a:solidFill>
              <a:srgbClr val="CC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013190" y="4919979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79" h="5079">
                  <a:moveTo>
                    <a:pt x="13419" y="0"/>
                  </a:moveTo>
                  <a:lnTo>
                    <a:pt x="0" y="0"/>
                  </a:lnTo>
                  <a:lnTo>
                    <a:pt x="5079" y="5080"/>
                  </a:lnTo>
                  <a:lnTo>
                    <a:pt x="17314" y="5080"/>
                  </a:lnTo>
                  <a:lnTo>
                    <a:pt x="13419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016999" y="4923789"/>
              <a:ext cx="15875" cy="3810"/>
            </a:xfrm>
            <a:custGeom>
              <a:avLst/>
              <a:gdLst/>
              <a:ahLst/>
              <a:cxnLst/>
              <a:rect l="l" t="t" r="r" b="b"/>
              <a:pathLst>
                <a:path w="15875" h="3810">
                  <a:moveTo>
                    <a:pt x="12530" y="0"/>
                  </a:moveTo>
                  <a:lnTo>
                    <a:pt x="0" y="0"/>
                  </a:lnTo>
                  <a:lnTo>
                    <a:pt x="3809" y="3810"/>
                  </a:lnTo>
                  <a:lnTo>
                    <a:pt x="15451" y="3810"/>
                  </a:lnTo>
                  <a:lnTo>
                    <a:pt x="12530" y="0"/>
                  </a:lnTo>
                  <a:close/>
                </a:path>
              </a:pathLst>
            </a:custGeom>
            <a:solidFill>
              <a:srgbClr val="C4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020809" y="492759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4" h="3810">
                  <a:moveTo>
                    <a:pt x="11641" y="0"/>
                  </a:moveTo>
                  <a:lnTo>
                    <a:pt x="0" y="0"/>
                  </a:lnTo>
                  <a:lnTo>
                    <a:pt x="3810" y="3810"/>
                  </a:lnTo>
                  <a:lnTo>
                    <a:pt x="14562" y="3810"/>
                  </a:lnTo>
                  <a:lnTo>
                    <a:pt x="11641" y="0"/>
                  </a:lnTo>
                  <a:close/>
                </a:path>
              </a:pathLst>
            </a:custGeom>
            <a:solidFill>
              <a:srgbClr val="C1D9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024620" y="4931409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4" h="3810">
                  <a:moveTo>
                    <a:pt x="10752" y="0"/>
                  </a:moveTo>
                  <a:lnTo>
                    <a:pt x="0" y="0"/>
                  </a:lnTo>
                  <a:lnTo>
                    <a:pt x="2539" y="2539"/>
                  </a:lnTo>
                  <a:lnTo>
                    <a:pt x="2878" y="3809"/>
                  </a:lnTo>
                  <a:lnTo>
                    <a:pt x="12996" y="3809"/>
                  </a:lnTo>
                  <a:lnTo>
                    <a:pt x="12700" y="2539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027498" y="49352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0117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1006" y="3809"/>
                  </a:lnTo>
                  <a:lnTo>
                    <a:pt x="10117" y="0"/>
                  </a:lnTo>
                  <a:close/>
                </a:path>
              </a:pathLst>
            </a:custGeom>
            <a:solidFill>
              <a:srgbClr val="B9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028514" y="4939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90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879" y="3810"/>
                  </a:lnTo>
                  <a:lnTo>
                    <a:pt x="9990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029530" y="49428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86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752" y="3810"/>
                  </a:lnTo>
                  <a:lnTo>
                    <a:pt x="9863" y="0"/>
                  </a:lnTo>
                  <a:close/>
                </a:path>
              </a:pathLst>
            </a:custGeom>
            <a:solidFill>
              <a:srgbClr val="B2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030546" y="494664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73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625" y="3810"/>
                  </a:lnTo>
                  <a:lnTo>
                    <a:pt x="9736" y="0"/>
                  </a:lnTo>
                  <a:close/>
                </a:path>
              </a:pathLst>
            </a:custGeom>
            <a:solidFill>
              <a:srgbClr val="AE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031223" y="49491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51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10541" y="3810"/>
                  </a:lnTo>
                  <a:lnTo>
                    <a:pt x="9651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32240" y="49529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525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413" y="381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A7C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033256" y="49568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98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286" y="3809"/>
                  </a:lnTo>
                  <a:lnTo>
                    <a:pt x="9398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034271" y="49606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270" y="0"/>
                  </a:moveTo>
                  <a:lnTo>
                    <a:pt x="0" y="0"/>
                  </a:lnTo>
                  <a:lnTo>
                    <a:pt x="1016" y="3809"/>
                  </a:lnTo>
                  <a:lnTo>
                    <a:pt x="10159" y="380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035287" y="49644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43" y="0"/>
                  </a:moveTo>
                  <a:lnTo>
                    <a:pt x="0" y="0"/>
                  </a:lnTo>
                  <a:lnTo>
                    <a:pt x="1015" y="3810"/>
                  </a:lnTo>
                  <a:lnTo>
                    <a:pt x="10032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036304" y="496823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016" y="0"/>
                  </a:moveTo>
                  <a:lnTo>
                    <a:pt x="0" y="0"/>
                  </a:lnTo>
                  <a:lnTo>
                    <a:pt x="1016" y="3810"/>
                  </a:lnTo>
                  <a:lnTo>
                    <a:pt x="9905" y="3810"/>
                  </a:lnTo>
                  <a:lnTo>
                    <a:pt x="9016" y="0"/>
                  </a:lnTo>
                  <a:close/>
                </a:path>
              </a:pathLst>
            </a:custGeom>
            <a:solidFill>
              <a:srgbClr val="99C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036981" y="49707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32" y="0"/>
                  </a:moveTo>
                  <a:lnTo>
                    <a:pt x="0" y="0"/>
                  </a:lnTo>
                  <a:lnTo>
                    <a:pt x="338" y="1270"/>
                  </a:lnTo>
                  <a:lnTo>
                    <a:pt x="931" y="3810"/>
                  </a:lnTo>
                  <a:lnTo>
                    <a:pt x="9905" y="3810"/>
                  </a:lnTo>
                  <a:lnTo>
                    <a:pt x="9228" y="1270"/>
                  </a:lnTo>
                  <a:lnTo>
                    <a:pt x="8932" y="0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037912" y="49745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8974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9990" y="381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038801" y="49783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10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117" y="3810"/>
                  </a:lnTo>
                  <a:lnTo>
                    <a:pt x="9101" y="0"/>
                  </a:lnTo>
                  <a:close/>
                </a:path>
              </a:pathLst>
            </a:custGeom>
            <a:solidFill>
              <a:srgbClr val="8EBB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039690" y="49822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228" y="0"/>
                  </a:moveTo>
                  <a:lnTo>
                    <a:pt x="0" y="0"/>
                  </a:lnTo>
                  <a:lnTo>
                    <a:pt x="889" y="3809"/>
                  </a:lnTo>
                  <a:lnTo>
                    <a:pt x="10244" y="3809"/>
                  </a:lnTo>
                  <a:lnTo>
                    <a:pt x="9228" y="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040579" y="49860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355" y="0"/>
                  </a:moveTo>
                  <a:lnTo>
                    <a:pt x="0" y="0"/>
                  </a:lnTo>
                  <a:lnTo>
                    <a:pt x="888" y="3809"/>
                  </a:lnTo>
                  <a:lnTo>
                    <a:pt x="10371" y="3809"/>
                  </a:lnTo>
                  <a:lnTo>
                    <a:pt x="9355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1468" y="49898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482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498" y="3810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83B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042357" y="499363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9609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625" y="3810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042950" y="49961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29" h="5079">
                  <a:moveTo>
                    <a:pt x="9694" y="0"/>
                  </a:moveTo>
                  <a:lnTo>
                    <a:pt x="0" y="0"/>
                  </a:lnTo>
                  <a:lnTo>
                    <a:pt x="1185" y="5080"/>
                  </a:lnTo>
                  <a:lnTo>
                    <a:pt x="11049" y="5080"/>
                  </a:lnTo>
                  <a:lnTo>
                    <a:pt x="9694" y="0"/>
                  </a:lnTo>
                  <a:close/>
                </a:path>
              </a:pathLst>
            </a:custGeom>
            <a:solidFill>
              <a:srgbClr val="7B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043839" y="499998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821" y="0"/>
                  </a:moveTo>
                  <a:lnTo>
                    <a:pt x="0" y="0"/>
                  </a:lnTo>
                  <a:lnTo>
                    <a:pt x="888" y="3810"/>
                  </a:lnTo>
                  <a:lnTo>
                    <a:pt x="10837" y="3810"/>
                  </a:lnTo>
                  <a:lnTo>
                    <a:pt x="9821" y="0"/>
                  </a:lnTo>
                  <a:close/>
                </a:path>
              </a:pathLst>
            </a:custGeom>
            <a:solidFill>
              <a:srgbClr val="78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044728" y="500379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9948" y="0"/>
                  </a:moveTo>
                  <a:lnTo>
                    <a:pt x="0" y="0"/>
                  </a:lnTo>
                  <a:lnTo>
                    <a:pt x="889" y="3810"/>
                  </a:lnTo>
                  <a:lnTo>
                    <a:pt x="10964" y="3810"/>
                  </a:lnTo>
                  <a:lnTo>
                    <a:pt x="9948" y="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45617" y="50076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075" y="0"/>
                  </a:moveTo>
                  <a:lnTo>
                    <a:pt x="0" y="0"/>
                  </a:lnTo>
                  <a:lnTo>
                    <a:pt x="592" y="2539"/>
                  </a:lnTo>
                  <a:lnTo>
                    <a:pt x="395" y="3809"/>
                  </a:lnTo>
                  <a:lnTo>
                    <a:pt x="10526" y="3809"/>
                  </a:lnTo>
                  <a:lnTo>
                    <a:pt x="10752" y="2539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70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045419" y="501141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72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10047" y="3809"/>
                  </a:lnTo>
                  <a:lnTo>
                    <a:pt x="10724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044826" y="501522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63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962" y="3810"/>
                  </a:lnTo>
                  <a:lnTo>
                    <a:pt x="10639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4234" y="5017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5" h="5079">
                  <a:moveTo>
                    <a:pt x="10780" y="0"/>
                  </a:moveTo>
                  <a:lnTo>
                    <a:pt x="790" y="0"/>
                  </a:lnTo>
                  <a:lnTo>
                    <a:pt x="0" y="5079"/>
                  </a:lnTo>
                  <a:lnTo>
                    <a:pt x="9877" y="5079"/>
                  </a:lnTo>
                  <a:lnTo>
                    <a:pt x="1078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043839" y="502157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98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821" y="3810"/>
                  </a:lnTo>
                  <a:lnTo>
                    <a:pt x="10498" y="0"/>
                  </a:lnTo>
                  <a:close/>
                </a:path>
              </a:pathLst>
            </a:custGeom>
            <a:solidFill>
              <a:srgbClr val="62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043246" y="502538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41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736" y="3810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042654" y="502919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32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651" y="3810"/>
                  </a:lnTo>
                  <a:lnTo>
                    <a:pt x="10329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042061" y="5033009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5" h="3810">
                  <a:moveTo>
                    <a:pt x="10244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567" y="3809"/>
                  </a:lnTo>
                  <a:lnTo>
                    <a:pt x="10244" y="0"/>
                  </a:lnTo>
                  <a:close/>
                </a:path>
              </a:pathLst>
            </a:custGeom>
            <a:solidFill>
              <a:srgbClr val="579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041468" y="50368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16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482" y="3809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53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040875" y="504062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75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398" y="3810"/>
                  </a:lnTo>
                  <a:lnTo>
                    <a:pt x="10075" y="0"/>
                  </a:lnTo>
                  <a:close/>
                </a:path>
              </a:pathLst>
            </a:custGeom>
            <a:solidFill>
              <a:srgbClr val="509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040480" y="504316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10018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341" y="3809"/>
                  </a:lnTo>
                  <a:lnTo>
                    <a:pt x="10018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039888" y="504697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93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256" y="3810"/>
                  </a:lnTo>
                  <a:lnTo>
                    <a:pt x="993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39295" y="505078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849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172" y="3810"/>
                  </a:lnTo>
                  <a:lnTo>
                    <a:pt x="984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038703" y="505459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764" y="0"/>
                  </a:moveTo>
                  <a:lnTo>
                    <a:pt x="592" y="0"/>
                  </a:lnTo>
                  <a:lnTo>
                    <a:pt x="0" y="3810"/>
                  </a:lnTo>
                  <a:lnTo>
                    <a:pt x="9087" y="3810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rgbClr val="418D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038110" y="505840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680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9002" y="3809"/>
                  </a:lnTo>
                  <a:lnTo>
                    <a:pt x="9680" y="0"/>
                  </a:lnTo>
                  <a:close/>
                </a:path>
              </a:pathLst>
            </a:custGeom>
            <a:solidFill>
              <a:srgbClr val="3D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037517" y="5062219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59" h="3810">
                  <a:moveTo>
                    <a:pt x="9595" y="0"/>
                  </a:moveTo>
                  <a:lnTo>
                    <a:pt x="592" y="0"/>
                  </a:lnTo>
                  <a:lnTo>
                    <a:pt x="0" y="3809"/>
                  </a:lnTo>
                  <a:lnTo>
                    <a:pt x="8918" y="3809"/>
                  </a:lnTo>
                  <a:lnTo>
                    <a:pt x="9595" y="0"/>
                  </a:lnTo>
                  <a:close/>
                </a:path>
              </a:pathLst>
            </a:custGeom>
            <a:solidFill>
              <a:srgbClr val="3A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035315" y="506602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10">
                  <a:moveTo>
                    <a:pt x="11121" y="0"/>
                  </a:moveTo>
                  <a:lnTo>
                    <a:pt x="2202" y="0"/>
                  </a:lnTo>
                  <a:lnTo>
                    <a:pt x="2005" y="127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0895" y="1270"/>
                  </a:lnTo>
                  <a:lnTo>
                    <a:pt x="11121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032306" y="506856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3384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030301" y="50723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027293" y="50761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B80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024285" y="50799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8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021277" y="50838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018270" y="508761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207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015261" y="5090159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4" h="5079">
                  <a:moveTo>
                    <a:pt x="12900" y="0"/>
                  </a:moveTo>
                  <a:lnTo>
                    <a:pt x="4010" y="0"/>
                  </a:lnTo>
                  <a:lnTo>
                    <a:pt x="0" y="5079"/>
                  </a:lnTo>
                  <a:lnTo>
                    <a:pt x="8889" y="5079"/>
                  </a:lnTo>
                  <a:lnTo>
                    <a:pt x="12900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013256" y="509396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97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010249" y="509777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5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007240" y="510158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004233" y="510539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E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001225" y="510920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09"/>
                  </a:lnTo>
                  <a:lnTo>
                    <a:pt x="8889" y="3809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A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999220" y="5111749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5" h="3810">
                  <a:moveTo>
                    <a:pt x="11897" y="0"/>
                  </a:moveTo>
                  <a:lnTo>
                    <a:pt x="3007" y="0"/>
                  </a:lnTo>
                  <a:lnTo>
                    <a:pt x="0" y="3810"/>
                  </a:lnTo>
                  <a:lnTo>
                    <a:pt x="8889" y="3810"/>
                  </a:lnTo>
                  <a:lnTo>
                    <a:pt x="11897" y="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531859" y="5153659"/>
              <a:ext cx="297180" cy="2540"/>
            </a:xfrm>
            <a:custGeom>
              <a:avLst/>
              <a:gdLst/>
              <a:ahLst/>
              <a:cxnLst/>
              <a:rect l="l" t="t" r="r" b="b"/>
              <a:pathLst>
                <a:path w="297179" h="2539">
                  <a:moveTo>
                    <a:pt x="46990" y="0"/>
                  </a:moveTo>
                  <a:lnTo>
                    <a:pt x="0" y="0"/>
                  </a:lnTo>
                  <a:lnTo>
                    <a:pt x="11345" y="2539"/>
                  </a:lnTo>
                  <a:lnTo>
                    <a:pt x="66221" y="2539"/>
                  </a:lnTo>
                  <a:lnTo>
                    <a:pt x="46990" y="0"/>
                  </a:lnTo>
                  <a:close/>
                </a:path>
                <a:path w="297179" h="2539">
                  <a:moveTo>
                    <a:pt x="295910" y="0"/>
                  </a:moveTo>
                  <a:lnTo>
                    <a:pt x="279581" y="2539"/>
                  </a:lnTo>
                  <a:lnTo>
                    <a:pt x="297095" y="2539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537524" y="5154929"/>
              <a:ext cx="293370" cy="5080"/>
            </a:xfrm>
            <a:custGeom>
              <a:avLst/>
              <a:gdLst/>
              <a:ahLst/>
              <a:cxnLst/>
              <a:rect l="l" t="t" r="r" b="b"/>
              <a:pathLst>
                <a:path w="293370" h="5079">
                  <a:moveTo>
                    <a:pt x="89395" y="5080"/>
                  </a:moveTo>
                  <a:lnTo>
                    <a:pt x="5093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89395" y="5080"/>
                  </a:lnTo>
                  <a:close/>
                </a:path>
                <a:path w="293370" h="5079">
                  <a:moveTo>
                    <a:pt x="293204" y="5080"/>
                  </a:moveTo>
                  <a:lnTo>
                    <a:pt x="290830" y="0"/>
                  </a:lnTo>
                  <a:lnTo>
                    <a:pt x="282079" y="0"/>
                  </a:lnTo>
                  <a:lnTo>
                    <a:pt x="249415" y="5080"/>
                  </a:lnTo>
                  <a:lnTo>
                    <a:pt x="293204" y="508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560223" y="5160009"/>
              <a:ext cx="272415" cy="3810"/>
            </a:xfrm>
            <a:custGeom>
              <a:avLst/>
              <a:gdLst/>
              <a:ahLst/>
              <a:cxnLst/>
              <a:rect l="l" t="t" r="r" b="b"/>
              <a:pathLst>
                <a:path w="272415" h="3810">
                  <a:moveTo>
                    <a:pt x="66705" y="0"/>
                  </a:moveTo>
                  <a:lnTo>
                    <a:pt x="0" y="0"/>
                  </a:lnTo>
                  <a:lnTo>
                    <a:pt x="17017" y="3809"/>
                  </a:lnTo>
                  <a:lnTo>
                    <a:pt x="94191" y="3809"/>
                  </a:lnTo>
                  <a:lnTo>
                    <a:pt x="85936" y="2539"/>
                  </a:lnTo>
                  <a:lnTo>
                    <a:pt x="66705" y="0"/>
                  </a:lnTo>
                  <a:close/>
                </a:path>
                <a:path w="272415" h="3810">
                  <a:moveTo>
                    <a:pt x="270510" y="0"/>
                  </a:moveTo>
                  <a:lnTo>
                    <a:pt x="226725" y="0"/>
                  </a:lnTo>
                  <a:lnTo>
                    <a:pt x="210396" y="2539"/>
                  </a:lnTo>
                  <a:lnTo>
                    <a:pt x="203094" y="3809"/>
                  </a:lnTo>
                  <a:lnTo>
                    <a:pt x="272288" y="3809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C6DC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571560" y="5162549"/>
              <a:ext cx="262890" cy="5080"/>
            </a:xfrm>
            <a:custGeom>
              <a:avLst/>
              <a:gdLst/>
              <a:ahLst/>
              <a:cxnLst/>
              <a:rect l="l" t="t" r="r" b="b"/>
              <a:pathLst>
                <a:path w="262890" h="5079">
                  <a:moveTo>
                    <a:pt x="107619" y="5080"/>
                  </a:moveTo>
                  <a:lnTo>
                    <a:pt x="74599" y="0"/>
                  </a:lnTo>
                  <a:lnTo>
                    <a:pt x="0" y="0"/>
                  </a:lnTo>
                  <a:lnTo>
                    <a:pt x="22694" y="5080"/>
                  </a:lnTo>
                  <a:lnTo>
                    <a:pt x="107619" y="5080"/>
                  </a:lnTo>
                  <a:close/>
                </a:path>
                <a:path w="262890" h="5079">
                  <a:moveTo>
                    <a:pt x="262724" y="5080"/>
                  </a:moveTo>
                  <a:lnTo>
                    <a:pt x="260350" y="0"/>
                  </a:lnTo>
                  <a:lnTo>
                    <a:pt x="199059" y="0"/>
                  </a:lnTo>
                  <a:lnTo>
                    <a:pt x="169849" y="5080"/>
                  </a:lnTo>
                  <a:lnTo>
                    <a:pt x="262724" y="508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594255" y="5167629"/>
              <a:ext cx="241935" cy="3810"/>
            </a:xfrm>
            <a:custGeom>
              <a:avLst/>
              <a:gdLst/>
              <a:ahLst/>
              <a:cxnLst/>
              <a:rect l="l" t="t" r="r" b="b"/>
              <a:pathLst>
                <a:path w="241934" h="3810">
                  <a:moveTo>
                    <a:pt x="109677" y="3810"/>
                  </a:moveTo>
                  <a:lnTo>
                    <a:pt x="84924" y="0"/>
                  </a:lnTo>
                  <a:lnTo>
                    <a:pt x="0" y="0"/>
                  </a:lnTo>
                  <a:lnTo>
                    <a:pt x="17018" y="3810"/>
                  </a:lnTo>
                  <a:lnTo>
                    <a:pt x="109677" y="3810"/>
                  </a:lnTo>
                  <a:close/>
                </a:path>
                <a:path w="241934" h="3810">
                  <a:moveTo>
                    <a:pt x="241808" y="3810"/>
                  </a:moveTo>
                  <a:lnTo>
                    <a:pt x="240030" y="0"/>
                  </a:lnTo>
                  <a:lnTo>
                    <a:pt x="147154" y="0"/>
                  </a:lnTo>
                  <a:lnTo>
                    <a:pt x="125247" y="3810"/>
                  </a:lnTo>
                  <a:lnTo>
                    <a:pt x="241808" y="381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611277" y="5171439"/>
              <a:ext cx="225425" cy="3810"/>
            </a:xfrm>
            <a:custGeom>
              <a:avLst/>
              <a:gdLst/>
              <a:ahLst/>
              <a:cxnLst/>
              <a:rect l="l" t="t" r="r" b="b"/>
              <a:pathLst>
                <a:path w="225425" h="3810">
                  <a:moveTo>
                    <a:pt x="92667" y="0"/>
                  </a:moveTo>
                  <a:lnTo>
                    <a:pt x="0" y="0"/>
                  </a:lnTo>
                  <a:lnTo>
                    <a:pt x="5672" y="1270"/>
                  </a:lnTo>
                  <a:lnTo>
                    <a:pt x="32886" y="3810"/>
                  </a:lnTo>
                  <a:lnTo>
                    <a:pt x="209054" y="3810"/>
                  </a:lnTo>
                  <a:lnTo>
                    <a:pt x="225382" y="1270"/>
                  </a:lnTo>
                  <a:lnTo>
                    <a:pt x="100922" y="1270"/>
                  </a:lnTo>
                  <a:lnTo>
                    <a:pt x="92667" y="0"/>
                  </a:lnTo>
                  <a:close/>
                </a:path>
                <a:path w="225425" h="3810">
                  <a:moveTo>
                    <a:pt x="224790" y="0"/>
                  </a:moveTo>
                  <a:lnTo>
                    <a:pt x="108225" y="0"/>
                  </a:lnTo>
                  <a:lnTo>
                    <a:pt x="100922" y="1270"/>
                  </a:lnTo>
                  <a:lnTo>
                    <a:pt x="225382" y="1270"/>
                  </a:lnTo>
                  <a:lnTo>
                    <a:pt x="224790" y="0"/>
                  </a:lnTo>
                  <a:close/>
                </a:path>
              </a:pathLst>
            </a:custGeom>
            <a:solidFill>
              <a:srgbClr val="71A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44164" y="5175249"/>
              <a:ext cx="176530" cy="3810"/>
            </a:xfrm>
            <a:custGeom>
              <a:avLst/>
              <a:gdLst/>
              <a:ahLst/>
              <a:cxnLst/>
              <a:rect l="l" t="t" r="r" b="b"/>
              <a:pathLst>
                <a:path w="176529" h="3810">
                  <a:moveTo>
                    <a:pt x="176167" y="0"/>
                  </a:moveTo>
                  <a:lnTo>
                    <a:pt x="0" y="0"/>
                  </a:lnTo>
                  <a:lnTo>
                    <a:pt x="40821" y="3810"/>
                  </a:lnTo>
                  <a:lnTo>
                    <a:pt x="151674" y="3810"/>
                  </a:lnTo>
                  <a:lnTo>
                    <a:pt x="176167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684986" y="5179059"/>
              <a:ext cx="111125" cy="2540"/>
            </a:xfrm>
            <a:custGeom>
              <a:avLst/>
              <a:gdLst/>
              <a:ahLst/>
              <a:cxnLst/>
              <a:rect l="l" t="t" r="r" b="b"/>
              <a:pathLst>
                <a:path w="111125" h="2539">
                  <a:moveTo>
                    <a:pt x="110852" y="0"/>
                  </a:moveTo>
                  <a:lnTo>
                    <a:pt x="0" y="0"/>
                  </a:lnTo>
                  <a:lnTo>
                    <a:pt x="27214" y="2539"/>
                  </a:lnTo>
                  <a:lnTo>
                    <a:pt x="94524" y="2539"/>
                  </a:lnTo>
                  <a:lnTo>
                    <a:pt x="110852" y="0"/>
                  </a:lnTo>
                  <a:close/>
                </a:path>
              </a:pathLst>
            </a:custGeom>
            <a:solidFill>
              <a:srgbClr val="3887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640233" y="4829809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59" h="6350">
                  <a:moveTo>
                    <a:pt x="35136" y="0"/>
                  </a:moveTo>
                  <a:lnTo>
                    <a:pt x="0" y="6350"/>
                  </a:lnTo>
                  <a:lnTo>
                    <a:pt x="27879" y="6350"/>
                  </a:lnTo>
                  <a:lnTo>
                    <a:pt x="35136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605096" y="4834889"/>
              <a:ext cx="64769" cy="7620"/>
            </a:xfrm>
            <a:custGeom>
              <a:avLst/>
              <a:gdLst/>
              <a:ahLst/>
              <a:cxnLst/>
              <a:rect l="l" t="t" r="r" b="b"/>
              <a:pathLst>
                <a:path w="64770" h="7620">
                  <a:moveTo>
                    <a:pt x="64467" y="0"/>
                  </a:moveTo>
                  <a:lnTo>
                    <a:pt x="42164" y="0"/>
                  </a:lnTo>
                  <a:lnTo>
                    <a:pt x="0" y="7620"/>
                  </a:lnTo>
                  <a:lnTo>
                    <a:pt x="43095" y="7620"/>
                  </a:lnTo>
                  <a:lnTo>
                    <a:pt x="60113" y="3810"/>
                  </a:lnTo>
                  <a:lnTo>
                    <a:pt x="64467" y="0"/>
                  </a:lnTo>
                  <a:close/>
                </a:path>
              </a:pathLst>
            </a:custGeom>
            <a:solidFill>
              <a:srgbClr val="05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567420" y="4842509"/>
              <a:ext cx="81280" cy="7620"/>
            </a:xfrm>
            <a:custGeom>
              <a:avLst/>
              <a:gdLst/>
              <a:ahLst/>
              <a:cxnLst/>
              <a:rect l="l" t="t" r="r" b="b"/>
              <a:pathLst>
                <a:path w="81279" h="7620">
                  <a:moveTo>
                    <a:pt x="80772" y="0"/>
                  </a:moveTo>
                  <a:lnTo>
                    <a:pt x="37676" y="0"/>
                  </a:lnTo>
                  <a:lnTo>
                    <a:pt x="2540" y="6350"/>
                  </a:lnTo>
                  <a:lnTo>
                    <a:pt x="0" y="7619"/>
                  </a:lnTo>
                  <a:lnTo>
                    <a:pt x="46736" y="761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0B6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552180" y="4850129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20">
                  <a:moveTo>
                    <a:pt x="61975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61975" y="0"/>
                  </a:lnTo>
                  <a:close/>
                </a:path>
              </a:pathLst>
            </a:custGeom>
            <a:solidFill>
              <a:srgbClr val="116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539480" y="485647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46312" y="0"/>
                  </a:moveTo>
                  <a:lnTo>
                    <a:pt x="15239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0640" y="1270"/>
                  </a:lnTo>
                  <a:lnTo>
                    <a:pt x="46312" y="0"/>
                  </a:lnTo>
                  <a:close/>
                </a:path>
              </a:pathLst>
            </a:custGeom>
            <a:solidFill>
              <a:srgbClr val="177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524240" y="486409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79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508999" y="487171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19"/>
                  </a:lnTo>
                  <a:lnTo>
                    <a:pt x="27940" y="7619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37A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93759" y="487933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43180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7940" y="7620"/>
                  </a:lnTo>
                  <a:lnTo>
                    <a:pt x="43180" y="0"/>
                  </a:lnTo>
                  <a:close/>
                </a:path>
              </a:pathLst>
            </a:custGeom>
            <a:solidFill>
              <a:srgbClr val="29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87409" y="488568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830" y="0"/>
                  </a:moveTo>
                  <a:lnTo>
                    <a:pt x="8890" y="0"/>
                  </a:lnTo>
                  <a:lnTo>
                    <a:pt x="6350" y="1270"/>
                  </a:lnTo>
                  <a:lnTo>
                    <a:pt x="0" y="7620"/>
                  </a:lnTo>
                  <a:lnTo>
                    <a:pt x="21590" y="7620"/>
                  </a:lnTo>
                  <a:lnTo>
                    <a:pt x="36830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79790" y="48933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9210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19840" y="7619"/>
                  </a:lnTo>
                  <a:lnTo>
                    <a:pt x="24130" y="253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72170" y="4900929"/>
              <a:ext cx="27940" cy="7620"/>
            </a:xfrm>
            <a:custGeom>
              <a:avLst/>
              <a:gdLst/>
              <a:ahLst/>
              <a:cxnLst/>
              <a:rect l="l" t="t" r="r" b="b"/>
              <a:pathLst>
                <a:path w="27940" h="7620">
                  <a:moveTo>
                    <a:pt x="27460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1025" y="7620"/>
                  </a:lnTo>
                  <a:lnTo>
                    <a:pt x="27460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65820" y="4907279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28448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2013" y="7620"/>
                  </a:lnTo>
                  <a:lnTo>
                    <a:pt x="28448" y="0"/>
                  </a:lnTo>
                  <a:close/>
                </a:path>
              </a:pathLst>
            </a:custGeom>
            <a:solidFill>
              <a:srgbClr val="418D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58199" y="49148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9633" y="0"/>
                  </a:moveTo>
                  <a:lnTo>
                    <a:pt x="7619" y="0"/>
                  </a:lnTo>
                  <a:lnTo>
                    <a:pt x="0" y="7619"/>
                  </a:lnTo>
                  <a:lnTo>
                    <a:pt x="23198" y="7619"/>
                  </a:lnTo>
                  <a:lnTo>
                    <a:pt x="29633" y="0"/>
                  </a:lnTo>
                  <a:close/>
                </a:path>
              </a:pathLst>
            </a:custGeom>
            <a:solidFill>
              <a:srgbClr val="4790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50580" y="492251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0818" y="0"/>
                  </a:moveTo>
                  <a:lnTo>
                    <a:pt x="7620" y="0"/>
                  </a:lnTo>
                  <a:lnTo>
                    <a:pt x="0" y="7619"/>
                  </a:lnTo>
                  <a:lnTo>
                    <a:pt x="24383" y="7619"/>
                  </a:lnTo>
                  <a:lnTo>
                    <a:pt x="30818" y="0"/>
                  </a:lnTo>
                  <a:close/>
                </a:path>
              </a:pathLst>
            </a:custGeom>
            <a:solidFill>
              <a:srgbClr val="4D9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8442959" y="4928869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4" h="8889">
                  <a:moveTo>
                    <a:pt x="33076" y="0"/>
                  </a:moveTo>
                  <a:lnTo>
                    <a:pt x="8890" y="0"/>
                  </a:lnTo>
                  <a:lnTo>
                    <a:pt x="0" y="8889"/>
                  </a:lnTo>
                  <a:lnTo>
                    <a:pt x="25569" y="8889"/>
                  </a:lnTo>
                  <a:lnTo>
                    <a:pt x="3307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8436609" y="49364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991" y="0"/>
                  </a:moveTo>
                  <a:lnTo>
                    <a:pt x="7620" y="0"/>
                  </a:lnTo>
                  <a:lnTo>
                    <a:pt x="0" y="7620"/>
                  </a:lnTo>
                  <a:lnTo>
                    <a:pt x="26557" y="7620"/>
                  </a:lnTo>
                  <a:lnTo>
                    <a:pt x="32991" y="0"/>
                  </a:lnTo>
                  <a:close/>
                </a:path>
              </a:pathLst>
            </a:custGeom>
            <a:solidFill>
              <a:srgbClr val="5A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34185" y="4944109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09" h="7620">
                  <a:moveTo>
                    <a:pt x="28981" y="0"/>
                  </a:moveTo>
                  <a:lnTo>
                    <a:pt x="2424" y="0"/>
                  </a:lnTo>
                  <a:lnTo>
                    <a:pt x="0" y="7619"/>
                  </a:lnTo>
                  <a:lnTo>
                    <a:pt x="22546" y="7619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609F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431761" y="4950459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89">
                  <a:moveTo>
                    <a:pt x="26043" y="0"/>
                  </a:moveTo>
                  <a:lnTo>
                    <a:pt x="2828" y="0"/>
                  </a:lnTo>
                  <a:lnTo>
                    <a:pt x="0" y="8889"/>
                  </a:lnTo>
                  <a:lnTo>
                    <a:pt x="21966" y="8889"/>
                  </a:lnTo>
                  <a:lnTo>
                    <a:pt x="23899" y="2539"/>
                  </a:lnTo>
                  <a:lnTo>
                    <a:pt x="26043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429740" y="495807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73" y="0"/>
                  </a:moveTo>
                  <a:lnTo>
                    <a:pt x="2424" y="0"/>
                  </a:lnTo>
                  <a:lnTo>
                    <a:pt x="0" y="7620"/>
                  </a:lnTo>
                  <a:lnTo>
                    <a:pt x="22054" y="7620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6C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27466" y="496569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5" h="7620">
                  <a:moveTo>
                    <a:pt x="24328" y="0"/>
                  </a:moveTo>
                  <a:lnTo>
                    <a:pt x="2274" y="0"/>
                  </a:lnTo>
                  <a:lnTo>
                    <a:pt x="253" y="6350"/>
                  </a:lnTo>
                  <a:lnTo>
                    <a:pt x="0" y="7619"/>
                  </a:lnTo>
                  <a:lnTo>
                    <a:pt x="22009" y="7619"/>
                  </a:lnTo>
                  <a:lnTo>
                    <a:pt x="24328" y="0"/>
                  </a:lnTo>
                  <a:close/>
                </a:path>
              </a:pathLst>
            </a:custGeom>
            <a:solidFill>
              <a:srgbClr val="72AA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5942" y="4972049"/>
              <a:ext cx="24130" cy="8890"/>
            </a:xfrm>
            <a:custGeom>
              <a:avLst/>
              <a:gdLst/>
              <a:ahLst/>
              <a:cxnLst/>
              <a:rect l="l" t="t" r="r" b="b"/>
              <a:pathLst>
                <a:path w="24129" h="8889">
                  <a:moveTo>
                    <a:pt x="23920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1214" y="8889"/>
                  </a:lnTo>
                  <a:lnTo>
                    <a:pt x="23920" y="0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24418" y="4979669"/>
              <a:ext cx="23495" cy="8890"/>
            </a:xfrm>
            <a:custGeom>
              <a:avLst/>
              <a:gdLst/>
              <a:ahLst/>
              <a:cxnLst/>
              <a:rect l="l" t="t" r="r" b="b"/>
              <a:pathLst>
                <a:path w="23495" h="8889">
                  <a:moveTo>
                    <a:pt x="23125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20042" y="8889"/>
                  </a:lnTo>
                  <a:lnTo>
                    <a:pt x="22351" y="2539"/>
                  </a:lnTo>
                  <a:lnTo>
                    <a:pt x="23125" y="0"/>
                  </a:lnTo>
                  <a:close/>
                </a:path>
              </a:pathLst>
            </a:custGeom>
            <a:solidFill>
              <a:srgbClr val="7EB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3147" y="4987289"/>
              <a:ext cx="22225" cy="7620"/>
            </a:xfrm>
            <a:custGeom>
              <a:avLst/>
              <a:gdLst/>
              <a:ahLst/>
              <a:cxnLst/>
              <a:rect l="l" t="t" r="r" b="b"/>
              <a:pathLst>
                <a:path w="22225" h="7620">
                  <a:moveTo>
                    <a:pt x="21774" y="0"/>
                  </a:moveTo>
                  <a:lnTo>
                    <a:pt x="1524" y="0"/>
                  </a:lnTo>
                  <a:lnTo>
                    <a:pt x="0" y="7620"/>
                  </a:lnTo>
                  <a:lnTo>
                    <a:pt x="19003" y="7620"/>
                  </a:lnTo>
                  <a:lnTo>
                    <a:pt x="21774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21623" y="49949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20527" y="0"/>
                  </a:moveTo>
                  <a:lnTo>
                    <a:pt x="1524" y="0"/>
                  </a:lnTo>
                  <a:lnTo>
                    <a:pt x="0" y="7619"/>
                  </a:lnTo>
                  <a:lnTo>
                    <a:pt x="17756" y="7619"/>
                  </a:lnTo>
                  <a:lnTo>
                    <a:pt x="20527" y="0"/>
                  </a:lnTo>
                  <a:close/>
                </a:path>
              </a:pathLst>
            </a:custGeom>
            <a:solidFill>
              <a:srgbClr val="8AB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420099" y="50012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19742" y="0"/>
                  </a:moveTo>
                  <a:lnTo>
                    <a:pt x="1777" y="0"/>
                  </a:lnTo>
                  <a:lnTo>
                    <a:pt x="0" y="8889"/>
                  </a:lnTo>
                  <a:lnTo>
                    <a:pt x="16509" y="8889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8420099" y="5008879"/>
              <a:ext cx="19050" cy="7620"/>
            </a:xfrm>
            <a:custGeom>
              <a:avLst/>
              <a:gdLst/>
              <a:ahLst/>
              <a:cxnLst/>
              <a:rect l="l" t="t" r="r" b="b"/>
              <a:pathLst>
                <a:path w="19050" h="7620">
                  <a:moveTo>
                    <a:pt x="16971" y="0"/>
                  </a:moveTo>
                  <a:lnTo>
                    <a:pt x="253" y="0"/>
                  </a:lnTo>
                  <a:lnTo>
                    <a:pt x="0" y="1270"/>
                  </a:lnTo>
                  <a:lnTo>
                    <a:pt x="1834" y="7620"/>
                  </a:lnTo>
                  <a:lnTo>
                    <a:pt x="18718" y="7620"/>
                  </a:lnTo>
                  <a:lnTo>
                    <a:pt x="16509" y="1270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8421934" y="5016499"/>
              <a:ext cx="19685" cy="7620"/>
            </a:xfrm>
            <a:custGeom>
              <a:avLst/>
              <a:gdLst/>
              <a:ahLst/>
              <a:cxnLst/>
              <a:rect l="l" t="t" r="r" b="b"/>
              <a:pathLst>
                <a:path w="19684" h="7620">
                  <a:moveTo>
                    <a:pt x="16884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19534" y="7619"/>
                  </a:lnTo>
                  <a:lnTo>
                    <a:pt x="16884" y="0"/>
                  </a:lnTo>
                  <a:close/>
                </a:path>
              </a:pathLst>
            </a:custGeom>
            <a:solidFill>
              <a:srgbClr val="9C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8423768" y="502284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258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350" y="8889"/>
                  </a:lnTo>
                  <a:lnTo>
                    <a:pt x="17258" y="0"/>
                  </a:lnTo>
                  <a:close/>
                </a:path>
              </a:pathLst>
            </a:custGeom>
            <a:solidFill>
              <a:srgbClr val="A2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425970" y="5030469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4" h="8889">
                  <a:moveTo>
                    <a:pt x="17707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0799" y="8889"/>
                  </a:lnTo>
                  <a:lnTo>
                    <a:pt x="17707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428171" y="503808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15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0618" y="7620"/>
                  </a:lnTo>
                  <a:lnTo>
                    <a:pt x="18598" y="1270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AFC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430372" y="5045709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4" h="7620">
                  <a:moveTo>
                    <a:pt x="18417" y="0"/>
                  </a:moveTo>
                  <a:lnTo>
                    <a:pt x="0" y="0"/>
                  </a:lnTo>
                  <a:lnTo>
                    <a:pt x="2201" y="7619"/>
                  </a:lnTo>
                  <a:lnTo>
                    <a:pt x="20842" y="7619"/>
                  </a:lnTo>
                  <a:lnTo>
                    <a:pt x="18417" y="0"/>
                  </a:lnTo>
                  <a:close/>
                </a:path>
              </a:pathLst>
            </a:custGeom>
            <a:solidFill>
              <a:srgbClr val="B5D2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432207" y="5052059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18603" y="0"/>
                  </a:moveTo>
                  <a:lnTo>
                    <a:pt x="0" y="0"/>
                  </a:lnTo>
                  <a:lnTo>
                    <a:pt x="2568" y="8889"/>
                  </a:lnTo>
                  <a:lnTo>
                    <a:pt x="21432" y="8889"/>
                  </a:lnTo>
                  <a:lnTo>
                    <a:pt x="18603" y="0"/>
                  </a:lnTo>
                  <a:close/>
                </a:path>
              </a:pathLst>
            </a:custGeom>
            <a:solidFill>
              <a:srgbClr val="BBD5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434409" y="5059679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90" h="7620">
                  <a:moveTo>
                    <a:pt x="18826" y="0"/>
                  </a:moveTo>
                  <a:lnTo>
                    <a:pt x="0" y="0"/>
                  </a:lnTo>
                  <a:lnTo>
                    <a:pt x="2201" y="7620"/>
                  </a:lnTo>
                  <a:lnTo>
                    <a:pt x="21251" y="7620"/>
                  </a:lnTo>
                  <a:lnTo>
                    <a:pt x="18826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436609" y="506729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20">
                  <a:moveTo>
                    <a:pt x="19050" y="0"/>
                  </a:moveTo>
                  <a:lnTo>
                    <a:pt x="0" y="0"/>
                  </a:lnTo>
                  <a:lnTo>
                    <a:pt x="4969" y="7619"/>
                  </a:lnTo>
                  <a:lnTo>
                    <a:pt x="26670" y="761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440751" y="5073649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1258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0148" y="8889"/>
                  </a:lnTo>
                  <a:lnTo>
                    <a:pt x="21258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445720" y="508126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23909" y="0"/>
                  </a:moveTo>
                  <a:lnTo>
                    <a:pt x="0" y="0"/>
                  </a:lnTo>
                  <a:lnTo>
                    <a:pt x="5797" y="8889"/>
                  </a:lnTo>
                  <a:lnTo>
                    <a:pt x="32799" y="8889"/>
                  </a:lnTo>
                  <a:lnTo>
                    <a:pt x="23909" y="0"/>
                  </a:lnTo>
                  <a:close/>
                </a:path>
              </a:pathLst>
            </a:custGeom>
            <a:solidFill>
              <a:srgbClr val="D3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50690" y="508888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26559" y="0"/>
                  </a:moveTo>
                  <a:lnTo>
                    <a:pt x="0" y="0"/>
                  </a:lnTo>
                  <a:lnTo>
                    <a:pt x="4969" y="7620"/>
                  </a:lnTo>
                  <a:lnTo>
                    <a:pt x="34179" y="7620"/>
                  </a:lnTo>
                  <a:lnTo>
                    <a:pt x="26559" y="0"/>
                  </a:lnTo>
                  <a:close/>
                </a:path>
              </a:pathLst>
            </a:custGeom>
            <a:solidFill>
              <a:srgbClr val="D9E8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55659" y="5096509"/>
              <a:ext cx="40005" cy="7620"/>
            </a:xfrm>
            <a:custGeom>
              <a:avLst/>
              <a:gdLst/>
              <a:ahLst/>
              <a:cxnLst/>
              <a:rect l="l" t="t" r="r" b="b"/>
              <a:pathLst>
                <a:path w="40004" h="7620">
                  <a:moveTo>
                    <a:pt x="29210" y="0"/>
                  </a:moveTo>
                  <a:lnTo>
                    <a:pt x="0" y="0"/>
                  </a:lnTo>
                  <a:lnTo>
                    <a:pt x="7966" y="7619"/>
                  </a:lnTo>
                  <a:lnTo>
                    <a:pt x="39600" y="7619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62298" y="51028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31230" y="0"/>
                  </a:moveTo>
                  <a:lnTo>
                    <a:pt x="0" y="0"/>
                  </a:lnTo>
                  <a:lnTo>
                    <a:pt x="9294" y="8889"/>
                  </a:lnTo>
                  <a:lnTo>
                    <a:pt x="43353" y="8889"/>
                  </a:lnTo>
                  <a:lnTo>
                    <a:pt x="31230" y="0"/>
                  </a:lnTo>
                  <a:close/>
                </a:path>
              </a:pathLst>
            </a:custGeom>
            <a:solidFill>
              <a:srgbClr val="E5EF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70265" y="5110479"/>
              <a:ext cx="44450" cy="7620"/>
            </a:xfrm>
            <a:custGeom>
              <a:avLst/>
              <a:gdLst/>
              <a:ahLst/>
              <a:cxnLst/>
              <a:rect l="l" t="t" r="r" b="b"/>
              <a:pathLst>
                <a:path w="44450" h="7620">
                  <a:moveTo>
                    <a:pt x="33654" y="0"/>
                  </a:moveTo>
                  <a:lnTo>
                    <a:pt x="0" y="0"/>
                  </a:lnTo>
                  <a:lnTo>
                    <a:pt x="7966" y="7620"/>
                  </a:lnTo>
                  <a:lnTo>
                    <a:pt x="44045" y="7620"/>
                  </a:lnTo>
                  <a:lnTo>
                    <a:pt x="33654" y="0"/>
                  </a:lnTo>
                  <a:close/>
                </a:path>
              </a:pathLst>
            </a:custGeom>
            <a:solidFill>
              <a:srgbClr val="EBF3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78231" y="5118099"/>
              <a:ext cx="45085" cy="6350"/>
            </a:xfrm>
            <a:custGeom>
              <a:avLst/>
              <a:gdLst/>
              <a:ahLst/>
              <a:cxnLst/>
              <a:rect l="l" t="t" r="r" b="b"/>
              <a:pathLst>
                <a:path w="45084" h="6350">
                  <a:moveTo>
                    <a:pt x="36079" y="0"/>
                  </a:moveTo>
                  <a:lnTo>
                    <a:pt x="0" y="0"/>
                  </a:lnTo>
                  <a:lnTo>
                    <a:pt x="6638" y="6350"/>
                  </a:lnTo>
                  <a:lnTo>
                    <a:pt x="44738" y="6350"/>
                  </a:lnTo>
                  <a:lnTo>
                    <a:pt x="36079" y="0"/>
                  </a:lnTo>
                  <a:close/>
                </a:path>
              </a:pathLst>
            </a:custGeom>
            <a:solidFill>
              <a:srgbClr val="F1F6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713470" y="4829809"/>
              <a:ext cx="81915" cy="6350"/>
            </a:xfrm>
            <a:custGeom>
              <a:avLst/>
              <a:gdLst/>
              <a:ahLst/>
              <a:cxnLst/>
              <a:rect l="l" t="t" r="r" b="b"/>
              <a:pathLst>
                <a:path w="81915" h="6350">
                  <a:moveTo>
                    <a:pt x="0" y="0"/>
                  </a:moveTo>
                  <a:lnTo>
                    <a:pt x="0" y="6350"/>
                  </a:lnTo>
                  <a:lnTo>
                    <a:pt x="81642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713470" y="4834889"/>
              <a:ext cx="120650" cy="8890"/>
            </a:xfrm>
            <a:custGeom>
              <a:avLst/>
              <a:gdLst/>
              <a:ahLst/>
              <a:cxnLst/>
              <a:rect l="l" t="t" r="r" b="b"/>
              <a:pathLst>
                <a:path w="120650" h="8889">
                  <a:moveTo>
                    <a:pt x="120561" y="3810"/>
                  </a:moveTo>
                  <a:lnTo>
                    <a:pt x="89801" y="3810"/>
                  </a:lnTo>
                  <a:lnTo>
                    <a:pt x="8980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26339" y="3810"/>
                  </a:lnTo>
                  <a:lnTo>
                    <a:pt x="26339" y="8890"/>
                  </a:lnTo>
                  <a:lnTo>
                    <a:pt x="120561" y="8890"/>
                  </a:lnTo>
                  <a:lnTo>
                    <a:pt x="120561" y="3810"/>
                  </a:lnTo>
                  <a:close/>
                </a:path>
              </a:pathLst>
            </a:custGeom>
            <a:solidFill>
              <a:srgbClr val="0468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752998" y="4842509"/>
              <a:ext cx="103505" cy="7620"/>
            </a:xfrm>
            <a:custGeom>
              <a:avLst/>
              <a:gdLst/>
              <a:ahLst/>
              <a:cxnLst/>
              <a:rect l="l" t="t" r="r" b="b"/>
              <a:pathLst>
                <a:path w="103504" h="7620">
                  <a:moveTo>
                    <a:pt x="84169" y="0"/>
                  </a:moveTo>
                  <a:lnTo>
                    <a:pt x="0" y="0"/>
                  </a:lnTo>
                  <a:lnTo>
                    <a:pt x="65881" y="6350"/>
                  </a:lnTo>
                  <a:lnTo>
                    <a:pt x="68675" y="7619"/>
                  </a:lnTo>
                  <a:lnTo>
                    <a:pt x="102965" y="7619"/>
                  </a:lnTo>
                  <a:lnTo>
                    <a:pt x="84169" y="0"/>
                  </a:lnTo>
                  <a:close/>
                </a:path>
              </a:pathLst>
            </a:custGeom>
            <a:solidFill>
              <a:srgbClr val="096B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821673" y="4850129"/>
              <a:ext cx="53340" cy="7620"/>
            </a:xfrm>
            <a:custGeom>
              <a:avLst/>
              <a:gdLst/>
              <a:ahLst/>
              <a:cxnLst/>
              <a:rect l="l" t="t" r="r" b="b"/>
              <a:pathLst>
                <a:path w="53340" h="7620">
                  <a:moveTo>
                    <a:pt x="34290" y="0"/>
                  </a:moveTo>
                  <a:lnTo>
                    <a:pt x="0" y="0"/>
                  </a:lnTo>
                  <a:lnTo>
                    <a:pt x="16763" y="7620"/>
                  </a:lnTo>
                  <a:lnTo>
                    <a:pt x="53085" y="7620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0F6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838437" y="485774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36322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5118" y="7619"/>
                  </a:lnTo>
                  <a:lnTo>
                    <a:pt x="36322" y="0"/>
                  </a:lnTo>
                  <a:close/>
                </a:path>
              </a:pathLst>
            </a:custGeom>
            <a:solidFill>
              <a:srgbClr val="1472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852408" y="4864099"/>
              <a:ext cx="60325" cy="8890"/>
            </a:xfrm>
            <a:custGeom>
              <a:avLst/>
              <a:gdLst/>
              <a:ahLst/>
              <a:cxnLst/>
              <a:rect l="l" t="t" r="r" b="b"/>
              <a:pathLst>
                <a:path w="60325" h="8889">
                  <a:moveTo>
                    <a:pt x="38015" y="0"/>
                  </a:moveTo>
                  <a:lnTo>
                    <a:pt x="0" y="0"/>
                  </a:lnTo>
                  <a:lnTo>
                    <a:pt x="19557" y="8889"/>
                  </a:lnTo>
                  <a:lnTo>
                    <a:pt x="59944" y="8889"/>
                  </a:lnTo>
                  <a:lnTo>
                    <a:pt x="38015" y="0"/>
                  </a:lnTo>
                  <a:close/>
                </a:path>
              </a:pathLst>
            </a:custGeom>
            <a:solidFill>
              <a:srgbClr val="1A7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869171" y="4871719"/>
              <a:ext cx="56515" cy="7620"/>
            </a:xfrm>
            <a:custGeom>
              <a:avLst/>
              <a:gdLst/>
              <a:ahLst/>
              <a:cxnLst/>
              <a:rect l="l" t="t" r="r" b="b"/>
              <a:pathLst>
                <a:path w="56515" h="7620">
                  <a:moveTo>
                    <a:pt x="40047" y="0"/>
                  </a:moveTo>
                  <a:lnTo>
                    <a:pt x="0" y="0"/>
                  </a:lnTo>
                  <a:lnTo>
                    <a:pt x="16764" y="7619"/>
                  </a:lnTo>
                  <a:lnTo>
                    <a:pt x="56001" y="7619"/>
                  </a:lnTo>
                  <a:lnTo>
                    <a:pt x="52578" y="5079"/>
                  </a:lnTo>
                  <a:lnTo>
                    <a:pt x="40047" y="0"/>
                  </a:lnTo>
                  <a:close/>
                </a:path>
              </a:pathLst>
            </a:custGeom>
            <a:solidFill>
              <a:srgbClr val="1F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885935" y="4879339"/>
              <a:ext cx="49530" cy="7620"/>
            </a:xfrm>
            <a:custGeom>
              <a:avLst/>
              <a:gdLst/>
              <a:ahLst/>
              <a:cxnLst/>
              <a:rect l="l" t="t" r="r" b="b"/>
              <a:pathLst>
                <a:path w="49529" h="7620">
                  <a:moveTo>
                    <a:pt x="39237" y="0"/>
                  </a:moveTo>
                  <a:lnTo>
                    <a:pt x="0" y="0"/>
                  </a:lnTo>
                  <a:lnTo>
                    <a:pt x="16764" y="7620"/>
                  </a:lnTo>
                  <a:lnTo>
                    <a:pt x="49507" y="7620"/>
                  </a:lnTo>
                  <a:lnTo>
                    <a:pt x="39237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902699" y="4886959"/>
              <a:ext cx="43180" cy="7620"/>
            </a:xfrm>
            <a:custGeom>
              <a:avLst/>
              <a:gdLst/>
              <a:ahLst/>
              <a:cxnLst/>
              <a:rect l="l" t="t" r="r" b="b"/>
              <a:pathLst>
                <a:path w="43179" h="7620">
                  <a:moveTo>
                    <a:pt x="32743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3014" y="7619"/>
                  </a:lnTo>
                  <a:lnTo>
                    <a:pt x="32743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909190" y="4893309"/>
              <a:ext cx="46990" cy="8890"/>
            </a:xfrm>
            <a:custGeom>
              <a:avLst/>
              <a:gdLst/>
              <a:ahLst/>
              <a:cxnLst/>
              <a:rect l="l" t="t" r="r" b="b"/>
              <a:pathLst>
                <a:path w="46990" h="8889">
                  <a:moveTo>
                    <a:pt x="34811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6793" y="8889"/>
                  </a:lnTo>
                  <a:lnTo>
                    <a:pt x="34811" y="0"/>
                  </a:lnTo>
                  <a:close/>
                </a:path>
              </a:pathLst>
            </a:custGeom>
            <a:solidFill>
              <a:srgbClr val="2F8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916980" y="490092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7292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6679" y="7620"/>
                  </a:lnTo>
                  <a:lnTo>
                    <a:pt x="44139" y="5080"/>
                  </a:lnTo>
                  <a:lnTo>
                    <a:pt x="37292" y="0"/>
                  </a:lnTo>
                  <a:close/>
                </a:path>
              </a:pathLst>
            </a:custGeom>
            <a:solidFill>
              <a:srgbClr val="3585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924769" y="4908549"/>
              <a:ext cx="46990" cy="7620"/>
            </a:xfrm>
            <a:custGeom>
              <a:avLst/>
              <a:gdLst/>
              <a:ahLst/>
              <a:cxnLst/>
              <a:rect l="l" t="t" r="r" b="b"/>
              <a:pathLst>
                <a:path w="46990" h="7620">
                  <a:moveTo>
                    <a:pt x="3889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510" y="7619"/>
                  </a:lnTo>
                  <a:lnTo>
                    <a:pt x="38890" y="0"/>
                  </a:lnTo>
                  <a:close/>
                </a:path>
              </a:pathLst>
            </a:custGeom>
            <a:solidFill>
              <a:srgbClr val="3A88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932559" y="4916169"/>
              <a:ext cx="46355" cy="7620"/>
            </a:xfrm>
            <a:custGeom>
              <a:avLst/>
              <a:gdLst/>
              <a:ahLst/>
              <a:cxnLst/>
              <a:rect l="l" t="t" r="r" b="b"/>
              <a:pathLst>
                <a:path w="46354" h="7620">
                  <a:moveTo>
                    <a:pt x="38720" y="0"/>
                  </a:moveTo>
                  <a:lnTo>
                    <a:pt x="0" y="0"/>
                  </a:lnTo>
                  <a:lnTo>
                    <a:pt x="7789" y="7619"/>
                  </a:lnTo>
                  <a:lnTo>
                    <a:pt x="46340" y="7619"/>
                  </a:lnTo>
                  <a:lnTo>
                    <a:pt x="38720" y="0"/>
                  </a:lnTo>
                  <a:close/>
                </a:path>
              </a:pathLst>
            </a:custGeom>
            <a:solidFill>
              <a:srgbClr val="408C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939050" y="4922519"/>
              <a:ext cx="47625" cy="8890"/>
            </a:xfrm>
            <a:custGeom>
              <a:avLst/>
              <a:gdLst/>
              <a:ahLst/>
              <a:cxnLst/>
              <a:rect l="l" t="t" r="r" b="b"/>
              <a:pathLst>
                <a:path w="47625" h="8889">
                  <a:moveTo>
                    <a:pt x="38579" y="0"/>
                  </a:moveTo>
                  <a:lnTo>
                    <a:pt x="0" y="0"/>
                  </a:lnTo>
                  <a:lnTo>
                    <a:pt x="9087" y="8889"/>
                  </a:lnTo>
                  <a:lnTo>
                    <a:pt x="47469" y="8889"/>
                  </a:lnTo>
                  <a:lnTo>
                    <a:pt x="38579" y="0"/>
                  </a:lnTo>
                  <a:close/>
                </a:path>
              </a:pathLst>
            </a:custGeom>
            <a:solidFill>
              <a:srgbClr val="458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946839" y="4930139"/>
              <a:ext cx="43815" cy="7620"/>
            </a:xfrm>
            <a:custGeom>
              <a:avLst/>
              <a:gdLst/>
              <a:ahLst/>
              <a:cxnLst/>
              <a:rect l="l" t="t" r="r" b="b"/>
              <a:pathLst>
                <a:path w="43815" h="7620">
                  <a:moveTo>
                    <a:pt x="38410" y="0"/>
                  </a:moveTo>
                  <a:lnTo>
                    <a:pt x="0" y="0"/>
                  </a:lnTo>
                  <a:lnTo>
                    <a:pt x="7789" y="7620"/>
                  </a:lnTo>
                  <a:lnTo>
                    <a:pt x="43236" y="7620"/>
                  </a:lnTo>
                  <a:lnTo>
                    <a:pt x="42220" y="3810"/>
                  </a:lnTo>
                  <a:lnTo>
                    <a:pt x="38410" y="0"/>
                  </a:lnTo>
                  <a:close/>
                </a:path>
              </a:pathLst>
            </a:custGeom>
            <a:solidFill>
              <a:srgbClr val="4A92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54629" y="4937759"/>
              <a:ext cx="38100" cy="7620"/>
            </a:xfrm>
            <a:custGeom>
              <a:avLst/>
              <a:gdLst/>
              <a:ahLst/>
              <a:cxnLst/>
              <a:rect l="l" t="t" r="r" b="b"/>
              <a:pathLst>
                <a:path w="38100" h="7620">
                  <a:moveTo>
                    <a:pt x="35447" y="0"/>
                  </a:moveTo>
                  <a:lnTo>
                    <a:pt x="0" y="0"/>
                  </a:lnTo>
                  <a:lnTo>
                    <a:pt x="6491" y="6350"/>
                  </a:lnTo>
                  <a:lnTo>
                    <a:pt x="6895" y="7619"/>
                  </a:lnTo>
                  <a:lnTo>
                    <a:pt x="37479" y="7619"/>
                  </a:lnTo>
                  <a:lnTo>
                    <a:pt x="35447" y="0"/>
                  </a:lnTo>
                  <a:close/>
                </a:path>
              </a:pathLst>
            </a:custGeom>
            <a:solidFill>
              <a:srgbClr val="50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61524" y="494537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0583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32615" y="7620"/>
                  </a:lnTo>
                  <a:lnTo>
                    <a:pt x="30583" y="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963544" y="4951729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30256" y="0"/>
                  </a:moveTo>
                  <a:lnTo>
                    <a:pt x="0" y="0"/>
                  </a:lnTo>
                  <a:lnTo>
                    <a:pt x="2828" y="8890"/>
                  </a:lnTo>
                  <a:lnTo>
                    <a:pt x="32627" y="8890"/>
                  </a:lnTo>
                  <a:lnTo>
                    <a:pt x="30256" y="0"/>
                  </a:lnTo>
                  <a:close/>
                </a:path>
              </a:pathLst>
            </a:custGeom>
            <a:solidFill>
              <a:srgbClr val="5B9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965968" y="495934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29864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31896" y="7619"/>
                  </a:lnTo>
                  <a:lnTo>
                    <a:pt x="29864" y="0"/>
                  </a:lnTo>
                  <a:close/>
                </a:path>
              </a:pathLst>
            </a:custGeom>
            <a:solidFill>
              <a:srgbClr val="609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968393" y="496696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29471" y="0"/>
                  </a:moveTo>
                  <a:lnTo>
                    <a:pt x="0" y="0"/>
                  </a:lnTo>
                  <a:lnTo>
                    <a:pt x="1616" y="5079"/>
                  </a:lnTo>
                  <a:lnTo>
                    <a:pt x="2293" y="7619"/>
                  </a:lnTo>
                  <a:lnTo>
                    <a:pt x="31419" y="7619"/>
                  </a:lnTo>
                  <a:lnTo>
                    <a:pt x="30826" y="5079"/>
                  </a:lnTo>
                  <a:lnTo>
                    <a:pt x="29471" y="0"/>
                  </a:lnTo>
                  <a:close/>
                </a:path>
              </a:pathLst>
            </a:custGeom>
            <a:solidFill>
              <a:srgbClr val="66A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970687" y="49745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2912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903" y="7620"/>
                  </a:lnTo>
                  <a:lnTo>
                    <a:pt x="29125" y="0"/>
                  </a:lnTo>
                  <a:close/>
                </a:path>
              </a:pathLst>
            </a:custGeom>
            <a:solidFill>
              <a:srgbClr val="6BA6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972380" y="4980939"/>
              <a:ext cx="31115" cy="8890"/>
            </a:xfrm>
            <a:custGeom>
              <a:avLst/>
              <a:gdLst/>
              <a:ahLst/>
              <a:cxnLst/>
              <a:rect l="l" t="t" r="r" b="b"/>
              <a:pathLst>
                <a:path w="31115" h="8889">
                  <a:moveTo>
                    <a:pt x="28913" y="0"/>
                  </a:moveTo>
                  <a:lnTo>
                    <a:pt x="0" y="0"/>
                  </a:lnTo>
                  <a:lnTo>
                    <a:pt x="2370" y="8890"/>
                  </a:lnTo>
                  <a:lnTo>
                    <a:pt x="30987" y="8890"/>
                  </a:lnTo>
                  <a:lnTo>
                    <a:pt x="28913" y="0"/>
                  </a:lnTo>
                  <a:close/>
                </a:path>
              </a:pathLst>
            </a:custGeom>
            <a:solidFill>
              <a:srgbClr val="70A9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974412" y="498855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659" y="0"/>
                  </a:moveTo>
                  <a:lnTo>
                    <a:pt x="0" y="0"/>
                  </a:lnTo>
                  <a:lnTo>
                    <a:pt x="2031" y="7619"/>
                  </a:lnTo>
                  <a:lnTo>
                    <a:pt x="30437" y="7619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rgbClr val="76A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976444" y="499617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8405" y="0"/>
                  </a:moveTo>
                  <a:lnTo>
                    <a:pt x="0" y="0"/>
                  </a:lnTo>
                  <a:lnTo>
                    <a:pt x="2032" y="7620"/>
                  </a:lnTo>
                  <a:lnTo>
                    <a:pt x="30183" y="7620"/>
                  </a:lnTo>
                  <a:lnTo>
                    <a:pt x="28405" y="0"/>
                  </a:lnTo>
                  <a:close/>
                </a:path>
              </a:pathLst>
            </a:custGeom>
            <a:solidFill>
              <a:srgbClr val="7B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978476" y="5003799"/>
              <a:ext cx="29845" cy="7620"/>
            </a:xfrm>
            <a:custGeom>
              <a:avLst/>
              <a:gdLst/>
              <a:ahLst/>
              <a:cxnLst/>
              <a:rect l="l" t="t" r="r" b="b"/>
              <a:pathLst>
                <a:path w="29845" h="7620">
                  <a:moveTo>
                    <a:pt x="28151" y="0"/>
                  </a:moveTo>
                  <a:lnTo>
                    <a:pt x="0" y="0"/>
                  </a:lnTo>
                  <a:lnTo>
                    <a:pt x="1693" y="6350"/>
                  </a:lnTo>
                  <a:lnTo>
                    <a:pt x="1365" y="7619"/>
                  </a:lnTo>
                  <a:lnTo>
                    <a:pt x="29399" y="7619"/>
                  </a:lnTo>
                  <a:lnTo>
                    <a:pt x="29633" y="6350"/>
                  </a:lnTo>
                  <a:lnTo>
                    <a:pt x="28151" y="0"/>
                  </a:lnTo>
                  <a:close/>
                </a:path>
              </a:pathLst>
            </a:custGeom>
            <a:solidFill>
              <a:srgbClr val="81B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978203" y="501014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29906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8502" y="7619"/>
                  </a:lnTo>
                  <a:lnTo>
                    <a:pt x="29906" y="0"/>
                  </a:lnTo>
                  <a:close/>
                </a:path>
              </a:pathLst>
            </a:custGeom>
            <a:solidFill>
              <a:srgbClr val="86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976237" y="5017769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20">
                  <a:moveTo>
                    <a:pt x="30469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29065" y="761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rgbClr val="8C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974270" y="5025389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5" h="7620">
                  <a:moveTo>
                    <a:pt x="31031" y="0"/>
                  </a:moveTo>
                  <a:lnTo>
                    <a:pt x="1966" y="0"/>
                  </a:lnTo>
                  <a:lnTo>
                    <a:pt x="0" y="7620"/>
                  </a:lnTo>
                  <a:lnTo>
                    <a:pt x="29628" y="7620"/>
                  </a:lnTo>
                  <a:lnTo>
                    <a:pt x="31031" y="0"/>
                  </a:lnTo>
                  <a:close/>
                </a:path>
              </a:pathLst>
            </a:custGeom>
            <a:solidFill>
              <a:srgbClr val="91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972304" y="5033009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20">
                  <a:moveTo>
                    <a:pt x="31594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191" y="7619"/>
                  </a:lnTo>
                  <a:lnTo>
                    <a:pt x="31594" y="0"/>
                  </a:lnTo>
                  <a:close/>
                </a:path>
              </a:pathLst>
            </a:custGeom>
            <a:solidFill>
              <a:srgbClr val="96C0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970665" y="5039359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4" h="7620">
                  <a:moveTo>
                    <a:pt x="32063" y="0"/>
                  </a:moveTo>
                  <a:lnTo>
                    <a:pt x="1966" y="0"/>
                  </a:lnTo>
                  <a:lnTo>
                    <a:pt x="0" y="7619"/>
                  </a:lnTo>
                  <a:lnTo>
                    <a:pt x="30660" y="7619"/>
                  </a:lnTo>
                  <a:lnTo>
                    <a:pt x="32063" y="0"/>
                  </a:lnTo>
                  <a:close/>
                </a:path>
              </a:pathLst>
            </a:custGeom>
            <a:solidFill>
              <a:srgbClr val="9CC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967470" y="5046979"/>
              <a:ext cx="34290" cy="7620"/>
            </a:xfrm>
            <a:custGeom>
              <a:avLst/>
              <a:gdLst/>
              <a:ahLst/>
              <a:cxnLst/>
              <a:rect l="l" t="t" r="r" b="b"/>
              <a:pathLst>
                <a:path w="34290" h="7620">
                  <a:moveTo>
                    <a:pt x="33855" y="0"/>
                  </a:moveTo>
                  <a:lnTo>
                    <a:pt x="3195" y="0"/>
                  </a:lnTo>
                  <a:lnTo>
                    <a:pt x="2540" y="2540"/>
                  </a:lnTo>
                  <a:lnTo>
                    <a:pt x="0" y="7620"/>
                  </a:lnTo>
                  <a:lnTo>
                    <a:pt x="32451" y="7620"/>
                  </a:lnTo>
                  <a:lnTo>
                    <a:pt x="33855" y="0"/>
                  </a:lnTo>
                  <a:close/>
                </a:path>
              </a:pathLst>
            </a:custGeom>
            <a:solidFill>
              <a:srgbClr val="A1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963659" y="505459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261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2639" y="7619"/>
                  </a:lnTo>
                  <a:lnTo>
                    <a:pt x="35560" y="3810"/>
                  </a:lnTo>
                  <a:lnTo>
                    <a:pt x="36261" y="0"/>
                  </a:lnTo>
                  <a:close/>
                </a:path>
              </a:pathLst>
            </a:custGeom>
            <a:solidFill>
              <a:srgbClr val="A7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959849" y="5062219"/>
              <a:ext cx="36830" cy="7620"/>
            </a:xfrm>
            <a:custGeom>
              <a:avLst/>
              <a:gdLst/>
              <a:ahLst/>
              <a:cxnLst/>
              <a:rect l="l" t="t" r="r" b="b"/>
              <a:pathLst>
                <a:path w="36829" h="7620">
                  <a:moveTo>
                    <a:pt x="36449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30606" y="7619"/>
                  </a:lnTo>
                  <a:lnTo>
                    <a:pt x="36449" y="0"/>
                  </a:lnTo>
                  <a:close/>
                </a:path>
              </a:pathLst>
            </a:custGeom>
            <a:solidFill>
              <a:srgbClr val="AC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956674" y="5068569"/>
              <a:ext cx="34925" cy="7620"/>
            </a:xfrm>
            <a:custGeom>
              <a:avLst/>
              <a:gdLst/>
              <a:ahLst/>
              <a:cxnLst/>
              <a:rect l="l" t="t" r="r" b="b"/>
              <a:pathLst>
                <a:path w="34925" h="7620">
                  <a:moveTo>
                    <a:pt x="34755" y="0"/>
                  </a:moveTo>
                  <a:lnTo>
                    <a:pt x="3809" y="0"/>
                  </a:lnTo>
                  <a:lnTo>
                    <a:pt x="0" y="7619"/>
                  </a:lnTo>
                  <a:lnTo>
                    <a:pt x="28913" y="7619"/>
                  </a:lnTo>
                  <a:lnTo>
                    <a:pt x="34755" y="0"/>
                  </a:lnTo>
                  <a:close/>
                </a:path>
              </a:pathLst>
            </a:custGeom>
            <a:solidFill>
              <a:srgbClr val="B2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952865" y="5076189"/>
              <a:ext cx="33020" cy="7620"/>
            </a:xfrm>
            <a:custGeom>
              <a:avLst/>
              <a:gdLst/>
              <a:ahLst/>
              <a:cxnLst/>
              <a:rect l="l" t="t" r="r" b="b"/>
              <a:pathLst>
                <a:path w="33020" h="7620">
                  <a:moveTo>
                    <a:pt x="32723" y="0"/>
                  </a:moveTo>
                  <a:lnTo>
                    <a:pt x="3810" y="0"/>
                  </a:lnTo>
                  <a:lnTo>
                    <a:pt x="0" y="7620"/>
                  </a:lnTo>
                  <a:lnTo>
                    <a:pt x="26881" y="7620"/>
                  </a:lnTo>
                  <a:lnTo>
                    <a:pt x="32723" y="0"/>
                  </a:lnTo>
                  <a:close/>
                </a:path>
              </a:pathLst>
            </a:custGeom>
            <a:solidFill>
              <a:srgbClr val="B7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944379" y="5083809"/>
              <a:ext cx="35560" cy="7620"/>
            </a:xfrm>
            <a:custGeom>
              <a:avLst/>
              <a:gdLst/>
              <a:ahLst/>
              <a:cxnLst/>
              <a:rect l="l" t="t" r="r" b="b"/>
              <a:pathLst>
                <a:path w="35559" h="7620">
                  <a:moveTo>
                    <a:pt x="35367" y="0"/>
                  </a:moveTo>
                  <a:lnTo>
                    <a:pt x="8485" y="0"/>
                  </a:lnTo>
                  <a:lnTo>
                    <a:pt x="6580" y="3809"/>
                  </a:lnTo>
                  <a:lnTo>
                    <a:pt x="0" y="7619"/>
                  </a:lnTo>
                  <a:lnTo>
                    <a:pt x="29525" y="7619"/>
                  </a:lnTo>
                  <a:lnTo>
                    <a:pt x="35367" y="0"/>
                  </a:lnTo>
                  <a:close/>
                </a:path>
              </a:pathLst>
            </a:custGeom>
            <a:solidFill>
              <a:srgbClr val="BC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931217" y="5090159"/>
              <a:ext cx="43815" cy="8890"/>
            </a:xfrm>
            <a:custGeom>
              <a:avLst/>
              <a:gdLst/>
              <a:ahLst/>
              <a:cxnLst/>
              <a:rect l="l" t="t" r="r" b="b"/>
              <a:pathLst>
                <a:path w="43815" h="8889">
                  <a:moveTo>
                    <a:pt x="43661" y="0"/>
                  </a:moveTo>
                  <a:lnTo>
                    <a:pt x="15355" y="0"/>
                  </a:lnTo>
                  <a:lnTo>
                    <a:pt x="0" y="8889"/>
                  </a:lnTo>
                  <a:lnTo>
                    <a:pt x="35575" y="8889"/>
                  </a:lnTo>
                  <a:lnTo>
                    <a:pt x="38792" y="6350"/>
                  </a:lnTo>
                  <a:lnTo>
                    <a:pt x="43661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20249" y="5097779"/>
              <a:ext cx="48260" cy="7620"/>
            </a:xfrm>
            <a:custGeom>
              <a:avLst/>
              <a:gdLst/>
              <a:ahLst/>
              <a:cxnLst/>
              <a:rect l="l" t="t" r="r" b="b"/>
              <a:pathLst>
                <a:path w="48259" h="7620">
                  <a:moveTo>
                    <a:pt x="48152" y="0"/>
                  </a:moveTo>
                  <a:lnTo>
                    <a:pt x="13161" y="0"/>
                  </a:lnTo>
                  <a:lnTo>
                    <a:pt x="0" y="7620"/>
                  </a:lnTo>
                  <a:lnTo>
                    <a:pt x="38500" y="7620"/>
                  </a:lnTo>
                  <a:lnTo>
                    <a:pt x="48152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7087" y="5105399"/>
              <a:ext cx="52069" cy="7620"/>
            </a:xfrm>
            <a:custGeom>
              <a:avLst/>
              <a:gdLst/>
              <a:ahLst/>
              <a:cxnLst/>
              <a:rect l="l" t="t" r="r" b="b"/>
              <a:pathLst>
                <a:path w="52070" h="7620">
                  <a:moveTo>
                    <a:pt x="51662" y="0"/>
                  </a:moveTo>
                  <a:lnTo>
                    <a:pt x="13161" y="0"/>
                  </a:lnTo>
                  <a:lnTo>
                    <a:pt x="0" y="7619"/>
                  </a:lnTo>
                  <a:lnTo>
                    <a:pt x="42010" y="7619"/>
                  </a:lnTo>
                  <a:lnTo>
                    <a:pt x="51662" y="0"/>
                  </a:lnTo>
                  <a:close/>
                </a:path>
              </a:pathLst>
            </a:custGeom>
            <a:solidFill>
              <a:srgbClr val="CDE0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894387" y="511301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20">
                  <a:moveTo>
                    <a:pt x="54710" y="0"/>
                  </a:moveTo>
                  <a:lnTo>
                    <a:pt x="12700" y="0"/>
                  </a:lnTo>
                  <a:lnTo>
                    <a:pt x="8312" y="2539"/>
                  </a:lnTo>
                  <a:lnTo>
                    <a:pt x="0" y="7619"/>
                  </a:lnTo>
                  <a:lnTo>
                    <a:pt x="45058" y="7619"/>
                  </a:lnTo>
                  <a:lnTo>
                    <a:pt x="54710" y="0"/>
                  </a:lnTo>
                  <a:close/>
                </a:path>
              </a:pathLst>
            </a:custGeom>
            <a:solidFill>
              <a:srgbClr val="D2E3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881918" y="5119369"/>
              <a:ext cx="59690" cy="8890"/>
            </a:xfrm>
            <a:custGeom>
              <a:avLst/>
              <a:gdLst/>
              <a:ahLst/>
              <a:cxnLst/>
              <a:rect l="l" t="t" r="r" b="b"/>
              <a:pathLst>
                <a:path w="59690" h="8889">
                  <a:moveTo>
                    <a:pt x="59135" y="0"/>
                  </a:moveTo>
                  <a:lnTo>
                    <a:pt x="14547" y="0"/>
                  </a:lnTo>
                  <a:lnTo>
                    <a:pt x="0" y="8889"/>
                  </a:lnTo>
                  <a:lnTo>
                    <a:pt x="47875" y="8889"/>
                  </a:lnTo>
                  <a:lnTo>
                    <a:pt x="59135" y="0"/>
                  </a:lnTo>
                  <a:close/>
                </a:path>
              </a:pathLst>
            </a:custGeom>
            <a:solidFill>
              <a:srgbClr val="D8E7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871527" y="5126989"/>
              <a:ext cx="60325" cy="7620"/>
            </a:xfrm>
            <a:custGeom>
              <a:avLst/>
              <a:gdLst/>
              <a:ahLst/>
              <a:cxnLst/>
              <a:rect l="l" t="t" r="r" b="b"/>
              <a:pathLst>
                <a:path w="60325" h="7620">
                  <a:moveTo>
                    <a:pt x="59874" y="0"/>
                  </a:moveTo>
                  <a:lnTo>
                    <a:pt x="12469" y="0"/>
                  </a:lnTo>
                  <a:lnTo>
                    <a:pt x="0" y="7620"/>
                  </a:lnTo>
                  <a:lnTo>
                    <a:pt x="50222" y="7620"/>
                  </a:lnTo>
                  <a:lnTo>
                    <a:pt x="59874" y="0"/>
                  </a:lnTo>
                  <a:close/>
                </a:path>
              </a:pathLst>
            </a:custGeom>
            <a:solidFill>
              <a:srgbClr val="DD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859058" y="5134609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5" h="7620">
                  <a:moveTo>
                    <a:pt x="62691" y="0"/>
                  </a:moveTo>
                  <a:lnTo>
                    <a:pt x="12469" y="0"/>
                  </a:lnTo>
                  <a:lnTo>
                    <a:pt x="0" y="7619"/>
                  </a:lnTo>
                  <a:lnTo>
                    <a:pt x="48445" y="7619"/>
                  </a:lnTo>
                  <a:lnTo>
                    <a:pt x="62691" y="0"/>
                  </a:lnTo>
                  <a:close/>
                </a:path>
              </a:pathLst>
            </a:custGeom>
            <a:solidFill>
              <a:srgbClr val="E2ED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8856980" y="5142229"/>
              <a:ext cx="50800" cy="7620"/>
            </a:xfrm>
            <a:custGeom>
              <a:avLst/>
              <a:gdLst/>
              <a:ahLst/>
              <a:cxnLst/>
              <a:rect l="l" t="t" r="r" b="b"/>
              <a:pathLst>
                <a:path w="50800" h="7620">
                  <a:moveTo>
                    <a:pt x="50523" y="0"/>
                  </a:moveTo>
                  <a:lnTo>
                    <a:pt x="2078" y="0"/>
                  </a:lnTo>
                  <a:lnTo>
                    <a:pt x="0" y="1270"/>
                  </a:lnTo>
                  <a:lnTo>
                    <a:pt x="3175" y="7620"/>
                  </a:lnTo>
                  <a:lnTo>
                    <a:pt x="36277" y="7620"/>
                  </a:lnTo>
                  <a:lnTo>
                    <a:pt x="50523" y="0"/>
                  </a:lnTo>
                  <a:close/>
                </a:path>
              </a:pathLst>
            </a:custGeom>
            <a:solidFill>
              <a:srgbClr val="E8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859520" y="5148579"/>
              <a:ext cx="36195" cy="8890"/>
            </a:xfrm>
            <a:custGeom>
              <a:avLst/>
              <a:gdLst/>
              <a:ahLst/>
              <a:cxnLst/>
              <a:rect l="l" t="t" r="r" b="b"/>
              <a:pathLst>
                <a:path w="36195" h="8889">
                  <a:moveTo>
                    <a:pt x="36112" y="0"/>
                  </a:moveTo>
                  <a:lnTo>
                    <a:pt x="0" y="0"/>
                  </a:lnTo>
                  <a:lnTo>
                    <a:pt x="4445" y="8890"/>
                  </a:lnTo>
                  <a:lnTo>
                    <a:pt x="19491" y="8890"/>
                  </a:lnTo>
                  <a:lnTo>
                    <a:pt x="36112" y="0"/>
                  </a:lnTo>
                  <a:close/>
                </a:path>
              </a:pathLst>
            </a:custGeom>
            <a:solidFill>
              <a:srgbClr val="ED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863330" y="5156199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5" h="7620">
                  <a:moveTo>
                    <a:pt x="18056" y="0"/>
                  </a:moveTo>
                  <a:lnTo>
                    <a:pt x="0" y="0"/>
                  </a:lnTo>
                  <a:lnTo>
                    <a:pt x="3810" y="7619"/>
                  </a:lnTo>
                  <a:lnTo>
                    <a:pt x="18056" y="0"/>
                  </a:lnTo>
                  <a:close/>
                </a:path>
              </a:pathLst>
            </a:custGeom>
            <a:solidFill>
              <a:srgbClr val="F3F7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8654324" y="4855209"/>
              <a:ext cx="135255" cy="6350"/>
            </a:xfrm>
            <a:custGeom>
              <a:avLst/>
              <a:gdLst/>
              <a:ahLst/>
              <a:cxnLst/>
              <a:rect l="l" t="t" r="r" b="b"/>
              <a:pathLst>
                <a:path w="135254" h="6350">
                  <a:moveTo>
                    <a:pt x="68035" y="0"/>
                  </a:moveTo>
                  <a:lnTo>
                    <a:pt x="0" y="6350"/>
                  </a:lnTo>
                  <a:lnTo>
                    <a:pt x="135164" y="6350"/>
                  </a:lnTo>
                  <a:lnTo>
                    <a:pt x="68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8616949" y="4861559"/>
              <a:ext cx="209550" cy="7620"/>
            </a:xfrm>
            <a:custGeom>
              <a:avLst/>
              <a:gdLst/>
              <a:ahLst/>
              <a:cxnLst/>
              <a:rect l="l" t="t" r="r" b="b"/>
              <a:pathLst>
                <a:path w="209550" h="7620">
                  <a:moveTo>
                    <a:pt x="172538" y="0"/>
                  </a:moveTo>
                  <a:lnTo>
                    <a:pt x="37374" y="0"/>
                  </a:lnTo>
                  <a:lnTo>
                    <a:pt x="10159" y="2539"/>
                  </a:lnTo>
                  <a:lnTo>
                    <a:pt x="0" y="7619"/>
                  </a:lnTo>
                  <a:lnTo>
                    <a:pt x="62865" y="7619"/>
                  </a:lnTo>
                  <a:lnTo>
                    <a:pt x="105409" y="2539"/>
                  </a:lnTo>
                  <a:lnTo>
                    <a:pt x="199390" y="2539"/>
                  </a:lnTo>
                  <a:lnTo>
                    <a:pt x="172538" y="0"/>
                  </a:lnTo>
                  <a:close/>
                </a:path>
                <a:path w="209550" h="7620">
                  <a:moveTo>
                    <a:pt x="199390" y="2539"/>
                  </a:moveTo>
                  <a:lnTo>
                    <a:pt x="105409" y="2539"/>
                  </a:lnTo>
                  <a:lnTo>
                    <a:pt x="147319" y="7619"/>
                  </a:lnTo>
                  <a:lnTo>
                    <a:pt x="209550" y="7619"/>
                  </a:lnTo>
                  <a:lnTo>
                    <a:pt x="199390" y="2539"/>
                  </a:lnTo>
                  <a:close/>
                </a:path>
              </a:pathLst>
            </a:custGeom>
            <a:solidFill>
              <a:srgbClr val="F8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601709" y="4867909"/>
              <a:ext cx="240029" cy="8890"/>
            </a:xfrm>
            <a:custGeom>
              <a:avLst/>
              <a:gdLst/>
              <a:ahLst/>
              <a:cxnLst/>
              <a:rect l="l" t="t" r="r" b="b"/>
              <a:pathLst>
                <a:path w="240029" h="8889">
                  <a:moveTo>
                    <a:pt x="88741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28632" y="8889"/>
                  </a:lnTo>
                  <a:lnTo>
                    <a:pt x="35560" y="6350"/>
                  </a:lnTo>
                  <a:lnTo>
                    <a:pt x="88741" y="0"/>
                  </a:lnTo>
                  <a:close/>
                </a:path>
                <a:path w="240029" h="8889">
                  <a:moveTo>
                    <a:pt x="222250" y="0"/>
                  </a:moveTo>
                  <a:lnTo>
                    <a:pt x="152082" y="0"/>
                  </a:lnTo>
                  <a:lnTo>
                    <a:pt x="204470" y="6350"/>
                  </a:lnTo>
                  <a:lnTo>
                    <a:pt x="211512" y="8889"/>
                  </a:lnTo>
                  <a:lnTo>
                    <a:pt x="240030" y="8889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F2F7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589009" y="487552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44796" y="0"/>
                  </a:moveTo>
                  <a:lnTo>
                    <a:pt x="15240" y="0"/>
                  </a:lnTo>
                  <a:lnTo>
                    <a:pt x="0" y="7620"/>
                  </a:lnTo>
                  <a:lnTo>
                    <a:pt x="24014" y="7620"/>
                  </a:lnTo>
                  <a:lnTo>
                    <a:pt x="44796" y="0"/>
                  </a:lnTo>
                  <a:close/>
                </a:path>
                <a:path w="265429" h="7620">
                  <a:moveTo>
                    <a:pt x="250190" y="0"/>
                  </a:moveTo>
                  <a:lnTo>
                    <a:pt x="220691" y="0"/>
                  </a:lnTo>
                  <a:lnTo>
                    <a:pt x="241819" y="7620"/>
                  </a:lnTo>
                  <a:lnTo>
                    <a:pt x="265430" y="7620"/>
                  </a:lnTo>
                  <a:lnTo>
                    <a:pt x="250190" y="0"/>
                  </a:lnTo>
                  <a:close/>
                </a:path>
              </a:pathLst>
            </a:custGeom>
            <a:solidFill>
              <a:srgbClr val="ECF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573770" y="4883149"/>
              <a:ext cx="295910" cy="7620"/>
            </a:xfrm>
            <a:custGeom>
              <a:avLst/>
              <a:gdLst/>
              <a:ahLst/>
              <a:cxnLst/>
              <a:rect l="l" t="t" r="r" b="b"/>
              <a:pathLst>
                <a:path w="295909" h="7620">
                  <a:moveTo>
                    <a:pt x="39254" y="0"/>
                  </a:moveTo>
                  <a:lnTo>
                    <a:pt x="15239" y="0"/>
                  </a:lnTo>
                  <a:lnTo>
                    <a:pt x="0" y="7619"/>
                  </a:lnTo>
                  <a:lnTo>
                    <a:pt x="18472" y="7619"/>
                  </a:lnTo>
                  <a:lnTo>
                    <a:pt x="39254" y="0"/>
                  </a:lnTo>
                  <a:close/>
                </a:path>
                <a:path w="295909" h="7620">
                  <a:moveTo>
                    <a:pt x="280670" y="0"/>
                  </a:moveTo>
                  <a:lnTo>
                    <a:pt x="257059" y="0"/>
                  </a:lnTo>
                  <a:lnTo>
                    <a:pt x="278187" y="7619"/>
                  </a:lnTo>
                  <a:lnTo>
                    <a:pt x="295910" y="7619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E6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558530" y="4889499"/>
              <a:ext cx="326390" cy="8890"/>
            </a:xfrm>
            <a:custGeom>
              <a:avLst/>
              <a:gdLst/>
              <a:ahLst/>
              <a:cxnLst/>
              <a:rect l="l" t="t" r="r" b="b"/>
              <a:pathLst>
                <a:path w="326390" h="8889">
                  <a:moveTo>
                    <a:pt x="37176" y="0"/>
                  </a:moveTo>
                  <a:lnTo>
                    <a:pt x="17779" y="0"/>
                  </a:lnTo>
                  <a:lnTo>
                    <a:pt x="0" y="8889"/>
                  </a:lnTo>
                  <a:lnTo>
                    <a:pt x="12930" y="8889"/>
                  </a:lnTo>
                  <a:lnTo>
                    <a:pt x="37176" y="0"/>
                  </a:lnTo>
                  <a:close/>
                </a:path>
                <a:path w="326390" h="8889">
                  <a:moveTo>
                    <a:pt x="308610" y="0"/>
                  </a:moveTo>
                  <a:lnTo>
                    <a:pt x="289906" y="0"/>
                  </a:lnTo>
                  <a:lnTo>
                    <a:pt x="314555" y="8889"/>
                  </a:lnTo>
                  <a:lnTo>
                    <a:pt x="326390" y="8889"/>
                  </a:lnTo>
                  <a:lnTo>
                    <a:pt x="308610" y="0"/>
                  </a:lnTo>
                  <a:close/>
                </a:path>
              </a:pathLst>
            </a:custGeom>
            <a:solidFill>
              <a:srgbClr val="E0EC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547777" y="4897119"/>
              <a:ext cx="347980" cy="7620"/>
            </a:xfrm>
            <a:custGeom>
              <a:avLst/>
              <a:gdLst/>
              <a:ahLst/>
              <a:cxnLst/>
              <a:rect l="l" t="t" r="r" b="b"/>
              <a:pathLst>
                <a:path w="347979" h="7620">
                  <a:moveTo>
                    <a:pt x="27147" y="0"/>
                  </a:moveTo>
                  <a:lnTo>
                    <a:pt x="13292" y="0"/>
                  </a:lnTo>
                  <a:lnTo>
                    <a:pt x="3132" y="5079"/>
                  </a:lnTo>
                  <a:lnTo>
                    <a:pt x="0" y="7619"/>
                  </a:lnTo>
                  <a:lnTo>
                    <a:pt x="10075" y="7619"/>
                  </a:lnTo>
                  <a:lnTo>
                    <a:pt x="13292" y="5079"/>
                  </a:lnTo>
                  <a:lnTo>
                    <a:pt x="27147" y="0"/>
                  </a:lnTo>
                  <a:close/>
                </a:path>
                <a:path w="347979" h="7620">
                  <a:moveTo>
                    <a:pt x="334602" y="0"/>
                  </a:moveTo>
                  <a:lnTo>
                    <a:pt x="321787" y="0"/>
                  </a:lnTo>
                  <a:lnTo>
                    <a:pt x="335872" y="5079"/>
                  </a:lnTo>
                  <a:lnTo>
                    <a:pt x="339005" y="7619"/>
                  </a:lnTo>
                  <a:lnTo>
                    <a:pt x="347980" y="7619"/>
                  </a:lnTo>
                  <a:lnTo>
                    <a:pt x="344762" y="5079"/>
                  </a:lnTo>
                  <a:lnTo>
                    <a:pt x="334602" y="0"/>
                  </a:lnTo>
                  <a:close/>
                </a:path>
              </a:pathLst>
            </a:custGeom>
            <a:solidFill>
              <a:srgbClr val="DA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538379" y="4904739"/>
              <a:ext cx="367030" cy="7620"/>
            </a:xfrm>
            <a:custGeom>
              <a:avLst/>
              <a:gdLst/>
              <a:ahLst/>
              <a:cxnLst/>
              <a:rect l="l" t="t" r="r" b="b"/>
              <a:pathLst>
                <a:path w="367029" h="7620">
                  <a:moveTo>
                    <a:pt x="1947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821" y="7620"/>
                  </a:lnTo>
                  <a:lnTo>
                    <a:pt x="19473" y="0"/>
                  </a:lnTo>
                  <a:close/>
                </a:path>
                <a:path w="367029" h="7620">
                  <a:moveTo>
                    <a:pt x="357378" y="0"/>
                  </a:moveTo>
                  <a:lnTo>
                    <a:pt x="348403" y="0"/>
                  </a:lnTo>
                  <a:lnTo>
                    <a:pt x="357801" y="7620"/>
                  </a:lnTo>
                  <a:lnTo>
                    <a:pt x="367030" y="7620"/>
                  </a:lnTo>
                  <a:lnTo>
                    <a:pt x="357378" y="0"/>
                  </a:lnTo>
                  <a:close/>
                </a:path>
              </a:pathLst>
            </a:custGeom>
            <a:solidFill>
              <a:srgbClr val="D4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528981" y="4912359"/>
              <a:ext cx="386080" cy="7620"/>
            </a:xfrm>
            <a:custGeom>
              <a:avLst/>
              <a:gdLst/>
              <a:ahLst/>
              <a:cxnLst/>
              <a:rect l="l" t="t" r="r" b="b"/>
              <a:pathLst>
                <a:path w="386079" h="7620">
                  <a:moveTo>
                    <a:pt x="19219" y="0"/>
                  </a:moveTo>
                  <a:lnTo>
                    <a:pt x="9398" y="0"/>
                  </a:lnTo>
                  <a:lnTo>
                    <a:pt x="0" y="7619"/>
                  </a:lnTo>
                  <a:lnTo>
                    <a:pt x="9567" y="7619"/>
                  </a:lnTo>
                  <a:lnTo>
                    <a:pt x="19219" y="0"/>
                  </a:lnTo>
                  <a:close/>
                </a:path>
                <a:path w="386079" h="7620">
                  <a:moveTo>
                    <a:pt x="376428" y="0"/>
                  </a:moveTo>
                  <a:lnTo>
                    <a:pt x="367199" y="0"/>
                  </a:lnTo>
                  <a:lnTo>
                    <a:pt x="376597" y="7619"/>
                  </a:lnTo>
                  <a:lnTo>
                    <a:pt x="386080" y="7619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CE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521149" y="4918709"/>
              <a:ext cx="401955" cy="7620"/>
            </a:xfrm>
            <a:custGeom>
              <a:avLst/>
              <a:gdLst/>
              <a:ahLst/>
              <a:cxnLst/>
              <a:rect l="l" t="t" r="r" b="b"/>
              <a:pathLst>
                <a:path w="401954" h="7620">
                  <a:moveTo>
                    <a:pt x="19007" y="0"/>
                  </a:moveTo>
                  <a:lnTo>
                    <a:pt x="9397" y="0"/>
                  </a:lnTo>
                  <a:lnTo>
                    <a:pt x="0" y="7619"/>
                  </a:lnTo>
                  <a:lnTo>
                    <a:pt x="9355" y="7619"/>
                  </a:lnTo>
                  <a:lnTo>
                    <a:pt x="19007" y="0"/>
                  </a:lnTo>
                  <a:close/>
                </a:path>
                <a:path w="401954" h="7620">
                  <a:moveTo>
                    <a:pt x="392302" y="0"/>
                  </a:moveTo>
                  <a:lnTo>
                    <a:pt x="382862" y="0"/>
                  </a:lnTo>
                  <a:lnTo>
                    <a:pt x="392260" y="7619"/>
                  </a:lnTo>
                  <a:lnTo>
                    <a:pt x="401954" y="7619"/>
                  </a:lnTo>
                  <a:lnTo>
                    <a:pt x="392302" y="0"/>
                  </a:lnTo>
                  <a:close/>
                </a:path>
              </a:pathLst>
            </a:custGeom>
            <a:solidFill>
              <a:srgbClr val="C8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511751" y="4926329"/>
              <a:ext cx="421005" cy="7620"/>
            </a:xfrm>
            <a:custGeom>
              <a:avLst/>
              <a:gdLst/>
              <a:ahLst/>
              <a:cxnLst/>
              <a:rect l="l" t="t" r="r" b="b"/>
              <a:pathLst>
                <a:path w="421004" h="7620">
                  <a:moveTo>
                    <a:pt x="18753" y="0"/>
                  </a:moveTo>
                  <a:lnTo>
                    <a:pt x="9398" y="0"/>
                  </a:lnTo>
                  <a:lnTo>
                    <a:pt x="0" y="7620"/>
                  </a:lnTo>
                  <a:lnTo>
                    <a:pt x="9101" y="7620"/>
                  </a:lnTo>
                  <a:lnTo>
                    <a:pt x="18753" y="0"/>
                  </a:lnTo>
                  <a:close/>
                </a:path>
                <a:path w="421004" h="7620">
                  <a:moveTo>
                    <a:pt x="411352" y="0"/>
                  </a:moveTo>
                  <a:lnTo>
                    <a:pt x="401658" y="0"/>
                  </a:lnTo>
                  <a:lnTo>
                    <a:pt x="411056" y="7620"/>
                  </a:lnTo>
                  <a:lnTo>
                    <a:pt x="421004" y="7620"/>
                  </a:lnTo>
                  <a:lnTo>
                    <a:pt x="411352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503478" y="4933949"/>
              <a:ext cx="438150" cy="7620"/>
            </a:xfrm>
            <a:custGeom>
              <a:avLst/>
              <a:gdLst/>
              <a:ahLst/>
              <a:cxnLst/>
              <a:rect l="l" t="t" r="r" b="b"/>
              <a:pathLst>
                <a:path w="438150" h="7620">
                  <a:moveTo>
                    <a:pt x="17375" y="0"/>
                  </a:moveTo>
                  <a:lnTo>
                    <a:pt x="8273" y="0"/>
                  </a:lnTo>
                  <a:lnTo>
                    <a:pt x="441" y="6350"/>
                  </a:lnTo>
                  <a:lnTo>
                    <a:pt x="0" y="7619"/>
                  </a:lnTo>
                  <a:lnTo>
                    <a:pt x="8945" y="7619"/>
                  </a:lnTo>
                  <a:lnTo>
                    <a:pt x="9331" y="6350"/>
                  </a:lnTo>
                  <a:lnTo>
                    <a:pt x="17375" y="0"/>
                  </a:lnTo>
                  <a:close/>
                </a:path>
                <a:path w="438150" h="7620">
                  <a:moveTo>
                    <a:pt x="429278" y="0"/>
                  </a:moveTo>
                  <a:lnTo>
                    <a:pt x="419330" y="0"/>
                  </a:lnTo>
                  <a:lnTo>
                    <a:pt x="427161" y="6350"/>
                  </a:lnTo>
                  <a:lnTo>
                    <a:pt x="427990" y="7619"/>
                  </a:lnTo>
                  <a:lnTo>
                    <a:pt x="438150" y="7619"/>
                  </a:lnTo>
                  <a:lnTo>
                    <a:pt x="437321" y="6350"/>
                  </a:lnTo>
                  <a:lnTo>
                    <a:pt x="429278" y="0"/>
                  </a:lnTo>
                  <a:close/>
                </a:path>
              </a:pathLst>
            </a:custGeom>
            <a:solidFill>
              <a:srgbClr val="BCD6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500827" y="4940299"/>
              <a:ext cx="445770" cy="8890"/>
            </a:xfrm>
            <a:custGeom>
              <a:avLst/>
              <a:gdLst/>
              <a:ahLst/>
              <a:cxnLst/>
              <a:rect l="l" t="t" r="r" b="b"/>
              <a:pathLst>
                <a:path w="445770" h="8889">
                  <a:moveTo>
                    <a:pt x="11982" y="0"/>
                  </a:moveTo>
                  <a:lnTo>
                    <a:pt x="3092" y="0"/>
                  </a:lnTo>
                  <a:lnTo>
                    <a:pt x="0" y="8889"/>
                  </a:lnTo>
                  <a:lnTo>
                    <a:pt x="9276" y="8889"/>
                  </a:lnTo>
                  <a:lnTo>
                    <a:pt x="11982" y="0"/>
                  </a:lnTo>
                  <a:close/>
                </a:path>
                <a:path w="445770" h="8889">
                  <a:moveTo>
                    <a:pt x="439972" y="0"/>
                  </a:moveTo>
                  <a:lnTo>
                    <a:pt x="429812" y="0"/>
                  </a:lnTo>
                  <a:lnTo>
                    <a:pt x="435609" y="8889"/>
                  </a:lnTo>
                  <a:lnTo>
                    <a:pt x="445769" y="8889"/>
                  </a:lnTo>
                  <a:lnTo>
                    <a:pt x="439972" y="0"/>
                  </a:lnTo>
                  <a:close/>
                </a:path>
              </a:pathLst>
            </a:custGeom>
            <a:solidFill>
              <a:srgbClr val="B6D3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498619" y="4947919"/>
              <a:ext cx="452120" cy="7620"/>
            </a:xfrm>
            <a:custGeom>
              <a:avLst/>
              <a:gdLst/>
              <a:ahLst/>
              <a:cxnLst/>
              <a:rect l="l" t="t" r="r" b="b"/>
              <a:pathLst>
                <a:path w="452120" h="7620">
                  <a:moveTo>
                    <a:pt x="11871" y="0"/>
                  </a:moveTo>
                  <a:lnTo>
                    <a:pt x="2650" y="0"/>
                  </a:lnTo>
                  <a:lnTo>
                    <a:pt x="0" y="7619"/>
                  </a:lnTo>
                  <a:lnTo>
                    <a:pt x="9552" y="7619"/>
                  </a:lnTo>
                  <a:lnTo>
                    <a:pt x="11871" y="0"/>
                  </a:lnTo>
                  <a:close/>
                </a:path>
                <a:path w="452120" h="7620">
                  <a:moveTo>
                    <a:pt x="447150" y="0"/>
                  </a:moveTo>
                  <a:lnTo>
                    <a:pt x="436990" y="0"/>
                  </a:lnTo>
                  <a:lnTo>
                    <a:pt x="441960" y="7619"/>
                  </a:lnTo>
                  <a:lnTo>
                    <a:pt x="452120" y="7619"/>
                  </a:lnTo>
                  <a:lnTo>
                    <a:pt x="447150" y="0"/>
                  </a:lnTo>
                  <a:close/>
                </a:path>
              </a:pathLst>
            </a:custGeom>
            <a:solidFill>
              <a:srgbClr val="B0C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495968" y="4955539"/>
              <a:ext cx="459740" cy="7620"/>
            </a:xfrm>
            <a:custGeom>
              <a:avLst/>
              <a:gdLst/>
              <a:ahLst/>
              <a:cxnLst/>
              <a:rect l="l" t="t" r="r" b="b"/>
              <a:pathLst>
                <a:path w="459740" h="7620">
                  <a:moveTo>
                    <a:pt x="12203" y="0"/>
                  </a:moveTo>
                  <a:lnTo>
                    <a:pt x="2650" y="0"/>
                  </a:lnTo>
                  <a:lnTo>
                    <a:pt x="0" y="7620"/>
                  </a:lnTo>
                  <a:lnTo>
                    <a:pt x="9883" y="7620"/>
                  </a:lnTo>
                  <a:lnTo>
                    <a:pt x="12203" y="0"/>
                  </a:lnTo>
                  <a:close/>
                </a:path>
                <a:path w="459740" h="7620">
                  <a:moveTo>
                    <a:pt x="454770" y="0"/>
                  </a:moveTo>
                  <a:lnTo>
                    <a:pt x="444610" y="0"/>
                  </a:lnTo>
                  <a:lnTo>
                    <a:pt x="449580" y="7620"/>
                  </a:lnTo>
                  <a:lnTo>
                    <a:pt x="459740" y="7620"/>
                  </a:lnTo>
                  <a:lnTo>
                    <a:pt x="454770" y="0"/>
                  </a:lnTo>
                  <a:close/>
                </a:path>
              </a:pathLst>
            </a:custGeom>
            <a:solidFill>
              <a:srgbClr val="A9C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493373" y="4963159"/>
              <a:ext cx="466725" cy="7620"/>
            </a:xfrm>
            <a:custGeom>
              <a:avLst/>
              <a:gdLst/>
              <a:ahLst/>
              <a:cxnLst/>
              <a:rect l="l" t="t" r="r" b="b"/>
              <a:pathLst>
                <a:path w="466725" h="7620">
                  <a:moveTo>
                    <a:pt x="12479" y="0"/>
                  </a:moveTo>
                  <a:lnTo>
                    <a:pt x="2595" y="0"/>
                  </a:lnTo>
                  <a:lnTo>
                    <a:pt x="386" y="6350"/>
                  </a:lnTo>
                  <a:lnTo>
                    <a:pt x="0" y="7619"/>
                  </a:lnTo>
                  <a:lnTo>
                    <a:pt x="10104" y="7619"/>
                  </a:lnTo>
                  <a:lnTo>
                    <a:pt x="10546" y="6350"/>
                  </a:lnTo>
                  <a:lnTo>
                    <a:pt x="12479" y="0"/>
                  </a:lnTo>
                  <a:close/>
                </a:path>
                <a:path w="466725" h="7620">
                  <a:moveTo>
                    <a:pt x="462335" y="0"/>
                  </a:moveTo>
                  <a:lnTo>
                    <a:pt x="452175" y="0"/>
                  </a:lnTo>
                  <a:lnTo>
                    <a:pt x="456316" y="6350"/>
                  </a:lnTo>
                  <a:lnTo>
                    <a:pt x="456316" y="7619"/>
                  </a:lnTo>
                  <a:lnTo>
                    <a:pt x="466476" y="7619"/>
                  </a:lnTo>
                  <a:lnTo>
                    <a:pt x="466476" y="6350"/>
                  </a:lnTo>
                  <a:lnTo>
                    <a:pt x="462335" y="0"/>
                  </a:lnTo>
                  <a:close/>
                </a:path>
              </a:pathLst>
            </a:custGeom>
            <a:solidFill>
              <a:srgbClr val="A3C8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491441" y="49695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12479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828" y="7619"/>
                  </a:lnTo>
                  <a:lnTo>
                    <a:pt x="12479" y="0"/>
                  </a:lnTo>
                  <a:close/>
                </a:path>
                <a:path w="468629" h="7620">
                  <a:moveTo>
                    <a:pt x="468409" y="0"/>
                  </a:moveTo>
                  <a:lnTo>
                    <a:pt x="458249" y="0"/>
                  </a:lnTo>
                  <a:lnTo>
                    <a:pt x="458249" y="7619"/>
                  </a:lnTo>
                  <a:lnTo>
                    <a:pt x="468409" y="7619"/>
                  </a:lnTo>
                  <a:lnTo>
                    <a:pt x="468409" y="0"/>
                  </a:lnTo>
                  <a:close/>
                </a:path>
              </a:pathLst>
            </a:custGeom>
            <a:solidFill>
              <a:srgbClr val="9DC4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489121" y="4977129"/>
              <a:ext cx="471170" cy="7620"/>
            </a:xfrm>
            <a:custGeom>
              <a:avLst/>
              <a:gdLst/>
              <a:ahLst/>
              <a:cxnLst/>
              <a:rect l="l" t="t" r="r" b="b"/>
              <a:pathLst>
                <a:path w="471170" h="7620">
                  <a:moveTo>
                    <a:pt x="12147" y="0"/>
                  </a:moveTo>
                  <a:lnTo>
                    <a:pt x="2319" y="0"/>
                  </a:lnTo>
                  <a:lnTo>
                    <a:pt x="0" y="7620"/>
                  </a:lnTo>
                  <a:lnTo>
                    <a:pt x="9497" y="7620"/>
                  </a:lnTo>
                  <a:lnTo>
                    <a:pt x="12147" y="0"/>
                  </a:lnTo>
                  <a:close/>
                </a:path>
                <a:path w="471170" h="7620">
                  <a:moveTo>
                    <a:pt x="470728" y="0"/>
                  </a:moveTo>
                  <a:lnTo>
                    <a:pt x="460568" y="0"/>
                  </a:lnTo>
                  <a:lnTo>
                    <a:pt x="460568" y="7620"/>
                  </a:lnTo>
                  <a:lnTo>
                    <a:pt x="470728" y="7620"/>
                  </a:lnTo>
                  <a:lnTo>
                    <a:pt x="470728" y="0"/>
                  </a:lnTo>
                  <a:close/>
                </a:path>
              </a:pathLst>
            </a:custGeom>
            <a:solidFill>
              <a:srgbClr val="97C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486802" y="498474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11816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9166" y="7619"/>
                  </a:lnTo>
                  <a:lnTo>
                    <a:pt x="11816" y="0"/>
                  </a:lnTo>
                  <a:close/>
                </a:path>
                <a:path w="473075" h="7620">
                  <a:moveTo>
                    <a:pt x="473047" y="0"/>
                  </a:moveTo>
                  <a:lnTo>
                    <a:pt x="462887" y="0"/>
                  </a:lnTo>
                  <a:lnTo>
                    <a:pt x="462887" y="7619"/>
                  </a:lnTo>
                  <a:lnTo>
                    <a:pt x="473047" y="7619"/>
                  </a:lnTo>
                  <a:lnTo>
                    <a:pt x="473047" y="0"/>
                  </a:lnTo>
                  <a:close/>
                </a:path>
              </a:pathLst>
            </a:custGeom>
            <a:solidFill>
              <a:srgbClr val="91B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484870" y="499109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11540" y="0"/>
                  </a:moveTo>
                  <a:lnTo>
                    <a:pt x="2319" y="0"/>
                  </a:lnTo>
                  <a:lnTo>
                    <a:pt x="0" y="7619"/>
                  </a:lnTo>
                  <a:lnTo>
                    <a:pt x="8889" y="7619"/>
                  </a:lnTo>
                  <a:lnTo>
                    <a:pt x="11540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B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484870" y="4998719"/>
              <a:ext cx="474980" cy="7620"/>
            </a:xfrm>
            <a:custGeom>
              <a:avLst/>
              <a:gdLst/>
              <a:ahLst/>
              <a:cxnLst/>
              <a:rect l="l" t="t" r="r" b="b"/>
              <a:pathLst>
                <a:path w="474979" h="7620">
                  <a:moveTo>
                    <a:pt x="8889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1660" y="7619"/>
                  </a:lnTo>
                  <a:lnTo>
                    <a:pt x="8889" y="0"/>
                  </a:lnTo>
                  <a:close/>
                </a:path>
                <a:path w="474979" h="7620">
                  <a:moveTo>
                    <a:pt x="474979" y="0"/>
                  </a:moveTo>
                  <a:lnTo>
                    <a:pt x="464820" y="0"/>
                  </a:lnTo>
                  <a:lnTo>
                    <a:pt x="464820" y="7619"/>
                  </a:lnTo>
                  <a:lnTo>
                    <a:pt x="474979" y="7619"/>
                  </a:lnTo>
                  <a:lnTo>
                    <a:pt x="474979" y="0"/>
                  </a:lnTo>
                  <a:close/>
                </a:path>
              </a:pathLst>
            </a:custGeom>
            <a:solidFill>
              <a:srgbClr val="85B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487294" y="5006339"/>
              <a:ext cx="473075" cy="7620"/>
            </a:xfrm>
            <a:custGeom>
              <a:avLst/>
              <a:gdLst/>
              <a:ahLst/>
              <a:cxnLst/>
              <a:rect l="l" t="t" r="r" b="b"/>
              <a:pathLst>
                <a:path w="473075" h="7620">
                  <a:moveTo>
                    <a:pt x="9236" y="0"/>
                  </a:moveTo>
                  <a:lnTo>
                    <a:pt x="0" y="0"/>
                  </a:lnTo>
                  <a:lnTo>
                    <a:pt x="2424" y="7620"/>
                  </a:lnTo>
                  <a:lnTo>
                    <a:pt x="12007" y="7620"/>
                  </a:lnTo>
                  <a:lnTo>
                    <a:pt x="9236" y="0"/>
                  </a:lnTo>
                  <a:close/>
                </a:path>
                <a:path w="473075" h="7620">
                  <a:moveTo>
                    <a:pt x="472555" y="0"/>
                  </a:moveTo>
                  <a:lnTo>
                    <a:pt x="462395" y="0"/>
                  </a:lnTo>
                  <a:lnTo>
                    <a:pt x="462395" y="7620"/>
                  </a:lnTo>
                  <a:lnTo>
                    <a:pt x="472555" y="7620"/>
                  </a:lnTo>
                  <a:lnTo>
                    <a:pt x="47255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489718" y="5013959"/>
              <a:ext cx="470534" cy="7620"/>
            </a:xfrm>
            <a:custGeom>
              <a:avLst/>
              <a:gdLst/>
              <a:ahLst/>
              <a:cxnLst/>
              <a:rect l="l" t="t" r="r" b="b"/>
              <a:pathLst>
                <a:path w="470534" h="7620">
                  <a:moveTo>
                    <a:pt x="9582" y="0"/>
                  </a:moveTo>
                  <a:lnTo>
                    <a:pt x="0" y="0"/>
                  </a:lnTo>
                  <a:lnTo>
                    <a:pt x="2424" y="7619"/>
                  </a:lnTo>
                  <a:lnTo>
                    <a:pt x="12353" y="7619"/>
                  </a:lnTo>
                  <a:lnTo>
                    <a:pt x="9582" y="0"/>
                  </a:lnTo>
                  <a:close/>
                </a:path>
                <a:path w="470534" h="7620">
                  <a:moveTo>
                    <a:pt x="470130" y="0"/>
                  </a:moveTo>
                  <a:lnTo>
                    <a:pt x="459970" y="0"/>
                  </a:lnTo>
                  <a:lnTo>
                    <a:pt x="459970" y="7619"/>
                  </a:lnTo>
                  <a:lnTo>
                    <a:pt x="470130" y="7619"/>
                  </a:lnTo>
                  <a:lnTo>
                    <a:pt x="470130" y="0"/>
                  </a:lnTo>
                  <a:close/>
                </a:path>
              </a:pathLst>
            </a:custGeom>
            <a:solidFill>
              <a:srgbClr val="79AE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491739" y="5020309"/>
              <a:ext cx="468630" cy="7620"/>
            </a:xfrm>
            <a:custGeom>
              <a:avLst/>
              <a:gdLst/>
              <a:ahLst/>
              <a:cxnLst/>
              <a:rect l="l" t="t" r="r" b="b"/>
              <a:pathLst>
                <a:path w="468629" h="7620">
                  <a:moveTo>
                    <a:pt x="9871" y="0"/>
                  </a:moveTo>
                  <a:lnTo>
                    <a:pt x="0" y="0"/>
                  </a:lnTo>
                  <a:lnTo>
                    <a:pt x="2020" y="6350"/>
                  </a:lnTo>
                  <a:lnTo>
                    <a:pt x="2482" y="7619"/>
                  </a:lnTo>
                  <a:lnTo>
                    <a:pt x="12584" y="7619"/>
                  </a:lnTo>
                  <a:lnTo>
                    <a:pt x="12180" y="6350"/>
                  </a:lnTo>
                  <a:lnTo>
                    <a:pt x="9871" y="0"/>
                  </a:lnTo>
                  <a:close/>
                </a:path>
                <a:path w="468629" h="7620">
                  <a:moveTo>
                    <a:pt x="468110" y="0"/>
                  </a:moveTo>
                  <a:lnTo>
                    <a:pt x="457950" y="0"/>
                  </a:lnTo>
                  <a:lnTo>
                    <a:pt x="457950" y="6350"/>
                  </a:lnTo>
                  <a:lnTo>
                    <a:pt x="457084" y="7619"/>
                  </a:lnTo>
                  <a:lnTo>
                    <a:pt x="467244" y="7619"/>
                  </a:lnTo>
                  <a:lnTo>
                    <a:pt x="468110" y="6350"/>
                  </a:lnTo>
                  <a:lnTo>
                    <a:pt x="468110" y="0"/>
                  </a:lnTo>
                  <a:close/>
                </a:path>
              </a:pathLst>
            </a:custGeom>
            <a:solidFill>
              <a:srgbClr val="73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494221" y="5027929"/>
              <a:ext cx="464820" cy="7620"/>
            </a:xfrm>
            <a:custGeom>
              <a:avLst/>
              <a:gdLst/>
              <a:ahLst/>
              <a:cxnLst/>
              <a:rect l="l" t="t" r="r" b="b"/>
              <a:pathLst>
                <a:path w="464820" h="7620">
                  <a:moveTo>
                    <a:pt x="10102" y="0"/>
                  </a:moveTo>
                  <a:lnTo>
                    <a:pt x="0" y="0"/>
                  </a:lnTo>
                  <a:lnTo>
                    <a:pt x="2770" y="7620"/>
                  </a:lnTo>
                  <a:lnTo>
                    <a:pt x="12526" y="7620"/>
                  </a:lnTo>
                  <a:lnTo>
                    <a:pt x="10102" y="0"/>
                  </a:lnTo>
                  <a:close/>
                </a:path>
                <a:path w="464820" h="7620">
                  <a:moveTo>
                    <a:pt x="464762" y="0"/>
                  </a:moveTo>
                  <a:lnTo>
                    <a:pt x="454602" y="0"/>
                  </a:lnTo>
                  <a:lnTo>
                    <a:pt x="449406" y="7620"/>
                  </a:lnTo>
                  <a:lnTo>
                    <a:pt x="459566" y="7620"/>
                  </a:lnTo>
                  <a:lnTo>
                    <a:pt x="464762" y="0"/>
                  </a:lnTo>
                  <a:close/>
                </a:path>
              </a:pathLst>
            </a:custGeom>
            <a:solidFill>
              <a:srgbClr val="6DA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496992" y="5035549"/>
              <a:ext cx="457200" cy="7620"/>
            </a:xfrm>
            <a:custGeom>
              <a:avLst/>
              <a:gdLst/>
              <a:ahLst/>
              <a:cxnLst/>
              <a:rect l="l" t="t" r="r" b="b"/>
              <a:pathLst>
                <a:path w="457200" h="7620">
                  <a:moveTo>
                    <a:pt x="9755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2180" y="7619"/>
                  </a:lnTo>
                  <a:lnTo>
                    <a:pt x="9755" y="0"/>
                  </a:lnTo>
                  <a:close/>
                </a:path>
                <a:path w="457200" h="7620">
                  <a:moveTo>
                    <a:pt x="456795" y="0"/>
                  </a:moveTo>
                  <a:lnTo>
                    <a:pt x="446635" y="0"/>
                  </a:lnTo>
                  <a:lnTo>
                    <a:pt x="441440" y="7619"/>
                  </a:lnTo>
                  <a:lnTo>
                    <a:pt x="451600" y="7619"/>
                  </a:lnTo>
                  <a:lnTo>
                    <a:pt x="456795" y="0"/>
                  </a:lnTo>
                  <a:close/>
                </a:path>
              </a:pathLst>
            </a:custGeom>
            <a:solidFill>
              <a:srgbClr val="67A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499301" y="5041899"/>
              <a:ext cx="450215" cy="7620"/>
            </a:xfrm>
            <a:custGeom>
              <a:avLst/>
              <a:gdLst/>
              <a:ahLst/>
              <a:cxnLst/>
              <a:rect l="l" t="t" r="r" b="b"/>
              <a:pathLst>
                <a:path w="450215" h="7620">
                  <a:moveTo>
                    <a:pt x="9467" y="0"/>
                  </a:moveTo>
                  <a:lnTo>
                    <a:pt x="0" y="0"/>
                  </a:lnTo>
                  <a:lnTo>
                    <a:pt x="2770" y="7619"/>
                  </a:lnTo>
                  <a:lnTo>
                    <a:pt x="11891" y="7619"/>
                  </a:lnTo>
                  <a:lnTo>
                    <a:pt x="9467" y="0"/>
                  </a:lnTo>
                  <a:close/>
                </a:path>
                <a:path w="450215" h="7620">
                  <a:moveTo>
                    <a:pt x="450157" y="0"/>
                  </a:moveTo>
                  <a:lnTo>
                    <a:pt x="439997" y="0"/>
                  </a:lnTo>
                  <a:lnTo>
                    <a:pt x="434801" y="7619"/>
                  </a:lnTo>
                  <a:lnTo>
                    <a:pt x="444961" y="7619"/>
                  </a:lnTo>
                  <a:lnTo>
                    <a:pt x="450157" y="0"/>
                  </a:lnTo>
                  <a:close/>
                </a:path>
              </a:pathLst>
            </a:custGeom>
            <a:solidFill>
              <a:srgbClr val="61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502072" y="5049519"/>
              <a:ext cx="442595" cy="7620"/>
            </a:xfrm>
            <a:custGeom>
              <a:avLst/>
              <a:gdLst/>
              <a:ahLst/>
              <a:cxnLst/>
              <a:rect l="l" t="t" r="r" b="b"/>
              <a:pathLst>
                <a:path w="442595" h="7620">
                  <a:moveTo>
                    <a:pt x="9120" y="0"/>
                  </a:moveTo>
                  <a:lnTo>
                    <a:pt x="0" y="0"/>
                  </a:lnTo>
                  <a:lnTo>
                    <a:pt x="1847" y="5079"/>
                  </a:lnTo>
                  <a:lnTo>
                    <a:pt x="4320" y="7619"/>
                  </a:lnTo>
                  <a:lnTo>
                    <a:pt x="13277" y="7619"/>
                  </a:lnTo>
                  <a:lnTo>
                    <a:pt x="10737" y="5079"/>
                  </a:lnTo>
                  <a:lnTo>
                    <a:pt x="9120" y="0"/>
                  </a:lnTo>
                  <a:close/>
                </a:path>
                <a:path w="442595" h="7620">
                  <a:moveTo>
                    <a:pt x="442190" y="0"/>
                  </a:moveTo>
                  <a:lnTo>
                    <a:pt x="432030" y="0"/>
                  </a:lnTo>
                  <a:lnTo>
                    <a:pt x="428567" y="5079"/>
                  </a:lnTo>
                  <a:lnTo>
                    <a:pt x="426094" y="7619"/>
                  </a:lnTo>
                  <a:lnTo>
                    <a:pt x="436187" y="7619"/>
                  </a:lnTo>
                  <a:lnTo>
                    <a:pt x="438727" y="5079"/>
                  </a:lnTo>
                  <a:lnTo>
                    <a:pt x="442190" y="0"/>
                  </a:lnTo>
                  <a:close/>
                </a:path>
              </a:pathLst>
            </a:custGeom>
            <a:solidFill>
              <a:srgbClr val="5B9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506393" y="5057139"/>
              <a:ext cx="432434" cy="7620"/>
            </a:xfrm>
            <a:custGeom>
              <a:avLst/>
              <a:gdLst/>
              <a:ahLst/>
              <a:cxnLst/>
              <a:rect l="l" t="t" r="r" b="b"/>
              <a:pathLst>
                <a:path w="432434" h="7620">
                  <a:moveTo>
                    <a:pt x="8956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6576" y="7620"/>
                  </a:lnTo>
                  <a:lnTo>
                    <a:pt x="8956" y="0"/>
                  </a:lnTo>
                  <a:close/>
                </a:path>
                <a:path w="432434" h="7620">
                  <a:moveTo>
                    <a:pt x="431866" y="0"/>
                  </a:moveTo>
                  <a:lnTo>
                    <a:pt x="421773" y="0"/>
                  </a:lnTo>
                  <a:lnTo>
                    <a:pt x="414354" y="7620"/>
                  </a:lnTo>
                  <a:lnTo>
                    <a:pt x="424246" y="7620"/>
                  </a:lnTo>
                  <a:lnTo>
                    <a:pt x="431866" y="0"/>
                  </a:lnTo>
                  <a:close/>
                </a:path>
              </a:pathLst>
            </a:custGeom>
            <a:solidFill>
              <a:srgbClr val="54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512576" y="5063489"/>
              <a:ext cx="419734" cy="8890"/>
            </a:xfrm>
            <a:custGeom>
              <a:avLst/>
              <a:gdLst/>
              <a:ahLst/>
              <a:cxnLst/>
              <a:rect l="l" t="t" r="r" b="b"/>
              <a:pathLst>
                <a:path w="419734" h="8889">
                  <a:moveTo>
                    <a:pt x="9123" y="0"/>
                  </a:moveTo>
                  <a:lnTo>
                    <a:pt x="0" y="0"/>
                  </a:lnTo>
                  <a:lnTo>
                    <a:pt x="8656" y="8890"/>
                  </a:lnTo>
                  <a:lnTo>
                    <a:pt x="18013" y="8890"/>
                  </a:lnTo>
                  <a:lnTo>
                    <a:pt x="9123" y="0"/>
                  </a:lnTo>
                  <a:close/>
                </a:path>
                <a:path w="419734" h="8889">
                  <a:moveTo>
                    <a:pt x="419333" y="0"/>
                  </a:moveTo>
                  <a:lnTo>
                    <a:pt x="409407" y="0"/>
                  </a:lnTo>
                  <a:lnTo>
                    <a:pt x="400751" y="8890"/>
                  </a:lnTo>
                  <a:lnTo>
                    <a:pt x="410443" y="8890"/>
                  </a:lnTo>
                  <a:lnTo>
                    <a:pt x="419333" y="0"/>
                  </a:lnTo>
                  <a:close/>
                </a:path>
              </a:pathLst>
            </a:custGeom>
            <a:solidFill>
              <a:srgbClr val="4E95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519995" y="5071109"/>
              <a:ext cx="404495" cy="7620"/>
            </a:xfrm>
            <a:custGeom>
              <a:avLst/>
              <a:gdLst/>
              <a:ahLst/>
              <a:cxnLst/>
              <a:rect l="l" t="t" r="r" b="b"/>
              <a:pathLst>
                <a:path w="404495" h="7620">
                  <a:moveTo>
                    <a:pt x="9324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6944" y="7619"/>
                  </a:lnTo>
                  <a:lnTo>
                    <a:pt x="9324" y="0"/>
                  </a:lnTo>
                  <a:close/>
                </a:path>
                <a:path w="404495" h="7620">
                  <a:moveTo>
                    <a:pt x="404294" y="0"/>
                  </a:moveTo>
                  <a:lnTo>
                    <a:pt x="394568" y="0"/>
                  </a:lnTo>
                  <a:lnTo>
                    <a:pt x="387149" y="7619"/>
                  </a:lnTo>
                  <a:lnTo>
                    <a:pt x="396674" y="7619"/>
                  </a:lnTo>
                  <a:lnTo>
                    <a:pt x="404294" y="0"/>
                  </a:lnTo>
                  <a:close/>
                </a:path>
              </a:pathLst>
            </a:custGeom>
            <a:solidFill>
              <a:srgbClr val="4891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527415" y="5078729"/>
              <a:ext cx="389255" cy="7620"/>
            </a:xfrm>
            <a:custGeom>
              <a:avLst/>
              <a:gdLst/>
              <a:ahLst/>
              <a:cxnLst/>
              <a:rect l="l" t="t" r="r" b="b"/>
              <a:pathLst>
                <a:path w="389254" h="7620">
                  <a:moveTo>
                    <a:pt x="9525" y="0"/>
                  </a:moveTo>
                  <a:lnTo>
                    <a:pt x="0" y="0"/>
                  </a:lnTo>
                  <a:lnTo>
                    <a:pt x="7419" y="7620"/>
                  </a:lnTo>
                  <a:lnTo>
                    <a:pt x="17144" y="7620"/>
                  </a:lnTo>
                  <a:lnTo>
                    <a:pt x="9525" y="0"/>
                  </a:lnTo>
                  <a:close/>
                </a:path>
                <a:path w="389254" h="7620">
                  <a:moveTo>
                    <a:pt x="389254" y="0"/>
                  </a:moveTo>
                  <a:lnTo>
                    <a:pt x="379729" y="0"/>
                  </a:lnTo>
                  <a:lnTo>
                    <a:pt x="372310" y="7620"/>
                  </a:lnTo>
                  <a:lnTo>
                    <a:pt x="381634" y="7620"/>
                  </a:lnTo>
                  <a:lnTo>
                    <a:pt x="389254" y="0"/>
                  </a:lnTo>
                  <a:close/>
                </a:path>
              </a:pathLst>
            </a:custGeom>
            <a:solidFill>
              <a:srgbClr val="42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534834" y="5086349"/>
              <a:ext cx="374650" cy="7620"/>
            </a:xfrm>
            <a:custGeom>
              <a:avLst/>
              <a:gdLst/>
              <a:ahLst/>
              <a:cxnLst/>
              <a:rect l="l" t="t" r="r" b="b"/>
              <a:pathLst>
                <a:path w="374650" h="7620">
                  <a:moveTo>
                    <a:pt x="9725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345" y="7619"/>
                  </a:lnTo>
                  <a:lnTo>
                    <a:pt x="9725" y="0"/>
                  </a:lnTo>
                  <a:close/>
                </a:path>
                <a:path w="374650" h="7620">
                  <a:moveTo>
                    <a:pt x="374215" y="0"/>
                  </a:moveTo>
                  <a:lnTo>
                    <a:pt x="364891" y="0"/>
                  </a:lnTo>
                  <a:lnTo>
                    <a:pt x="357471" y="7619"/>
                  </a:lnTo>
                  <a:lnTo>
                    <a:pt x="366595" y="7619"/>
                  </a:lnTo>
                  <a:lnTo>
                    <a:pt x="374215" y="0"/>
                  </a:lnTo>
                  <a:close/>
                </a:path>
              </a:pathLst>
            </a:custGeom>
            <a:solidFill>
              <a:srgbClr val="3C8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8541017" y="5092699"/>
              <a:ext cx="361950" cy="7620"/>
            </a:xfrm>
            <a:custGeom>
              <a:avLst/>
              <a:gdLst/>
              <a:ahLst/>
              <a:cxnLst/>
              <a:rect l="l" t="t" r="r" b="b"/>
              <a:pathLst>
                <a:path w="361950" h="7620">
                  <a:moveTo>
                    <a:pt x="9892" y="0"/>
                  </a:moveTo>
                  <a:lnTo>
                    <a:pt x="0" y="0"/>
                  </a:lnTo>
                  <a:lnTo>
                    <a:pt x="7419" y="7619"/>
                  </a:lnTo>
                  <a:lnTo>
                    <a:pt x="17512" y="7619"/>
                  </a:lnTo>
                  <a:lnTo>
                    <a:pt x="9892" y="0"/>
                  </a:lnTo>
                  <a:close/>
                </a:path>
                <a:path w="361950" h="7620">
                  <a:moveTo>
                    <a:pt x="361682" y="0"/>
                  </a:moveTo>
                  <a:lnTo>
                    <a:pt x="352525" y="0"/>
                  </a:lnTo>
                  <a:lnTo>
                    <a:pt x="345105" y="7619"/>
                  </a:lnTo>
                  <a:lnTo>
                    <a:pt x="354062" y="7619"/>
                  </a:lnTo>
                  <a:lnTo>
                    <a:pt x="361682" y="0"/>
                  </a:lnTo>
                  <a:close/>
                </a:path>
              </a:pathLst>
            </a:custGeom>
            <a:solidFill>
              <a:srgbClr val="36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8548436" y="5100319"/>
              <a:ext cx="346710" cy="7620"/>
            </a:xfrm>
            <a:custGeom>
              <a:avLst/>
              <a:gdLst/>
              <a:ahLst/>
              <a:cxnLst/>
              <a:rect l="l" t="t" r="r" b="b"/>
              <a:pathLst>
                <a:path w="346709" h="7620">
                  <a:moveTo>
                    <a:pt x="10093" y="0"/>
                  </a:moveTo>
                  <a:lnTo>
                    <a:pt x="0" y="0"/>
                  </a:lnTo>
                  <a:lnTo>
                    <a:pt x="2473" y="2539"/>
                  </a:lnTo>
                  <a:lnTo>
                    <a:pt x="12633" y="7619"/>
                  </a:lnTo>
                  <a:lnTo>
                    <a:pt x="26487" y="7619"/>
                  </a:lnTo>
                  <a:lnTo>
                    <a:pt x="12633" y="2539"/>
                  </a:lnTo>
                  <a:lnTo>
                    <a:pt x="10093" y="0"/>
                  </a:lnTo>
                  <a:close/>
                </a:path>
                <a:path w="346709" h="7620">
                  <a:moveTo>
                    <a:pt x="346643" y="0"/>
                  </a:moveTo>
                  <a:lnTo>
                    <a:pt x="337686" y="0"/>
                  </a:lnTo>
                  <a:lnTo>
                    <a:pt x="335213" y="2539"/>
                  </a:lnTo>
                  <a:lnTo>
                    <a:pt x="321127" y="7619"/>
                  </a:lnTo>
                  <a:lnTo>
                    <a:pt x="333943" y="7619"/>
                  </a:lnTo>
                  <a:lnTo>
                    <a:pt x="344103" y="2539"/>
                  </a:lnTo>
                  <a:lnTo>
                    <a:pt x="346643" y="0"/>
                  </a:lnTo>
                  <a:close/>
                </a:path>
              </a:pathLst>
            </a:custGeom>
            <a:solidFill>
              <a:srgbClr val="308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561070" y="5107939"/>
              <a:ext cx="321310" cy="7620"/>
            </a:xfrm>
            <a:custGeom>
              <a:avLst/>
              <a:gdLst/>
              <a:ahLst/>
              <a:cxnLst/>
              <a:rect l="l" t="t" r="r" b="b"/>
              <a:pathLst>
                <a:path w="321309" h="7620">
                  <a:moveTo>
                    <a:pt x="13854" y="0"/>
                  </a:moveTo>
                  <a:lnTo>
                    <a:pt x="0" y="0"/>
                  </a:lnTo>
                  <a:lnTo>
                    <a:pt x="15240" y="7620"/>
                  </a:lnTo>
                  <a:lnTo>
                    <a:pt x="34636" y="7620"/>
                  </a:lnTo>
                  <a:lnTo>
                    <a:pt x="13854" y="0"/>
                  </a:lnTo>
                  <a:close/>
                </a:path>
                <a:path w="321309" h="7620">
                  <a:moveTo>
                    <a:pt x="321310" y="0"/>
                  </a:moveTo>
                  <a:lnTo>
                    <a:pt x="308494" y="0"/>
                  </a:lnTo>
                  <a:lnTo>
                    <a:pt x="287366" y="7620"/>
                  </a:lnTo>
                  <a:lnTo>
                    <a:pt x="306070" y="7620"/>
                  </a:lnTo>
                  <a:lnTo>
                    <a:pt x="321310" y="0"/>
                  </a:lnTo>
                  <a:close/>
                </a:path>
              </a:pathLst>
            </a:custGeom>
            <a:solidFill>
              <a:srgbClr val="2A7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8573770" y="5114289"/>
              <a:ext cx="295910" cy="8890"/>
            </a:xfrm>
            <a:custGeom>
              <a:avLst/>
              <a:gdLst/>
              <a:ahLst/>
              <a:cxnLst/>
              <a:rect l="l" t="t" r="r" b="b"/>
              <a:pathLst>
                <a:path w="295909" h="8889">
                  <a:moveTo>
                    <a:pt x="18472" y="0"/>
                  </a:moveTo>
                  <a:lnTo>
                    <a:pt x="0" y="0"/>
                  </a:lnTo>
                  <a:lnTo>
                    <a:pt x="17780" y="8890"/>
                  </a:lnTo>
                  <a:lnTo>
                    <a:pt x="42718" y="8890"/>
                  </a:lnTo>
                  <a:lnTo>
                    <a:pt x="18472" y="0"/>
                  </a:lnTo>
                  <a:close/>
                </a:path>
                <a:path w="295909" h="8889">
                  <a:moveTo>
                    <a:pt x="295910" y="0"/>
                  </a:moveTo>
                  <a:lnTo>
                    <a:pt x="278187" y="0"/>
                  </a:lnTo>
                  <a:lnTo>
                    <a:pt x="253538" y="8890"/>
                  </a:lnTo>
                  <a:lnTo>
                    <a:pt x="278130" y="8890"/>
                  </a:lnTo>
                  <a:lnTo>
                    <a:pt x="295910" y="0"/>
                  </a:lnTo>
                  <a:close/>
                </a:path>
              </a:pathLst>
            </a:custGeom>
            <a:solidFill>
              <a:srgbClr val="247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8589009" y="5121909"/>
              <a:ext cx="265430" cy="7620"/>
            </a:xfrm>
            <a:custGeom>
              <a:avLst/>
              <a:gdLst/>
              <a:ahLst/>
              <a:cxnLst/>
              <a:rect l="l" t="t" r="r" b="b"/>
              <a:pathLst>
                <a:path w="265429" h="7620">
                  <a:moveTo>
                    <a:pt x="24014" y="0"/>
                  </a:moveTo>
                  <a:lnTo>
                    <a:pt x="0" y="0"/>
                  </a:lnTo>
                  <a:lnTo>
                    <a:pt x="15240" y="7619"/>
                  </a:lnTo>
                  <a:lnTo>
                    <a:pt x="44796" y="7619"/>
                  </a:lnTo>
                  <a:lnTo>
                    <a:pt x="24014" y="0"/>
                  </a:lnTo>
                  <a:close/>
                </a:path>
                <a:path w="265429" h="7620">
                  <a:moveTo>
                    <a:pt x="265430" y="0"/>
                  </a:moveTo>
                  <a:lnTo>
                    <a:pt x="241819" y="0"/>
                  </a:lnTo>
                  <a:lnTo>
                    <a:pt x="220691" y="7619"/>
                  </a:lnTo>
                  <a:lnTo>
                    <a:pt x="250190" y="7619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1E7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604249" y="5129529"/>
              <a:ext cx="234950" cy="7620"/>
            </a:xfrm>
            <a:custGeom>
              <a:avLst/>
              <a:gdLst/>
              <a:ahLst/>
              <a:cxnLst/>
              <a:rect l="l" t="t" r="r" b="b"/>
              <a:pathLst>
                <a:path w="234950" h="7620">
                  <a:moveTo>
                    <a:pt x="29556" y="0"/>
                  </a:moveTo>
                  <a:lnTo>
                    <a:pt x="0" y="0"/>
                  </a:lnTo>
                  <a:lnTo>
                    <a:pt x="15239" y="7620"/>
                  </a:lnTo>
                  <a:lnTo>
                    <a:pt x="86201" y="7620"/>
                  </a:lnTo>
                  <a:lnTo>
                    <a:pt x="33020" y="1270"/>
                  </a:lnTo>
                  <a:lnTo>
                    <a:pt x="29556" y="0"/>
                  </a:lnTo>
                  <a:close/>
                </a:path>
                <a:path w="234950" h="7620">
                  <a:moveTo>
                    <a:pt x="234950" y="0"/>
                  </a:moveTo>
                  <a:lnTo>
                    <a:pt x="205451" y="0"/>
                  </a:lnTo>
                  <a:lnTo>
                    <a:pt x="201929" y="1270"/>
                  </a:lnTo>
                  <a:lnTo>
                    <a:pt x="149542" y="7620"/>
                  </a:lnTo>
                  <a:lnTo>
                    <a:pt x="219710" y="7620"/>
                  </a:lnTo>
                  <a:lnTo>
                    <a:pt x="234950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616949" y="5135879"/>
              <a:ext cx="209550" cy="8890"/>
            </a:xfrm>
            <a:custGeom>
              <a:avLst/>
              <a:gdLst/>
              <a:ahLst/>
              <a:cxnLst/>
              <a:rect l="l" t="t" r="r" b="b"/>
              <a:pathLst>
                <a:path w="209550" h="8889">
                  <a:moveTo>
                    <a:pt x="62864" y="0"/>
                  </a:moveTo>
                  <a:lnTo>
                    <a:pt x="0" y="0"/>
                  </a:lnTo>
                  <a:lnTo>
                    <a:pt x="10159" y="5080"/>
                  </a:lnTo>
                  <a:lnTo>
                    <a:pt x="45878" y="8890"/>
                  </a:lnTo>
                  <a:lnTo>
                    <a:pt x="164147" y="8890"/>
                  </a:lnTo>
                  <a:lnTo>
                    <a:pt x="199390" y="5080"/>
                  </a:lnTo>
                  <a:lnTo>
                    <a:pt x="105409" y="5080"/>
                  </a:lnTo>
                  <a:lnTo>
                    <a:pt x="62864" y="0"/>
                  </a:lnTo>
                  <a:close/>
                </a:path>
                <a:path w="209550" h="8889">
                  <a:moveTo>
                    <a:pt x="209550" y="0"/>
                  </a:moveTo>
                  <a:lnTo>
                    <a:pt x="147319" y="0"/>
                  </a:lnTo>
                  <a:lnTo>
                    <a:pt x="105409" y="5080"/>
                  </a:lnTo>
                  <a:lnTo>
                    <a:pt x="199390" y="508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127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650922" y="5143499"/>
              <a:ext cx="142240" cy="7620"/>
            </a:xfrm>
            <a:custGeom>
              <a:avLst/>
              <a:gdLst/>
              <a:ahLst/>
              <a:cxnLst/>
              <a:rect l="l" t="t" r="r" b="b"/>
              <a:pathLst>
                <a:path w="142240" h="7620">
                  <a:moveTo>
                    <a:pt x="141922" y="0"/>
                  </a:moveTo>
                  <a:lnTo>
                    <a:pt x="0" y="0"/>
                  </a:lnTo>
                  <a:lnTo>
                    <a:pt x="71437" y="7619"/>
                  </a:lnTo>
                  <a:lnTo>
                    <a:pt x="141922" y="0"/>
                  </a:lnTo>
                  <a:close/>
                </a:path>
              </a:pathLst>
            </a:custGeom>
            <a:solidFill>
              <a:srgbClr val="0C6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675370" y="4898389"/>
              <a:ext cx="91440" cy="2540"/>
            </a:xfrm>
            <a:custGeom>
              <a:avLst/>
              <a:gdLst/>
              <a:ahLst/>
              <a:cxnLst/>
              <a:rect l="l" t="t" r="r" b="b"/>
              <a:pathLst>
                <a:path w="91440" h="2539">
                  <a:moveTo>
                    <a:pt x="64770" y="0"/>
                  </a:moveTo>
                  <a:lnTo>
                    <a:pt x="27940" y="0"/>
                  </a:lnTo>
                  <a:lnTo>
                    <a:pt x="8890" y="1270"/>
                  </a:lnTo>
                  <a:lnTo>
                    <a:pt x="0" y="2540"/>
                  </a:lnTo>
                  <a:lnTo>
                    <a:pt x="91440" y="2540"/>
                  </a:lnTo>
                  <a:lnTo>
                    <a:pt x="82550" y="1270"/>
                  </a:lnTo>
                  <a:lnTo>
                    <a:pt x="64770" y="0"/>
                  </a:lnTo>
                  <a:close/>
                </a:path>
              </a:pathLst>
            </a:custGeom>
            <a:solidFill>
              <a:srgbClr val="00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660968" y="4900929"/>
              <a:ext cx="120650" cy="3810"/>
            </a:xfrm>
            <a:custGeom>
              <a:avLst/>
              <a:gdLst/>
              <a:ahLst/>
              <a:cxnLst/>
              <a:rect l="l" t="t" r="r" b="b"/>
              <a:pathLst>
                <a:path w="120650" h="3810">
                  <a:moveTo>
                    <a:pt x="120230" y="1270"/>
                  </a:moveTo>
                  <a:lnTo>
                    <a:pt x="110274" y="1270"/>
                  </a:lnTo>
                  <a:lnTo>
                    <a:pt x="110274" y="0"/>
                  </a:lnTo>
                  <a:lnTo>
                    <a:pt x="9956" y="0"/>
                  </a:lnTo>
                  <a:lnTo>
                    <a:pt x="9956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120230" y="3810"/>
                  </a:lnTo>
                  <a:lnTo>
                    <a:pt x="120230" y="1270"/>
                  </a:lnTo>
                  <a:close/>
                </a:path>
              </a:pathLst>
            </a:custGeom>
            <a:solidFill>
              <a:srgbClr val="0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647633" y="4903469"/>
              <a:ext cx="147320" cy="3810"/>
            </a:xfrm>
            <a:custGeom>
              <a:avLst/>
              <a:gdLst/>
              <a:ahLst/>
              <a:cxnLst/>
              <a:rect l="l" t="t" r="r" b="b"/>
              <a:pathLst>
                <a:path w="147320" h="3810">
                  <a:moveTo>
                    <a:pt x="147320" y="2540"/>
                  </a:moveTo>
                  <a:lnTo>
                    <a:pt x="139065" y="2540"/>
                  </a:lnTo>
                  <a:lnTo>
                    <a:pt x="139065" y="0"/>
                  </a:lnTo>
                  <a:lnTo>
                    <a:pt x="7835" y="0"/>
                  </a:lnTo>
                  <a:lnTo>
                    <a:pt x="783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147320" y="3810"/>
                  </a:lnTo>
                  <a:lnTo>
                    <a:pt x="147320" y="2540"/>
                  </a:lnTo>
                  <a:close/>
                </a:path>
              </a:pathLst>
            </a:custGeom>
            <a:solidFill>
              <a:srgbClr val="076A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631872" y="4907279"/>
              <a:ext cx="180340" cy="3810"/>
            </a:xfrm>
            <a:custGeom>
              <a:avLst/>
              <a:gdLst/>
              <a:ahLst/>
              <a:cxnLst/>
              <a:rect l="l" t="t" r="r" b="b"/>
              <a:pathLst>
                <a:path w="180340" h="3810">
                  <a:moveTo>
                    <a:pt x="165840" y="0"/>
                  </a:moveTo>
                  <a:lnTo>
                    <a:pt x="13440" y="0"/>
                  </a:lnTo>
                  <a:lnTo>
                    <a:pt x="4127" y="2540"/>
                  </a:lnTo>
                  <a:lnTo>
                    <a:pt x="0" y="3810"/>
                  </a:lnTo>
                  <a:lnTo>
                    <a:pt x="180339" y="3810"/>
                  </a:lnTo>
                  <a:lnTo>
                    <a:pt x="176847" y="2540"/>
                  </a:lnTo>
                  <a:lnTo>
                    <a:pt x="165840" y="0"/>
                  </a:lnTo>
                  <a:close/>
                </a:path>
              </a:pathLst>
            </a:custGeom>
            <a:solidFill>
              <a:srgbClr val="0B6C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8619490" y="491108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192722" y="0"/>
                  </a:moveTo>
                  <a:lnTo>
                    <a:pt x="12382" y="0"/>
                  </a:lnTo>
                  <a:lnTo>
                    <a:pt x="0" y="3810"/>
                  </a:lnTo>
                  <a:lnTo>
                    <a:pt x="203200" y="3810"/>
                  </a:lnTo>
                  <a:lnTo>
                    <a:pt x="192722" y="0"/>
                  </a:lnTo>
                  <a:close/>
                </a:path>
              </a:pathLst>
            </a:custGeom>
            <a:solidFill>
              <a:srgbClr val="106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8611108" y="491489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11582" y="0"/>
                  </a:moveTo>
                  <a:lnTo>
                    <a:pt x="8382" y="0"/>
                  </a:lnTo>
                  <a:lnTo>
                    <a:pt x="0" y="3810"/>
                  </a:lnTo>
                  <a:lnTo>
                    <a:pt x="221488" y="3810"/>
                  </a:lnTo>
                  <a:lnTo>
                    <a:pt x="211582" y="0"/>
                  </a:lnTo>
                  <a:close/>
                </a:path>
              </a:pathLst>
            </a:custGeom>
            <a:solidFill>
              <a:srgbClr val="1471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8602980" y="491870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29615" y="0"/>
                  </a:moveTo>
                  <a:lnTo>
                    <a:pt x="8127" y="0"/>
                  </a:lnTo>
                  <a:lnTo>
                    <a:pt x="2539" y="2539"/>
                  </a:lnTo>
                  <a:lnTo>
                    <a:pt x="0" y="3809"/>
                  </a:lnTo>
                  <a:lnTo>
                    <a:pt x="238251" y="3809"/>
                  </a:lnTo>
                  <a:lnTo>
                    <a:pt x="236219" y="2539"/>
                  </a:lnTo>
                  <a:lnTo>
                    <a:pt x="229615" y="0"/>
                  </a:lnTo>
                  <a:close/>
                </a:path>
              </a:pathLst>
            </a:custGeom>
            <a:solidFill>
              <a:srgbClr val="187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8595359" y="492251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45872" y="0"/>
                  </a:moveTo>
                  <a:lnTo>
                    <a:pt x="7620" y="0"/>
                  </a:lnTo>
                  <a:lnTo>
                    <a:pt x="0" y="3809"/>
                  </a:lnTo>
                  <a:lnTo>
                    <a:pt x="251968" y="3809"/>
                  </a:lnTo>
                  <a:lnTo>
                    <a:pt x="245872" y="0"/>
                  </a:lnTo>
                  <a:close/>
                </a:path>
              </a:pathLst>
            </a:custGeom>
            <a:solidFill>
              <a:srgbClr val="1D77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8589009" y="4925059"/>
              <a:ext cx="264795" cy="5080"/>
            </a:xfrm>
            <a:custGeom>
              <a:avLst/>
              <a:gdLst/>
              <a:ahLst/>
              <a:cxnLst/>
              <a:rect l="l" t="t" r="r" b="b"/>
              <a:pathLst>
                <a:path w="264795" h="5079">
                  <a:moveTo>
                    <a:pt x="256285" y="0"/>
                  </a:moveTo>
                  <a:lnTo>
                    <a:pt x="8889" y="0"/>
                  </a:lnTo>
                  <a:lnTo>
                    <a:pt x="3809" y="2539"/>
                  </a:lnTo>
                  <a:lnTo>
                    <a:pt x="0" y="5079"/>
                  </a:lnTo>
                  <a:lnTo>
                    <a:pt x="264583" y="5079"/>
                  </a:lnTo>
                  <a:lnTo>
                    <a:pt x="260349" y="2539"/>
                  </a:lnTo>
                  <a:lnTo>
                    <a:pt x="256285" y="0"/>
                  </a:lnTo>
                  <a:close/>
                </a:path>
              </a:pathLst>
            </a:custGeom>
            <a:solidFill>
              <a:srgbClr val="2179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8583295" y="4928869"/>
              <a:ext cx="276860" cy="5080"/>
            </a:xfrm>
            <a:custGeom>
              <a:avLst/>
              <a:gdLst/>
              <a:ahLst/>
              <a:cxnLst/>
              <a:rect l="l" t="t" r="r" b="b"/>
              <a:pathLst>
                <a:path w="276859" h="5079">
                  <a:moveTo>
                    <a:pt x="268181" y="0"/>
                  </a:moveTo>
                  <a:lnTo>
                    <a:pt x="7620" y="0"/>
                  </a:lnTo>
                  <a:lnTo>
                    <a:pt x="0" y="5079"/>
                  </a:lnTo>
                  <a:lnTo>
                    <a:pt x="276648" y="5079"/>
                  </a:lnTo>
                  <a:lnTo>
                    <a:pt x="268181" y="0"/>
                  </a:lnTo>
                  <a:close/>
                </a:path>
              </a:pathLst>
            </a:custGeom>
            <a:solidFill>
              <a:srgbClr val="257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8579908" y="4932679"/>
              <a:ext cx="283845" cy="3810"/>
            </a:xfrm>
            <a:custGeom>
              <a:avLst/>
              <a:gdLst/>
              <a:ahLst/>
              <a:cxnLst/>
              <a:rect l="l" t="t" r="r" b="b"/>
              <a:pathLst>
                <a:path w="283845" h="3810">
                  <a:moveTo>
                    <a:pt x="277918" y="0"/>
                  </a:moveTo>
                  <a:lnTo>
                    <a:pt x="5291" y="0"/>
                  </a:lnTo>
                  <a:lnTo>
                    <a:pt x="1481" y="2540"/>
                  </a:lnTo>
                  <a:lnTo>
                    <a:pt x="0" y="3810"/>
                  </a:lnTo>
                  <a:lnTo>
                    <a:pt x="283633" y="3810"/>
                  </a:lnTo>
                  <a:lnTo>
                    <a:pt x="282151" y="2540"/>
                  </a:lnTo>
                  <a:lnTo>
                    <a:pt x="277918" y="0"/>
                  </a:lnTo>
                  <a:close/>
                </a:path>
              </a:pathLst>
            </a:custGeom>
            <a:solidFill>
              <a:srgbClr val="2A7E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8575463" y="4936489"/>
              <a:ext cx="292735" cy="3810"/>
            </a:xfrm>
            <a:custGeom>
              <a:avLst/>
              <a:gdLst/>
              <a:ahLst/>
              <a:cxnLst/>
              <a:rect l="l" t="t" r="r" b="b"/>
              <a:pathLst>
                <a:path w="292734" h="3810">
                  <a:moveTo>
                    <a:pt x="288078" y="0"/>
                  </a:moveTo>
                  <a:lnTo>
                    <a:pt x="4445" y="0"/>
                  </a:lnTo>
                  <a:lnTo>
                    <a:pt x="0" y="3810"/>
                  </a:lnTo>
                  <a:lnTo>
                    <a:pt x="292523" y="3810"/>
                  </a:lnTo>
                  <a:lnTo>
                    <a:pt x="288078" y="0"/>
                  </a:lnTo>
                  <a:close/>
                </a:path>
              </a:pathLst>
            </a:custGeom>
            <a:solidFill>
              <a:srgbClr val="2E81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8571048" y="4940299"/>
              <a:ext cx="301625" cy="3810"/>
            </a:xfrm>
            <a:custGeom>
              <a:avLst/>
              <a:gdLst/>
              <a:ahLst/>
              <a:cxnLst/>
              <a:rect l="l" t="t" r="r" b="b"/>
              <a:pathLst>
                <a:path w="301625" h="3810">
                  <a:moveTo>
                    <a:pt x="296938" y="0"/>
                  </a:moveTo>
                  <a:lnTo>
                    <a:pt x="4414" y="0"/>
                  </a:lnTo>
                  <a:lnTo>
                    <a:pt x="1451" y="2539"/>
                  </a:lnTo>
                  <a:lnTo>
                    <a:pt x="0" y="3810"/>
                  </a:lnTo>
                  <a:lnTo>
                    <a:pt x="301352" y="3810"/>
                  </a:lnTo>
                  <a:lnTo>
                    <a:pt x="299901" y="2539"/>
                  </a:lnTo>
                  <a:lnTo>
                    <a:pt x="296938" y="0"/>
                  </a:lnTo>
                  <a:close/>
                </a:path>
              </a:pathLst>
            </a:custGeom>
            <a:solidFill>
              <a:srgbClr val="3384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8566693" y="494410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05707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0061" y="3809"/>
                  </a:lnTo>
                  <a:lnTo>
                    <a:pt x="305707" y="0"/>
                  </a:lnTo>
                  <a:close/>
                </a:path>
              </a:pathLst>
            </a:custGeom>
            <a:solidFill>
              <a:srgbClr val="3786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8562340" y="494791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4415" y="0"/>
                  </a:moveTo>
                  <a:lnTo>
                    <a:pt x="4354" y="0"/>
                  </a:lnTo>
                  <a:lnTo>
                    <a:pt x="0" y="3809"/>
                  </a:lnTo>
                  <a:lnTo>
                    <a:pt x="318769" y="3809"/>
                  </a:lnTo>
                  <a:lnTo>
                    <a:pt x="314415" y="0"/>
                  </a:lnTo>
                  <a:close/>
                </a:path>
              </a:pathLst>
            </a:custGeom>
            <a:solidFill>
              <a:srgbClr val="3B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8560905" y="4950459"/>
              <a:ext cx="321945" cy="5080"/>
            </a:xfrm>
            <a:custGeom>
              <a:avLst/>
              <a:gdLst/>
              <a:ahLst/>
              <a:cxnLst/>
              <a:rect l="l" t="t" r="r" b="b"/>
              <a:pathLst>
                <a:path w="321945" h="5079">
                  <a:moveTo>
                    <a:pt x="321868" y="1270"/>
                  </a:moveTo>
                  <a:lnTo>
                    <a:pt x="319468" y="1270"/>
                  </a:lnTo>
                  <a:lnTo>
                    <a:pt x="319468" y="0"/>
                  </a:lnTo>
                  <a:lnTo>
                    <a:pt x="2159" y="0"/>
                  </a:lnTo>
                  <a:lnTo>
                    <a:pt x="2159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21868" y="5080"/>
                  </a:lnTo>
                  <a:lnTo>
                    <a:pt x="321868" y="1270"/>
                  </a:lnTo>
                  <a:close/>
                </a:path>
              </a:pathLst>
            </a:custGeom>
            <a:solidFill>
              <a:srgbClr val="3F8B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556624" y="4954269"/>
              <a:ext cx="331470" cy="5080"/>
            </a:xfrm>
            <a:custGeom>
              <a:avLst/>
              <a:gdLst/>
              <a:ahLst/>
              <a:cxnLst/>
              <a:rect l="l" t="t" r="r" b="b"/>
              <a:pathLst>
                <a:path w="331470" h="5079">
                  <a:moveTo>
                    <a:pt x="326707" y="0"/>
                  </a:moveTo>
                  <a:lnTo>
                    <a:pt x="3810" y="0"/>
                  </a:lnTo>
                  <a:lnTo>
                    <a:pt x="0" y="5079"/>
                  </a:lnTo>
                  <a:lnTo>
                    <a:pt x="331152" y="5079"/>
                  </a:lnTo>
                  <a:lnTo>
                    <a:pt x="326707" y="0"/>
                  </a:lnTo>
                  <a:close/>
                </a:path>
              </a:pathLst>
            </a:custGeom>
            <a:solidFill>
              <a:srgbClr val="448E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553993" y="4958079"/>
              <a:ext cx="336550" cy="5080"/>
            </a:xfrm>
            <a:custGeom>
              <a:avLst/>
              <a:gdLst/>
              <a:ahLst/>
              <a:cxnLst/>
              <a:rect l="l" t="t" r="r" b="b"/>
              <a:pathLst>
                <a:path w="336550" h="5079">
                  <a:moveTo>
                    <a:pt x="332671" y="0"/>
                  </a:moveTo>
                  <a:lnTo>
                    <a:pt x="3583" y="0"/>
                  </a:lnTo>
                  <a:lnTo>
                    <a:pt x="725" y="3810"/>
                  </a:lnTo>
                  <a:lnTo>
                    <a:pt x="0" y="5080"/>
                  </a:lnTo>
                  <a:lnTo>
                    <a:pt x="336550" y="5080"/>
                  </a:lnTo>
                  <a:lnTo>
                    <a:pt x="336005" y="3810"/>
                  </a:lnTo>
                  <a:lnTo>
                    <a:pt x="332671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552542" y="4961889"/>
              <a:ext cx="339090" cy="3810"/>
            </a:xfrm>
            <a:custGeom>
              <a:avLst/>
              <a:gdLst/>
              <a:ahLst/>
              <a:cxnLst/>
              <a:rect l="l" t="t" r="r" b="b"/>
              <a:pathLst>
                <a:path w="339090" h="3810">
                  <a:moveTo>
                    <a:pt x="33745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39089" y="3810"/>
                  </a:lnTo>
                  <a:lnTo>
                    <a:pt x="337457" y="0"/>
                  </a:lnTo>
                  <a:close/>
                </a:path>
              </a:pathLst>
            </a:custGeom>
            <a:solidFill>
              <a:srgbClr val="4C9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550365" y="4965699"/>
              <a:ext cx="342900" cy="3810"/>
            </a:xfrm>
            <a:custGeom>
              <a:avLst/>
              <a:gdLst/>
              <a:ahLst/>
              <a:cxnLst/>
              <a:rect l="l" t="t" r="r" b="b"/>
              <a:pathLst>
                <a:path w="342900" h="3810">
                  <a:moveTo>
                    <a:pt x="341267" y="0"/>
                  </a:moveTo>
                  <a:lnTo>
                    <a:pt x="2177" y="0"/>
                  </a:lnTo>
                  <a:lnTo>
                    <a:pt x="0" y="3810"/>
                  </a:lnTo>
                  <a:lnTo>
                    <a:pt x="342900" y="3810"/>
                  </a:lnTo>
                  <a:lnTo>
                    <a:pt x="341267" y="0"/>
                  </a:lnTo>
                  <a:close/>
                </a:path>
              </a:pathLst>
            </a:custGeom>
            <a:solidFill>
              <a:srgbClr val="519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8549005" y="4969509"/>
              <a:ext cx="345440" cy="3810"/>
            </a:xfrm>
            <a:custGeom>
              <a:avLst/>
              <a:gdLst/>
              <a:ahLst/>
              <a:cxnLst/>
              <a:rect l="l" t="t" r="r" b="b"/>
              <a:pathLst>
                <a:path w="345440" h="3810">
                  <a:moveTo>
                    <a:pt x="345274" y="1270"/>
                  </a:moveTo>
                  <a:lnTo>
                    <a:pt x="344525" y="1270"/>
                  </a:lnTo>
                  <a:lnTo>
                    <a:pt x="344525" y="0"/>
                  </a:lnTo>
                  <a:lnTo>
                    <a:pt x="990" y="0"/>
                  </a:lnTo>
                  <a:lnTo>
                    <a:pt x="990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45274" y="3810"/>
                  </a:lnTo>
                  <a:lnTo>
                    <a:pt x="345274" y="1270"/>
                  </a:lnTo>
                  <a:close/>
                </a:path>
              </a:pathLst>
            </a:custGeom>
            <a:solidFill>
              <a:srgbClr val="559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8546465" y="497331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8297" y="0"/>
                  </a:moveTo>
                  <a:lnTo>
                    <a:pt x="1905" y="0"/>
                  </a:lnTo>
                  <a:lnTo>
                    <a:pt x="0" y="3809"/>
                  </a:lnTo>
                  <a:lnTo>
                    <a:pt x="349726" y="3809"/>
                  </a:lnTo>
                  <a:lnTo>
                    <a:pt x="348297" y="0"/>
                  </a:lnTo>
                  <a:close/>
                </a:path>
              </a:pathLst>
            </a:custGeom>
            <a:solidFill>
              <a:srgbClr val="59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8544559" y="497712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1631" y="0"/>
                  </a:moveTo>
                  <a:lnTo>
                    <a:pt x="1904" y="0"/>
                  </a:lnTo>
                  <a:lnTo>
                    <a:pt x="0" y="3810"/>
                  </a:lnTo>
                  <a:lnTo>
                    <a:pt x="353060" y="3810"/>
                  </a:lnTo>
                  <a:lnTo>
                    <a:pt x="351631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8544077" y="4979669"/>
              <a:ext cx="354330" cy="5080"/>
            </a:xfrm>
            <a:custGeom>
              <a:avLst/>
              <a:gdLst/>
              <a:ahLst/>
              <a:cxnLst/>
              <a:rect l="l" t="t" r="r" b="b"/>
              <a:pathLst>
                <a:path w="354329" h="5079">
                  <a:moveTo>
                    <a:pt x="354012" y="1270"/>
                  </a:moveTo>
                  <a:lnTo>
                    <a:pt x="353301" y="1270"/>
                  </a:lnTo>
                  <a:lnTo>
                    <a:pt x="353301" y="0"/>
                  </a:lnTo>
                  <a:lnTo>
                    <a:pt x="787" y="0"/>
                  </a:lnTo>
                  <a:lnTo>
                    <a:pt x="787" y="127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354012" y="5080"/>
                  </a:lnTo>
                  <a:lnTo>
                    <a:pt x="354012" y="1270"/>
                  </a:lnTo>
                  <a:close/>
                </a:path>
              </a:pathLst>
            </a:custGeom>
            <a:solidFill>
              <a:srgbClr val="62A0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8542655" y="4983479"/>
              <a:ext cx="356870" cy="5080"/>
            </a:xfrm>
            <a:custGeom>
              <a:avLst/>
              <a:gdLst/>
              <a:ahLst/>
              <a:cxnLst/>
              <a:rect l="l" t="t" r="r" b="b"/>
              <a:pathLst>
                <a:path w="356870" h="5079">
                  <a:moveTo>
                    <a:pt x="355600" y="0"/>
                  </a:moveTo>
                  <a:lnTo>
                    <a:pt x="1270" y="0"/>
                  </a:lnTo>
                  <a:lnTo>
                    <a:pt x="0" y="5080"/>
                  </a:lnTo>
                  <a:lnTo>
                    <a:pt x="356870" y="5080"/>
                  </a:lnTo>
                  <a:lnTo>
                    <a:pt x="355600" y="0"/>
                  </a:lnTo>
                  <a:close/>
                </a:path>
              </a:pathLst>
            </a:custGeom>
            <a:solidFill>
              <a:srgbClr val="66A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8542020" y="4987289"/>
              <a:ext cx="358775" cy="5080"/>
            </a:xfrm>
            <a:custGeom>
              <a:avLst/>
              <a:gdLst/>
              <a:ahLst/>
              <a:cxnLst/>
              <a:rect l="l" t="t" r="r" b="b"/>
              <a:pathLst>
                <a:path w="358775" h="5079">
                  <a:moveTo>
                    <a:pt x="358381" y="3810"/>
                  </a:moveTo>
                  <a:lnTo>
                    <a:pt x="357657" y="3810"/>
                  </a:lnTo>
                  <a:lnTo>
                    <a:pt x="357657" y="0"/>
                  </a:lnTo>
                  <a:lnTo>
                    <a:pt x="469" y="0"/>
                  </a:lnTo>
                  <a:lnTo>
                    <a:pt x="469" y="3810"/>
                  </a:lnTo>
                  <a:lnTo>
                    <a:pt x="0" y="3810"/>
                  </a:lnTo>
                  <a:lnTo>
                    <a:pt x="0" y="5080"/>
                  </a:lnTo>
                  <a:lnTo>
                    <a:pt x="358381" y="5080"/>
                  </a:lnTo>
                  <a:lnTo>
                    <a:pt x="358381" y="3810"/>
                  </a:lnTo>
                  <a:close/>
                </a:path>
              </a:pathLst>
            </a:custGeom>
            <a:solidFill>
              <a:srgbClr val="6B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8542020" y="4991099"/>
              <a:ext cx="360045" cy="3810"/>
            </a:xfrm>
            <a:custGeom>
              <a:avLst/>
              <a:gdLst/>
              <a:ahLst/>
              <a:cxnLst/>
              <a:rect l="l" t="t" r="r" b="b"/>
              <a:pathLst>
                <a:path w="360045" h="3810">
                  <a:moveTo>
                    <a:pt x="35813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359663" y="3810"/>
                  </a:lnTo>
                  <a:lnTo>
                    <a:pt x="358139" y="0"/>
                  </a:lnTo>
                  <a:close/>
                </a:path>
              </a:pathLst>
            </a:custGeom>
            <a:solidFill>
              <a:srgbClr val="6FA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8542020" y="499490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2540"/>
                  </a:moveTo>
                  <a:lnTo>
                    <a:pt x="360159" y="2540"/>
                  </a:lnTo>
                  <a:lnTo>
                    <a:pt x="360159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360680" y="3810"/>
                  </a:lnTo>
                  <a:lnTo>
                    <a:pt x="360680" y="2540"/>
                  </a:lnTo>
                  <a:close/>
                </a:path>
              </a:pathLst>
            </a:custGeom>
            <a:solidFill>
              <a:srgbClr val="73AB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8542020" y="499871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09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78A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8542020" y="500252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0" y="3810"/>
                  </a:moveTo>
                  <a:lnTo>
                    <a:pt x="0" y="0"/>
                  </a:lnTo>
                  <a:lnTo>
                    <a:pt x="360679" y="0"/>
                  </a:lnTo>
                  <a:lnTo>
                    <a:pt x="360679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CB0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8542020" y="5006339"/>
              <a:ext cx="360680" cy="3810"/>
            </a:xfrm>
            <a:custGeom>
              <a:avLst/>
              <a:gdLst/>
              <a:ahLst/>
              <a:cxnLst/>
              <a:rect l="l" t="t" r="r" b="b"/>
              <a:pathLst>
                <a:path w="360679" h="3810">
                  <a:moveTo>
                    <a:pt x="36068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360172" y="3810"/>
                  </a:lnTo>
                  <a:lnTo>
                    <a:pt x="360172" y="1270"/>
                  </a:lnTo>
                  <a:lnTo>
                    <a:pt x="360680" y="1270"/>
                  </a:lnTo>
                  <a:lnTo>
                    <a:pt x="360680" y="0"/>
                  </a:lnTo>
                  <a:close/>
                </a:path>
              </a:pathLst>
            </a:custGeom>
            <a:solidFill>
              <a:srgbClr val="80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8542020" y="5008879"/>
              <a:ext cx="360680" cy="5080"/>
            </a:xfrm>
            <a:custGeom>
              <a:avLst/>
              <a:gdLst/>
              <a:ahLst/>
              <a:cxnLst/>
              <a:rect l="l" t="t" r="r" b="b"/>
              <a:pathLst>
                <a:path w="360679" h="5079">
                  <a:moveTo>
                    <a:pt x="360172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358139" y="5080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84B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8542020" y="5012689"/>
              <a:ext cx="358775" cy="3810"/>
            </a:xfrm>
            <a:custGeom>
              <a:avLst/>
              <a:gdLst/>
              <a:ahLst/>
              <a:cxnLst/>
              <a:rect l="l" t="t" r="r" b="b"/>
              <a:pathLst>
                <a:path w="358775" h="3810">
                  <a:moveTo>
                    <a:pt x="35838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17" y="1270"/>
                  </a:lnTo>
                  <a:lnTo>
                    <a:pt x="317" y="3810"/>
                  </a:lnTo>
                  <a:lnTo>
                    <a:pt x="357822" y="3810"/>
                  </a:lnTo>
                  <a:lnTo>
                    <a:pt x="357822" y="1270"/>
                  </a:lnTo>
                  <a:lnTo>
                    <a:pt x="358381" y="1270"/>
                  </a:lnTo>
                  <a:lnTo>
                    <a:pt x="358381" y="0"/>
                  </a:lnTo>
                  <a:close/>
                </a:path>
              </a:pathLst>
            </a:custGeom>
            <a:solidFill>
              <a:srgbClr val="89B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8542655" y="5016499"/>
              <a:ext cx="356870" cy="3810"/>
            </a:xfrm>
            <a:custGeom>
              <a:avLst/>
              <a:gdLst/>
              <a:ahLst/>
              <a:cxnLst/>
              <a:rect l="l" t="t" r="r" b="b"/>
              <a:pathLst>
                <a:path w="356870" h="3810">
                  <a:moveTo>
                    <a:pt x="356870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355917" y="381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8DB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8543607" y="5020309"/>
              <a:ext cx="354965" cy="3810"/>
            </a:xfrm>
            <a:custGeom>
              <a:avLst/>
              <a:gdLst/>
              <a:ahLst/>
              <a:cxnLst/>
              <a:rect l="l" t="t" r="r" b="b"/>
              <a:pathLst>
                <a:path w="354965" h="3810">
                  <a:moveTo>
                    <a:pt x="354964" y="0"/>
                  </a:moveTo>
                  <a:lnTo>
                    <a:pt x="0" y="0"/>
                  </a:lnTo>
                  <a:lnTo>
                    <a:pt x="952" y="3809"/>
                  </a:lnTo>
                  <a:lnTo>
                    <a:pt x="354012" y="3809"/>
                  </a:lnTo>
                  <a:lnTo>
                    <a:pt x="354964" y="0"/>
                  </a:lnTo>
                  <a:close/>
                </a:path>
              </a:pathLst>
            </a:custGeom>
            <a:solidFill>
              <a:srgbClr val="91BD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8544559" y="5024119"/>
              <a:ext cx="353060" cy="3810"/>
            </a:xfrm>
            <a:custGeom>
              <a:avLst/>
              <a:gdLst/>
              <a:ahLst/>
              <a:cxnLst/>
              <a:rect l="l" t="t" r="r" b="b"/>
              <a:pathLst>
                <a:path w="353059" h="3810">
                  <a:moveTo>
                    <a:pt x="353060" y="0"/>
                  </a:moveTo>
                  <a:lnTo>
                    <a:pt x="0" y="0"/>
                  </a:lnTo>
                  <a:lnTo>
                    <a:pt x="1904" y="3809"/>
                  </a:lnTo>
                  <a:lnTo>
                    <a:pt x="351631" y="3809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96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8546465" y="5027929"/>
              <a:ext cx="349885" cy="3810"/>
            </a:xfrm>
            <a:custGeom>
              <a:avLst/>
              <a:gdLst/>
              <a:ahLst/>
              <a:cxnLst/>
              <a:rect l="l" t="t" r="r" b="b"/>
              <a:pathLst>
                <a:path w="349884" h="3810">
                  <a:moveTo>
                    <a:pt x="349726" y="0"/>
                  </a:moveTo>
                  <a:lnTo>
                    <a:pt x="0" y="0"/>
                  </a:lnTo>
                  <a:lnTo>
                    <a:pt x="1905" y="3810"/>
                  </a:lnTo>
                  <a:lnTo>
                    <a:pt x="348297" y="3810"/>
                  </a:lnTo>
                  <a:lnTo>
                    <a:pt x="349726" y="0"/>
                  </a:lnTo>
                  <a:close/>
                </a:path>
              </a:pathLst>
            </a:custGeom>
            <a:solidFill>
              <a:srgbClr val="9AC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8548370" y="5031739"/>
              <a:ext cx="346710" cy="3810"/>
            </a:xfrm>
            <a:custGeom>
              <a:avLst/>
              <a:gdLst/>
              <a:ahLst/>
              <a:cxnLst/>
              <a:rect l="l" t="t" r="r" b="b"/>
              <a:pathLst>
                <a:path w="346709" h="3810">
                  <a:moveTo>
                    <a:pt x="346392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4963" y="3810"/>
                  </a:lnTo>
                  <a:lnTo>
                    <a:pt x="346392" y="0"/>
                  </a:lnTo>
                  <a:close/>
                </a:path>
              </a:pathLst>
            </a:custGeom>
            <a:solidFill>
              <a:srgbClr val="9EC4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8550274" y="5035549"/>
              <a:ext cx="343535" cy="3810"/>
            </a:xfrm>
            <a:custGeom>
              <a:avLst/>
              <a:gdLst/>
              <a:ahLst/>
              <a:cxnLst/>
              <a:rect l="l" t="t" r="r" b="b"/>
              <a:pathLst>
                <a:path w="343534" h="3810">
                  <a:moveTo>
                    <a:pt x="343058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41629" y="3810"/>
                  </a:lnTo>
                  <a:lnTo>
                    <a:pt x="343058" y="0"/>
                  </a:lnTo>
                  <a:close/>
                </a:path>
              </a:pathLst>
            </a:custGeom>
            <a:solidFill>
              <a:srgbClr val="A3C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8551545" y="5038089"/>
              <a:ext cx="340995" cy="3810"/>
            </a:xfrm>
            <a:custGeom>
              <a:avLst/>
              <a:gdLst/>
              <a:ahLst/>
              <a:cxnLst/>
              <a:rect l="l" t="t" r="r" b="b"/>
              <a:pathLst>
                <a:path w="340995" h="3810">
                  <a:moveTo>
                    <a:pt x="340836" y="0"/>
                  </a:moveTo>
                  <a:lnTo>
                    <a:pt x="0" y="0"/>
                  </a:lnTo>
                  <a:lnTo>
                    <a:pt x="1904" y="3810"/>
                  </a:lnTo>
                  <a:lnTo>
                    <a:pt x="339407" y="3810"/>
                  </a:lnTo>
                  <a:lnTo>
                    <a:pt x="340836" y="0"/>
                  </a:lnTo>
                  <a:close/>
                </a:path>
              </a:pathLst>
            </a:custGeom>
            <a:solidFill>
              <a:srgbClr val="A7CA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8553449" y="5041899"/>
              <a:ext cx="337820" cy="3810"/>
            </a:xfrm>
            <a:custGeom>
              <a:avLst/>
              <a:gdLst/>
              <a:ahLst/>
              <a:cxnLst/>
              <a:rect l="l" t="t" r="r" b="b"/>
              <a:pathLst>
                <a:path w="337820" h="3810">
                  <a:moveTo>
                    <a:pt x="337502" y="0"/>
                  </a:moveTo>
                  <a:lnTo>
                    <a:pt x="0" y="0"/>
                  </a:lnTo>
                  <a:lnTo>
                    <a:pt x="1270" y="2539"/>
                  </a:lnTo>
                  <a:lnTo>
                    <a:pt x="2358" y="3810"/>
                  </a:lnTo>
                  <a:lnTo>
                    <a:pt x="335279" y="3810"/>
                  </a:lnTo>
                  <a:lnTo>
                    <a:pt x="336550" y="2539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AB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555808" y="5045709"/>
              <a:ext cx="333375" cy="3810"/>
            </a:xfrm>
            <a:custGeom>
              <a:avLst/>
              <a:gdLst/>
              <a:ahLst/>
              <a:cxnLst/>
              <a:rect l="l" t="t" r="r" b="b"/>
              <a:pathLst>
                <a:path w="333375" h="3810">
                  <a:moveTo>
                    <a:pt x="332921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9111" y="3809"/>
                  </a:lnTo>
                  <a:lnTo>
                    <a:pt x="332921" y="0"/>
                  </a:lnTo>
                  <a:close/>
                </a:path>
              </a:pathLst>
            </a:custGeom>
            <a:solidFill>
              <a:srgbClr val="B0CF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559074" y="5049519"/>
              <a:ext cx="326390" cy="3810"/>
            </a:xfrm>
            <a:custGeom>
              <a:avLst/>
              <a:gdLst/>
              <a:ahLst/>
              <a:cxnLst/>
              <a:rect l="l" t="t" r="r" b="b"/>
              <a:pathLst>
                <a:path w="326390" h="3810">
                  <a:moveTo>
                    <a:pt x="325845" y="0"/>
                  </a:moveTo>
                  <a:lnTo>
                    <a:pt x="0" y="0"/>
                  </a:lnTo>
                  <a:lnTo>
                    <a:pt x="3265" y="3809"/>
                  </a:lnTo>
                  <a:lnTo>
                    <a:pt x="322035" y="3809"/>
                  </a:lnTo>
                  <a:lnTo>
                    <a:pt x="325845" y="0"/>
                  </a:lnTo>
                  <a:close/>
                </a:path>
              </a:pathLst>
            </a:custGeom>
            <a:solidFill>
              <a:srgbClr val="B4D1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8562340" y="5053329"/>
              <a:ext cx="318770" cy="3810"/>
            </a:xfrm>
            <a:custGeom>
              <a:avLst/>
              <a:gdLst/>
              <a:ahLst/>
              <a:cxnLst/>
              <a:rect l="l" t="t" r="r" b="b"/>
              <a:pathLst>
                <a:path w="318770" h="3810">
                  <a:moveTo>
                    <a:pt x="318769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14415" y="3810"/>
                  </a:lnTo>
                  <a:lnTo>
                    <a:pt x="318769" y="0"/>
                  </a:lnTo>
                  <a:close/>
                </a:path>
              </a:pathLst>
            </a:custGeom>
            <a:solidFill>
              <a:srgbClr val="B8D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8566693" y="5057139"/>
              <a:ext cx="310515" cy="3810"/>
            </a:xfrm>
            <a:custGeom>
              <a:avLst/>
              <a:gdLst/>
              <a:ahLst/>
              <a:cxnLst/>
              <a:rect l="l" t="t" r="r" b="b"/>
              <a:pathLst>
                <a:path w="310515" h="3810">
                  <a:moveTo>
                    <a:pt x="310061" y="0"/>
                  </a:moveTo>
                  <a:lnTo>
                    <a:pt x="0" y="0"/>
                  </a:lnTo>
                  <a:lnTo>
                    <a:pt x="4354" y="3810"/>
                  </a:lnTo>
                  <a:lnTo>
                    <a:pt x="305707" y="3810"/>
                  </a:lnTo>
                  <a:lnTo>
                    <a:pt x="310061" y="0"/>
                  </a:lnTo>
                  <a:close/>
                </a:path>
              </a:pathLst>
            </a:custGeom>
            <a:solidFill>
              <a:srgbClr val="BD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8571763" y="5060949"/>
              <a:ext cx="300355" cy="3810"/>
            </a:xfrm>
            <a:custGeom>
              <a:avLst/>
              <a:gdLst/>
              <a:ahLst/>
              <a:cxnLst/>
              <a:rect l="l" t="t" r="r" b="b"/>
              <a:pathLst>
                <a:path w="300354" h="3810">
                  <a:moveTo>
                    <a:pt x="2999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209" y="1270"/>
                  </a:lnTo>
                  <a:lnTo>
                    <a:pt x="2209" y="3810"/>
                  </a:lnTo>
                  <a:lnTo>
                    <a:pt x="297700" y="3810"/>
                  </a:lnTo>
                  <a:lnTo>
                    <a:pt x="297700" y="1270"/>
                  </a:lnTo>
                  <a:lnTo>
                    <a:pt x="299910" y="1270"/>
                  </a:lnTo>
                  <a:lnTo>
                    <a:pt x="299910" y="0"/>
                  </a:lnTo>
                  <a:close/>
                </a:path>
              </a:pathLst>
            </a:custGeom>
            <a:solidFill>
              <a:srgbClr val="C1D9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8573981" y="5063489"/>
              <a:ext cx="295910" cy="5080"/>
            </a:xfrm>
            <a:custGeom>
              <a:avLst/>
              <a:gdLst/>
              <a:ahLst/>
              <a:cxnLst/>
              <a:rect l="l" t="t" r="r" b="b"/>
              <a:pathLst>
                <a:path w="295909" h="5079">
                  <a:moveTo>
                    <a:pt x="295486" y="0"/>
                  </a:moveTo>
                  <a:lnTo>
                    <a:pt x="0" y="0"/>
                  </a:lnTo>
                  <a:lnTo>
                    <a:pt x="5926" y="5080"/>
                  </a:lnTo>
                  <a:lnTo>
                    <a:pt x="289559" y="5080"/>
                  </a:lnTo>
                  <a:lnTo>
                    <a:pt x="295486" y="0"/>
                  </a:lnTo>
                  <a:close/>
                </a:path>
              </a:pathLst>
            </a:custGeom>
            <a:solidFill>
              <a:srgbClr val="C5DC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8578426" y="506729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6596" y="0"/>
                  </a:moveTo>
                  <a:lnTo>
                    <a:pt x="0" y="0"/>
                  </a:lnTo>
                  <a:lnTo>
                    <a:pt x="2963" y="2539"/>
                  </a:lnTo>
                  <a:lnTo>
                    <a:pt x="4868" y="3810"/>
                  </a:lnTo>
                  <a:lnTo>
                    <a:pt x="281516" y="3810"/>
                  </a:lnTo>
                  <a:lnTo>
                    <a:pt x="283633" y="2539"/>
                  </a:lnTo>
                  <a:lnTo>
                    <a:pt x="286596" y="0"/>
                  </a:lnTo>
                  <a:close/>
                </a:path>
              </a:pathLst>
            </a:custGeom>
            <a:solidFill>
              <a:srgbClr val="CADE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8583295" y="507110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6648" y="0"/>
                  </a:moveTo>
                  <a:lnTo>
                    <a:pt x="0" y="0"/>
                  </a:lnTo>
                  <a:lnTo>
                    <a:pt x="5715" y="3809"/>
                  </a:lnTo>
                  <a:lnTo>
                    <a:pt x="270298" y="3809"/>
                  </a:lnTo>
                  <a:lnTo>
                    <a:pt x="276648" y="0"/>
                  </a:lnTo>
                  <a:close/>
                </a:path>
              </a:pathLst>
            </a:custGeom>
            <a:solidFill>
              <a:srgbClr val="CEE1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8589009" y="5074919"/>
              <a:ext cx="264795" cy="3810"/>
            </a:xfrm>
            <a:custGeom>
              <a:avLst/>
              <a:gdLst/>
              <a:ahLst/>
              <a:cxnLst/>
              <a:rect l="l" t="t" r="r" b="b"/>
              <a:pathLst>
                <a:path w="264795" h="3810">
                  <a:moveTo>
                    <a:pt x="264583" y="0"/>
                  </a:moveTo>
                  <a:lnTo>
                    <a:pt x="0" y="0"/>
                  </a:lnTo>
                  <a:lnTo>
                    <a:pt x="3809" y="2539"/>
                  </a:lnTo>
                  <a:lnTo>
                    <a:pt x="6349" y="3809"/>
                  </a:lnTo>
                  <a:lnTo>
                    <a:pt x="258317" y="3809"/>
                  </a:lnTo>
                  <a:lnTo>
                    <a:pt x="260349" y="2539"/>
                  </a:lnTo>
                  <a:lnTo>
                    <a:pt x="264583" y="0"/>
                  </a:lnTo>
                  <a:close/>
                </a:path>
              </a:pathLst>
            </a:custGeom>
            <a:solidFill>
              <a:srgbClr val="D2E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8595359" y="5078729"/>
              <a:ext cx="252095" cy="3810"/>
            </a:xfrm>
            <a:custGeom>
              <a:avLst/>
              <a:gdLst/>
              <a:ahLst/>
              <a:cxnLst/>
              <a:rect l="l" t="t" r="r" b="b"/>
              <a:pathLst>
                <a:path w="252095" h="3810">
                  <a:moveTo>
                    <a:pt x="251968" y="0"/>
                  </a:moveTo>
                  <a:lnTo>
                    <a:pt x="0" y="0"/>
                  </a:lnTo>
                  <a:lnTo>
                    <a:pt x="7620" y="3810"/>
                  </a:lnTo>
                  <a:lnTo>
                    <a:pt x="245872" y="3810"/>
                  </a:lnTo>
                  <a:lnTo>
                    <a:pt x="251968" y="0"/>
                  </a:lnTo>
                  <a:close/>
                </a:path>
              </a:pathLst>
            </a:custGeom>
            <a:solidFill>
              <a:srgbClr val="D7E6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8602980" y="5082539"/>
              <a:ext cx="238760" cy="3810"/>
            </a:xfrm>
            <a:custGeom>
              <a:avLst/>
              <a:gdLst/>
              <a:ahLst/>
              <a:cxnLst/>
              <a:rect l="l" t="t" r="r" b="b"/>
              <a:pathLst>
                <a:path w="238759" h="3810">
                  <a:moveTo>
                    <a:pt x="238252" y="0"/>
                  </a:moveTo>
                  <a:lnTo>
                    <a:pt x="0" y="0"/>
                  </a:lnTo>
                  <a:lnTo>
                    <a:pt x="2540" y="1270"/>
                  </a:lnTo>
                  <a:lnTo>
                    <a:pt x="8127" y="3810"/>
                  </a:lnTo>
                  <a:lnTo>
                    <a:pt x="229616" y="3810"/>
                  </a:lnTo>
                  <a:lnTo>
                    <a:pt x="236220" y="1270"/>
                  </a:lnTo>
                  <a:lnTo>
                    <a:pt x="238252" y="0"/>
                  </a:lnTo>
                  <a:close/>
                </a:path>
              </a:pathLst>
            </a:custGeom>
            <a:solidFill>
              <a:srgbClr val="DBE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8611108" y="5086349"/>
              <a:ext cx="221615" cy="3810"/>
            </a:xfrm>
            <a:custGeom>
              <a:avLst/>
              <a:gdLst/>
              <a:ahLst/>
              <a:cxnLst/>
              <a:rect l="l" t="t" r="r" b="b"/>
              <a:pathLst>
                <a:path w="221615" h="3810">
                  <a:moveTo>
                    <a:pt x="221488" y="0"/>
                  </a:moveTo>
                  <a:lnTo>
                    <a:pt x="0" y="0"/>
                  </a:lnTo>
                  <a:lnTo>
                    <a:pt x="8382" y="3810"/>
                  </a:lnTo>
                  <a:lnTo>
                    <a:pt x="211582" y="3810"/>
                  </a:lnTo>
                  <a:lnTo>
                    <a:pt x="221488" y="0"/>
                  </a:lnTo>
                  <a:close/>
                </a:path>
              </a:pathLst>
            </a:custGeom>
            <a:solidFill>
              <a:srgbClr val="DF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8619490" y="5090159"/>
              <a:ext cx="203200" cy="3810"/>
            </a:xfrm>
            <a:custGeom>
              <a:avLst/>
              <a:gdLst/>
              <a:ahLst/>
              <a:cxnLst/>
              <a:rect l="l" t="t" r="r" b="b"/>
              <a:pathLst>
                <a:path w="203200" h="3810">
                  <a:moveTo>
                    <a:pt x="203200" y="0"/>
                  </a:moveTo>
                  <a:lnTo>
                    <a:pt x="0" y="0"/>
                  </a:lnTo>
                  <a:lnTo>
                    <a:pt x="12382" y="3809"/>
                  </a:lnTo>
                  <a:lnTo>
                    <a:pt x="192722" y="380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4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8627745" y="5092699"/>
              <a:ext cx="187960" cy="5080"/>
            </a:xfrm>
            <a:custGeom>
              <a:avLst/>
              <a:gdLst/>
              <a:ahLst/>
              <a:cxnLst/>
              <a:rect l="l" t="t" r="r" b="b"/>
              <a:pathLst>
                <a:path w="187959" h="5079">
                  <a:moveTo>
                    <a:pt x="187960" y="0"/>
                  </a:moveTo>
                  <a:lnTo>
                    <a:pt x="0" y="0"/>
                  </a:lnTo>
                  <a:lnTo>
                    <a:pt x="8254" y="2539"/>
                  </a:lnTo>
                  <a:lnTo>
                    <a:pt x="17568" y="5080"/>
                  </a:lnTo>
                  <a:lnTo>
                    <a:pt x="169968" y="5080"/>
                  </a:lnTo>
                  <a:lnTo>
                    <a:pt x="180975" y="2539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E8F1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8645309" y="5096509"/>
              <a:ext cx="152400" cy="3810"/>
            </a:xfrm>
            <a:custGeom>
              <a:avLst/>
              <a:gdLst/>
              <a:ahLst/>
              <a:cxnLst/>
              <a:rect l="l" t="t" r="r" b="b"/>
              <a:pathLst>
                <a:path w="152400" h="3810">
                  <a:moveTo>
                    <a:pt x="152400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7404" y="2540"/>
                  </a:lnTo>
                  <a:lnTo>
                    <a:pt x="7404" y="3810"/>
                  </a:lnTo>
                  <a:lnTo>
                    <a:pt x="144145" y="3810"/>
                  </a:lnTo>
                  <a:lnTo>
                    <a:pt x="144145" y="2540"/>
                  </a:lnTo>
                  <a:lnTo>
                    <a:pt x="152400" y="254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ECF3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8655473" y="5100319"/>
              <a:ext cx="131445" cy="3810"/>
            </a:xfrm>
            <a:custGeom>
              <a:avLst/>
              <a:gdLst/>
              <a:ahLst/>
              <a:cxnLst/>
              <a:rect l="l" t="t" r="r" b="b"/>
              <a:pathLst>
                <a:path w="131445" h="3810">
                  <a:moveTo>
                    <a:pt x="131233" y="0"/>
                  </a:moveTo>
                  <a:lnTo>
                    <a:pt x="0" y="0"/>
                  </a:lnTo>
                  <a:lnTo>
                    <a:pt x="11006" y="2539"/>
                  </a:lnTo>
                  <a:lnTo>
                    <a:pt x="19896" y="3809"/>
                  </a:lnTo>
                  <a:lnTo>
                    <a:pt x="111336" y="3809"/>
                  </a:lnTo>
                  <a:lnTo>
                    <a:pt x="120226" y="2539"/>
                  </a:lnTo>
                  <a:lnTo>
                    <a:pt x="131233" y="0"/>
                  </a:lnTo>
                  <a:close/>
                </a:path>
              </a:pathLst>
            </a:custGeom>
            <a:solidFill>
              <a:srgbClr val="F1F6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8675357" y="5104129"/>
              <a:ext cx="92075" cy="3810"/>
            </a:xfrm>
            <a:custGeom>
              <a:avLst/>
              <a:gdLst/>
              <a:ahLst/>
              <a:cxnLst/>
              <a:rect l="l" t="t" r="r" b="b"/>
              <a:pathLst>
                <a:path w="92075" h="3810">
                  <a:moveTo>
                    <a:pt x="91452" y="0"/>
                  </a:moveTo>
                  <a:lnTo>
                    <a:pt x="0" y="0"/>
                  </a:lnTo>
                  <a:lnTo>
                    <a:pt x="8902" y="1270"/>
                  </a:lnTo>
                  <a:lnTo>
                    <a:pt x="27952" y="1270"/>
                  </a:lnTo>
                  <a:lnTo>
                    <a:pt x="45732" y="3810"/>
                  </a:lnTo>
                  <a:lnTo>
                    <a:pt x="64782" y="1270"/>
                  </a:lnTo>
                  <a:lnTo>
                    <a:pt x="82562" y="1270"/>
                  </a:lnTo>
                  <a:lnTo>
                    <a:pt x="91452" y="0"/>
                  </a:lnTo>
                  <a:close/>
                </a:path>
              </a:pathLst>
            </a:custGeom>
            <a:solidFill>
              <a:srgbClr val="F5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8684895" y="4919979"/>
              <a:ext cx="72390" cy="2540"/>
            </a:xfrm>
            <a:custGeom>
              <a:avLst/>
              <a:gdLst/>
              <a:ahLst/>
              <a:cxnLst/>
              <a:rect l="l" t="t" r="r" b="b"/>
              <a:pathLst>
                <a:path w="72390" h="2539">
                  <a:moveTo>
                    <a:pt x="65404" y="1270"/>
                  </a:moveTo>
                  <a:lnTo>
                    <a:pt x="6984" y="1270"/>
                  </a:lnTo>
                  <a:lnTo>
                    <a:pt x="0" y="2540"/>
                  </a:lnTo>
                  <a:lnTo>
                    <a:pt x="72389" y="2540"/>
                  </a:lnTo>
                  <a:lnTo>
                    <a:pt x="65404" y="1270"/>
                  </a:lnTo>
                  <a:close/>
                </a:path>
                <a:path w="72390" h="2539">
                  <a:moveTo>
                    <a:pt x="36195" y="0"/>
                  </a:moveTo>
                  <a:lnTo>
                    <a:pt x="20954" y="1270"/>
                  </a:lnTo>
                  <a:lnTo>
                    <a:pt x="52704" y="127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8663940" y="4922519"/>
              <a:ext cx="114300" cy="3810"/>
            </a:xfrm>
            <a:custGeom>
              <a:avLst/>
              <a:gdLst/>
              <a:ahLst/>
              <a:cxnLst/>
              <a:rect l="l" t="t" r="r" b="b"/>
              <a:pathLst>
                <a:path w="114300" h="3810">
                  <a:moveTo>
                    <a:pt x="93344" y="0"/>
                  </a:moveTo>
                  <a:lnTo>
                    <a:pt x="20954" y="0"/>
                  </a:lnTo>
                  <a:lnTo>
                    <a:pt x="0" y="3809"/>
                  </a:lnTo>
                  <a:lnTo>
                    <a:pt x="114300" y="3809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F9FB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8651240" y="4926329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27000" y="0"/>
                  </a:moveTo>
                  <a:lnTo>
                    <a:pt x="12700" y="0"/>
                  </a:lnTo>
                  <a:lnTo>
                    <a:pt x="0" y="3810"/>
                  </a:lnTo>
                  <a:lnTo>
                    <a:pt x="139700" y="3810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F3F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8639809" y="4930139"/>
              <a:ext cx="162560" cy="3810"/>
            </a:xfrm>
            <a:custGeom>
              <a:avLst/>
              <a:gdLst/>
              <a:ahLst/>
              <a:cxnLst/>
              <a:rect l="l" t="t" r="r" b="b"/>
              <a:pathLst>
                <a:path w="162559" h="3810">
                  <a:moveTo>
                    <a:pt x="151130" y="0"/>
                  </a:moveTo>
                  <a:lnTo>
                    <a:pt x="11430" y="0"/>
                  </a:lnTo>
                  <a:lnTo>
                    <a:pt x="0" y="3810"/>
                  </a:lnTo>
                  <a:lnTo>
                    <a:pt x="162560" y="381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EEF5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8631237" y="4933949"/>
              <a:ext cx="179705" cy="3810"/>
            </a:xfrm>
            <a:custGeom>
              <a:avLst/>
              <a:gdLst/>
              <a:ahLst/>
              <a:cxnLst/>
              <a:rect l="l" t="t" r="r" b="b"/>
              <a:pathLst>
                <a:path w="179704" h="3810">
                  <a:moveTo>
                    <a:pt x="171132" y="0"/>
                  </a:moveTo>
                  <a:lnTo>
                    <a:pt x="8572" y="0"/>
                  </a:lnTo>
                  <a:lnTo>
                    <a:pt x="0" y="3810"/>
                  </a:lnTo>
                  <a:lnTo>
                    <a:pt x="179704" y="3810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E8F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8623299" y="4936489"/>
              <a:ext cx="195580" cy="5080"/>
            </a:xfrm>
            <a:custGeom>
              <a:avLst/>
              <a:gdLst/>
              <a:ahLst/>
              <a:cxnLst/>
              <a:rect l="l" t="t" r="r" b="b"/>
              <a:pathLst>
                <a:path w="195579" h="5079">
                  <a:moveTo>
                    <a:pt x="184784" y="0"/>
                  </a:moveTo>
                  <a:lnTo>
                    <a:pt x="10795" y="0"/>
                  </a:lnTo>
                  <a:lnTo>
                    <a:pt x="5079" y="2540"/>
                  </a:lnTo>
                  <a:lnTo>
                    <a:pt x="0" y="5080"/>
                  </a:lnTo>
                  <a:lnTo>
                    <a:pt x="195579" y="5080"/>
                  </a:lnTo>
                  <a:lnTo>
                    <a:pt x="190500" y="2540"/>
                  </a:lnTo>
                  <a:lnTo>
                    <a:pt x="184784" y="0"/>
                  </a:lnTo>
                  <a:close/>
                </a:path>
              </a:pathLst>
            </a:custGeom>
            <a:solidFill>
              <a:srgbClr val="E3EE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8618220" y="4940299"/>
              <a:ext cx="205740" cy="3810"/>
            </a:xfrm>
            <a:custGeom>
              <a:avLst/>
              <a:gdLst/>
              <a:ahLst/>
              <a:cxnLst/>
              <a:rect l="l" t="t" r="r" b="b"/>
              <a:pathLst>
                <a:path w="205740" h="3810">
                  <a:moveTo>
                    <a:pt x="198119" y="0"/>
                  </a:moveTo>
                  <a:lnTo>
                    <a:pt x="7620" y="0"/>
                  </a:lnTo>
                  <a:lnTo>
                    <a:pt x="0" y="3810"/>
                  </a:lnTo>
                  <a:lnTo>
                    <a:pt x="205739" y="3810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DDEB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8612505" y="4944109"/>
              <a:ext cx="218440" cy="3810"/>
            </a:xfrm>
            <a:custGeom>
              <a:avLst/>
              <a:gdLst/>
              <a:ahLst/>
              <a:cxnLst/>
              <a:rect l="l" t="t" r="r" b="b"/>
              <a:pathLst>
                <a:path w="218440" h="3810">
                  <a:moveTo>
                    <a:pt x="211454" y="0"/>
                  </a:moveTo>
                  <a:lnTo>
                    <a:pt x="5715" y="0"/>
                  </a:lnTo>
                  <a:lnTo>
                    <a:pt x="0" y="3809"/>
                  </a:lnTo>
                  <a:lnTo>
                    <a:pt x="218122" y="3809"/>
                  </a:lnTo>
                  <a:lnTo>
                    <a:pt x="211454" y="0"/>
                  </a:lnTo>
                  <a:close/>
                </a:path>
              </a:pathLst>
            </a:custGeom>
            <a:solidFill>
              <a:srgbClr val="D8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8608555" y="4947919"/>
              <a:ext cx="226695" cy="3810"/>
            </a:xfrm>
            <a:custGeom>
              <a:avLst/>
              <a:gdLst/>
              <a:ahLst/>
              <a:cxnLst/>
              <a:rect l="l" t="t" r="r" b="b"/>
              <a:pathLst>
                <a:path w="226695" h="3810">
                  <a:moveTo>
                    <a:pt x="226072" y="1270"/>
                  </a:moveTo>
                  <a:lnTo>
                    <a:pt x="223177" y="1270"/>
                  </a:lnTo>
                  <a:lnTo>
                    <a:pt x="223177" y="0"/>
                  </a:lnTo>
                  <a:lnTo>
                    <a:pt x="2997" y="0"/>
                  </a:lnTo>
                  <a:lnTo>
                    <a:pt x="2997" y="127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226072" y="3810"/>
                  </a:lnTo>
                  <a:lnTo>
                    <a:pt x="226072" y="1270"/>
                  </a:lnTo>
                  <a:close/>
                </a:path>
              </a:pathLst>
            </a:custGeom>
            <a:solidFill>
              <a:srgbClr val="D2E4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8600440" y="4951729"/>
              <a:ext cx="241300" cy="3810"/>
            </a:xfrm>
            <a:custGeom>
              <a:avLst/>
              <a:gdLst/>
              <a:ahLst/>
              <a:cxnLst/>
              <a:rect l="l" t="t" r="r" b="b"/>
              <a:pathLst>
                <a:path w="241300" h="3810">
                  <a:moveTo>
                    <a:pt x="235966" y="0"/>
                  </a:moveTo>
                  <a:lnTo>
                    <a:pt x="6095" y="0"/>
                  </a:lnTo>
                  <a:lnTo>
                    <a:pt x="0" y="3810"/>
                  </a:lnTo>
                  <a:lnTo>
                    <a:pt x="241300" y="3810"/>
                  </a:lnTo>
                  <a:lnTo>
                    <a:pt x="235966" y="0"/>
                  </a:lnTo>
                  <a:close/>
                </a:path>
              </a:pathLst>
            </a:custGeom>
            <a:solidFill>
              <a:srgbClr val="CDE1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8596630" y="4955539"/>
              <a:ext cx="248920" cy="3810"/>
            </a:xfrm>
            <a:custGeom>
              <a:avLst/>
              <a:gdLst/>
              <a:ahLst/>
              <a:cxnLst/>
              <a:rect l="l" t="t" r="r" b="b"/>
              <a:pathLst>
                <a:path w="248920" h="3810">
                  <a:moveTo>
                    <a:pt x="245109" y="0"/>
                  </a:moveTo>
                  <a:lnTo>
                    <a:pt x="3809" y="0"/>
                  </a:lnTo>
                  <a:lnTo>
                    <a:pt x="0" y="3810"/>
                  </a:lnTo>
                  <a:lnTo>
                    <a:pt x="248919" y="3810"/>
                  </a:lnTo>
                  <a:lnTo>
                    <a:pt x="245109" y="0"/>
                  </a:lnTo>
                  <a:close/>
                </a:path>
              </a:pathLst>
            </a:custGeom>
            <a:solidFill>
              <a:srgbClr val="C7DD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8593031" y="4959349"/>
              <a:ext cx="256540" cy="3810"/>
            </a:xfrm>
            <a:custGeom>
              <a:avLst/>
              <a:gdLst/>
              <a:ahLst/>
              <a:cxnLst/>
              <a:rect l="l" t="t" r="r" b="b"/>
              <a:pathLst>
                <a:path w="256540" h="3810">
                  <a:moveTo>
                    <a:pt x="252518" y="0"/>
                  </a:moveTo>
                  <a:lnTo>
                    <a:pt x="3598" y="0"/>
                  </a:lnTo>
                  <a:lnTo>
                    <a:pt x="1058" y="2539"/>
                  </a:lnTo>
                  <a:lnTo>
                    <a:pt x="0" y="3810"/>
                  </a:lnTo>
                  <a:lnTo>
                    <a:pt x="256116" y="3810"/>
                  </a:lnTo>
                  <a:lnTo>
                    <a:pt x="255058" y="2539"/>
                  </a:lnTo>
                  <a:lnTo>
                    <a:pt x="252518" y="0"/>
                  </a:lnTo>
                  <a:close/>
                </a:path>
              </a:pathLst>
            </a:custGeom>
            <a:solidFill>
              <a:srgbClr val="C2DA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8589856" y="496315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59291" y="0"/>
                  </a:moveTo>
                  <a:lnTo>
                    <a:pt x="3175" y="0"/>
                  </a:lnTo>
                  <a:lnTo>
                    <a:pt x="0" y="3809"/>
                  </a:lnTo>
                  <a:lnTo>
                    <a:pt x="262466" y="3809"/>
                  </a:lnTo>
                  <a:lnTo>
                    <a:pt x="259291" y="0"/>
                  </a:lnTo>
                  <a:close/>
                </a:path>
              </a:pathLst>
            </a:custGeom>
            <a:solidFill>
              <a:srgbClr val="BCD7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8586893" y="4965699"/>
              <a:ext cx="268605" cy="5080"/>
            </a:xfrm>
            <a:custGeom>
              <a:avLst/>
              <a:gdLst/>
              <a:ahLst/>
              <a:cxnLst/>
              <a:rect l="l" t="t" r="r" b="b"/>
              <a:pathLst>
                <a:path w="268604" h="5079">
                  <a:moveTo>
                    <a:pt x="264371" y="0"/>
                  </a:moveTo>
                  <a:lnTo>
                    <a:pt x="4021" y="0"/>
                  </a:lnTo>
                  <a:lnTo>
                    <a:pt x="846" y="3810"/>
                  </a:lnTo>
                  <a:lnTo>
                    <a:pt x="0" y="5080"/>
                  </a:lnTo>
                  <a:lnTo>
                    <a:pt x="268393" y="5080"/>
                  </a:lnTo>
                  <a:lnTo>
                    <a:pt x="267546" y="3810"/>
                  </a:lnTo>
                  <a:lnTo>
                    <a:pt x="264371" y="0"/>
                  </a:lnTo>
                  <a:close/>
                </a:path>
              </a:pathLst>
            </a:custGeom>
            <a:solidFill>
              <a:srgbClr val="B6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8585199" y="4969509"/>
              <a:ext cx="271780" cy="3810"/>
            </a:xfrm>
            <a:custGeom>
              <a:avLst/>
              <a:gdLst/>
              <a:ahLst/>
              <a:cxnLst/>
              <a:rect l="l" t="t" r="r" b="b"/>
              <a:pathLst>
                <a:path w="271779" h="3810">
                  <a:moveTo>
                    <a:pt x="26924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1779" y="3809"/>
                  </a:lnTo>
                  <a:lnTo>
                    <a:pt x="269240" y="0"/>
                  </a:lnTo>
                  <a:close/>
                </a:path>
              </a:pathLst>
            </a:custGeom>
            <a:solidFill>
              <a:srgbClr val="B1D0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8582659" y="4973319"/>
              <a:ext cx="276860" cy="3810"/>
            </a:xfrm>
            <a:custGeom>
              <a:avLst/>
              <a:gdLst/>
              <a:ahLst/>
              <a:cxnLst/>
              <a:rect l="l" t="t" r="r" b="b"/>
              <a:pathLst>
                <a:path w="276859" h="3810">
                  <a:moveTo>
                    <a:pt x="274320" y="0"/>
                  </a:moveTo>
                  <a:lnTo>
                    <a:pt x="2540" y="0"/>
                  </a:lnTo>
                  <a:lnTo>
                    <a:pt x="0" y="3809"/>
                  </a:lnTo>
                  <a:lnTo>
                    <a:pt x="276860" y="380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ABC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8581390" y="4977129"/>
              <a:ext cx="279400" cy="3810"/>
            </a:xfrm>
            <a:custGeom>
              <a:avLst/>
              <a:gdLst/>
              <a:ahLst/>
              <a:cxnLst/>
              <a:rect l="l" t="t" r="r" b="b"/>
              <a:pathLst>
                <a:path w="279400" h="3810">
                  <a:moveTo>
                    <a:pt x="278129" y="0"/>
                  </a:moveTo>
                  <a:lnTo>
                    <a:pt x="1269" y="0"/>
                  </a:lnTo>
                  <a:lnTo>
                    <a:pt x="0" y="3810"/>
                  </a:lnTo>
                  <a:lnTo>
                    <a:pt x="279399" y="3810"/>
                  </a:lnTo>
                  <a:lnTo>
                    <a:pt x="278129" y="0"/>
                  </a:lnTo>
                  <a:close/>
                </a:path>
              </a:pathLst>
            </a:custGeom>
            <a:solidFill>
              <a:srgbClr val="A6C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8580120" y="4980939"/>
              <a:ext cx="281940" cy="3810"/>
            </a:xfrm>
            <a:custGeom>
              <a:avLst/>
              <a:gdLst/>
              <a:ahLst/>
              <a:cxnLst/>
              <a:rect l="l" t="t" r="r" b="b"/>
              <a:pathLst>
                <a:path w="281940" h="3810">
                  <a:moveTo>
                    <a:pt x="280669" y="0"/>
                  </a:moveTo>
                  <a:lnTo>
                    <a:pt x="1270" y="0"/>
                  </a:lnTo>
                  <a:lnTo>
                    <a:pt x="0" y="3810"/>
                  </a:lnTo>
                  <a:lnTo>
                    <a:pt x="281939" y="3810"/>
                  </a:lnTo>
                  <a:lnTo>
                    <a:pt x="280669" y="0"/>
                  </a:lnTo>
                  <a:close/>
                </a:path>
              </a:pathLst>
            </a:custGeom>
            <a:solidFill>
              <a:srgbClr val="A0C6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8577580" y="49847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4479" y="0"/>
                  </a:moveTo>
                  <a:lnTo>
                    <a:pt x="2540" y="0"/>
                  </a:lnTo>
                  <a:lnTo>
                    <a:pt x="0" y="3810"/>
                  </a:lnTo>
                  <a:lnTo>
                    <a:pt x="287020" y="381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rgbClr val="9BC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8577580" y="49885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5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8577580" y="499236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09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09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9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8577364" y="4994909"/>
              <a:ext cx="287655" cy="3810"/>
            </a:xfrm>
            <a:custGeom>
              <a:avLst/>
              <a:gdLst/>
              <a:ahLst/>
              <a:cxnLst/>
              <a:rect l="l" t="t" r="r" b="b"/>
              <a:pathLst>
                <a:path w="287654" h="3810">
                  <a:moveTo>
                    <a:pt x="287439" y="2540"/>
                  </a:moveTo>
                  <a:lnTo>
                    <a:pt x="287235" y="2540"/>
                  </a:lnTo>
                  <a:lnTo>
                    <a:pt x="287235" y="0"/>
                  </a:lnTo>
                  <a:lnTo>
                    <a:pt x="215" y="0"/>
                  </a:lnTo>
                  <a:lnTo>
                    <a:pt x="215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7439" y="3810"/>
                  </a:lnTo>
                  <a:lnTo>
                    <a:pt x="287439" y="2540"/>
                  </a:lnTo>
                  <a:close/>
                </a:path>
              </a:pathLst>
            </a:custGeom>
            <a:solidFill>
              <a:srgbClr val="8AB9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8576463" y="4998719"/>
              <a:ext cx="289560" cy="3810"/>
            </a:xfrm>
            <a:custGeom>
              <a:avLst/>
              <a:gdLst/>
              <a:ahLst/>
              <a:cxnLst/>
              <a:rect l="l" t="t" r="r" b="b"/>
              <a:pathLst>
                <a:path w="289559" h="3810">
                  <a:moveTo>
                    <a:pt x="289242" y="2540"/>
                  </a:moveTo>
                  <a:lnTo>
                    <a:pt x="288975" y="2540"/>
                  </a:lnTo>
                  <a:lnTo>
                    <a:pt x="288975" y="0"/>
                  </a:lnTo>
                  <a:lnTo>
                    <a:pt x="266" y="0"/>
                  </a:lnTo>
                  <a:lnTo>
                    <a:pt x="266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289242" y="3810"/>
                  </a:lnTo>
                  <a:lnTo>
                    <a:pt x="289242" y="2540"/>
                  </a:lnTo>
                  <a:close/>
                </a:path>
              </a:pathLst>
            </a:custGeom>
            <a:solidFill>
              <a:srgbClr val="85B5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8576627" y="5002529"/>
              <a:ext cx="288925" cy="3810"/>
            </a:xfrm>
            <a:custGeom>
              <a:avLst/>
              <a:gdLst/>
              <a:ahLst/>
              <a:cxnLst/>
              <a:rect l="l" t="t" r="r" b="b"/>
              <a:pathLst>
                <a:path w="288925" h="3810">
                  <a:moveTo>
                    <a:pt x="288925" y="0"/>
                  </a:moveTo>
                  <a:lnTo>
                    <a:pt x="0" y="0"/>
                  </a:lnTo>
                  <a:lnTo>
                    <a:pt x="952" y="3810"/>
                  </a:lnTo>
                  <a:lnTo>
                    <a:pt x="287972" y="3810"/>
                  </a:lnTo>
                  <a:lnTo>
                    <a:pt x="288925" y="0"/>
                  </a:lnTo>
                  <a:close/>
                </a:path>
              </a:pathLst>
            </a:custGeom>
            <a:solidFill>
              <a:srgbClr val="7FB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8577580" y="500633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9AF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8577580" y="501014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0" y="3810"/>
                  </a:moveTo>
                  <a:lnTo>
                    <a:pt x="0" y="0"/>
                  </a:lnTo>
                  <a:lnTo>
                    <a:pt x="287020" y="0"/>
                  </a:lnTo>
                  <a:lnTo>
                    <a:pt x="287020" y="381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rgbClr val="74A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8577580" y="5013959"/>
              <a:ext cx="287020" cy="3810"/>
            </a:xfrm>
            <a:custGeom>
              <a:avLst/>
              <a:gdLst/>
              <a:ahLst/>
              <a:cxnLst/>
              <a:rect l="l" t="t" r="r" b="b"/>
              <a:pathLst>
                <a:path w="287020" h="3810">
                  <a:moveTo>
                    <a:pt x="287020" y="0"/>
                  </a:moveTo>
                  <a:lnTo>
                    <a:pt x="0" y="0"/>
                  </a:lnTo>
                  <a:lnTo>
                    <a:pt x="2540" y="2539"/>
                  </a:lnTo>
                  <a:lnTo>
                    <a:pt x="2902" y="3809"/>
                  </a:lnTo>
                  <a:lnTo>
                    <a:pt x="284117" y="3809"/>
                  </a:lnTo>
                  <a:lnTo>
                    <a:pt x="284479" y="2539"/>
                  </a:lnTo>
                  <a:lnTo>
                    <a:pt x="287020" y="0"/>
                  </a:lnTo>
                  <a:close/>
                </a:path>
              </a:pathLst>
            </a:custGeom>
            <a:solidFill>
              <a:srgbClr val="6EA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8580483" y="5017769"/>
              <a:ext cx="281305" cy="3810"/>
            </a:xfrm>
            <a:custGeom>
              <a:avLst/>
              <a:gdLst/>
              <a:ahLst/>
              <a:cxnLst/>
              <a:rect l="l" t="t" r="r" b="b"/>
              <a:pathLst>
                <a:path w="281304" h="3810">
                  <a:moveTo>
                    <a:pt x="281214" y="0"/>
                  </a:moveTo>
                  <a:lnTo>
                    <a:pt x="0" y="0"/>
                  </a:lnTo>
                  <a:lnTo>
                    <a:pt x="1088" y="3809"/>
                  </a:lnTo>
                  <a:lnTo>
                    <a:pt x="280125" y="3809"/>
                  </a:lnTo>
                  <a:lnTo>
                    <a:pt x="281214" y="0"/>
                  </a:lnTo>
                  <a:close/>
                </a:path>
              </a:pathLst>
            </a:custGeom>
            <a:solidFill>
              <a:srgbClr val="69A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8581208" y="5020309"/>
              <a:ext cx="280035" cy="5080"/>
            </a:xfrm>
            <a:custGeom>
              <a:avLst/>
              <a:gdLst/>
              <a:ahLst/>
              <a:cxnLst/>
              <a:rect l="l" t="t" r="r" b="b"/>
              <a:pathLst>
                <a:path w="280034" h="5079">
                  <a:moveTo>
                    <a:pt x="279762" y="0"/>
                  </a:moveTo>
                  <a:lnTo>
                    <a:pt x="0" y="0"/>
                  </a:lnTo>
                  <a:lnTo>
                    <a:pt x="1451" y="5079"/>
                  </a:lnTo>
                  <a:lnTo>
                    <a:pt x="278311" y="5079"/>
                  </a:lnTo>
                  <a:lnTo>
                    <a:pt x="279762" y="0"/>
                  </a:lnTo>
                  <a:close/>
                </a:path>
              </a:pathLst>
            </a:custGeom>
            <a:solidFill>
              <a:srgbClr val="63A1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8582469" y="5024119"/>
              <a:ext cx="277495" cy="3810"/>
            </a:xfrm>
            <a:custGeom>
              <a:avLst/>
              <a:gdLst/>
              <a:ahLst/>
              <a:cxnLst/>
              <a:rect l="l" t="t" r="r" b="b"/>
              <a:pathLst>
                <a:path w="277495" h="3810">
                  <a:moveTo>
                    <a:pt x="27722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028" y="1270"/>
                  </a:lnTo>
                  <a:lnTo>
                    <a:pt x="1028" y="3810"/>
                  </a:lnTo>
                  <a:lnTo>
                    <a:pt x="276199" y="3810"/>
                  </a:lnTo>
                  <a:lnTo>
                    <a:pt x="276199" y="1270"/>
                  </a:lnTo>
                  <a:lnTo>
                    <a:pt x="277228" y="1270"/>
                  </a:lnTo>
                  <a:lnTo>
                    <a:pt x="277228" y="0"/>
                  </a:lnTo>
                  <a:close/>
                </a:path>
              </a:pathLst>
            </a:custGeom>
            <a:solidFill>
              <a:srgbClr val="5E9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8584353" y="5027929"/>
              <a:ext cx="273685" cy="3810"/>
            </a:xfrm>
            <a:custGeom>
              <a:avLst/>
              <a:gdLst/>
              <a:ahLst/>
              <a:cxnLst/>
              <a:rect l="l" t="t" r="r" b="b"/>
              <a:pathLst>
                <a:path w="273684" h="3810">
                  <a:moveTo>
                    <a:pt x="273473" y="0"/>
                  </a:moveTo>
                  <a:lnTo>
                    <a:pt x="0" y="0"/>
                  </a:lnTo>
                  <a:lnTo>
                    <a:pt x="2540" y="3810"/>
                  </a:lnTo>
                  <a:lnTo>
                    <a:pt x="270933" y="3810"/>
                  </a:lnTo>
                  <a:lnTo>
                    <a:pt x="273473" y="0"/>
                  </a:lnTo>
                  <a:close/>
                </a:path>
              </a:pathLst>
            </a:custGeom>
            <a:solidFill>
              <a:srgbClr val="589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8587308" y="5031739"/>
              <a:ext cx="267970" cy="3810"/>
            </a:xfrm>
            <a:custGeom>
              <a:avLst/>
              <a:gdLst/>
              <a:ahLst/>
              <a:cxnLst/>
              <a:rect l="l" t="t" r="r" b="b"/>
              <a:pathLst>
                <a:path w="267970" h="3810">
                  <a:moveTo>
                    <a:pt x="26755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485" y="1270"/>
                  </a:lnTo>
                  <a:lnTo>
                    <a:pt x="1485" y="3810"/>
                  </a:lnTo>
                  <a:lnTo>
                    <a:pt x="266065" y="3810"/>
                  </a:lnTo>
                  <a:lnTo>
                    <a:pt x="266065" y="1270"/>
                  </a:lnTo>
                  <a:lnTo>
                    <a:pt x="267550" y="1270"/>
                  </a:lnTo>
                  <a:lnTo>
                    <a:pt x="267550" y="0"/>
                  </a:lnTo>
                  <a:close/>
                </a:path>
              </a:pathLst>
            </a:custGeom>
            <a:solidFill>
              <a:srgbClr val="5397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8589856" y="5035549"/>
              <a:ext cx="262890" cy="3810"/>
            </a:xfrm>
            <a:custGeom>
              <a:avLst/>
              <a:gdLst/>
              <a:ahLst/>
              <a:cxnLst/>
              <a:rect l="l" t="t" r="r" b="b"/>
              <a:pathLst>
                <a:path w="262890" h="3810">
                  <a:moveTo>
                    <a:pt x="262466" y="0"/>
                  </a:moveTo>
                  <a:lnTo>
                    <a:pt x="0" y="0"/>
                  </a:lnTo>
                  <a:lnTo>
                    <a:pt x="3175" y="3810"/>
                  </a:lnTo>
                  <a:lnTo>
                    <a:pt x="259291" y="3810"/>
                  </a:lnTo>
                  <a:lnTo>
                    <a:pt x="262466" y="0"/>
                  </a:lnTo>
                  <a:close/>
                </a:path>
              </a:pathLst>
            </a:custGeom>
            <a:solidFill>
              <a:srgbClr val="4D9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8593556" y="5039359"/>
              <a:ext cx="255270" cy="3810"/>
            </a:xfrm>
            <a:custGeom>
              <a:avLst/>
              <a:gdLst/>
              <a:ahLst/>
              <a:cxnLst/>
              <a:rect l="l" t="t" r="r" b="b"/>
              <a:pathLst>
                <a:path w="255270" h="3810">
                  <a:moveTo>
                    <a:pt x="25505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803" y="1270"/>
                  </a:lnTo>
                  <a:lnTo>
                    <a:pt x="1803" y="3810"/>
                  </a:lnTo>
                  <a:lnTo>
                    <a:pt x="253263" y="3810"/>
                  </a:lnTo>
                  <a:lnTo>
                    <a:pt x="253263" y="1270"/>
                  </a:lnTo>
                  <a:lnTo>
                    <a:pt x="255054" y="1270"/>
                  </a:lnTo>
                  <a:lnTo>
                    <a:pt x="255054" y="0"/>
                  </a:lnTo>
                  <a:close/>
                </a:path>
              </a:pathLst>
            </a:custGeom>
            <a:solidFill>
              <a:srgbClr val="489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8595359" y="4936489"/>
              <a:ext cx="251459" cy="146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2" name="object 392"/>
          <p:cNvSpPr/>
          <p:nvPr/>
        </p:nvSpPr>
        <p:spPr>
          <a:xfrm>
            <a:off x="6088097" y="6502400"/>
            <a:ext cx="372745" cy="30480"/>
          </a:xfrm>
          <a:custGeom>
            <a:avLst/>
            <a:gdLst/>
            <a:ahLst/>
            <a:cxnLst/>
            <a:rect l="l" t="t" r="r" b="b"/>
            <a:pathLst>
              <a:path w="372745" h="30479">
                <a:moveTo>
                  <a:pt x="372674" y="0"/>
                </a:moveTo>
                <a:lnTo>
                  <a:pt x="0" y="0"/>
                </a:lnTo>
                <a:lnTo>
                  <a:pt x="12982" y="5079"/>
                </a:lnTo>
                <a:lnTo>
                  <a:pt x="77752" y="20320"/>
                </a:lnTo>
                <a:lnTo>
                  <a:pt x="112042" y="25400"/>
                </a:lnTo>
                <a:lnTo>
                  <a:pt x="148872" y="29210"/>
                </a:lnTo>
                <a:lnTo>
                  <a:pt x="186972" y="30479"/>
                </a:lnTo>
                <a:lnTo>
                  <a:pt x="223802" y="29210"/>
                </a:lnTo>
                <a:lnTo>
                  <a:pt x="261902" y="25400"/>
                </a:lnTo>
                <a:lnTo>
                  <a:pt x="294922" y="20320"/>
                </a:lnTo>
                <a:lnTo>
                  <a:pt x="359692" y="5079"/>
                </a:lnTo>
                <a:lnTo>
                  <a:pt x="372674" y="0"/>
                </a:lnTo>
                <a:close/>
              </a:path>
            </a:pathLst>
          </a:custGeom>
          <a:solidFill>
            <a:srgbClr val="005E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3425190" y="500379"/>
            <a:ext cx="2137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latin typeface="Arial"/>
                <a:cs typeface="Arial"/>
              </a:rPr>
              <a:t>KIDN</a:t>
            </a:r>
            <a:r>
              <a:rPr sz="4400" b="1" dirty="0">
                <a:latin typeface="Arial"/>
                <a:cs typeface="Arial"/>
              </a:rPr>
              <a:t>EY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394" name="object 394"/>
          <p:cNvGrpSpPr/>
          <p:nvPr/>
        </p:nvGrpSpPr>
        <p:grpSpPr>
          <a:xfrm>
            <a:off x="548640" y="2075814"/>
            <a:ext cx="2981960" cy="39370"/>
            <a:chOff x="548640" y="2075814"/>
            <a:chExt cx="2981960" cy="39370"/>
          </a:xfrm>
        </p:grpSpPr>
        <p:sp>
          <p:nvSpPr>
            <p:cNvPr id="395" name="object 395"/>
            <p:cNvSpPr/>
            <p:nvPr/>
          </p:nvSpPr>
          <p:spPr>
            <a:xfrm>
              <a:off x="566420" y="2104389"/>
              <a:ext cx="2964180" cy="0"/>
            </a:xfrm>
            <a:custGeom>
              <a:avLst/>
              <a:gdLst/>
              <a:ahLst/>
              <a:cxnLst/>
              <a:rect l="l" t="t" r="r" b="b"/>
              <a:pathLst>
                <a:path w="2964179">
                  <a:moveTo>
                    <a:pt x="0" y="0"/>
                  </a:moveTo>
                  <a:lnTo>
                    <a:pt x="2964180" y="0"/>
                  </a:lnTo>
                </a:path>
              </a:pathLst>
            </a:custGeom>
            <a:ln w="21590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48640" y="2086609"/>
              <a:ext cx="2964180" cy="0"/>
            </a:xfrm>
            <a:custGeom>
              <a:avLst/>
              <a:gdLst/>
              <a:ahLst/>
              <a:cxnLst/>
              <a:rect l="l" t="t" r="r" b="b"/>
              <a:pathLst>
                <a:path w="2964179">
                  <a:moveTo>
                    <a:pt x="0" y="0"/>
                  </a:moveTo>
                  <a:lnTo>
                    <a:pt x="2964180" y="0"/>
                  </a:lnTo>
                </a:path>
              </a:pathLst>
            </a:custGeom>
            <a:ln w="215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7" name="object 397"/>
          <p:cNvSpPr txBox="1"/>
          <p:nvPr/>
        </p:nvSpPr>
        <p:spPr>
          <a:xfrm>
            <a:off x="497840" y="1531620"/>
            <a:ext cx="3863340" cy="179323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0"/>
              </a:spcBef>
            </a:pPr>
            <a:r>
              <a:rPr sz="3200" b="1" dirty="0">
                <a:latin typeface="Arial"/>
                <a:cs typeface="Arial"/>
              </a:rPr>
              <a:t>Gross</a:t>
            </a:r>
            <a:r>
              <a:rPr sz="3200" b="1" spc="-5" dirty="0">
                <a:latin typeface="Arial"/>
                <a:cs typeface="Arial"/>
              </a:rPr>
              <a:t> anatomy</a:t>
            </a:r>
            <a:endParaRPr sz="32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dirty="0">
                <a:latin typeface="Arial"/>
                <a:cs typeface="Arial"/>
              </a:rPr>
              <a:t>Renal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parenchyma</a:t>
            </a:r>
            <a:endParaRPr sz="32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800"/>
              </a:spcBef>
              <a:buClr>
                <a:srgbClr val="000099"/>
              </a:buClr>
              <a:buSzPct val="79687"/>
              <a:buFont typeface="UnDotum"/>
              <a:buChar char=""/>
              <a:tabLst>
                <a:tab pos="393700" algn="l"/>
              </a:tabLst>
            </a:pPr>
            <a:r>
              <a:rPr sz="3200" dirty="0">
                <a:latin typeface="Arial"/>
                <a:cs typeface="Arial"/>
              </a:rPr>
              <a:t>Renal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sinus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767</TotalTime>
  <Words>1177</Words>
  <Application>Microsoft Office PowerPoint</Application>
  <PresentationFormat>On-screen Show (4:3)</PresentationFormat>
  <Paragraphs>229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Century Gothic</vt:lpstr>
      <vt:lpstr>Times New Roman</vt:lpstr>
      <vt:lpstr>UnDotum</vt:lpstr>
      <vt:lpstr>Wingdings</vt:lpstr>
      <vt:lpstr>Wingdings 3</vt:lpstr>
      <vt:lpstr>Wisp</vt:lpstr>
      <vt:lpstr>Urinary System</vt:lpstr>
      <vt:lpstr>Introduction</vt:lpstr>
      <vt:lpstr>URINARY SYSTEM ORGANS</vt:lpstr>
      <vt:lpstr>PowerPoint Presentation</vt:lpstr>
      <vt:lpstr>Kidney</vt:lpstr>
      <vt:lpstr>Location and External Anatomy of kidney</vt:lpstr>
      <vt:lpstr>Protected by three connective tissue</vt:lpstr>
      <vt:lpstr>PowerPoint Presentation</vt:lpstr>
      <vt:lpstr>KIDNEY</vt:lpstr>
      <vt:lpstr>KIDNEY ANATOMY</vt:lpstr>
      <vt:lpstr>PowerPoint Presentation</vt:lpstr>
      <vt:lpstr>PowerPoint Presentation</vt:lpstr>
      <vt:lpstr>KIDNEY ANATOMY</vt:lpstr>
      <vt:lpstr>KIDNEY ANATOMY</vt:lpstr>
      <vt:lpstr> Major and minor calyx along with the  pelvis drain urine to the ureters</vt:lpstr>
      <vt:lpstr>Structure of the Kidney</vt:lpstr>
      <vt:lpstr>PowerPoint Presentation</vt:lpstr>
      <vt:lpstr>NEPHRONS</vt:lpstr>
      <vt:lpstr>PowerPoint Presentation</vt:lpstr>
      <vt:lpstr>Renal corpuscle</vt:lpstr>
      <vt:lpstr>Glomerulus</vt:lpstr>
      <vt:lpstr>PowerPoint Presentation</vt:lpstr>
      <vt:lpstr>Bowman's capsule</vt:lpstr>
      <vt:lpstr> Fluids from blood in the glomerulus are  filtered through the visceral layer of  podocytes, resulting in the glomerular  filtrate.</vt:lpstr>
      <vt:lpstr>NOTE</vt:lpstr>
      <vt:lpstr>PowerPoint Presentation</vt:lpstr>
      <vt:lpstr>Renal tubule</vt:lpstr>
      <vt:lpstr>PowerPoint Presentation</vt:lpstr>
      <vt:lpstr>Proximal convoluted tubule (PCT)</vt:lpstr>
      <vt:lpstr>Nephron loop (“Loop of Henle”)</vt:lpstr>
      <vt:lpstr>Ascending limb of loop of Henle</vt:lpstr>
      <vt:lpstr> Thick segments</vt:lpstr>
      <vt:lpstr>Distal convoluted tubule (DCT)</vt:lpstr>
      <vt:lpstr>Collecting duct</vt:lpstr>
      <vt:lpstr>                    CLASSES The two general classes of nephrons are Short Cortical nephrons (80%)  Juxtamedullary nephrons (20%) which are classified according to the  length of their Loop of Henle  location of their renal corpuscle.</vt:lpstr>
      <vt:lpstr>URINE FORMATION</vt:lpstr>
      <vt:lpstr>PowerPoint Presentation</vt:lpstr>
      <vt:lpstr>PowerPoint Presentation</vt:lpstr>
      <vt:lpstr>PowerPoint Presentation</vt:lpstr>
      <vt:lpstr>KIDNEY FUNCTIONS</vt:lpstr>
      <vt:lpstr>The Ureters</vt:lpstr>
      <vt:lpstr>Histology of Ureter</vt:lpstr>
      <vt:lpstr> Carry urine from kidneys to urinary  bladder via peristalsis</vt:lpstr>
      <vt:lpstr>Urinary Bladder</vt:lpstr>
      <vt:lpstr>Urinary Bladder</vt:lpstr>
      <vt:lpstr>Urinary bladder</vt:lpstr>
      <vt:lpstr>Urethra</vt:lpstr>
      <vt:lpstr>Urethra in female</vt:lpstr>
      <vt:lpstr>PowerPoint Presentation</vt:lpstr>
      <vt:lpstr>Urethra in male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 of  Urinary System</dc:title>
  <cp:lastModifiedBy>Windows User</cp:lastModifiedBy>
  <cp:revision>35</cp:revision>
  <dcterms:created xsi:type="dcterms:W3CDTF">2020-12-14T06:13:05Z</dcterms:created>
  <dcterms:modified xsi:type="dcterms:W3CDTF">2020-12-22T02:09:51Z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2020-12-14T00:00:00Z</vt:filetime>
  </property>
</Properties>
</file>