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64" r:id="rId3"/>
    <p:sldId id="259" r:id="rId4"/>
    <p:sldId id="287" r:id="rId5"/>
    <p:sldId id="256" r:id="rId6"/>
    <p:sldId id="261" r:id="rId7"/>
    <p:sldId id="284" r:id="rId8"/>
    <p:sldId id="285" r:id="rId9"/>
    <p:sldId id="282" r:id="rId10"/>
    <p:sldId id="286" r:id="rId11"/>
    <p:sldId id="283" r:id="rId12"/>
    <p:sldId id="263" r:id="rId13"/>
    <p:sldId id="265" r:id="rId14"/>
    <p:sldId id="266" r:id="rId15"/>
    <p:sldId id="267" r:id="rId16"/>
    <p:sldId id="268" r:id="rId17"/>
    <p:sldId id="269" r:id="rId18"/>
    <p:sldId id="270" r:id="rId19"/>
    <p:sldId id="274" r:id="rId20"/>
    <p:sldId id="273" r:id="rId21"/>
    <p:sldId id="275" r:id="rId22"/>
    <p:sldId id="277" r:id="rId23"/>
    <p:sldId id="276" r:id="rId24"/>
    <p:sldId id="271" r:id="rId25"/>
    <p:sldId id="272" r:id="rId26"/>
    <p:sldId id="260" r:id="rId27"/>
    <p:sldId id="278" r:id="rId28"/>
    <p:sldId id="288" r:id="rId29"/>
    <p:sldId id="289" r:id="rId30"/>
    <p:sldId id="280"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62"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electronicshub.org/ir-senso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Barco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IIOT communication protocols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endParaRPr lang="en-US" dirty="0"/>
          </a:p>
        </p:txBody>
      </p:sp>
      <p:sp>
        <p:nvSpPr>
          <p:cNvPr id="3" name="Content Placeholder 2"/>
          <p:cNvSpPr>
            <a:spLocks noGrp="1"/>
          </p:cNvSpPr>
          <p:nvPr>
            <p:ph idx="1"/>
          </p:nvPr>
        </p:nvSpPr>
        <p:spPr>
          <a:xfrm>
            <a:off x="457200" y="1071546"/>
            <a:ext cx="8229600" cy="5054617"/>
          </a:xfrm>
        </p:spPr>
        <p:txBody>
          <a:bodyPr>
            <a:normAutofit fontScale="62500" lnSpcReduction="20000"/>
          </a:bodyPr>
          <a:lstStyle/>
          <a:p>
            <a:r>
              <a:rPr lang="en-US" dirty="0" smtClean="0"/>
              <a:t>125 - 134 KHz – </a:t>
            </a:r>
            <a:r>
              <a:rPr lang="en-US" b="1" dirty="0" smtClean="0"/>
              <a:t>Low Frequency (LF)</a:t>
            </a:r>
            <a:r>
              <a:rPr lang="en-US" dirty="0" smtClean="0"/>
              <a:t> – An extremely long wavelength with usually a short read range of about 1 - 10 centimeters. This frequency is typically used with animal tracking because it is not affected much by water or metal.</a:t>
            </a:r>
          </a:p>
          <a:p>
            <a:r>
              <a:rPr lang="en-US" dirty="0" smtClean="0"/>
              <a:t>13.56 MHz – </a:t>
            </a:r>
            <a:r>
              <a:rPr lang="en-US" b="1" dirty="0" smtClean="0"/>
              <a:t>High Frequency (HF) &amp; Near-Field Communication (NFC)</a:t>
            </a:r>
            <a:r>
              <a:rPr lang="en-US" dirty="0" smtClean="0"/>
              <a:t> – A medium wavelength with a typical read range of about 1 centimeter up to 1 meter. This frequency is used with data transmissions, access control applications, DVD kiosks, and passport security – applications that do not require a long read range.</a:t>
            </a:r>
          </a:p>
          <a:p>
            <a:r>
              <a:rPr lang="en-US" dirty="0" smtClean="0"/>
              <a:t>865 - 960 MHz – </a:t>
            </a:r>
            <a:r>
              <a:rPr lang="en-US" b="1" dirty="0" smtClean="0"/>
              <a:t>Ultra High Frequency (UHF)</a:t>
            </a:r>
            <a:r>
              <a:rPr lang="en-US" dirty="0" smtClean="0"/>
              <a:t> – A short, high-energy wavelength of about a one meter which translates to long read range. Passive UHF tags can be read from an average distance of about 5 - 6 meters, but larger UHF tags can achieve up to 30+ meters of read range in ideal conditions. This frequency is typically used with race timing, IT asset tracking, file tracking, and laundry management as all these applications typically need more than a meter of read range.</a:t>
            </a:r>
          </a:p>
          <a:p>
            <a:r>
              <a:rPr lang="en-US" dirty="0" smtClean="0"/>
              <a:t>As a general rule, higher frequencies will have shorter, higher-energy wavelengths and, in turn, longer read ranges.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2500" dirty="0" smtClean="0">
                <a:latin typeface="Times New Roman" pitchFamily="18" charset="0"/>
                <a:cs typeface="Times New Roman" pitchFamily="18" charset="0"/>
              </a:rPr>
              <a:t>RFID is the process by which items are uniquely identified using radio waves, and NFC is a specialized subset within the family of RFID technology. </a:t>
            </a:r>
          </a:p>
          <a:p>
            <a:r>
              <a:rPr lang="en-US" sz="2500" dirty="0" smtClean="0">
                <a:latin typeface="Times New Roman" pitchFamily="18" charset="0"/>
                <a:cs typeface="Times New Roman" pitchFamily="18" charset="0"/>
              </a:rPr>
              <a:t>Specifically, NFC is a branch of High-Frequency (HF) RFID, and both operate at the </a:t>
            </a:r>
            <a:r>
              <a:rPr lang="en-US" sz="2500" dirty="0" smtClean="0">
                <a:solidFill>
                  <a:srgbClr val="FF0000"/>
                </a:solidFill>
                <a:latin typeface="Times New Roman" pitchFamily="18" charset="0"/>
                <a:cs typeface="Times New Roman" pitchFamily="18" charset="0"/>
              </a:rPr>
              <a:t>13.56 MHz frequency</a:t>
            </a:r>
            <a:r>
              <a:rPr lang="en-US" sz="2500" dirty="0" smtClean="0">
                <a:latin typeface="Times New Roman" pitchFamily="18" charset="0"/>
                <a:cs typeface="Times New Roman" pitchFamily="18" charset="0"/>
              </a:rPr>
              <a:t>. NFC is designed to be a secure form of data exchange, and an NFC device is capable of being both an NFC reader and an NFC tag. This unique feature allows NFC devices to communicate peer-to-peer</a:t>
            </a:r>
            <a:r>
              <a:rPr lang="en-US" dirty="0" smtClean="0"/>
              <a:t>.</a:t>
            </a:r>
          </a:p>
          <a:p>
            <a:r>
              <a:rPr lang="en-US" dirty="0" smtClean="0"/>
              <a:t> </a:t>
            </a:r>
            <a:r>
              <a:rPr lang="en-US" sz="2700" dirty="0" smtClean="0">
                <a:latin typeface="Times New Roman" pitchFamily="18" charset="0"/>
                <a:cs typeface="Times New Roman" pitchFamily="18" charset="0"/>
              </a:rPr>
              <a:t>NFC devices are an ideal solution for applications including but not limited to access control, consumer electronics, transport, payments, healthcare, information collection, information exchange, coupons, and ticketing</a:t>
            </a:r>
            <a:endParaRPr lang="en-US" sz="2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9113" y="1223963"/>
            <a:ext cx="8105775" cy="441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0304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Zigbee</a:t>
            </a:r>
            <a:endParaRPr lang="en-US" dirty="0"/>
          </a:p>
        </p:txBody>
      </p:sp>
      <p:sp>
        <p:nvSpPr>
          <p:cNvPr id="3" name="Content Placeholder 2"/>
          <p:cNvSpPr>
            <a:spLocks noGrp="1"/>
          </p:cNvSpPr>
          <p:nvPr>
            <p:ph idx="1"/>
          </p:nvPr>
        </p:nvSpPr>
        <p:spPr>
          <a:xfrm>
            <a:off x="500034" y="1071546"/>
            <a:ext cx="8186766" cy="5054617"/>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4838" y="1504950"/>
            <a:ext cx="7934325" cy="3848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9800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 y="1628775"/>
            <a:ext cx="8001000" cy="3600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125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endParaRPr lang="en-US" dirty="0"/>
          </a:p>
        </p:txBody>
      </p:sp>
      <p:sp>
        <p:nvSpPr>
          <p:cNvPr id="3" name="Content Placeholder 2"/>
          <p:cNvSpPr>
            <a:spLocks noGrp="1"/>
          </p:cNvSpPr>
          <p:nvPr>
            <p:ph idx="1"/>
          </p:nvPr>
        </p:nvSpPr>
        <p:spPr>
          <a:xfrm>
            <a:off x="571472" y="1071546"/>
            <a:ext cx="8115328" cy="5054617"/>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6275" y="1176338"/>
            <a:ext cx="7791450" cy="450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4237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4638"/>
            <a:ext cx="7758138" cy="725470"/>
          </a:xfrm>
        </p:spPr>
        <p:txBody>
          <a:bodyPr>
            <a:normAutofit fontScale="90000"/>
          </a:bodyPr>
          <a:lstStyle/>
          <a:p>
            <a:endParaRPr lang="en-US" dirty="0"/>
          </a:p>
        </p:txBody>
      </p:sp>
      <p:sp>
        <p:nvSpPr>
          <p:cNvPr id="3" name="Content Placeholder 2"/>
          <p:cNvSpPr>
            <a:spLocks noGrp="1"/>
          </p:cNvSpPr>
          <p:nvPr>
            <p:ph idx="1"/>
          </p:nvPr>
        </p:nvSpPr>
        <p:spPr>
          <a:xfrm>
            <a:off x="571472" y="1071546"/>
            <a:ext cx="8115328" cy="5054617"/>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90613" y="1190625"/>
            <a:ext cx="6962775" cy="447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0571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monitoring system</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7688" y="1433513"/>
            <a:ext cx="8048625" cy="399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1510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characteristics of </a:t>
            </a:r>
            <a:r>
              <a:rPr lang="en-US" dirty="0" err="1" smtClean="0"/>
              <a:t>Zigbee</a:t>
            </a:r>
            <a:r>
              <a:rPr lang="en-US" dirty="0" smtClean="0"/>
              <a:t> standard</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 y="1423988"/>
            <a:ext cx="8001000" cy="401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6446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2463" y="1452563"/>
            <a:ext cx="7839075" cy="3952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935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53400" cy="5668963"/>
          </a:xfrm>
        </p:spPr>
        <p:txBody>
          <a:bodyPr/>
          <a:lstStyle/>
          <a:p>
            <a:endParaRPr lang="en-US" dirty="0"/>
          </a:p>
        </p:txBody>
      </p:sp>
      <p:pic>
        <p:nvPicPr>
          <p:cNvPr id="2050" name="Picture 2" descr="General feature of IoT gateway. | Download Scientific Diagr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4130" y="457200"/>
            <a:ext cx="7946517" cy="60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042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frequency band</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 y="1338263"/>
            <a:ext cx="7848600" cy="418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0562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600201"/>
            <a:ext cx="8084024"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4324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144137"/>
            <a:ext cx="8220075"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11643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LPWAN</a:t>
            </a:r>
            <a:endParaRPr lang="en-US" dirty="0"/>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Low-Power Wide Area Networks (LPWANs) are a new phenomenon in Industrial </a:t>
            </a:r>
            <a:r>
              <a:rPr lang="en-US" sz="2400" dirty="0" err="1">
                <a:latin typeface="Times New Roman" pitchFamily="18" charset="0"/>
                <a:cs typeface="Times New Roman" pitchFamily="18" charset="0"/>
              </a:rPr>
              <a:t>IoT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IIoT</a:t>
            </a:r>
            <a:r>
              <a:rPr lang="en-US" sz="2400" dirty="0">
                <a:latin typeface="Times New Roman" pitchFamily="18" charset="0"/>
                <a:cs typeface="Times New Roman" pitchFamily="18" charset="0"/>
              </a:rPr>
              <a:t>). Providing long-range communication on small, inexpensive batteries that last for </a:t>
            </a:r>
            <a:r>
              <a:rPr lang="en-US" sz="2400" dirty="0" smtClean="0">
                <a:latin typeface="Times New Roman" pitchFamily="18" charset="0"/>
                <a:cs typeface="Times New Roman" pitchFamily="18" charset="0"/>
              </a:rPr>
              <a:t>years.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LPWANs can connect several types of </a:t>
            </a:r>
            <a:r>
              <a:rPr lang="en-US" sz="2400" dirty="0" err="1">
                <a:latin typeface="Times New Roman" pitchFamily="18" charset="0"/>
                <a:cs typeface="Times New Roman" pitchFamily="18" charset="0"/>
              </a:rPr>
              <a:t>IIoT</a:t>
            </a:r>
            <a:r>
              <a:rPr lang="en-US" sz="2400" dirty="0">
                <a:latin typeface="Times New Roman" pitchFamily="18" charset="0"/>
                <a:cs typeface="Times New Roman" pitchFamily="18" charset="0"/>
              </a:rPr>
              <a:t> sensors and facilitate numerous applications from remote monitoring and worker safety to building controls and facility management</a:t>
            </a:r>
            <a:r>
              <a:rPr lang="en-US" sz="2400" dirty="0" smtClean="0">
                <a:latin typeface="Times New Roman" pitchFamily="18" charset="0"/>
                <a:cs typeface="Times New Roman" pitchFamily="18" charset="0"/>
              </a:rPr>
              <a:t>.</a:t>
            </a:r>
          </a:p>
          <a:p>
            <a:r>
              <a:rPr lang="en-US" sz="2400" dirty="0"/>
              <a:t> LPWANs can only send small blocks of data at a low rate, and therefore are better suited for use cases that don’t require high bandwidth and are not time-sensitive.</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01869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 </a:t>
            </a:r>
            <a:r>
              <a:rPr lang="en-US" sz="2400" dirty="0"/>
              <a:t>Today, existing LPWANs operate in both the licensed (NB-</a:t>
            </a:r>
            <a:r>
              <a:rPr lang="en-US" sz="2400" dirty="0" err="1"/>
              <a:t>IoT</a:t>
            </a:r>
            <a:r>
              <a:rPr lang="en-US" sz="2400" dirty="0"/>
              <a:t>, LTE-M) and unlicensed (e.g. MIOTY, </a:t>
            </a:r>
            <a:r>
              <a:rPr lang="en-US" sz="2400" dirty="0" err="1"/>
              <a:t>LoRa</a:t>
            </a:r>
            <a:r>
              <a:rPr lang="en-US" sz="2400" dirty="0"/>
              <a:t>, </a:t>
            </a:r>
            <a:r>
              <a:rPr lang="en-US" sz="2400" dirty="0" err="1"/>
              <a:t>Sigfox</a:t>
            </a:r>
            <a:r>
              <a:rPr lang="en-US" sz="2400" dirty="0"/>
              <a:t> etc.) spectrum with varying degrees of network performance</a:t>
            </a:r>
            <a:r>
              <a:rPr lang="en-US" sz="2400" dirty="0" smtClean="0"/>
              <a:t>.</a:t>
            </a:r>
          </a:p>
          <a:p>
            <a:r>
              <a:rPr lang="en-US" sz="2400" dirty="0" smtClean="0"/>
              <a:t> </a:t>
            </a:r>
            <a:r>
              <a:rPr lang="en-US" sz="2400" dirty="0"/>
              <a:t>For example, while power consumption is a major issue for cellular-based, licensed LPWANs; Quality-of-Service and scalability are main considerations when adopting unlicensed </a:t>
            </a:r>
            <a:r>
              <a:rPr lang="en-US" sz="2400" dirty="0" smtClean="0"/>
              <a:t>technologies.</a:t>
            </a:r>
            <a:endParaRPr lang="en-US" sz="2400" dirty="0"/>
          </a:p>
        </p:txBody>
      </p:sp>
    </p:spTree>
    <p:extLst>
      <p:ext uri="{BB962C8B-B14F-4D97-AF65-F5344CB8AC3E}">
        <p14:creationId xmlns:p14="http://schemas.microsoft.com/office/powerpoint/2010/main" xmlns="" val="2498406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protocols comparison</a:t>
            </a: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1495424"/>
            <a:ext cx="7162800" cy="5076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201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NarrowBand</a:t>
            </a:r>
            <a:r>
              <a:rPr lang="en-US" b="1" i="1" dirty="0"/>
              <a:t> </a:t>
            </a:r>
            <a:r>
              <a:rPr lang="en-US" b="1" i="1" dirty="0" err="1"/>
              <a:t>IoT</a:t>
            </a:r>
            <a:r>
              <a:rPr lang="en-US" b="1" i="1" dirty="0"/>
              <a:t> (NB-</a:t>
            </a:r>
            <a:r>
              <a:rPr lang="en-US" b="1" i="1" dirty="0" err="1"/>
              <a:t>IoT</a:t>
            </a:r>
            <a:r>
              <a:rPr lang="en-US" b="1" i="1" dirty="0"/>
              <a:t>)</a:t>
            </a:r>
            <a:endParaRPr lang="en-US" dirty="0"/>
          </a:p>
        </p:txBody>
      </p:sp>
      <p:sp>
        <p:nvSpPr>
          <p:cNvPr id="3" name="Content Placeholder 2"/>
          <p:cNvSpPr>
            <a:spLocks noGrp="1"/>
          </p:cNvSpPr>
          <p:nvPr>
            <p:ph idx="1"/>
          </p:nvPr>
        </p:nvSpPr>
        <p:spPr/>
        <p:txBody>
          <a:bodyPr/>
          <a:lstStyle/>
          <a:p>
            <a:r>
              <a:rPr lang="en-US" sz="2500" dirty="0">
                <a:latin typeface="Times New Roman" pitchFamily="18" charset="0"/>
                <a:cs typeface="Times New Roman" pitchFamily="18" charset="0"/>
              </a:rPr>
              <a:t>The NB-</a:t>
            </a:r>
            <a:r>
              <a:rPr lang="en-US" sz="2500" dirty="0" err="1">
                <a:latin typeface="Times New Roman" pitchFamily="18" charset="0"/>
                <a:cs typeface="Times New Roman" pitchFamily="18" charset="0"/>
              </a:rPr>
              <a:t>IoT</a:t>
            </a:r>
            <a:r>
              <a:rPr lang="en-US" sz="2500" dirty="0">
                <a:latin typeface="Times New Roman" pitchFamily="18" charset="0"/>
                <a:cs typeface="Times New Roman" pitchFamily="18" charset="0"/>
              </a:rPr>
              <a:t> provides low energy consumption, small volumes of data </a:t>
            </a:r>
            <a:r>
              <a:rPr lang="en-US" sz="2500" dirty="0" smtClean="0">
                <a:latin typeface="Times New Roman" pitchFamily="18" charset="0"/>
                <a:cs typeface="Times New Roman" pitchFamily="18" charset="0"/>
              </a:rPr>
              <a:t>and transmission </a:t>
            </a:r>
            <a:r>
              <a:rPr lang="en-US" sz="2500" dirty="0">
                <a:latin typeface="Times New Roman" pitchFamily="18" charset="0"/>
                <a:cs typeface="Times New Roman" pitchFamily="18" charset="0"/>
              </a:rPr>
              <a:t>over large </a:t>
            </a:r>
            <a:r>
              <a:rPr lang="en-US" sz="2500" dirty="0" smtClean="0">
                <a:latin typeface="Times New Roman" pitchFamily="18" charset="0"/>
                <a:cs typeface="Times New Roman" pitchFamily="18" charset="0"/>
              </a:rPr>
              <a:t>distances.</a:t>
            </a:r>
          </a:p>
          <a:p>
            <a:r>
              <a:rPr lang="en-US" sz="2500" dirty="0">
                <a:latin typeface="Times New Roman" pitchFamily="18" charset="0"/>
                <a:cs typeface="Times New Roman" pitchFamily="18" charset="0"/>
              </a:rPr>
              <a:t>operates at even lower bandwidths (180 kHz/channel) and </a:t>
            </a:r>
            <a:r>
              <a:rPr lang="en-US" sz="2500" dirty="0" smtClean="0">
                <a:latin typeface="Times New Roman" pitchFamily="18" charset="0"/>
                <a:cs typeface="Times New Roman" pitchFamily="18" charset="0"/>
              </a:rPr>
              <a:t>lower data </a:t>
            </a:r>
            <a:r>
              <a:rPr lang="en-US" sz="2500" dirty="0">
                <a:latin typeface="Times New Roman" pitchFamily="18" charset="0"/>
                <a:cs typeface="Times New Roman" pitchFamily="18" charset="0"/>
              </a:rPr>
              <a:t>rates (20 kbps) in the licensed LTE </a:t>
            </a:r>
            <a:r>
              <a:rPr lang="en-US" sz="2500" dirty="0" smtClean="0">
                <a:latin typeface="Times New Roman" pitchFamily="18" charset="0"/>
                <a:cs typeface="Times New Roman" pitchFamily="18" charset="0"/>
              </a:rPr>
              <a:t>spectrum</a:t>
            </a:r>
          </a:p>
          <a:p>
            <a:endParaRPr lang="en-US" dirty="0"/>
          </a:p>
        </p:txBody>
      </p:sp>
    </p:spTree>
    <p:extLst>
      <p:ext uri="{BB962C8B-B14F-4D97-AF65-F5344CB8AC3E}">
        <p14:creationId xmlns:p14="http://schemas.microsoft.com/office/powerpoint/2010/main" xmlns="" val="2458801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500" dirty="0">
                <a:latin typeface="Times New Roman" pitchFamily="18" charset="0"/>
                <a:cs typeface="Times New Roman" pitchFamily="18" charset="0"/>
              </a:rPr>
              <a:t>The </a:t>
            </a:r>
            <a:r>
              <a:rPr lang="en-US" sz="2500" dirty="0">
                <a:solidFill>
                  <a:srgbClr val="FF0000"/>
                </a:solidFill>
                <a:latin typeface="Times New Roman" pitchFamily="18" charset="0"/>
                <a:cs typeface="Times New Roman" pitchFamily="18" charset="0"/>
              </a:rPr>
              <a:t>NB-</a:t>
            </a:r>
            <a:r>
              <a:rPr lang="en-US" sz="2500" dirty="0" err="1">
                <a:solidFill>
                  <a:srgbClr val="FF0000"/>
                </a:solidFill>
                <a:latin typeface="Times New Roman" pitchFamily="18" charset="0"/>
                <a:cs typeface="Times New Roman" pitchFamily="18" charset="0"/>
              </a:rPr>
              <a:t>IoT</a:t>
            </a:r>
            <a:r>
              <a:rPr lang="en-US" sz="2500" dirty="0">
                <a:latin typeface="Times New Roman" pitchFamily="18" charset="0"/>
                <a:cs typeface="Times New Roman" pitchFamily="18" charset="0"/>
              </a:rPr>
              <a:t> provides low energy consumption, small volumes of data </a:t>
            </a:r>
            <a:r>
              <a:rPr lang="en-US" sz="2500" dirty="0" smtClean="0">
                <a:latin typeface="Times New Roman" pitchFamily="18" charset="0"/>
                <a:cs typeface="Times New Roman" pitchFamily="18" charset="0"/>
              </a:rPr>
              <a:t>and transmission </a:t>
            </a:r>
            <a:r>
              <a:rPr lang="en-US" sz="2500" dirty="0">
                <a:latin typeface="Times New Roman" pitchFamily="18" charset="0"/>
                <a:cs typeface="Times New Roman" pitchFamily="18" charset="0"/>
              </a:rPr>
              <a:t>over large distances or deep within buildings. </a:t>
            </a:r>
            <a:endParaRPr lang="en-US" sz="2500" dirty="0" smtClean="0">
              <a:latin typeface="Times New Roman" pitchFamily="18" charset="0"/>
              <a:cs typeface="Times New Roman" pitchFamily="18" charset="0"/>
            </a:endParaRPr>
          </a:p>
          <a:p>
            <a:r>
              <a:rPr lang="en-US" sz="2500" dirty="0" smtClean="0">
                <a:latin typeface="Times New Roman" pitchFamily="18" charset="0"/>
                <a:cs typeface="Times New Roman" pitchFamily="18" charset="0"/>
              </a:rPr>
              <a:t>It </a:t>
            </a:r>
            <a:r>
              <a:rPr lang="en-US" sz="2500" dirty="0">
                <a:latin typeface="Times New Roman" pitchFamily="18" charset="0"/>
                <a:cs typeface="Times New Roman" pitchFamily="18" charset="0"/>
              </a:rPr>
              <a:t>is based on </a:t>
            </a:r>
            <a:r>
              <a:rPr lang="en-US" sz="2500" dirty="0" smtClean="0">
                <a:latin typeface="Times New Roman" pitchFamily="18" charset="0"/>
                <a:cs typeface="Times New Roman" pitchFamily="18" charset="0"/>
              </a:rPr>
              <a:t>release 13 </a:t>
            </a:r>
            <a:r>
              <a:rPr lang="en-US" sz="2500" dirty="0">
                <a:latin typeface="Times New Roman" pitchFamily="18" charset="0"/>
                <a:cs typeface="Times New Roman" pitchFamily="18" charset="0"/>
              </a:rPr>
              <a:t>of 3GPP and operates at even lower bandwidths (180 kHz/channel) and </a:t>
            </a:r>
            <a:r>
              <a:rPr lang="en-US" sz="2500" dirty="0" smtClean="0">
                <a:latin typeface="Times New Roman" pitchFamily="18" charset="0"/>
                <a:cs typeface="Times New Roman" pitchFamily="18" charset="0"/>
              </a:rPr>
              <a:t>lower data </a:t>
            </a:r>
            <a:r>
              <a:rPr lang="en-US" sz="2500" dirty="0">
                <a:latin typeface="Times New Roman" pitchFamily="18" charset="0"/>
                <a:cs typeface="Times New Roman" pitchFamily="18" charset="0"/>
              </a:rPr>
              <a:t>rates (20 kbps) in the licensed LTE spectrum. Mobility is sacrificed in favor </a:t>
            </a:r>
            <a:r>
              <a:rPr lang="en-US" sz="2500" dirty="0" smtClean="0">
                <a:latin typeface="Times New Roman" pitchFamily="18" charset="0"/>
                <a:cs typeface="Times New Roman" pitchFamily="18" charset="0"/>
              </a:rPr>
              <a:t>of better </a:t>
            </a:r>
            <a:r>
              <a:rPr lang="en-US" sz="2500" dirty="0">
                <a:latin typeface="Times New Roman" pitchFamily="18" charset="0"/>
                <a:cs typeface="Times New Roman" pitchFamily="18" charset="0"/>
              </a:rPr>
              <a:t>indoor coverage and support for larger number of devices</a:t>
            </a:r>
            <a:r>
              <a:rPr lang="en-US" sz="2500" dirty="0" smtClean="0">
                <a:latin typeface="Times New Roman" pitchFamily="18" charset="0"/>
                <a:cs typeface="Times New Roman" pitchFamily="18" charset="0"/>
              </a:rPr>
              <a:t>.</a:t>
            </a:r>
          </a:p>
          <a:p>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NB-</a:t>
            </a:r>
            <a:r>
              <a:rPr lang="en-US" sz="2500" dirty="0" err="1">
                <a:latin typeface="Times New Roman" pitchFamily="18" charset="0"/>
                <a:cs typeface="Times New Roman" pitchFamily="18" charset="0"/>
              </a:rPr>
              <a:t>IoT</a:t>
            </a:r>
            <a:r>
              <a:rPr lang="en-US" sz="2500" dirty="0">
                <a:latin typeface="Times New Roman" pitchFamily="18" charset="0"/>
                <a:cs typeface="Times New Roman" pitchFamily="18" charset="0"/>
              </a:rPr>
              <a:t> is </a:t>
            </a:r>
            <a:r>
              <a:rPr lang="en-US" sz="2500" dirty="0" smtClean="0">
                <a:latin typeface="Times New Roman" pitchFamily="18" charset="0"/>
                <a:cs typeface="Times New Roman" pitchFamily="18" charset="0"/>
              </a:rPr>
              <a:t>managed by </a:t>
            </a:r>
            <a:r>
              <a:rPr lang="en-US" sz="2500" dirty="0">
                <a:latin typeface="Times New Roman" pitchFamily="18" charset="0"/>
                <a:cs typeface="Times New Roman" pitchFamily="18" charset="0"/>
              </a:rPr>
              <a:t>cellular operators with expected costs and regulations on access to this network</a:t>
            </a:r>
          </a:p>
        </p:txBody>
      </p:sp>
    </p:spTree>
    <p:extLst>
      <p:ext uri="{BB962C8B-B14F-4D97-AF65-F5344CB8AC3E}">
        <p14:creationId xmlns:p14="http://schemas.microsoft.com/office/powerpoint/2010/main" xmlns="" val="181288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LTE-M</a:t>
            </a:r>
            <a:endParaRPr lang="en-US" dirty="0"/>
          </a:p>
        </p:txBody>
      </p:sp>
      <p:sp>
        <p:nvSpPr>
          <p:cNvPr id="3" name="Content Placeholder 2"/>
          <p:cNvSpPr>
            <a:spLocks noGrp="1"/>
          </p:cNvSpPr>
          <p:nvPr>
            <p:ph idx="1"/>
          </p:nvPr>
        </p:nvSpPr>
        <p:spPr>
          <a:xfrm>
            <a:off x="457200" y="1142984"/>
            <a:ext cx="8472518" cy="4983179"/>
          </a:xfrm>
        </p:spPr>
        <p:txBody>
          <a:bodyPr>
            <a:normAutofit/>
          </a:bodyPr>
          <a:lstStyle/>
          <a:p>
            <a:r>
              <a:rPr lang="en-US" sz="2500" b="1" dirty="0" smtClean="0">
                <a:latin typeface="Times New Roman" pitchFamily="18" charset="0"/>
                <a:cs typeface="Times New Roman" pitchFamily="18" charset="0"/>
              </a:rPr>
              <a:t>LTE-M</a:t>
            </a:r>
            <a:r>
              <a:rPr lang="en-US" sz="2500" dirty="0" smtClean="0">
                <a:latin typeface="Times New Roman" pitchFamily="18" charset="0"/>
                <a:cs typeface="Times New Roman" pitchFamily="18" charset="0"/>
              </a:rPr>
              <a:t> or </a:t>
            </a:r>
            <a:r>
              <a:rPr lang="en-US" sz="2500" b="1" dirty="0" smtClean="0">
                <a:latin typeface="Times New Roman" pitchFamily="18" charset="0"/>
                <a:cs typeface="Times New Roman" pitchFamily="18" charset="0"/>
              </a:rPr>
              <a:t>LTE-MTC</a:t>
            </a:r>
            <a:r>
              <a:rPr lang="en-US" sz="2500" dirty="0" smtClean="0">
                <a:latin typeface="Times New Roman" pitchFamily="18" charset="0"/>
                <a:cs typeface="Times New Roman" pitchFamily="18" charset="0"/>
              </a:rPr>
              <a:t>(“Long-term Evolution Machine Type Communication"), is a type of low power  wide area network radio communication technology standard developed by 3GPP for machine to machine and internet of things (</a:t>
            </a:r>
            <a:r>
              <a:rPr lang="en-US" sz="2500" dirty="0" err="1" smtClean="0">
                <a:latin typeface="Times New Roman" pitchFamily="18" charset="0"/>
                <a:cs typeface="Times New Roman" pitchFamily="18" charset="0"/>
              </a:rPr>
              <a:t>IoT</a:t>
            </a:r>
            <a:r>
              <a:rPr lang="en-US" sz="2500" dirty="0" smtClean="0">
                <a:latin typeface="Times New Roman" pitchFamily="18" charset="0"/>
                <a:cs typeface="Times New Roman" pitchFamily="18" charset="0"/>
              </a:rPr>
              <a:t>) applications.</a:t>
            </a:r>
          </a:p>
          <a:p>
            <a:r>
              <a:rPr lang="en-US" sz="2500" dirty="0" smtClean="0">
                <a:latin typeface="Times New Roman" pitchFamily="18" charset="0"/>
                <a:cs typeface="Times New Roman" pitchFamily="18" charset="0"/>
              </a:rPr>
              <a:t>The advantage of LTE-M over NB-</a:t>
            </a:r>
            <a:r>
              <a:rPr lang="en-US" sz="2500" dirty="0" err="1" smtClean="0">
                <a:latin typeface="Times New Roman" pitchFamily="18" charset="0"/>
                <a:cs typeface="Times New Roman" pitchFamily="18" charset="0"/>
              </a:rPr>
              <a:t>IoT</a:t>
            </a:r>
            <a:r>
              <a:rPr lang="en-US" sz="2500" dirty="0" smtClean="0">
                <a:latin typeface="Times New Roman" pitchFamily="18" charset="0"/>
                <a:cs typeface="Times New Roman" pitchFamily="18" charset="0"/>
              </a:rPr>
              <a:t> is its comparatively higher data rate, mobility, and voice over the network, but it requires more bandwidth, is more costly.</a:t>
            </a:r>
            <a:endParaRPr lang="en-US" sz="25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500" dirty="0" smtClean="0">
                <a:solidFill>
                  <a:srgbClr val="FF0000"/>
                </a:solidFill>
                <a:latin typeface="Times New Roman" pitchFamily="18" charset="0"/>
                <a:cs typeface="Times New Roman" pitchFamily="18" charset="0"/>
              </a:rPr>
              <a:t>Extended coverage GSM</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IoT</a:t>
            </a:r>
            <a:r>
              <a:rPr lang="en-US" sz="2500" dirty="0" smtClean="0">
                <a:latin typeface="Times New Roman" pitchFamily="18" charset="0"/>
                <a:cs typeface="Times New Roman" pitchFamily="18" charset="0"/>
              </a:rPr>
              <a:t> (EC-GSM-</a:t>
            </a:r>
            <a:r>
              <a:rPr lang="en-US" sz="2500" dirty="0" err="1" smtClean="0">
                <a:latin typeface="Times New Roman" pitchFamily="18" charset="0"/>
                <a:cs typeface="Times New Roman" pitchFamily="18" charset="0"/>
              </a:rPr>
              <a:t>IoT</a:t>
            </a:r>
            <a:r>
              <a:rPr lang="en-US" sz="2500" dirty="0" smtClean="0">
                <a:latin typeface="Times New Roman" pitchFamily="18" charset="0"/>
                <a:cs typeface="Times New Roman" pitchFamily="18" charset="0"/>
              </a:rPr>
              <a:t>) is a standard-based Low Power Wide Area technology. It is based on GPRS and designed as a high capacity, long range, low energy and low complexity cellular system for </a:t>
            </a:r>
            <a:r>
              <a:rPr lang="en-US" sz="2500" dirty="0" err="1" smtClean="0">
                <a:latin typeface="Times New Roman" pitchFamily="18" charset="0"/>
                <a:cs typeface="Times New Roman" pitchFamily="18" charset="0"/>
              </a:rPr>
              <a:t>IoT</a:t>
            </a:r>
            <a:r>
              <a:rPr lang="en-US" sz="2500" dirty="0" smtClean="0">
                <a:latin typeface="Times New Roman" pitchFamily="18" charset="0"/>
                <a:cs typeface="Times New Roman" pitchFamily="18" charset="0"/>
              </a:rPr>
              <a:t> communications</a:t>
            </a:r>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endParaRPr lang="en-US" dirty="0"/>
          </a:p>
        </p:txBody>
      </p:sp>
      <p:sp>
        <p:nvSpPr>
          <p:cNvPr id="3" name="Content Placeholder 2"/>
          <p:cNvSpPr>
            <a:spLocks noGrp="1"/>
          </p:cNvSpPr>
          <p:nvPr>
            <p:ph idx="1"/>
          </p:nvPr>
        </p:nvSpPr>
        <p:spPr>
          <a:xfrm>
            <a:off x="323528" y="764704"/>
            <a:ext cx="8363272" cy="5361459"/>
          </a:xfrm>
        </p:spPr>
        <p:txBody>
          <a:bodyPr/>
          <a:lstStyle/>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330" y="692697"/>
            <a:ext cx="8047087" cy="54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7505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hlinkClick r:id="rId2"/>
              </a:rPr>
              <a:t>https://www.electronicshub.org/ir-sensor/#:~:text=An%20infrared%20sensor%20emits%20and,radiation%20to%20sense%20its%20surroundings.&amp;text=The%20basic%20concept%20of%20an,received%20at%20the%20infrared%20receiver.</a:t>
            </a:r>
            <a:endParaRPr lang="en-US" sz="2000" dirty="0"/>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descr="Specifications and Applications of Narrow Band IoT (NB-IoT) - RF P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918855"/>
            <a:ext cx="57150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3969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descr="How Does LoRa Sensor Send and Receive data - MOKOSmart #1 Smart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1643050"/>
            <a:ext cx="7600950"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8410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Bluetooth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FF0000"/>
                </a:solidFill>
              </a:rPr>
              <a:t>Bluetooth</a:t>
            </a:r>
            <a:r>
              <a:rPr lang="en-US" dirty="0" smtClean="0"/>
              <a:t> is an universal for short range wireless voice and data communication.</a:t>
            </a:r>
          </a:p>
          <a:p>
            <a:r>
              <a:rPr lang="en-US" dirty="0" smtClean="0"/>
              <a:t>It is a Wireless Personal Area Network (WPAN) technology and is used for exchanging data over smaller distances.</a:t>
            </a:r>
          </a:p>
          <a:p>
            <a:r>
              <a:rPr lang="en-US" dirty="0" smtClean="0"/>
              <a:t> This technology was invented by Ericson in 1994. It operates in the unlicensed, industrial, scientific and medical (ISM) band from 2.4 GHz to 2.485 GHz. </a:t>
            </a:r>
          </a:p>
          <a:p>
            <a:r>
              <a:rPr lang="en-US" dirty="0" smtClean="0"/>
              <a:t> Bluetooth ranges up to 10 meters. It provides data rates up to 1 Mbps or 3 Mbps depending upon the version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1"/>
            <a:ext cx="7924800" cy="609599"/>
          </a:xfrm>
        </p:spPr>
        <p:txBody>
          <a:bodyPr>
            <a:normAutofit fontScale="90000"/>
          </a:bodyPr>
          <a:lstStyle/>
          <a:p>
            <a:r>
              <a:rPr lang="en-US" dirty="0">
                <a:solidFill>
                  <a:srgbClr val="FF0000"/>
                </a:solidFill>
              </a:rPr>
              <a:t>Bluetooth Low </a:t>
            </a:r>
            <a:r>
              <a:rPr lang="en-US" dirty="0" smtClean="0">
                <a:solidFill>
                  <a:srgbClr val="FF0000"/>
                </a:solidFill>
              </a:rPr>
              <a:t>Energy(BLE)</a:t>
            </a:r>
            <a:endParaRPr lang="en-US" dirty="0">
              <a:solidFill>
                <a:srgbClr val="FF0000"/>
              </a:solidFill>
            </a:endParaRPr>
          </a:p>
        </p:txBody>
      </p:sp>
      <p:sp>
        <p:nvSpPr>
          <p:cNvPr id="3" name="Subtitle 2"/>
          <p:cNvSpPr>
            <a:spLocks noGrp="1"/>
          </p:cNvSpPr>
          <p:nvPr>
            <p:ph type="subTitle" idx="1"/>
          </p:nvPr>
        </p:nvSpPr>
        <p:spPr>
          <a:xfrm>
            <a:off x="533400" y="1191491"/>
            <a:ext cx="8077200" cy="5209309"/>
          </a:xfrm>
        </p:spPr>
        <p:txBody>
          <a:bodyPr>
            <a:normAutofit/>
          </a:bodyPr>
          <a:lstStyle/>
          <a:p>
            <a:pPr marL="342900" indent="-342900" algn="l">
              <a:buFont typeface="Arial" pitchFamily="34" charset="0"/>
              <a:buChar char="•"/>
            </a:pPr>
            <a:r>
              <a:rPr lang="en-US" sz="2400" dirty="0">
                <a:solidFill>
                  <a:schemeClr val="tx1">
                    <a:lumMod val="95000"/>
                    <a:lumOff val="5000"/>
                  </a:schemeClr>
                </a:solidFill>
              </a:rPr>
              <a:t> Bluetooth and Bluetooth Low Energy are used for very different purposes. Bluetooth can handle a lot of data, but consumes battery life quickly and costs a lot more. </a:t>
            </a:r>
            <a:endParaRPr lang="en-US" sz="2400" dirty="0" smtClean="0">
              <a:solidFill>
                <a:schemeClr val="tx1">
                  <a:lumMod val="95000"/>
                  <a:lumOff val="5000"/>
                </a:schemeClr>
              </a:solidFill>
            </a:endParaRPr>
          </a:p>
          <a:p>
            <a:pPr marL="342900" indent="-342900" algn="l">
              <a:buFont typeface="Arial" pitchFamily="34" charset="0"/>
              <a:buChar char="•"/>
            </a:pPr>
            <a:r>
              <a:rPr lang="en-US" sz="2400" dirty="0" smtClean="0">
                <a:solidFill>
                  <a:schemeClr val="tx1">
                    <a:lumMod val="95000"/>
                    <a:lumOff val="5000"/>
                  </a:schemeClr>
                </a:solidFill>
              </a:rPr>
              <a:t>BLE </a:t>
            </a:r>
            <a:r>
              <a:rPr lang="en-US" sz="2400" dirty="0">
                <a:solidFill>
                  <a:schemeClr val="tx1">
                    <a:lumMod val="95000"/>
                    <a:lumOff val="5000"/>
                  </a:schemeClr>
                </a:solidFill>
              </a:rPr>
              <a:t>is used for applications that do not need to exchange large amounts of data, and can therefore run on battery power for years at a cheaper cost. It all depends on what you’re trying to accomplish.</a:t>
            </a:r>
          </a:p>
        </p:txBody>
      </p:sp>
    </p:spTree>
    <p:extLst>
      <p:ext uri="{BB962C8B-B14F-4D97-AF65-F5344CB8AC3E}">
        <p14:creationId xmlns:p14="http://schemas.microsoft.com/office/powerpoint/2010/main" xmlns="" val="4075570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RFID(Radio </a:t>
            </a:r>
            <a:r>
              <a:rPr lang="en-US" dirty="0" err="1" smtClean="0"/>
              <a:t>frquency</a:t>
            </a:r>
            <a:r>
              <a:rPr lang="en-US" dirty="0" smtClean="0"/>
              <a:t> identification)</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1752600"/>
            <a:ext cx="7411598" cy="44256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8594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92500"/>
          </a:bodyPr>
          <a:lstStyle/>
          <a:p>
            <a:r>
              <a:rPr lang="en-US" sz="2500" b="1" dirty="0" smtClean="0">
                <a:latin typeface="Times New Roman" pitchFamily="18" charset="0"/>
                <a:cs typeface="Times New Roman" pitchFamily="18" charset="0"/>
              </a:rPr>
              <a:t>Radio-frequency identification</a:t>
            </a:r>
            <a:r>
              <a:rPr lang="en-US" sz="2500" dirty="0" smtClean="0">
                <a:latin typeface="Times New Roman" pitchFamily="18" charset="0"/>
                <a:cs typeface="Times New Roman" pitchFamily="18" charset="0"/>
              </a:rPr>
              <a:t> (</a:t>
            </a:r>
            <a:r>
              <a:rPr lang="en-US" sz="2500" b="1" dirty="0" smtClean="0">
                <a:latin typeface="Times New Roman" pitchFamily="18" charset="0"/>
                <a:cs typeface="Times New Roman" pitchFamily="18" charset="0"/>
              </a:rPr>
              <a:t>RFID</a:t>
            </a:r>
            <a:r>
              <a:rPr lang="en-US" sz="2500" dirty="0" smtClean="0">
                <a:latin typeface="Times New Roman" pitchFamily="18" charset="0"/>
                <a:cs typeface="Times New Roman" pitchFamily="18" charset="0"/>
              </a:rPr>
              <a:t>) uses electromagnetic  fields to automatically identify and track tags attached to objects. </a:t>
            </a:r>
          </a:p>
          <a:p>
            <a:r>
              <a:rPr lang="en-US" sz="2500" dirty="0" smtClean="0">
                <a:latin typeface="Times New Roman" pitchFamily="18" charset="0"/>
                <a:cs typeface="Times New Roman" pitchFamily="18" charset="0"/>
              </a:rPr>
              <a:t>An RFID system consists of a tiny radio transponder, a radio receiver and transmitter. When triggered by an electromagnetic interrogation pulse from a nearby RFID reader device, the tag transmits digital data, usually an identifying inventory number, back to the reader. This number can be used to track inventory goods.</a:t>
            </a:r>
          </a:p>
          <a:p>
            <a:r>
              <a:rPr lang="en-US" sz="2800" dirty="0" smtClean="0">
                <a:latin typeface="Times New Roman" pitchFamily="18" charset="0"/>
                <a:cs typeface="Times New Roman" pitchFamily="18" charset="0"/>
              </a:rPr>
              <a:t>There are two types of RFID tags:</a:t>
            </a:r>
          </a:p>
          <a:p>
            <a:r>
              <a:rPr lang="en-US" sz="2800" i="1" dirty="0" smtClean="0">
                <a:solidFill>
                  <a:srgbClr val="FF0000"/>
                </a:solidFill>
                <a:latin typeface="Times New Roman" pitchFamily="18" charset="0"/>
                <a:cs typeface="Times New Roman" pitchFamily="18" charset="0"/>
              </a:rPr>
              <a:t>Passive tags</a:t>
            </a:r>
            <a:r>
              <a:rPr lang="en-US" sz="2800" dirty="0" smtClean="0">
                <a:latin typeface="Times New Roman" pitchFamily="18" charset="0"/>
                <a:cs typeface="Times New Roman" pitchFamily="18" charset="0"/>
              </a:rPr>
              <a:t> are powered by energy from the RFID reader's interrogating  radio waves.</a:t>
            </a:r>
          </a:p>
          <a:p>
            <a:r>
              <a:rPr lang="en-US" sz="2800" i="1" dirty="0" smtClean="0">
                <a:solidFill>
                  <a:srgbClr val="FF0000"/>
                </a:solidFill>
                <a:latin typeface="Times New Roman" pitchFamily="18" charset="0"/>
                <a:cs typeface="Times New Roman" pitchFamily="18" charset="0"/>
              </a:rPr>
              <a:t>Active tags</a:t>
            </a:r>
            <a:r>
              <a:rPr lang="en-US" sz="2800" dirty="0" smtClean="0">
                <a:latin typeface="Times New Roman" pitchFamily="18" charset="0"/>
                <a:cs typeface="Times New Roman" pitchFamily="18" charset="0"/>
              </a:rPr>
              <a:t> are powered by a battery and thus can be read at a greater range from the RFID reader, up to hundreds of meters.</a:t>
            </a:r>
          </a:p>
          <a:p>
            <a:endParaRPr lang="en-US" sz="2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500" dirty="0" smtClean="0">
                <a:latin typeface="Times New Roman" pitchFamily="18" charset="0"/>
                <a:cs typeface="Times New Roman" pitchFamily="18" charset="0"/>
              </a:rPr>
              <a:t>Unlike a </a:t>
            </a:r>
            <a:r>
              <a:rPr lang="en-US" sz="2500" dirty="0" smtClean="0">
                <a:latin typeface="Times New Roman" pitchFamily="18" charset="0"/>
                <a:cs typeface="Times New Roman" pitchFamily="18" charset="0"/>
                <a:hlinkClick r:id="rId2" tooltip="Barcode"/>
              </a:rPr>
              <a:t>barcode</a:t>
            </a:r>
            <a:r>
              <a:rPr lang="en-US" sz="2500" dirty="0" smtClean="0">
                <a:latin typeface="Times New Roman" pitchFamily="18" charset="0"/>
                <a:cs typeface="Times New Roman" pitchFamily="18" charset="0"/>
              </a:rPr>
              <a:t>, the tag does not need to be within the line of sight of the reader, so it may be embedded in the tracked object.</a:t>
            </a:r>
          </a:p>
          <a:p>
            <a:r>
              <a:rPr lang="en-US" sz="2500" dirty="0" smtClean="0">
                <a:latin typeface="Times New Roman" pitchFamily="18" charset="0"/>
                <a:cs typeface="Times New Roman" pitchFamily="18" charset="0"/>
              </a:rPr>
              <a:t>RFID tags are used in many industries. For example, an RFID tag attached to an automobile during production can be used to track its progress through the assembly line.</a:t>
            </a:r>
          </a:p>
          <a:p>
            <a:endParaRPr lang="en-US" sz="2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Near-Field Communication</a:t>
            </a:r>
            <a:br>
              <a:rPr lang="en-US" b="1" dirty="0" smtClean="0"/>
            </a:br>
            <a:endParaRPr lang="en-US" dirty="0"/>
          </a:p>
        </p:txBody>
      </p:sp>
      <p:sp>
        <p:nvSpPr>
          <p:cNvPr id="3" name="Content Placeholder 2"/>
          <p:cNvSpPr>
            <a:spLocks noGrp="1"/>
          </p:cNvSpPr>
          <p:nvPr>
            <p:ph idx="1"/>
          </p:nvPr>
        </p:nvSpPr>
        <p:spPr/>
        <p:txBody>
          <a:bodyPr>
            <a:normAutofit/>
          </a:bodyPr>
          <a:lstStyle/>
          <a:p>
            <a:r>
              <a:rPr lang="en-US" sz="2500" dirty="0" smtClean="0">
                <a:latin typeface="Times New Roman" pitchFamily="18" charset="0"/>
                <a:cs typeface="Times New Roman" pitchFamily="18" charset="0"/>
              </a:rPr>
              <a:t>Near Field Communication (NFC) is a short-range, wireless connectivity standard that enables contactless communication and data exchange between compatible devices held in close proximity. </a:t>
            </a:r>
          </a:p>
          <a:p>
            <a:r>
              <a:rPr lang="en-US" sz="2500" dirty="0" smtClean="0">
                <a:latin typeface="Times New Roman" pitchFamily="18" charset="0"/>
                <a:cs typeface="Times New Roman" pitchFamily="18" charset="0"/>
              </a:rPr>
              <a:t>A subset of Radio-Frequency Identification (RFID) technology, NFC operates on a base transmission frequency of 13.56 MHz and offers secure data transmission within a distance of approximately 10 centimeters.</a:t>
            </a:r>
            <a:endParaRPr lang="en-US" sz="2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TotalTime>
  <Words>567</Words>
  <Application>Microsoft Office PowerPoint</Application>
  <PresentationFormat>On-screen Show (4:3)</PresentationFormat>
  <Paragraphs>49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IIOT communication protocols</vt:lpstr>
      <vt:lpstr>Slide 2</vt:lpstr>
      <vt:lpstr>Slide 3</vt:lpstr>
      <vt:lpstr>Bluetooth</vt:lpstr>
      <vt:lpstr>Bluetooth Low Energy(BLE)</vt:lpstr>
      <vt:lpstr>RFID(Radio frquency identification)</vt:lpstr>
      <vt:lpstr>Slide 7</vt:lpstr>
      <vt:lpstr>Slide 8</vt:lpstr>
      <vt:lpstr>Near-Field Communication </vt:lpstr>
      <vt:lpstr>Slide 10</vt:lpstr>
      <vt:lpstr>Slide 11</vt:lpstr>
      <vt:lpstr>Slide 12</vt:lpstr>
      <vt:lpstr>What is Zigbee</vt:lpstr>
      <vt:lpstr>Slide 14</vt:lpstr>
      <vt:lpstr>Slide 15</vt:lpstr>
      <vt:lpstr>Slide 16</vt:lpstr>
      <vt:lpstr>Remote monitoring system</vt:lpstr>
      <vt:lpstr>General characteristics of Zigbee standard</vt:lpstr>
      <vt:lpstr>Slide 19</vt:lpstr>
      <vt:lpstr>Operating frequency band</vt:lpstr>
      <vt:lpstr>Slide 21</vt:lpstr>
      <vt:lpstr>Slide 22</vt:lpstr>
      <vt:lpstr>LPWAN</vt:lpstr>
      <vt:lpstr>Slide 24</vt:lpstr>
      <vt:lpstr>IOT protocols comparison</vt:lpstr>
      <vt:lpstr>NarrowBand IoT (NB-IoT)</vt:lpstr>
      <vt:lpstr>Slide 27</vt:lpstr>
      <vt:lpstr>LTE-M</vt:lpstr>
      <vt:lpstr>Slide 29</vt:lpstr>
      <vt:lpstr>https://www.electronicshub.org/ir-sensor/#:~:text=An%20infrared%20sensor%20emits%20and,radiation%20to%20sense%20its%20surroundings.&amp;text=The%20basic%20concept%20of%20an,received%20at%20the%20infrared%20receiver.</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rajesh</dc:creator>
  <cp:lastModifiedBy>om</cp:lastModifiedBy>
  <cp:revision>52</cp:revision>
  <dcterms:created xsi:type="dcterms:W3CDTF">2006-08-16T00:00:00Z</dcterms:created>
  <dcterms:modified xsi:type="dcterms:W3CDTF">2023-07-06T09:56:40Z</dcterms:modified>
</cp:coreProperties>
</file>