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image" Target="../media/image34.wmf"/><Relationship Id="rId7" Type="http://schemas.openxmlformats.org/officeDocument/2006/relationships/image" Target="../media/image38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6" Type="http://schemas.openxmlformats.org/officeDocument/2006/relationships/image" Target="../media/image37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Relationship Id="rId9" Type="http://schemas.openxmlformats.org/officeDocument/2006/relationships/image" Target="../media/image4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71F0B4-D2B9-4E1E-A643-5AA12823A27C}" type="datetimeFigureOut">
              <a:rPr lang="en-US" smtClean="0"/>
              <a:pPr/>
              <a:t>7/12/2020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15EB35-4FB1-483C-93FF-E1AF8B4969B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Week 03, Day 2</a:t>
            </a:r>
          </a:p>
        </p:txBody>
      </p:sp>
      <p:sp>
        <p:nvSpPr>
          <p:cNvPr id="9113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Class 07</a:t>
            </a:r>
          </a:p>
        </p:txBody>
      </p:sp>
      <p:sp>
        <p:nvSpPr>
          <p:cNvPr id="9114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850824-F8BB-41A1-9992-C50D168EE8CB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911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Week 03, Day 2</a:t>
            </a:r>
          </a:p>
        </p:txBody>
      </p:sp>
      <p:sp>
        <p:nvSpPr>
          <p:cNvPr id="10445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Class 07</a:t>
            </a:r>
          </a:p>
        </p:txBody>
      </p:sp>
      <p:sp>
        <p:nvSpPr>
          <p:cNvPr id="10445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A3A6EE-DA83-4886-BCCC-DD9DCEC827D9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1044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Week 03, Day 2</a:t>
            </a:r>
          </a:p>
        </p:txBody>
      </p:sp>
      <p:sp>
        <p:nvSpPr>
          <p:cNvPr id="10547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Class 07</a:t>
            </a:r>
          </a:p>
        </p:txBody>
      </p:sp>
      <p:sp>
        <p:nvSpPr>
          <p:cNvPr id="10547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785816-5886-42A4-9417-EBEA4A50C3B3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1054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Week 03, Day 2</a:t>
            </a:r>
          </a:p>
        </p:txBody>
      </p:sp>
      <p:sp>
        <p:nvSpPr>
          <p:cNvPr id="9216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Class 07</a:t>
            </a:r>
          </a:p>
        </p:txBody>
      </p:sp>
      <p:sp>
        <p:nvSpPr>
          <p:cNvPr id="9216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11981A-6F3A-4119-A23D-662C6EDCD483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921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Week 03, Day 2</a:t>
            </a:r>
          </a:p>
        </p:txBody>
      </p:sp>
      <p:sp>
        <p:nvSpPr>
          <p:cNvPr id="9318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Class 07</a:t>
            </a:r>
          </a:p>
        </p:txBody>
      </p:sp>
      <p:sp>
        <p:nvSpPr>
          <p:cNvPr id="9318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FCACC8-93F5-4390-B0ED-5B69CEC2CAFA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931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Week 03, Day 2</a:t>
            </a:r>
          </a:p>
        </p:txBody>
      </p:sp>
      <p:sp>
        <p:nvSpPr>
          <p:cNvPr id="9421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Class 07</a:t>
            </a:r>
          </a:p>
        </p:txBody>
      </p:sp>
      <p:sp>
        <p:nvSpPr>
          <p:cNvPr id="9421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51C43C-177D-4DEE-8BC6-5B45B0AB749F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942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Week 03, Day 2</a:t>
            </a:r>
          </a:p>
        </p:txBody>
      </p:sp>
      <p:sp>
        <p:nvSpPr>
          <p:cNvPr id="9523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Class 07</a:t>
            </a:r>
          </a:p>
        </p:txBody>
      </p:sp>
      <p:sp>
        <p:nvSpPr>
          <p:cNvPr id="9523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A859E2-561B-4BEA-B40C-F93142F68F0D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952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Week 03, Day 2</a:t>
            </a:r>
          </a:p>
        </p:txBody>
      </p:sp>
      <p:sp>
        <p:nvSpPr>
          <p:cNvPr id="10035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Class 07</a:t>
            </a:r>
          </a:p>
        </p:txBody>
      </p:sp>
      <p:sp>
        <p:nvSpPr>
          <p:cNvPr id="10035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1EF8F8-AD36-42BF-9585-B5116A95499C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1003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Week 03, Day 2</a:t>
            </a:r>
          </a:p>
        </p:txBody>
      </p:sp>
      <p:sp>
        <p:nvSpPr>
          <p:cNvPr id="10137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Class 07</a:t>
            </a:r>
          </a:p>
        </p:txBody>
      </p:sp>
      <p:sp>
        <p:nvSpPr>
          <p:cNvPr id="10138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800CC5-410A-487F-A7A6-76E33D4BF2D4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1013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Week 03, Day 2</a:t>
            </a:r>
          </a:p>
        </p:txBody>
      </p:sp>
      <p:sp>
        <p:nvSpPr>
          <p:cNvPr id="10240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Class 07</a:t>
            </a:r>
          </a:p>
        </p:txBody>
      </p:sp>
      <p:sp>
        <p:nvSpPr>
          <p:cNvPr id="10240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B41E0A-0348-40CE-B912-B260180EA931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1024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Week 03, Day 2</a:t>
            </a:r>
          </a:p>
        </p:txBody>
      </p:sp>
      <p:sp>
        <p:nvSpPr>
          <p:cNvPr id="10342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Class 07</a:t>
            </a:r>
          </a:p>
        </p:txBody>
      </p:sp>
      <p:sp>
        <p:nvSpPr>
          <p:cNvPr id="10342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FB1ADB-4F33-4876-8778-8C58EF8D3B12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1034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B9E75-D784-4B9F-AE3E-420147CBB437}" type="datetimeFigureOut">
              <a:rPr lang="en-US" smtClean="0"/>
              <a:pPr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6D7F5-2467-4274-B333-1B91885E42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B9E75-D784-4B9F-AE3E-420147CBB437}" type="datetimeFigureOut">
              <a:rPr lang="en-US" smtClean="0"/>
              <a:pPr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6D7F5-2467-4274-B333-1B91885E42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B9E75-D784-4B9F-AE3E-420147CBB437}" type="datetimeFigureOut">
              <a:rPr lang="en-US" smtClean="0"/>
              <a:pPr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6D7F5-2467-4274-B333-1B91885E42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B9E75-D784-4B9F-AE3E-420147CBB437}" type="datetimeFigureOut">
              <a:rPr lang="en-US" smtClean="0"/>
              <a:pPr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6D7F5-2467-4274-B333-1B91885E42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B9E75-D784-4B9F-AE3E-420147CBB437}" type="datetimeFigureOut">
              <a:rPr lang="en-US" smtClean="0"/>
              <a:pPr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6D7F5-2467-4274-B333-1B91885E42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B9E75-D784-4B9F-AE3E-420147CBB437}" type="datetimeFigureOut">
              <a:rPr lang="en-US" smtClean="0"/>
              <a:pPr/>
              <a:t>7/12/2020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6D7F5-2467-4274-B333-1B91885E42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B9E75-D784-4B9F-AE3E-420147CBB437}" type="datetimeFigureOut">
              <a:rPr lang="en-US" smtClean="0"/>
              <a:pPr/>
              <a:t>7/12/2020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6D7F5-2467-4274-B333-1B91885E42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B9E75-D784-4B9F-AE3E-420147CBB437}" type="datetimeFigureOut">
              <a:rPr lang="en-US" smtClean="0"/>
              <a:pPr/>
              <a:t>7/12/2020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6D7F5-2467-4274-B333-1B91885E42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B9E75-D784-4B9F-AE3E-420147CBB437}" type="datetimeFigureOut">
              <a:rPr lang="en-US" smtClean="0"/>
              <a:pPr/>
              <a:t>7/12/2020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6D7F5-2467-4274-B333-1B91885E42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B9E75-D784-4B9F-AE3E-420147CBB437}" type="datetimeFigureOut">
              <a:rPr lang="en-US" smtClean="0"/>
              <a:pPr/>
              <a:t>7/12/2020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6D7F5-2467-4274-B333-1B91885E42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B9E75-D784-4B9F-AE3E-420147CBB437}" type="datetimeFigureOut">
              <a:rPr lang="en-US" smtClean="0"/>
              <a:pPr/>
              <a:t>7/12/2020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6D7F5-2467-4274-B333-1B91885E42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0B9E75-D784-4B9F-AE3E-420147CBB437}" type="datetimeFigureOut">
              <a:rPr lang="en-US" smtClean="0"/>
              <a:pPr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6D7F5-2467-4274-B333-1B91885E420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oleObject" Target="../embeddings/oleObject21.bin"/><Relationship Id="rId2" Type="http://schemas.openxmlformats.org/officeDocument/2006/relationships/tags" Target="../tags/tag10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31.jpeg"/><Relationship Id="rId4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13" Type="http://schemas.openxmlformats.org/officeDocument/2006/relationships/oleObject" Target="../embeddings/oleObject30.bin"/><Relationship Id="rId3" Type="http://schemas.openxmlformats.org/officeDocument/2006/relationships/slideLayout" Target="../slideLayouts/slideLayout6.xml"/><Relationship Id="rId7" Type="http://schemas.openxmlformats.org/officeDocument/2006/relationships/oleObject" Target="../embeddings/oleObject24.bin"/><Relationship Id="rId12" Type="http://schemas.openxmlformats.org/officeDocument/2006/relationships/oleObject" Target="../embeddings/oleObject29.bin"/><Relationship Id="rId2" Type="http://schemas.openxmlformats.org/officeDocument/2006/relationships/tags" Target="../tags/tag11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3.bin"/><Relationship Id="rId11" Type="http://schemas.openxmlformats.org/officeDocument/2006/relationships/oleObject" Target="../embeddings/oleObject28.bin"/><Relationship Id="rId5" Type="http://schemas.openxmlformats.org/officeDocument/2006/relationships/oleObject" Target="../embeddings/oleObject22.bin"/><Relationship Id="rId10" Type="http://schemas.openxmlformats.org/officeDocument/2006/relationships/oleObject" Target="../embeddings/oleObject27.bin"/><Relationship Id="rId4" Type="http://schemas.openxmlformats.org/officeDocument/2006/relationships/notesSlide" Target="../notesSlides/notesSlide11.xml"/><Relationship Id="rId9" Type="http://schemas.openxmlformats.org/officeDocument/2006/relationships/oleObject" Target="../embeddings/oleObject26.bin"/><Relationship Id="rId14" Type="http://schemas.openxmlformats.org/officeDocument/2006/relationships/oleObject" Target="../embeddings/oleObject3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3.bin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7.bin"/><Relationship Id="rId5" Type="http://schemas.openxmlformats.org/officeDocument/2006/relationships/image" Target="../media/image4.jpeg"/><Relationship Id="rId10" Type="http://schemas.openxmlformats.org/officeDocument/2006/relationships/oleObject" Target="../embeddings/oleObject6.bin"/><Relationship Id="rId4" Type="http://schemas.openxmlformats.org/officeDocument/2006/relationships/notesSlide" Target="../notesSlides/notesSlide4.xml"/><Relationship Id="rId9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slideLayout" Target="../slideLayouts/slideLayout6.xml"/><Relationship Id="rId7" Type="http://schemas.openxmlformats.org/officeDocument/2006/relationships/oleObject" Target="../embeddings/oleObject8.bin"/><Relationship Id="rId12" Type="http://schemas.openxmlformats.org/officeDocument/2006/relationships/oleObject" Target="../embeddings/oleObject13.bin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8.jpeg"/><Relationship Id="rId11" Type="http://schemas.openxmlformats.org/officeDocument/2006/relationships/oleObject" Target="../embeddings/oleObject12.bin"/><Relationship Id="rId5" Type="http://schemas.openxmlformats.org/officeDocument/2006/relationships/image" Target="../media/image17.jpeg"/><Relationship Id="rId10" Type="http://schemas.openxmlformats.org/officeDocument/2006/relationships/oleObject" Target="../embeddings/oleObject11.bin"/><Relationship Id="rId4" Type="http://schemas.openxmlformats.org/officeDocument/2006/relationships/notesSlide" Target="../notesSlides/notesSlide5.xml"/><Relationship Id="rId9" Type="http://schemas.openxmlformats.org/officeDocument/2006/relationships/oleObject" Target="../embeddings/oleObject10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1.jpeg"/><Relationship Id="rId5" Type="http://schemas.openxmlformats.org/officeDocument/2006/relationships/oleObject" Target="../embeddings/oleObject14.bin"/><Relationship Id="rId4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slideLayout" Target="../slideLayouts/slideLayout6.xml"/><Relationship Id="rId7" Type="http://schemas.openxmlformats.org/officeDocument/2006/relationships/oleObject" Target="../embeddings/oleObject16.bin"/><Relationship Id="rId2" Type="http://schemas.openxmlformats.org/officeDocument/2006/relationships/tags" Target="../tags/tag8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27.jpeg"/><Relationship Id="rId10" Type="http://schemas.openxmlformats.org/officeDocument/2006/relationships/oleObject" Target="../embeddings/oleObject19.bin"/><Relationship Id="rId4" Type="http://schemas.openxmlformats.org/officeDocument/2006/relationships/notesSlide" Target="../notesSlides/notesSlide8.xml"/><Relationship Id="rId9" Type="http://schemas.openxmlformats.org/officeDocument/2006/relationships/oleObject" Target="../embeddings/oleObject1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52600" y="228600"/>
            <a:ext cx="6934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STRUCTURAL, DIELECTRIC AND ELECTRICAL PROPERTIES OF MAGNESIUM DOPED CoFe</a:t>
            </a:r>
            <a:r>
              <a:rPr lang="en-US" sz="4000" b="1" baseline="-25000" dirty="0" smtClean="0">
                <a:solidFill>
                  <a:srgbClr val="FF0000"/>
                </a:solidFill>
              </a:rPr>
              <a:t>2</a:t>
            </a:r>
            <a:r>
              <a:rPr lang="en-US" sz="4000" b="1" dirty="0" smtClean="0">
                <a:solidFill>
                  <a:srgbClr val="FF0000"/>
                </a:solidFill>
              </a:rPr>
              <a:t>O</a:t>
            </a:r>
            <a:r>
              <a:rPr lang="en-US" sz="4000" b="1" baseline="-25000" dirty="0" smtClean="0">
                <a:solidFill>
                  <a:srgbClr val="FF0000"/>
                </a:solidFill>
              </a:rPr>
              <a:t>4</a:t>
            </a:r>
            <a:r>
              <a:rPr lang="en-US" sz="4000" b="1" dirty="0" smtClean="0">
                <a:solidFill>
                  <a:srgbClr val="FF0000"/>
                </a:solidFill>
              </a:rPr>
              <a:t> COMPOSITE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33600" y="4419600"/>
            <a:ext cx="5867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CC"/>
                </a:solidFill>
              </a:rPr>
              <a:t>Presented By</a:t>
            </a:r>
          </a:p>
          <a:p>
            <a:pPr algn="ctr"/>
            <a:r>
              <a:rPr lang="en-US" sz="4000" b="1" dirty="0" smtClean="0">
                <a:solidFill>
                  <a:srgbClr val="0000CC"/>
                </a:solidFill>
              </a:rPr>
              <a:t>Mr. </a:t>
            </a:r>
            <a:r>
              <a:rPr lang="en-US" sz="4000" b="1" dirty="0" err="1" smtClean="0">
                <a:solidFill>
                  <a:srgbClr val="0000CC"/>
                </a:solidFill>
              </a:rPr>
              <a:t>Ananga</a:t>
            </a:r>
            <a:r>
              <a:rPr lang="en-US" sz="4000" b="1" dirty="0" smtClean="0">
                <a:solidFill>
                  <a:srgbClr val="0000CC"/>
                </a:solidFill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</a:rPr>
              <a:t>Udaya</a:t>
            </a:r>
            <a:r>
              <a:rPr lang="en-US" sz="4000" b="1" dirty="0" smtClean="0">
                <a:solidFill>
                  <a:srgbClr val="0000CC"/>
                </a:solidFill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</a:rPr>
              <a:t>Naik</a:t>
            </a:r>
            <a:endParaRPr lang="en-US" sz="4000" b="1" dirty="0" smtClean="0">
              <a:solidFill>
                <a:srgbClr val="0000CC"/>
              </a:solidFill>
            </a:endParaRPr>
          </a:p>
          <a:p>
            <a:pPr algn="ctr"/>
            <a:r>
              <a:rPr lang="en-US" sz="4000" b="1" dirty="0" smtClean="0">
                <a:solidFill>
                  <a:srgbClr val="0000CC"/>
                </a:solidFill>
              </a:rPr>
              <a:t>Research Scholar, CUTM</a:t>
            </a:r>
            <a:endParaRPr lang="en-US" sz="4000" b="1" dirty="0">
              <a:solidFill>
                <a:srgbClr val="0000CC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296400" cy="70104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362200" y="4057233"/>
            <a:ext cx="58674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CC"/>
                </a:solidFill>
              </a:rPr>
              <a:t>Presented By</a:t>
            </a:r>
          </a:p>
          <a:p>
            <a:pPr algn="ctr"/>
            <a:r>
              <a:rPr lang="en-US" sz="4000" b="1" dirty="0" smtClean="0">
                <a:solidFill>
                  <a:srgbClr val="0000CC"/>
                </a:solidFill>
              </a:rPr>
              <a:t>Dr. S. K. </a:t>
            </a:r>
            <a:r>
              <a:rPr lang="en-US" sz="4000" b="1" dirty="0" err="1" smtClean="0">
                <a:solidFill>
                  <a:srgbClr val="0000CC"/>
                </a:solidFill>
              </a:rPr>
              <a:t>Satpathy</a:t>
            </a:r>
            <a:endParaRPr lang="en-US" sz="4000" b="1" dirty="0" smtClean="0">
              <a:solidFill>
                <a:srgbClr val="0000CC"/>
              </a:solidFill>
            </a:endParaRPr>
          </a:p>
          <a:p>
            <a:pPr algn="ctr"/>
            <a:r>
              <a:rPr lang="en-US" sz="4000" b="1" dirty="0" smtClean="0">
                <a:solidFill>
                  <a:srgbClr val="0000CC"/>
                </a:solidFill>
              </a:rPr>
              <a:t>Assistant Professor, CUTM</a:t>
            </a:r>
            <a:endParaRPr lang="en-US" sz="4000" b="1" dirty="0">
              <a:solidFill>
                <a:srgbClr val="0000CC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33600" y="536376"/>
            <a:ext cx="5867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Application of Gauss’s Law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Number Placeholder 2"/>
          <p:cNvSpPr>
            <a:spLocks noGrp="1"/>
          </p:cNvSpPr>
          <p:nvPr>
            <p:ph type="sldNum" sz="quarter" idx="10"/>
          </p:nvPr>
        </p:nvSpPr>
        <p:spPr>
          <a:solidFill>
            <a:srgbClr val="99CCFF">
              <a:alpha val="50195"/>
            </a:srgbClr>
          </a:solidFill>
        </p:spPr>
        <p:txBody>
          <a:bodyPr/>
          <a:lstStyle/>
          <a:p>
            <a:fld id="{895E1E89-FCB7-4D82-A6EF-7A0B8A69DCBC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769225" cy="6413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Gauss: Planar Symmetry</a:t>
            </a:r>
          </a:p>
        </p:txBody>
      </p:sp>
      <p:sp>
        <p:nvSpPr>
          <p:cNvPr id="56324" name="Text Box 5"/>
          <p:cNvSpPr txBox="1">
            <a:spLocks noChangeArrowheads="1"/>
          </p:cNvSpPr>
          <p:nvPr/>
        </p:nvSpPr>
        <p:spPr bwMode="auto">
          <a:xfrm>
            <a:off x="609600" y="1143000"/>
            <a:ext cx="7772400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Infinite slab with uniform charge density </a:t>
            </a:r>
            <a:r>
              <a:rPr lang="en-US">
                <a:latin typeface="Symbol" pitchFamily="18" charset="2"/>
              </a:rPr>
              <a:t>s</a:t>
            </a:r>
            <a:endParaRPr lang="en-US" sz="2400"/>
          </a:p>
          <a:p>
            <a:r>
              <a:rPr lang="en-US"/>
              <a:t>Find </a:t>
            </a:r>
            <a:r>
              <a:rPr lang="en-US" b="1"/>
              <a:t>E</a:t>
            </a:r>
            <a:r>
              <a:rPr lang="en-US"/>
              <a:t> outside the plane</a:t>
            </a:r>
          </a:p>
        </p:txBody>
      </p:sp>
      <p:pic>
        <p:nvPicPr>
          <p:cNvPr id="56325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4600" y="2514600"/>
            <a:ext cx="3506788" cy="369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Slide Number Placeholder 2"/>
          <p:cNvSpPr>
            <a:spLocks noGrp="1"/>
          </p:cNvSpPr>
          <p:nvPr>
            <p:ph type="sldNum" sz="quarter" idx="10"/>
          </p:nvPr>
        </p:nvSpPr>
        <p:spPr>
          <a:solidFill>
            <a:srgbClr val="99CCFF">
              <a:alpha val="50195"/>
            </a:srgbClr>
          </a:solidFill>
        </p:spPr>
        <p:txBody>
          <a:bodyPr/>
          <a:lstStyle/>
          <a:p>
            <a:fld id="{E7ABAAFC-E988-40B9-B9AC-198341D4E724}" type="slidenum">
              <a:rPr lang="en-US" smtClean="0"/>
              <a:pPr/>
              <a:t>11</a:t>
            </a:fld>
            <a:endParaRPr lang="en-US" smtClean="0"/>
          </a:p>
        </p:txBody>
      </p:sp>
      <p:pic>
        <p:nvPicPr>
          <p:cNvPr id="28677" name="Picture 2" descr="2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1447800"/>
            <a:ext cx="4192588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8" name="Rectangle 6"/>
          <p:cNvSpPr>
            <a:spLocks noGrp="1" noChangeArrowheads="1"/>
          </p:cNvSpPr>
          <p:nvPr>
            <p:ph type="title"/>
          </p:nvPr>
        </p:nvSpPr>
        <p:spPr>
          <a:xfrm>
            <a:off x="152400" y="457200"/>
            <a:ext cx="8839200" cy="641350"/>
          </a:xfrm>
          <a:noFill/>
        </p:spPr>
        <p:txBody>
          <a:bodyPr/>
          <a:lstStyle/>
          <a:p>
            <a:pPr eaLnBrk="1" hangingPunct="1"/>
            <a:r>
              <a:rPr lang="en-US" smtClean="0"/>
              <a:t>Gauss: Planar Symmetry</a:t>
            </a: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533400" y="1600200"/>
            <a:ext cx="3568700" cy="257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Symmetry is Planar 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Use Gaussian Pillbox</a:t>
            </a:r>
          </a:p>
        </p:txBody>
      </p:sp>
      <p:graphicFrame>
        <p:nvGraphicFramePr>
          <p:cNvPr id="28674" name="Object 8"/>
          <p:cNvGraphicFramePr>
            <a:graphicFrameLocks noChangeAspect="1"/>
          </p:cNvGraphicFramePr>
          <p:nvPr/>
        </p:nvGraphicFramePr>
        <p:xfrm>
          <a:off x="962025" y="2286000"/>
          <a:ext cx="3028950" cy="1223963"/>
        </p:xfrm>
        <a:graphic>
          <a:graphicData uri="http://schemas.openxmlformats.org/presentationml/2006/ole">
            <p:oleObj spid="_x0000_s6146" name="Equation" r:id="rId6" imgW="596880" imgH="241200" progId="Equation.3">
              <p:embed/>
            </p:oleObj>
          </a:graphicData>
        </a:graphic>
      </p:graphicFrame>
      <p:graphicFrame>
        <p:nvGraphicFramePr>
          <p:cNvPr id="28675" name="Object 10"/>
          <p:cNvGraphicFramePr>
            <a:graphicFrameLocks noChangeAspect="1"/>
          </p:cNvGraphicFramePr>
          <p:nvPr/>
        </p:nvGraphicFramePr>
        <p:xfrm>
          <a:off x="7924800" y="4038600"/>
          <a:ext cx="323850" cy="420688"/>
        </p:xfrm>
        <a:graphic>
          <a:graphicData uri="http://schemas.openxmlformats.org/presentationml/2006/ole">
            <p:oleObj spid="_x0000_s6147" name="Equation" r:id="rId7" imgW="126720" imgH="164880" progId="Equation.3">
              <p:embed/>
            </p:oleObj>
          </a:graphicData>
        </a:graphic>
      </p:graphicFrame>
      <p:sp>
        <p:nvSpPr>
          <p:cNvPr id="1291275" name="Text Box 11"/>
          <p:cNvSpPr txBox="1">
            <a:spLocks noChangeArrowheads="1"/>
          </p:cNvSpPr>
          <p:nvPr/>
        </p:nvSpPr>
        <p:spPr bwMode="auto">
          <a:xfrm>
            <a:off x="228600" y="4419600"/>
            <a:ext cx="41910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Note:  </a:t>
            </a:r>
            <a:r>
              <a:rPr lang="en-US" i="1"/>
              <a:t>A</a:t>
            </a:r>
            <a:r>
              <a:rPr lang="en-US"/>
              <a:t> is arbitrary (its size and shape) and should divide out</a:t>
            </a:r>
          </a:p>
        </p:txBody>
      </p:sp>
      <p:sp>
        <p:nvSpPr>
          <p:cNvPr id="28681" name="Line 12"/>
          <p:cNvSpPr>
            <a:spLocks noChangeShapeType="1"/>
          </p:cNvSpPr>
          <p:nvPr/>
        </p:nvSpPr>
        <p:spPr bwMode="auto">
          <a:xfrm>
            <a:off x="7543800" y="3810000"/>
            <a:ext cx="609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8682" name="Text Box 13"/>
          <p:cNvSpPr txBox="1">
            <a:spLocks noChangeArrowheads="1"/>
          </p:cNvSpPr>
          <p:nvPr/>
        </p:nvSpPr>
        <p:spPr bwMode="auto">
          <a:xfrm>
            <a:off x="7315200" y="5235575"/>
            <a:ext cx="1041400" cy="6302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/>
              <a:t>Gaussian</a:t>
            </a:r>
          </a:p>
          <a:p>
            <a:pPr algn="ctr"/>
            <a:r>
              <a:rPr lang="en-US" sz="1600"/>
              <a:t>Pillbox</a:t>
            </a: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127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8" name="Slide Number Placeholder 2"/>
          <p:cNvSpPr>
            <a:spLocks noGrp="1"/>
          </p:cNvSpPr>
          <p:nvPr>
            <p:ph type="sldNum" sz="quarter" idx="10"/>
          </p:nvPr>
        </p:nvSpPr>
        <p:spPr>
          <a:solidFill>
            <a:srgbClr val="99CCFF">
              <a:alpha val="50195"/>
            </a:srgbClr>
          </a:solidFill>
        </p:spPr>
        <p:txBody>
          <a:bodyPr/>
          <a:lstStyle/>
          <a:p>
            <a:fld id="{1EFF0112-C21F-4A05-8E4F-C0F998FF286D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29709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769225" cy="641350"/>
          </a:xfrm>
        </p:spPr>
        <p:txBody>
          <a:bodyPr/>
          <a:lstStyle/>
          <a:p>
            <a:pPr eaLnBrk="1" hangingPunct="1"/>
            <a:r>
              <a:rPr lang="en-US" smtClean="0"/>
              <a:t>Gauss: Planar Symmetry</a:t>
            </a:r>
          </a:p>
        </p:txBody>
      </p:sp>
      <p:sp>
        <p:nvSpPr>
          <p:cNvPr id="1292293" name="Text Box 5"/>
          <p:cNvSpPr txBox="1">
            <a:spLocks noChangeArrowheads="1"/>
          </p:cNvSpPr>
          <p:nvPr/>
        </p:nvSpPr>
        <p:spPr bwMode="auto">
          <a:xfrm>
            <a:off x="304800" y="1600200"/>
            <a:ext cx="8763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cs typeface="Times New Roman" pitchFamily="18" charset="0"/>
              </a:rPr>
              <a:t>NOTE:  No flux through side of cylinder, only endcaps</a:t>
            </a:r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92296" name="Text Box 8"/>
          <p:cNvSpPr txBox="1">
            <a:spLocks noChangeArrowheads="1"/>
          </p:cNvSpPr>
          <p:nvPr/>
        </p:nvSpPr>
        <p:spPr bwMode="auto">
          <a:xfrm>
            <a:off x="304800" y="1039813"/>
            <a:ext cx="7162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Total charge enclosed:</a:t>
            </a:r>
            <a:endParaRPr lang="en-US" i="1">
              <a:latin typeface="Kaufmann BT" pitchFamily="66" charset="0"/>
            </a:endParaRPr>
          </a:p>
        </p:txBody>
      </p:sp>
      <p:graphicFrame>
        <p:nvGraphicFramePr>
          <p:cNvPr id="1292297" name="Object 9"/>
          <p:cNvGraphicFramePr>
            <a:graphicFrameLocks noChangeAspect="1"/>
          </p:cNvGraphicFramePr>
          <p:nvPr/>
        </p:nvGraphicFramePr>
        <p:xfrm>
          <a:off x="4083050" y="990600"/>
          <a:ext cx="1360488" cy="584200"/>
        </p:xfrm>
        <a:graphic>
          <a:graphicData uri="http://schemas.openxmlformats.org/presentationml/2006/ole">
            <p:oleObj spid="_x0000_s7170" name="Equation" r:id="rId5" imgW="533160" imgH="228600" progId="Equation.3">
              <p:embed/>
            </p:oleObj>
          </a:graphicData>
        </a:graphic>
      </p:graphicFrame>
      <p:graphicFrame>
        <p:nvGraphicFramePr>
          <p:cNvPr id="1292298" name="Object 10"/>
          <p:cNvGraphicFramePr>
            <a:graphicFrameLocks noChangeAspect="1"/>
          </p:cNvGraphicFramePr>
          <p:nvPr/>
        </p:nvGraphicFramePr>
        <p:xfrm>
          <a:off x="828675" y="3429000"/>
          <a:ext cx="3340100" cy="1103313"/>
        </p:xfrm>
        <a:graphic>
          <a:graphicData uri="http://schemas.openxmlformats.org/presentationml/2006/ole">
            <p:oleObj spid="_x0000_s7171" name="Equation" r:id="rId6" imgW="1307880" imgH="431640" progId="">
              <p:embed/>
            </p:oleObj>
          </a:graphicData>
        </a:graphic>
      </p:graphicFrame>
      <p:graphicFrame>
        <p:nvGraphicFramePr>
          <p:cNvPr id="1292300" name="Object 12"/>
          <p:cNvGraphicFramePr>
            <a:graphicFrameLocks noChangeAspect="1"/>
          </p:cNvGraphicFramePr>
          <p:nvPr/>
        </p:nvGraphicFramePr>
        <p:xfrm>
          <a:off x="206375" y="2509838"/>
          <a:ext cx="5641975" cy="973137"/>
        </p:xfrm>
        <a:graphic>
          <a:graphicData uri="http://schemas.openxmlformats.org/presentationml/2006/ole">
            <p:oleObj spid="_x0000_s7172" name="Equation" r:id="rId7" imgW="2209680" imgH="380880" progId="">
              <p:embed/>
            </p:oleObj>
          </a:graphicData>
        </a:graphic>
      </p:graphicFrame>
      <p:graphicFrame>
        <p:nvGraphicFramePr>
          <p:cNvPr id="1292301" name="Object 13"/>
          <p:cNvGraphicFramePr>
            <a:graphicFrameLocks noChangeAspect="1"/>
          </p:cNvGraphicFramePr>
          <p:nvPr/>
        </p:nvGraphicFramePr>
        <p:xfrm>
          <a:off x="1600200" y="4741863"/>
          <a:ext cx="3857625" cy="1103312"/>
        </p:xfrm>
        <a:graphic>
          <a:graphicData uri="http://schemas.openxmlformats.org/presentationml/2006/ole">
            <p:oleObj spid="_x0000_s7173" name="Equation" r:id="rId8" imgW="1511280" imgH="431640" progId="">
              <p:embed/>
            </p:oleObj>
          </a:graphicData>
        </a:graphic>
      </p:graphicFrame>
      <p:graphicFrame>
        <p:nvGraphicFramePr>
          <p:cNvPr id="1292302" name="Object 14"/>
          <p:cNvGraphicFramePr>
            <a:graphicFrameLocks noChangeAspect="1"/>
          </p:cNvGraphicFramePr>
          <p:nvPr/>
        </p:nvGraphicFramePr>
        <p:xfrm>
          <a:off x="228600" y="4724400"/>
          <a:ext cx="1393825" cy="1103313"/>
        </p:xfrm>
        <a:graphic>
          <a:graphicData uri="http://schemas.openxmlformats.org/presentationml/2006/ole">
            <p:oleObj spid="_x0000_s7174" name="Equation" r:id="rId9" imgW="545760" imgH="431640" progId="">
              <p:embed/>
            </p:oleObj>
          </a:graphicData>
        </a:graphic>
      </p:graphicFrame>
      <p:sp>
        <p:nvSpPr>
          <p:cNvPr id="29712" name="Rectangle 16"/>
          <p:cNvSpPr>
            <a:spLocks noChangeArrowheads="1"/>
          </p:cNvSpPr>
          <p:nvPr/>
        </p:nvSpPr>
        <p:spPr bwMode="auto">
          <a:xfrm>
            <a:off x="6019800" y="2438400"/>
            <a:ext cx="2971800" cy="3733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9713" name="Text Box 18"/>
          <p:cNvSpPr txBox="1">
            <a:spLocks noChangeArrowheads="1"/>
          </p:cNvSpPr>
          <p:nvPr/>
        </p:nvSpPr>
        <p:spPr bwMode="auto">
          <a:xfrm>
            <a:off x="7315200" y="2590800"/>
            <a:ext cx="317500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/>
              <a:t>+</a:t>
            </a:r>
          </a:p>
          <a:p>
            <a:pPr>
              <a:spcBef>
                <a:spcPct val="0"/>
              </a:spcBef>
            </a:pPr>
            <a:r>
              <a:rPr lang="en-US" sz="1800"/>
              <a:t>+</a:t>
            </a:r>
          </a:p>
          <a:p>
            <a:pPr>
              <a:spcBef>
                <a:spcPct val="0"/>
              </a:spcBef>
            </a:pPr>
            <a:r>
              <a:rPr lang="en-US" sz="1800"/>
              <a:t>+</a:t>
            </a:r>
          </a:p>
          <a:p>
            <a:pPr>
              <a:spcBef>
                <a:spcPct val="0"/>
              </a:spcBef>
            </a:pPr>
            <a:r>
              <a:rPr lang="en-US" sz="1800"/>
              <a:t>+</a:t>
            </a:r>
          </a:p>
          <a:p>
            <a:pPr>
              <a:spcBef>
                <a:spcPct val="0"/>
              </a:spcBef>
            </a:pPr>
            <a:r>
              <a:rPr lang="en-US" sz="1800"/>
              <a:t>+</a:t>
            </a:r>
          </a:p>
          <a:p>
            <a:pPr>
              <a:spcBef>
                <a:spcPct val="0"/>
              </a:spcBef>
            </a:pPr>
            <a:r>
              <a:rPr lang="en-US" sz="1800"/>
              <a:t>+</a:t>
            </a:r>
          </a:p>
          <a:p>
            <a:pPr>
              <a:spcBef>
                <a:spcPct val="0"/>
              </a:spcBef>
            </a:pPr>
            <a:r>
              <a:rPr lang="en-US" sz="1800"/>
              <a:t>+</a:t>
            </a:r>
          </a:p>
          <a:p>
            <a:pPr>
              <a:spcBef>
                <a:spcPct val="0"/>
              </a:spcBef>
            </a:pPr>
            <a:r>
              <a:rPr lang="en-US" sz="1800"/>
              <a:t>+</a:t>
            </a:r>
          </a:p>
          <a:p>
            <a:pPr>
              <a:spcBef>
                <a:spcPct val="0"/>
              </a:spcBef>
            </a:pPr>
            <a:r>
              <a:rPr lang="en-US" sz="1800"/>
              <a:t>+</a:t>
            </a:r>
          </a:p>
          <a:p>
            <a:pPr>
              <a:spcBef>
                <a:spcPct val="0"/>
              </a:spcBef>
            </a:pPr>
            <a:r>
              <a:rPr lang="en-US" sz="1800"/>
              <a:t>+</a:t>
            </a:r>
          </a:p>
          <a:p>
            <a:pPr>
              <a:spcBef>
                <a:spcPct val="0"/>
              </a:spcBef>
            </a:pPr>
            <a:r>
              <a:rPr lang="en-US" sz="1800"/>
              <a:t>+</a:t>
            </a:r>
          </a:p>
          <a:p>
            <a:pPr>
              <a:spcBef>
                <a:spcPct val="0"/>
              </a:spcBef>
            </a:pPr>
            <a:r>
              <a:rPr lang="en-US" sz="1800"/>
              <a:t>+</a:t>
            </a:r>
          </a:p>
        </p:txBody>
      </p:sp>
      <p:graphicFrame>
        <p:nvGraphicFramePr>
          <p:cNvPr id="29703" name="Object 19"/>
          <p:cNvGraphicFramePr>
            <a:graphicFrameLocks noChangeAspect="1"/>
          </p:cNvGraphicFramePr>
          <p:nvPr/>
        </p:nvGraphicFramePr>
        <p:xfrm>
          <a:off x="7916863" y="5867400"/>
          <a:ext cx="388937" cy="357188"/>
        </p:xfrm>
        <a:graphic>
          <a:graphicData uri="http://schemas.openxmlformats.org/presentationml/2006/ole">
            <p:oleObj spid="_x0000_s7175" name="Equation" r:id="rId10" imgW="152280" imgH="139680" progId="">
              <p:embed/>
            </p:oleObj>
          </a:graphicData>
        </a:graphic>
      </p:graphicFrame>
      <p:sp>
        <p:nvSpPr>
          <p:cNvPr id="29714" name="Line 20"/>
          <p:cNvSpPr>
            <a:spLocks noChangeShapeType="1"/>
          </p:cNvSpPr>
          <p:nvPr/>
        </p:nvSpPr>
        <p:spPr bwMode="auto">
          <a:xfrm flipH="1" flipV="1">
            <a:off x="7543800" y="5638800"/>
            <a:ext cx="3810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6324600" y="4267200"/>
            <a:ext cx="2286000" cy="609600"/>
            <a:chOff x="3984" y="2688"/>
            <a:chExt cx="1440" cy="384"/>
          </a:xfrm>
        </p:grpSpPr>
        <p:sp>
          <p:nvSpPr>
            <p:cNvPr id="29729" name="Line 25"/>
            <p:cNvSpPr>
              <a:spLocks noChangeShapeType="1"/>
            </p:cNvSpPr>
            <p:nvPr/>
          </p:nvSpPr>
          <p:spPr bwMode="auto">
            <a:xfrm>
              <a:off x="4896" y="3072"/>
              <a:ext cx="528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9730" name="Line 26"/>
            <p:cNvSpPr>
              <a:spLocks noChangeShapeType="1"/>
            </p:cNvSpPr>
            <p:nvPr/>
          </p:nvSpPr>
          <p:spPr bwMode="auto">
            <a:xfrm>
              <a:off x="3984" y="3072"/>
              <a:ext cx="528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graphicFrame>
          <p:nvGraphicFramePr>
            <p:cNvPr id="29706" name="Object 27"/>
            <p:cNvGraphicFramePr>
              <a:graphicFrameLocks noChangeAspect="1"/>
            </p:cNvGraphicFramePr>
            <p:nvPr/>
          </p:nvGraphicFramePr>
          <p:xfrm>
            <a:off x="4171" y="2688"/>
            <a:ext cx="245" cy="327"/>
          </p:xfrm>
          <a:graphic>
            <a:graphicData uri="http://schemas.openxmlformats.org/presentationml/2006/ole">
              <p:oleObj spid="_x0000_s7178" name="Equation" r:id="rId11" imgW="152280" imgH="203040" progId="">
                <p:embed/>
              </p:oleObj>
            </a:graphicData>
          </a:graphic>
        </p:graphicFrame>
        <p:graphicFrame>
          <p:nvGraphicFramePr>
            <p:cNvPr id="29707" name="Object 28"/>
            <p:cNvGraphicFramePr>
              <a:graphicFrameLocks noChangeAspect="1"/>
            </p:cNvGraphicFramePr>
            <p:nvPr/>
          </p:nvGraphicFramePr>
          <p:xfrm>
            <a:off x="4992" y="2688"/>
            <a:ext cx="245" cy="327"/>
          </p:xfrm>
          <a:graphic>
            <a:graphicData uri="http://schemas.openxmlformats.org/presentationml/2006/ole">
              <p:oleObj spid="_x0000_s7179" name="Equation" r:id="rId12" imgW="152280" imgH="203040" progId="">
                <p:embed/>
              </p:oleObj>
            </a:graphicData>
          </a:graphic>
        </p:graphicFrame>
      </p:grpSp>
      <p:grpSp>
        <p:nvGrpSpPr>
          <p:cNvPr id="3" name="Group 42"/>
          <p:cNvGrpSpPr>
            <a:grpSpLocks/>
          </p:cNvGrpSpPr>
          <p:nvPr/>
        </p:nvGrpSpPr>
        <p:grpSpPr bwMode="auto">
          <a:xfrm>
            <a:off x="6477000" y="2733675"/>
            <a:ext cx="2446338" cy="1685925"/>
            <a:chOff x="4080" y="1722"/>
            <a:chExt cx="1541" cy="1062"/>
          </a:xfrm>
        </p:grpSpPr>
        <p:grpSp>
          <p:nvGrpSpPr>
            <p:cNvPr id="4" name="Group 36"/>
            <p:cNvGrpSpPr>
              <a:grpSpLocks/>
            </p:cNvGrpSpPr>
            <p:nvPr/>
          </p:nvGrpSpPr>
          <p:grpSpPr bwMode="auto">
            <a:xfrm>
              <a:off x="4080" y="1722"/>
              <a:ext cx="1541" cy="1062"/>
              <a:chOff x="4080" y="1722"/>
              <a:chExt cx="1541" cy="1062"/>
            </a:xfrm>
          </p:grpSpPr>
          <p:grpSp>
            <p:nvGrpSpPr>
              <p:cNvPr id="5" name="Group 24"/>
              <p:cNvGrpSpPr>
                <a:grpSpLocks/>
              </p:cNvGrpSpPr>
              <p:nvPr/>
            </p:nvGrpSpPr>
            <p:grpSpPr bwMode="auto">
              <a:xfrm>
                <a:off x="4080" y="2016"/>
                <a:ext cx="1296" cy="624"/>
                <a:chOff x="4080" y="2016"/>
                <a:chExt cx="1296" cy="624"/>
              </a:xfrm>
            </p:grpSpPr>
            <p:sp>
              <p:nvSpPr>
                <p:cNvPr id="29726" name="Rectangle 21"/>
                <p:cNvSpPr>
                  <a:spLocks noChangeArrowheads="1"/>
                </p:cNvSpPr>
                <p:nvPr/>
              </p:nvSpPr>
              <p:spPr bwMode="auto">
                <a:xfrm>
                  <a:off x="4128" y="2016"/>
                  <a:ext cx="1200" cy="624"/>
                </a:xfrm>
                <a:prstGeom prst="rect">
                  <a:avLst/>
                </a:prstGeom>
                <a:noFill/>
                <a:ln w="317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9727" name="Oval 22"/>
                <p:cNvSpPr>
                  <a:spLocks noChangeArrowheads="1"/>
                </p:cNvSpPr>
                <p:nvPr/>
              </p:nvSpPr>
              <p:spPr bwMode="auto">
                <a:xfrm>
                  <a:off x="5280" y="2016"/>
                  <a:ext cx="96" cy="624"/>
                </a:xfrm>
                <a:prstGeom prst="ellipse">
                  <a:avLst/>
                </a:prstGeom>
                <a:solidFill>
                  <a:srgbClr val="CCFFCC"/>
                </a:solidFill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9728" name="Oval 23"/>
                <p:cNvSpPr>
                  <a:spLocks noChangeArrowheads="1"/>
                </p:cNvSpPr>
                <p:nvPr/>
              </p:nvSpPr>
              <p:spPr bwMode="auto">
                <a:xfrm>
                  <a:off x="4080" y="2016"/>
                  <a:ext cx="96" cy="624"/>
                </a:xfrm>
                <a:prstGeom prst="ellipse">
                  <a:avLst/>
                </a:prstGeom>
                <a:solidFill>
                  <a:schemeClr val="bg1"/>
                </a:solidFill>
                <a:ln w="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" name="Group 35"/>
              <p:cNvGrpSpPr>
                <a:grpSpLocks/>
              </p:cNvGrpSpPr>
              <p:nvPr/>
            </p:nvGrpSpPr>
            <p:grpSpPr bwMode="auto">
              <a:xfrm>
                <a:off x="4752" y="1722"/>
                <a:ext cx="576" cy="225"/>
                <a:chOff x="4752" y="1722"/>
                <a:chExt cx="576" cy="225"/>
              </a:xfrm>
            </p:grpSpPr>
            <p:sp>
              <p:nvSpPr>
                <p:cNvPr id="29725" name="Line 29"/>
                <p:cNvSpPr>
                  <a:spLocks noChangeShapeType="1"/>
                </p:cNvSpPr>
                <p:nvPr/>
              </p:nvSpPr>
              <p:spPr bwMode="auto">
                <a:xfrm>
                  <a:off x="4752" y="1872"/>
                  <a:ext cx="57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graphicFrame>
              <p:nvGraphicFramePr>
                <p:cNvPr id="29705" name="Object 31"/>
                <p:cNvGraphicFramePr>
                  <a:graphicFrameLocks noChangeAspect="1"/>
                </p:cNvGraphicFramePr>
                <p:nvPr/>
              </p:nvGraphicFramePr>
              <p:xfrm>
                <a:off x="4942" y="1722"/>
                <a:ext cx="205" cy="225"/>
              </p:xfrm>
              <a:graphic>
                <a:graphicData uri="http://schemas.openxmlformats.org/presentationml/2006/ole">
                  <p:oleObj spid="_x0000_s7177" name="Equation" r:id="rId13" imgW="126720" imgH="139680" progId="">
                    <p:embed/>
                  </p:oleObj>
                </a:graphicData>
              </a:graphic>
            </p:graphicFrame>
          </p:grpSp>
          <p:grpSp>
            <p:nvGrpSpPr>
              <p:cNvPr id="7" name="Group 34"/>
              <p:cNvGrpSpPr>
                <a:grpSpLocks/>
              </p:cNvGrpSpPr>
              <p:nvPr/>
            </p:nvGrpSpPr>
            <p:grpSpPr bwMode="auto">
              <a:xfrm>
                <a:off x="5328" y="2304"/>
                <a:ext cx="293" cy="480"/>
                <a:chOff x="5328" y="2304"/>
                <a:chExt cx="293" cy="480"/>
              </a:xfrm>
            </p:grpSpPr>
            <p:graphicFrame>
              <p:nvGraphicFramePr>
                <p:cNvPr id="29704" name="Object 32"/>
                <p:cNvGraphicFramePr>
                  <a:graphicFrameLocks noChangeAspect="1"/>
                </p:cNvGraphicFramePr>
                <p:nvPr/>
              </p:nvGraphicFramePr>
              <p:xfrm>
                <a:off x="5376" y="2518"/>
                <a:ext cx="245" cy="266"/>
              </p:xfrm>
              <a:graphic>
                <a:graphicData uri="http://schemas.openxmlformats.org/presentationml/2006/ole">
                  <p:oleObj spid="_x0000_s7176" name="Equation" r:id="rId14" imgW="152280" imgH="164880" progId="">
                    <p:embed/>
                  </p:oleObj>
                </a:graphicData>
              </a:graphic>
            </p:graphicFrame>
            <p:sp>
              <p:nvSpPr>
                <p:cNvPr id="29724" name="Line 33"/>
                <p:cNvSpPr>
                  <a:spLocks noChangeShapeType="1"/>
                </p:cNvSpPr>
                <p:nvPr/>
              </p:nvSpPr>
              <p:spPr bwMode="auto">
                <a:xfrm flipH="1" flipV="1">
                  <a:off x="5328" y="2304"/>
                  <a:ext cx="144" cy="28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8" name="Group 40"/>
            <p:cNvGrpSpPr>
              <a:grpSpLocks/>
            </p:cNvGrpSpPr>
            <p:nvPr/>
          </p:nvGrpSpPr>
          <p:grpSpPr bwMode="auto">
            <a:xfrm flipH="1">
              <a:off x="4080" y="2016"/>
              <a:ext cx="48" cy="624"/>
              <a:chOff x="5328" y="2016"/>
              <a:chExt cx="48" cy="624"/>
            </a:xfrm>
          </p:grpSpPr>
          <p:sp>
            <p:nvSpPr>
              <p:cNvPr id="29719" name="Arc 38"/>
              <p:cNvSpPr>
                <a:spLocks/>
              </p:cNvSpPr>
              <p:nvPr/>
            </p:nvSpPr>
            <p:spPr bwMode="auto">
              <a:xfrm>
                <a:off x="5328" y="2016"/>
                <a:ext cx="48" cy="33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9720" name="Arc 39"/>
              <p:cNvSpPr>
                <a:spLocks/>
              </p:cNvSpPr>
              <p:nvPr/>
            </p:nvSpPr>
            <p:spPr bwMode="auto">
              <a:xfrm flipV="1">
                <a:off x="5328" y="2304"/>
                <a:ext cx="48" cy="33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</p:grp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2293" grpId="0"/>
      <p:bldP spid="129229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3"/>
          <p:cNvSpPr>
            <a:spLocks noGrp="1"/>
          </p:cNvSpPr>
          <p:nvPr>
            <p:ph type="sldNum" sz="quarter" idx="10"/>
          </p:nvPr>
        </p:nvSpPr>
        <p:spPr>
          <a:solidFill>
            <a:srgbClr val="99CCFF">
              <a:alpha val="50195"/>
            </a:srgbClr>
          </a:solidFill>
        </p:spPr>
        <p:txBody>
          <a:bodyPr/>
          <a:lstStyle/>
          <a:p>
            <a:fld id="{E4F6D3E0-ACD3-4FB3-88C7-C8E1BE76F553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457200"/>
            <a:ext cx="8839200" cy="6413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Gauss: Spherical Symmetry</a:t>
            </a:r>
          </a:p>
        </p:txBody>
      </p:sp>
      <p:sp>
        <p:nvSpPr>
          <p:cNvPr id="50180" name="Text Box 3"/>
          <p:cNvSpPr txBox="1">
            <a:spLocks noChangeArrowheads="1"/>
          </p:cNvSpPr>
          <p:nvPr/>
        </p:nvSpPr>
        <p:spPr bwMode="auto">
          <a:xfrm>
            <a:off x="152400" y="1295400"/>
            <a:ext cx="8915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+</a:t>
            </a:r>
            <a:r>
              <a:rPr lang="en-US" i="1"/>
              <a:t>Q</a:t>
            </a:r>
            <a:r>
              <a:rPr lang="en-US"/>
              <a:t> uniformly distributed throughout non-conducting solid sphere of radius </a:t>
            </a:r>
            <a:r>
              <a:rPr lang="en-US" i="1">
                <a:latin typeface="Times New Roman" pitchFamily="18" charset="0"/>
              </a:rPr>
              <a:t>a</a:t>
            </a:r>
            <a:r>
              <a:rPr lang="en-US"/>
              <a:t>. Find </a:t>
            </a:r>
            <a:r>
              <a:rPr lang="en-US" b="1"/>
              <a:t>E</a:t>
            </a:r>
            <a:r>
              <a:rPr lang="en-US"/>
              <a:t> everywhere </a:t>
            </a:r>
          </a:p>
        </p:txBody>
      </p:sp>
      <p:pic>
        <p:nvPicPr>
          <p:cNvPr id="50181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8400" y="2590800"/>
            <a:ext cx="3581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Slide Number Placeholder 3"/>
          <p:cNvSpPr>
            <a:spLocks noGrp="1"/>
          </p:cNvSpPr>
          <p:nvPr>
            <p:ph type="sldNum" sz="quarter" idx="10"/>
          </p:nvPr>
        </p:nvSpPr>
        <p:spPr>
          <a:solidFill>
            <a:srgbClr val="99CCFF">
              <a:alpha val="50195"/>
            </a:srgbClr>
          </a:solidFill>
        </p:spPr>
        <p:txBody>
          <a:bodyPr/>
          <a:lstStyle/>
          <a:p>
            <a:fld id="{AE2388A2-CB34-4BE7-9BEC-9FF9A02753C9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457200"/>
            <a:ext cx="8839200" cy="6413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Gauss: Spherical Symmetry</a:t>
            </a:r>
          </a:p>
        </p:txBody>
      </p:sp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1981200"/>
            <a:ext cx="3581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533400" y="2362200"/>
            <a:ext cx="3846513" cy="257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Symmetry is Spherical 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Use Gaussian Spheres</a:t>
            </a:r>
          </a:p>
        </p:txBody>
      </p:sp>
      <p:graphicFrame>
        <p:nvGraphicFramePr>
          <p:cNvPr id="22530" name="Object 7"/>
          <p:cNvGraphicFramePr>
            <a:graphicFrameLocks noChangeAspect="1"/>
          </p:cNvGraphicFramePr>
          <p:nvPr/>
        </p:nvGraphicFramePr>
        <p:xfrm>
          <a:off x="1219200" y="3048000"/>
          <a:ext cx="2514600" cy="1223963"/>
        </p:xfrm>
        <a:graphic>
          <a:graphicData uri="http://schemas.openxmlformats.org/presentationml/2006/ole">
            <p:oleObj spid="_x0000_s1026" name="Equation" r:id="rId6" imgW="495000" imgH="241200" progId="Equation.3">
              <p:embed/>
            </p:oleObj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3"/>
          <p:cNvSpPr>
            <a:spLocks noGrp="1"/>
          </p:cNvSpPr>
          <p:nvPr>
            <p:ph type="sldNum" sz="quarter" idx="10"/>
          </p:nvPr>
        </p:nvSpPr>
        <p:spPr>
          <a:solidFill>
            <a:srgbClr val="99CCFF">
              <a:alpha val="50195"/>
            </a:srgbClr>
          </a:solidFill>
        </p:spPr>
        <p:txBody>
          <a:bodyPr/>
          <a:lstStyle/>
          <a:p>
            <a:fld id="{AB7308CC-7205-4BDB-8CF2-894BC8B2D54A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457200"/>
            <a:ext cx="8839200" cy="6413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Gauss: Spherical Symmetry</a:t>
            </a:r>
          </a:p>
        </p:txBody>
      </p:sp>
      <p:pic>
        <p:nvPicPr>
          <p:cNvPr id="51204" name="Picture 3" descr="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2438400"/>
            <a:ext cx="3748088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5" name="Text Box 4"/>
          <p:cNvSpPr txBox="1">
            <a:spLocks noChangeArrowheads="1"/>
          </p:cNvSpPr>
          <p:nvPr/>
        </p:nvSpPr>
        <p:spPr bwMode="auto">
          <a:xfrm>
            <a:off x="304800" y="1344613"/>
            <a:ext cx="682783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u="sng"/>
              <a:t>Region 1</a:t>
            </a:r>
            <a:r>
              <a:rPr lang="en-US" u="sng"/>
              <a:t>:  </a:t>
            </a:r>
            <a:r>
              <a:rPr lang="en-US" i="1" u="sng"/>
              <a:t>r</a:t>
            </a:r>
            <a:r>
              <a:rPr lang="en-US" u="sng"/>
              <a:t> &gt; </a:t>
            </a:r>
            <a:r>
              <a:rPr lang="en-US" i="1" u="sng">
                <a:latin typeface="Times New Roman" pitchFamily="18" charset="0"/>
              </a:rPr>
              <a:t>a</a:t>
            </a:r>
          </a:p>
          <a:p>
            <a:r>
              <a:rPr lang="en-US"/>
              <a:t>Draw Gaussian Sphere in Region 1 (</a:t>
            </a:r>
            <a:r>
              <a:rPr lang="en-US" i="1"/>
              <a:t>r</a:t>
            </a:r>
            <a:r>
              <a:rPr lang="en-US"/>
              <a:t> &gt; </a:t>
            </a:r>
            <a:r>
              <a:rPr lang="en-US" i="1"/>
              <a:t>a</a:t>
            </a:r>
            <a:r>
              <a:rPr lang="en-US"/>
              <a:t>)</a:t>
            </a:r>
          </a:p>
        </p:txBody>
      </p:sp>
      <p:sp>
        <p:nvSpPr>
          <p:cNvPr id="1283079" name="Text Box 7"/>
          <p:cNvSpPr txBox="1">
            <a:spLocks noChangeArrowheads="1"/>
          </p:cNvSpPr>
          <p:nvPr/>
        </p:nvSpPr>
        <p:spPr bwMode="auto">
          <a:xfrm>
            <a:off x="5241925" y="2960688"/>
            <a:ext cx="37496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Note:  </a:t>
            </a:r>
            <a:r>
              <a:rPr lang="en-US" i="1"/>
              <a:t>r</a:t>
            </a:r>
            <a:r>
              <a:rPr lang="en-US"/>
              <a:t> is arbitrary </a:t>
            </a:r>
            <a:r>
              <a:rPr lang="en-US" b="1"/>
              <a:t>but</a:t>
            </a:r>
            <a:r>
              <a:rPr lang="en-US"/>
              <a:t> is the radius for which you will calculate the E field!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307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0" name="Slide Number Placeholder 3"/>
          <p:cNvSpPr>
            <a:spLocks noGrp="1"/>
          </p:cNvSpPr>
          <p:nvPr>
            <p:ph type="sldNum" sz="quarter" idx="10"/>
          </p:nvPr>
        </p:nvSpPr>
        <p:spPr>
          <a:solidFill>
            <a:srgbClr val="99CCFF">
              <a:alpha val="50195"/>
            </a:srgbClr>
          </a:solidFill>
        </p:spPr>
        <p:txBody>
          <a:bodyPr/>
          <a:lstStyle/>
          <a:p>
            <a:fld id="{2668EFF9-E058-4C58-B2E0-1A4CE555BF1D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2356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457200"/>
            <a:ext cx="8839200" cy="6413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Gauss: Spherical Symmetry</a:t>
            </a:r>
          </a:p>
        </p:txBody>
      </p:sp>
      <p:pic>
        <p:nvPicPr>
          <p:cNvPr id="23562" name="Picture 3" descr="2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43513" y="2590800"/>
            <a:ext cx="3748087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3" name="Text Box 6"/>
          <p:cNvSpPr txBox="1">
            <a:spLocks noChangeArrowheads="1"/>
          </p:cNvSpPr>
          <p:nvPr/>
        </p:nvSpPr>
        <p:spPr bwMode="auto">
          <a:xfrm>
            <a:off x="304800" y="1344613"/>
            <a:ext cx="7162800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u="sng"/>
              <a:t>Region 1</a:t>
            </a:r>
            <a:r>
              <a:rPr lang="en-US" u="sng"/>
              <a:t>:  </a:t>
            </a:r>
            <a:r>
              <a:rPr lang="en-US" i="1" u="sng"/>
              <a:t>r</a:t>
            </a:r>
            <a:r>
              <a:rPr lang="en-US" u="sng"/>
              <a:t> &gt; </a:t>
            </a:r>
            <a:r>
              <a:rPr lang="en-US" i="1" u="sng">
                <a:latin typeface="Times New Roman" pitchFamily="18" charset="0"/>
              </a:rPr>
              <a:t>a</a:t>
            </a:r>
          </a:p>
          <a:p>
            <a:r>
              <a:rPr lang="en-US"/>
              <a:t>Total charge enclosed </a:t>
            </a:r>
            <a:r>
              <a:rPr lang="en-US" i="1"/>
              <a:t>q</a:t>
            </a:r>
            <a:r>
              <a:rPr lang="en-US" baseline="-25000"/>
              <a:t>in </a:t>
            </a:r>
            <a:r>
              <a:rPr lang="en-US"/>
              <a:t>= +</a:t>
            </a:r>
            <a:r>
              <a:rPr lang="en-US" i="1"/>
              <a:t>Q</a:t>
            </a:r>
          </a:p>
        </p:txBody>
      </p:sp>
      <p:graphicFrame>
        <p:nvGraphicFramePr>
          <p:cNvPr id="1284103" name="Object 7"/>
          <p:cNvGraphicFramePr>
            <a:graphicFrameLocks noChangeAspect="1"/>
          </p:cNvGraphicFramePr>
          <p:nvPr/>
        </p:nvGraphicFramePr>
        <p:xfrm>
          <a:off x="2487613" y="2451100"/>
          <a:ext cx="2465387" cy="973138"/>
        </p:xfrm>
        <a:graphic>
          <a:graphicData uri="http://schemas.openxmlformats.org/presentationml/2006/ole">
            <p:oleObj spid="_x0000_s2050" name="Equation" r:id="rId6" imgW="965160" imgH="380880" progId="">
              <p:embed/>
            </p:oleObj>
          </a:graphicData>
        </a:graphic>
      </p:graphicFrame>
      <p:graphicFrame>
        <p:nvGraphicFramePr>
          <p:cNvPr id="1284105" name="Object 9"/>
          <p:cNvGraphicFramePr>
            <a:graphicFrameLocks noChangeAspect="1"/>
          </p:cNvGraphicFramePr>
          <p:nvPr/>
        </p:nvGraphicFramePr>
        <p:xfrm>
          <a:off x="76200" y="2455863"/>
          <a:ext cx="2433638" cy="973137"/>
        </p:xfrm>
        <a:graphic>
          <a:graphicData uri="http://schemas.openxmlformats.org/presentationml/2006/ole">
            <p:oleObj spid="_x0000_s2051" name="Equation" r:id="rId7" imgW="952200" imgH="380880" progId="">
              <p:embed/>
            </p:oleObj>
          </a:graphicData>
        </a:graphic>
      </p:graphicFrame>
      <p:graphicFrame>
        <p:nvGraphicFramePr>
          <p:cNvPr id="1284106" name="Object 10"/>
          <p:cNvGraphicFramePr>
            <a:graphicFrameLocks noChangeAspect="1"/>
          </p:cNvGraphicFramePr>
          <p:nvPr/>
        </p:nvGraphicFramePr>
        <p:xfrm>
          <a:off x="685800" y="3276600"/>
          <a:ext cx="1816100" cy="712788"/>
        </p:xfrm>
        <a:graphic>
          <a:graphicData uri="http://schemas.openxmlformats.org/presentationml/2006/ole">
            <p:oleObj spid="_x0000_s2052" name="Equation" r:id="rId8" imgW="711000" imgH="279360" progId="">
              <p:embed/>
            </p:oleObj>
          </a:graphicData>
        </a:graphic>
      </p:graphicFrame>
      <p:graphicFrame>
        <p:nvGraphicFramePr>
          <p:cNvPr id="1284107" name="Object 11"/>
          <p:cNvGraphicFramePr>
            <a:graphicFrameLocks noChangeAspect="1"/>
          </p:cNvGraphicFramePr>
          <p:nvPr/>
        </p:nvGraphicFramePr>
        <p:xfrm>
          <a:off x="76200" y="4002088"/>
          <a:ext cx="3730625" cy="1103312"/>
        </p:xfrm>
        <a:graphic>
          <a:graphicData uri="http://schemas.openxmlformats.org/presentationml/2006/ole">
            <p:oleObj spid="_x0000_s2053" name="Equation" r:id="rId9" imgW="1460160" imgH="431640" progId="">
              <p:embed/>
            </p:oleObj>
          </a:graphicData>
        </a:graphic>
      </p:graphicFrame>
      <p:graphicFrame>
        <p:nvGraphicFramePr>
          <p:cNvPr id="1284108" name="Object 12"/>
          <p:cNvGraphicFramePr>
            <a:graphicFrameLocks noChangeAspect="1"/>
          </p:cNvGraphicFramePr>
          <p:nvPr/>
        </p:nvGraphicFramePr>
        <p:xfrm>
          <a:off x="304800" y="5526088"/>
          <a:ext cx="1912938" cy="1103312"/>
        </p:xfrm>
        <a:graphic>
          <a:graphicData uri="http://schemas.openxmlformats.org/presentationml/2006/ole">
            <p:oleObj spid="_x0000_s2054" name="Equation" r:id="rId10" imgW="749160" imgH="431640" progId="">
              <p:embed/>
            </p:oleObj>
          </a:graphicData>
        </a:graphic>
      </p:graphicFrame>
      <p:graphicFrame>
        <p:nvGraphicFramePr>
          <p:cNvPr id="1284109" name="Object 13"/>
          <p:cNvGraphicFramePr>
            <a:graphicFrameLocks noChangeAspect="1"/>
          </p:cNvGraphicFramePr>
          <p:nvPr/>
        </p:nvGraphicFramePr>
        <p:xfrm>
          <a:off x="2209800" y="5526088"/>
          <a:ext cx="2560638" cy="1103312"/>
        </p:xfrm>
        <a:graphic>
          <a:graphicData uri="http://schemas.openxmlformats.org/presentationml/2006/ole">
            <p:oleObj spid="_x0000_s2055" name="Equation" r:id="rId11" imgW="1002960" imgH="431640" progId="">
              <p:embed/>
            </p:oleObj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4" name="Slide Number Placeholder 2"/>
          <p:cNvSpPr>
            <a:spLocks noGrp="1"/>
          </p:cNvSpPr>
          <p:nvPr>
            <p:ph type="sldNum" sz="quarter" idx="10"/>
          </p:nvPr>
        </p:nvSpPr>
        <p:spPr>
          <a:solidFill>
            <a:srgbClr val="99CCFF">
              <a:alpha val="50195"/>
            </a:srgbClr>
          </a:solidFill>
        </p:spPr>
        <p:txBody>
          <a:bodyPr/>
          <a:lstStyle/>
          <a:p>
            <a:fld id="{E8765388-C47B-4917-8C39-AFE6CC66D0A4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1286147" name="Text Box 3"/>
          <p:cNvSpPr txBox="1">
            <a:spLocks noChangeArrowheads="1"/>
          </p:cNvSpPr>
          <p:nvPr/>
        </p:nvSpPr>
        <p:spPr bwMode="auto">
          <a:xfrm>
            <a:off x="336550" y="4038600"/>
            <a:ext cx="1982788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500">
                <a:cs typeface="Times New Roman" pitchFamily="18" charset="0"/>
              </a:rPr>
              <a:t>Gauss’s law:</a:t>
            </a:r>
            <a:endParaRPr lang="en-US" sz="2500" b="1"/>
          </a:p>
        </p:txBody>
      </p:sp>
      <p:pic>
        <p:nvPicPr>
          <p:cNvPr id="24586" name="Picture 4" descr="2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1200" y="1447800"/>
            <a:ext cx="3200400" cy="183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86150" name="Picture 6" descr="2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27738" y="3733800"/>
            <a:ext cx="2963862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86151" name="Object 7"/>
          <p:cNvGraphicFramePr>
            <a:graphicFrameLocks noChangeAspect="1"/>
          </p:cNvGraphicFramePr>
          <p:nvPr/>
        </p:nvGraphicFramePr>
        <p:xfrm>
          <a:off x="228600" y="2362200"/>
          <a:ext cx="3200400" cy="1625600"/>
        </p:xfrm>
        <a:graphic>
          <a:graphicData uri="http://schemas.openxmlformats.org/presentationml/2006/ole">
            <p:oleObj spid="_x0000_s3074" name="Equation" r:id="rId7" imgW="1549080" imgH="787320" progId="Equation.3">
              <p:embed/>
            </p:oleObj>
          </a:graphicData>
        </a:graphic>
      </p:graphicFrame>
      <p:sp>
        <p:nvSpPr>
          <p:cNvPr id="1286152" name="Text Box 8"/>
          <p:cNvSpPr txBox="1">
            <a:spLocks noChangeArrowheads="1"/>
          </p:cNvSpPr>
          <p:nvPr/>
        </p:nvSpPr>
        <p:spPr bwMode="auto">
          <a:xfrm>
            <a:off x="304800" y="1371600"/>
            <a:ext cx="7162800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u="sng"/>
              <a:t>Region 2</a:t>
            </a:r>
            <a:r>
              <a:rPr lang="en-US" u="sng"/>
              <a:t>:  </a:t>
            </a:r>
            <a:r>
              <a:rPr lang="en-US" i="1" u="sng"/>
              <a:t>r</a:t>
            </a:r>
            <a:r>
              <a:rPr lang="en-US" u="sng"/>
              <a:t> &lt; </a:t>
            </a:r>
            <a:r>
              <a:rPr lang="en-US" i="1" u="sng">
                <a:latin typeface="Times New Roman" pitchFamily="18" charset="0"/>
              </a:rPr>
              <a:t>a</a:t>
            </a:r>
          </a:p>
          <a:p>
            <a:r>
              <a:rPr lang="en-US"/>
              <a:t>Total charge enclosed:</a:t>
            </a:r>
            <a:endParaRPr lang="en-US" i="1"/>
          </a:p>
        </p:txBody>
      </p:sp>
      <p:graphicFrame>
        <p:nvGraphicFramePr>
          <p:cNvPr id="1286153" name="Object 9"/>
          <p:cNvGraphicFramePr>
            <a:graphicFrameLocks noChangeAspect="1"/>
          </p:cNvGraphicFramePr>
          <p:nvPr/>
        </p:nvGraphicFramePr>
        <p:xfrm>
          <a:off x="457200" y="4525963"/>
          <a:ext cx="2432050" cy="712787"/>
        </p:xfrm>
        <a:graphic>
          <a:graphicData uri="http://schemas.openxmlformats.org/presentationml/2006/ole">
            <p:oleObj spid="_x0000_s3075" name="Equation" r:id="rId8" imgW="952200" imgH="279360" progId="">
              <p:embed/>
            </p:oleObj>
          </a:graphicData>
        </a:graphic>
      </p:graphicFrame>
      <p:sp>
        <p:nvSpPr>
          <p:cNvPr id="24589" name="Rectangle 11"/>
          <p:cNvSpPr>
            <a:spLocks noGrp="1" noChangeArrowheads="1"/>
          </p:cNvSpPr>
          <p:nvPr>
            <p:ph type="title"/>
          </p:nvPr>
        </p:nvSpPr>
        <p:spPr>
          <a:xfrm>
            <a:off x="152400" y="457200"/>
            <a:ext cx="8839200" cy="641350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Gauss: Spherical Symmetry</a:t>
            </a:r>
          </a:p>
        </p:txBody>
      </p:sp>
      <p:graphicFrame>
        <p:nvGraphicFramePr>
          <p:cNvPr id="1286156" name="Object 12"/>
          <p:cNvGraphicFramePr>
            <a:graphicFrameLocks noChangeAspect="1"/>
          </p:cNvGraphicFramePr>
          <p:nvPr/>
        </p:nvGraphicFramePr>
        <p:xfrm>
          <a:off x="533400" y="5562600"/>
          <a:ext cx="2043113" cy="1103313"/>
        </p:xfrm>
        <a:graphic>
          <a:graphicData uri="http://schemas.openxmlformats.org/presentationml/2006/ole">
            <p:oleObj spid="_x0000_s3076" name="Equation" r:id="rId9" imgW="799920" imgH="431640" progId="">
              <p:embed/>
            </p:oleObj>
          </a:graphicData>
        </a:graphic>
      </p:graphicFrame>
      <p:graphicFrame>
        <p:nvGraphicFramePr>
          <p:cNvPr id="1286157" name="Object 13"/>
          <p:cNvGraphicFramePr>
            <a:graphicFrameLocks noChangeAspect="1"/>
          </p:cNvGraphicFramePr>
          <p:nvPr/>
        </p:nvGraphicFramePr>
        <p:xfrm>
          <a:off x="2674938" y="5568950"/>
          <a:ext cx="2725737" cy="1103313"/>
        </p:xfrm>
        <a:graphic>
          <a:graphicData uri="http://schemas.openxmlformats.org/presentationml/2006/ole">
            <p:oleObj spid="_x0000_s3077" name="Equation" r:id="rId10" imgW="1066680" imgH="431640" progId="">
              <p:embed/>
            </p:oleObj>
          </a:graphicData>
        </a:graphic>
      </p:graphicFrame>
      <p:sp>
        <p:nvSpPr>
          <p:cNvPr id="1286158" name="Text Box 14"/>
          <p:cNvSpPr txBox="1">
            <a:spLocks noChangeArrowheads="1"/>
          </p:cNvSpPr>
          <p:nvPr/>
        </p:nvSpPr>
        <p:spPr bwMode="auto">
          <a:xfrm>
            <a:off x="3625850" y="2895600"/>
            <a:ext cx="7175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OR</a:t>
            </a:r>
          </a:p>
        </p:txBody>
      </p:sp>
      <p:graphicFrame>
        <p:nvGraphicFramePr>
          <p:cNvPr id="1286159" name="Object 15"/>
          <p:cNvGraphicFramePr>
            <a:graphicFrameLocks noChangeAspect="1"/>
          </p:cNvGraphicFramePr>
          <p:nvPr/>
        </p:nvGraphicFramePr>
        <p:xfrm>
          <a:off x="4457700" y="2895600"/>
          <a:ext cx="1181100" cy="471488"/>
        </p:xfrm>
        <a:graphic>
          <a:graphicData uri="http://schemas.openxmlformats.org/presentationml/2006/ole">
            <p:oleObj spid="_x0000_s3078" name="Equation" r:id="rId11" imgW="571320" imgH="228600" progId="">
              <p:embed/>
            </p:oleObj>
          </a:graphicData>
        </a:graphic>
      </p:graphicFrame>
      <p:graphicFrame>
        <p:nvGraphicFramePr>
          <p:cNvPr id="1286160" name="Object 16"/>
          <p:cNvGraphicFramePr>
            <a:graphicFrameLocks noChangeAspect="1"/>
          </p:cNvGraphicFramePr>
          <p:nvPr/>
        </p:nvGraphicFramePr>
        <p:xfrm>
          <a:off x="2879725" y="4267200"/>
          <a:ext cx="2530475" cy="1231900"/>
        </p:xfrm>
        <a:graphic>
          <a:graphicData uri="http://schemas.openxmlformats.org/presentationml/2006/ole">
            <p:oleObj spid="_x0000_s3079" name="Equation" r:id="rId12" imgW="990360" imgH="482400" progId="">
              <p:embed/>
            </p:oleObj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6147" grpId="0"/>
      <p:bldP spid="128615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2"/>
          <p:cNvSpPr>
            <a:spLocks noGrp="1"/>
          </p:cNvSpPr>
          <p:nvPr>
            <p:ph type="sldNum" sz="quarter" idx="10"/>
          </p:nvPr>
        </p:nvSpPr>
        <p:spPr>
          <a:solidFill>
            <a:srgbClr val="99CCFF">
              <a:alpha val="50195"/>
            </a:srgbClr>
          </a:solidFill>
        </p:spPr>
        <p:txBody>
          <a:bodyPr/>
          <a:lstStyle/>
          <a:p>
            <a:fld id="{6904BE60-D724-42D0-81D4-C45CCC6A3C1B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55299" name="Rectangle 5"/>
          <p:cNvSpPr>
            <a:spLocks noGrp="1" noChangeArrowheads="1"/>
          </p:cNvSpPr>
          <p:nvPr>
            <p:ph type="title"/>
          </p:nvPr>
        </p:nvSpPr>
        <p:spPr>
          <a:xfrm>
            <a:off x="152400" y="457200"/>
            <a:ext cx="8839200" cy="641350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Gauss: Cylindrical Symmetry</a:t>
            </a:r>
          </a:p>
        </p:txBody>
      </p:sp>
      <p:sp>
        <p:nvSpPr>
          <p:cNvPr id="55300" name="Text Box 6"/>
          <p:cNvSpPr txBox="1">
            <a:spLocks noChangeArrowheads="1"/>
          </p:cNvSpPr>
          <p:nvPr/>
        </p:nvSpPr>
        <p:spPr bwMode="auto">
          <a:xfrm>
            <a:off x="609600" y="1295400"/>
            <a:ext cx="7772400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Infinitely long rod with uniform charge density </a:t>
            </a:r>
            <a:r>
              <a:rPr lang="en-US">
                <a:latin typeface="Symbol" pitchFamily="18" charset="2"/>
              </a:rPr>
              <a:t>l</a:t>
            </a:r>
            <a:endParaRPr lang="en-US" sz="2400"/>
          </a:p>
          <a:p>
            <a:r>
              <a:rPr lang="en-US"/>
              <a:t>Find </a:t>
            </a:r>
            <a:r>
              <a:rPr lang="en-US" b="1"/>
              <a:t>E</a:t>
            </a:r>
            <a:r>
              <a:rPr lang="en-US"/>
              <a:t> outside the rod.</a:t>
            </a:r>
          </a:p>
        </p:txBody>
      </p:sp>
      <p:pic>
        <p:nvPicPr>
          <p:cNvPr id="55301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1905000"/>
            <a:ext cx="655638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Slide Number Placeholder 2"/>
          <p:cNvSpPr>
            <a:spLocks noGrp="1"/>
          </p:cNvSpPr>
          <p:nvPr>
            <p:ph type="sldNum" sz="quarter" idx="10"/>
          </p:nvPr>
        </p:nvSpPr>
        <p:spPr>
          <a:solidFill>
            <a:srgbClr val="99CCFF">
              <a:alpha val="50195"/>
            </a:srgbClr>
          </a:solidFill>
        </p:spPr>
        <p:txBody>
          <a:bodyPr/>
          <a:lstStyle/>
          <a:p>
            <a:fld id="{C5B35246-F909-4BCE-839E-BF319303BA12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26628" name="Rectangle 5"/>
          <p:cNvSpPr>
            <a:spLocks noGrp="1" noChangeArrowheads="1"/>
          </p:cNvSpPr>
          <p:nvPr>
            <p:ph type="title"/>
          </p:nvPr>
        </p:nvSpPr>
        <p:spPr>
          <a:xfrm>
            <a:off x="152400" y="457200"/>
            <a:ext cx="8839200" cy="641350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Gauss: Cylindrical Symmetry</a:t>
            </a:r>
          </a:p>
        </p:txBody>
      </p:sp>
      <p:sp>
        <p:nvSpPr>
          <p:cNvPr id="26629" name="Text Box 6"/>
          <p:cNvSpPr txBox="1">
            <a:spLocks noChangeArrowheads="1"/>
          </p:cNvSpPr>
          <p:nvPr/>
        </p:nvSpPr>
        <p:spPr bwMode="auto">
          <a:xfrm>
            <a:off x="533400" y="1524000"/>
            <a:ext cx="3983038" cy="257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Symmetry is Cylindrical 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Use Gaussian Cylinder</a:t>
            </a:r>
          </a:p>
        </p:txBody>
      </p:sp>
      <p:graphicFrame>
        <p:nvGraphicFramePr>
          <p:cNvPr id="26626" name="Object 7"/>
          <p:cNvGraphicFramePr>
            <a:graphicFrameLocks noChangeAspect="1"/>
          </p:cNvGraphicFramePr>
          <p:nvPr/>
        </p:nvGraphicFramePr>
        <p:xfrm>
          <a:off x="838200" y="1981200"/>
          <a:ext cx="1095856" cy="533400"/>
        </p:xfrm>
        <a:graphic>
          <a:graphicData uri="http://schemas.openxmlformats.org/presentationml/2006/ole">
            <p:oleObj spid="_x0000_s4098" name="Equation" r:id="rId5" imgW="495000" imgH="241200" progId="Equation.3">
              <p:embed/>
            </p:oleObj>
          </a:graphicData>
        </a:graphic>
      </p:graphicFrame>
      <p:pic>
        <p:nvPicPr>
          <p:cNvPr id="26630" name="Picture 8" descr="24"/>
          <p:cNvPicPr>
            <a:picLocks noChangeAspect="1" noChangeArrowheads="1"/>
          </p:cNvPicPr>
          <p:nvPr/>
        </p:nvPicPr>
        <p:blipFill>
          <a:blip r:embed="rId6"/>
          <a:srcRect b="9616"/>
          <a:stretch>
            <a:fillRect/>
          </a:stretch>
        </p:blipFill>
        <p:spPr bwMode="auto">
          <a:xfrm>
            <a:off x="4800600" y="1600200"/>
            <a:ext cx="4167188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88201" name="Text Box 9"/>
          <p:cNvSpPr txBox="1">
            <a:spLocks noChangeArrowheads="1"/>
          </p:cNvSpPr>
          <p:nvPr/>
        </p:nvSpPr>
        <p:spPr bwMode="auto">
          <a:xfrm>
            <a:off x="228600" y="4419600"/>
            <a:ext cx="4343400" cy="231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Note:  </a:t>
            </a:r>
            <a:r>
              <a:rPr lang="en-US" i="1"/>
              <a:t>r</a:t>
            </a:r>
            <a:r>
              <a:rPr lang="en-US"/>
              <a:t> is arbitrary </a:t>
            </a:r>
            <a:r>
              <a:rPr lang="en-US" b="1"/>
              <a:t>but</a:t>
            </a:r>
            <a:r>
              <a:rPr lang="en-US"/>
              <a:t> is the radius for which you will calculate the E field!</a:t>
            </a:r>
          </a:p>
          <a:p>
            <a:r>
              <a:rPr lang="en-US">
                <a:sym typeface="MT Extra" pitchFamily="18" charset="2"/>
              </a:rPr>
              <a:t></a:t>
            </a:r>
            <a:r>
              <a:rPr lang="en-US"/>
              <a:t> is arbitrary and should divide out</a:t>
            </a: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820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5" name="Slide Number Placeholder 2"/>
          <p:cNvSpPr>
            <a:spLocks noGrp="1"/>
          </p:cNvSpPr>
          <p:nvPr>
            <p:ph type="sldNum" sz="quarter" idx="10"/>
          </p:nvPr>
        </p:nvSpPr>
        <p:spPr>
          <a:solidFill>
            <a:srgbClr val="99CCFF">
              <a:alpha val="50195"/>
            </a:srgbClr>
          </a:solidFill>
        </p:spPr>
        <p:txBody>
          <a:bodyPr/>
          <a:lstStyle/>
          <a:p>
            <a:fld id="{630848C2-4CDC-480C-A8E9-1E27A1F07F26}" type="slidenum">
              <a:rPr lang="en-US" smtClean="0"/>
              <a:pPr/>
              <a:t>9</a:t>
            </a:fld>
            <a:endParaRPr lang="en-US" smtClean="0"/>
          </a:p>
        </p:txBody>
      </p:sp>
      <p:pic>
        <p:nvPicPr>
          <p:cNvPr id="27656" name="Picture 3" descr="24"/>
          <p:cNvPicPr>
            <a:picLocks noChangeAspect="1" noChangeArrowheads="1"/>
          </p:cNvPicPr>
          <p:nvPr/>
        </p:nvPicPr>
        <p:blipFill>
          <a:blip r:embed="rId5"/>
          <a:srcRect b="9616"/>
          <a:stretch>
            <a:fillRect/>
          </a:stretch>
        </p:blipFill>
        <p:spPr bwMode="auto">
          <a:xfrm>
            <a:off x="5181600" y="1905000"/>
            <a:ext cx="3836988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7" name="Rectangle 6"/>
          <p:cNvSpPr>
            <a:spLocks noGrp="1" noChangeArrowheads="1"/>
          </p:cNvSpPr>
          <p:nvPr>
            <p:ph type="title"/>
          </p:nvPr>
        </p:nvSpPr>
        <p:spPr>
          <a:xfrm>
            <a:off x="152400" y="457200"/>
            <a:ext cx="8839200" cy="641350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Gauss: Cylindrical Symmetry</a:t>
            </a:r>
          </a:p>
        </p:txBody>
      </p:sp>
      <p:sp>
        <p:nvSpPr>
          <p:cNvPr id="27658" name="Text Box 7"/>
          <p:cNvSpPr txBox="1">
            <a:spLocks noChangeArrowheads="1"/>
          </p:cNvSpPr>
          <p:nvPr/>
        </p:nvSpPr>
        <p:spPr bwMode="auto">
          <a:xfrm>
            <a:off x="304800" y="1268413"/>
            <a:ext cx="7162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Total charge enclosed:</a:t>
            </a:r>
            <a:endParaRPr lang="en-US" i="1">
              <a:latin typeface="Kaufmann BT" pitchFamily="66" charset="0"/>
            </a:endParaRPr>
          </a:p>
        </p:txBody>
      </p:sp>
      <p:graphicFrame>
        <p:nvGraphicFramePr>
          <p:cNvPr id="1289224" name="Object 8"/>
          <p:cNvGraphicFramePr>
            <a:graphicFrameLocks noChangeAspect="1"/>
          </p:cNvGraphicFramePr>
          <p:nvPr/>
        </p:nvGraphicFramePr>
        <p:xfrm>
          <a:off x="885825" y="2935288"/>
          <a:ext cx="3533775" cy="1103312"/>
        </p:xfrm>
        <a:graphic>
          <a:graphicData uri="http://schemas.openxmlformats.org/presentationml/2006/ole">
            <p:oleObj spid="_x0000_s5122" name="Equation" r:id="rId6" imgW="1384200" imgH="431640" progId="">
              <p:embed/>
            </p:oleObj>
          </a:graphicData>
        </a:graphic>
      </p:graphicFrame>
      <p:graphicFrame>
        <p:nvGraphicFramePr>
          <p:cNvPr id="27651" name="Object 10"/>
          <p:cNvGraphicFramePr>
            <a:graphicFrameLocks noChangeAspect="1"/>
          </p:cNvGraphicFramePr>
          <p:nvPr/>
        </p:nvGraphicFramePr>
        <p:xfrm>
          <a:off x="4114800" y="1219200"/>
          <a:ext cx="1296988" cy="584200"/>
        </p:xfrm>
        <a:graphic>
          <a:graphicData uri="http://schemas.openxmlformats.org/presentationml/2006/ole">
            <p:oleObj spid="_x0000_s5123" name="Equation" r:id="rId7" imgW="507960" imgH="228600" progId="Equation.3">
              <p:embed/>
            </p:oleObj>
          </a:graphicData>
        </a:graphic>
      </p:graphicFrame>
      <p:graphicFrame>
        <p:nvGraphicFramePr>
          <p:cNvPr id="1289227" name="Object 11"/>
          <p:cNvGraphicFramePr>
            <a:graphicFrameLocks noChangeAspect="1"/>
          </p:cNvGraphicFramePr>
          <p:nvPr/>
        </p:nvGraphicFramePr>
        <p:xfrm>
          <a:off x="304800" y="1981200"/>
          <a:ext cx="4864100" cy="974725"/>
        </p:xfrm>
        <a:graphic>
          <a:graphicData uri="http://schemas.openxmlformats.org/presentationml/2006/ole">
            <p:oleObj spid="_x0000_s5124" name="Equation" r:id="rId8" imgW="1904760" imgH="380880" progId="">
              <p:embed/>
            </p:oleObj>
          </a:graphicData>
        </a:graphic>
      </p:graphicFrame>
      <p:graphicFrame>
        <p:nvGraphicFramePr>
          <p:cNvPr id="1289228" name="Object 12"/>
          <p:cNvGraphicFramePr>
            <a:graphicFrameLocks noChangeAspect="1"/>
          </p:cNvGraphicFramePr>
          <p:nvPr/>
        </p:nvGraphicFramePr>
        <p:xfrm>
          <a:off x="609600" y="4498975"/>
          <a:ext cx="1717675" cy="1103313"/>
        </p:xfrm>
        <a:graphic>
          <a:graphicData uri="http://schemas.openxmlformats.org/presentationml/2006/ole">
            <p:oleObj spid="_x0000_s5125" name="Equation" r:id="rId9" imgW="672840" imgH="431640" progId="">
              <p:embed/>
            </p:oleObj>
          </a:graphicData>
        </a:graphic>
      </p:graphicFrame>
      <p:graphicFrame>
        <p:nvGraphicFramePr>
          <p:cNvPr id="1289229" name="Object 13"/>
          <p:cNvGraphicFramePr>
            <a:graphicFrameLocks noChangeAspect="1"/>
          </p:cNvGraphicFramePr>
          <p:nvPr/>
        </p:nvGraphicFramePr>
        <p:xfrm>
          <a:off x="2438400" y="4535488"/>
          <a:ext cx="2398713" cy="1103312"/>
        </p:xfrm>
        <a:graphic>
          <a:graphicData uri="http://schemas.openxmlformats.org/presentationml/2006/ole">
            <p:oleObj spid="_x0000_s5126" name="Equation" r:id="rId10" imgW="939600" imgH="431640" progId="">
              <p:embed/>
            </p:oleObj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376</Words>
  <Application>Microsoft Office PowerPoint</Application>
  <PresentationFormat>On-screen Show (4:3)</PresentationFormat>
  <Paragraphs>112</Paragraphs>
  <Slides>12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Equation</vt:lpstr>
      <vt:lpstr>Slide 1</vt:lpstr>
      <vt:lpstr>Gauss: Spherical Symmetry</vt:lpstr>
      <vt:lpstr>Gauss: Spherical Symmetry</vt:lpstr>
      <vt:lpstr>Gauss: Spherical Symmetry</vt:lpstr>
      <vt:lpstr>Gauss: Spherical Symmetry</vt:lpstr>
      <vt:lpstr>Gauss: Spherical Symmetry</vt:lpstr>
      <vt:lpstr>Gauss: Cylindrical Symmetry</vt:lpstr>
      <vt:lpstr>Gauss: Cylindrical Symmetry</vt:lpstr>
      <vt:lpstr>Gauss: Cylindrical Symmetry</vt:lpstr>
      <vt:lpstr>Gauss: Planar Symmetry</vt:lpstr>
      <vt:lpstr>Gauss: Planar Symmetry</vt:lpstr>
      <vt:lpstr>Gauss: Planar Symmetry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home</dc:creator>
  <cp:lastModifiedBy>home</cp:lastModifiedBy>
  <cp:revision>2</cp:revision>
  <dcterms:created xsi:type="dcterms:W3CDTF">2019-10-21T17:14:30Z</dcterms:created>
  <dcterms:modified xsi:type="dcterms:W3CDTF">2020-07-12T16:59:14Z</dcterms:modified>
</cp:coreProperties>
</file>