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63" r:id="rId5"/>
    <p:sldId id="264" r:id="rId6"/>
    <p:sldId id="265" r:id="rId7"/>
    <p:sldId id="266" r:id="rId8"/>
    <p:sldId id="267" r:id="rId9"/>
    <p:sldId id="259" r:id="rId10"/>
    <p:sldId id="260" r:id="rId11"/>
    <p:sldId id="261" r:id="rId12"/>
    <p:sldId id="268" r:id="rId13"/>
    <p:sldId id="269" r:id="rId14"/>
    <p:sldId id="272"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444"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D6DA2BF-25A7-1345-A3FA-01B36566635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8825F507-17F0-9C42-B5C6-C4DBC2914D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F2AEFC41-1B6F-974D-999B-A985D5156537}"/>
              </a:ext>
            </a:extLst>
          </p:cNvPr>
          <p:cNvSpPr>
            <a:spLocks noGrp="1"/>
          </p:cNvSpPr>
          <p:nvPr>
            <p:ph type="dt" sz="half" idx="10"/>
          </p:nvPr>
        </p:nvSpPr>
        <p:spPr/>
        <p:txBody>
          <a:bodyPr/>
          <a:lstStyle/>
          <a:p>
            <a:fld id="{AE8624E4-5F43-AC4B-A3F7-2E228A68C105}" type="datetimeFigureOut">
              <a:rPr lang="en-US" smtClean="0"/>
              <a:t>2/3/2020</a:t>
            </a:fld>
            <a:endParaRPr lang="en-US"/>
          </a:p>
        </p:txBody>
      </p:sp>
      <p:sp>
        <p:nvSpPr>
          <p:cNvPr id="5" name="Footer Placeholder 4">
            <a:extLst>
              <a:ext uri="{FF2B5EF4-FFF2-40B4-BE49-F238E27FC236}">
                <a16:creationId xmlns="" xmlns:a16="http://schemas.microsoft.com/office/drawing/2014/main" id="{8D98071C-2A4C-2B44-8195-843E09461C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32BAF98A-5825-3C4D-94A0-A0782E3FEFBD}"/>
              </a:ext>
            </a:extLst>
          </p:cNvPr>
          <p:cNvSpPr>
            <a:spLocks noGrp="1"/>
          </p:cNvSpPr>
          <p:nvPr>
            <p:ph type="sldNum" sz="quarter" idx="12"/>
          </p:nvPr>
        </p:nvSpPr>
        <p:spPr/>
        <p:txBody>
          <a:bodyPr/>
          <a:lstStyle/>
          <a:p>
            <a:fld id="{B98BCCCC-ADBE-DF45-9495-17AAFF020FA8}" type="slidenum">
              <a:rPr lang="en-US" smtClean="0"/>
              <a:t>‹#›</a:t>
            </a:fld>
            <a:endParaRPr lang="en-US"/>
          </a:p>
        </p:txBody>
      </p:sp>
    </p:spTree>
    <p:extLst>
      <p:ext uri="{BB962C8B-B14F-4D97-AF65-F5344CB8AC3E}">
        <p14:creationId xmlns:p14="http://schemas.microsoft.com/office/powerpoint/2010/main" val="18948282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1DA5E8A-E8F9-654A-9CCA-AFEBE50DFF8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74FD9AB8-A8F1-CC4E-B7C1-F5D5BDA1E94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B7B38A4D-71A4-BA4E-9666-149C8F556E3A}"/>
              </a:ext>
            </a:extLst>
          </p:cNvPr>
          <p:cNvSpPr>
            <a:spLocks noGrp="1"/>
          </p:cNvSpPr>
          <p:nvPr>
            <p:ph type="dt" sz="half" idx="10"/>
          </p:nvPr>
        </p:nvSpPr>
        <p:spPr/>
        <p:txBody>
          <a:bodyPr/>
          <a:lstStyle/>
          <a:p>
            <a:fld id="{AE8624E4-5F43-AC4B-A3F7-2E228A68C105}" type="datetimeFigureOut">
              <a:rPr lang="en-US" smtClean="0"/>
              <a:t>2/3/2020</a:t>
            </a:fld>
            <a:endParaRPr lang="en-US"/>
          </a:p>
        </p:txBody>
      </p:sp>
      <p:sp>
        <p:nvSpPr>
          <p:cNvPr id="5" name="Footer Placeholder 4">
            <a:extLst>
              <a:ext uri="{FF2B5EF4-FFF2-40B4-BE49-F238E27FC236}">
                <a16:creationId xmlns="" xmlns:a16="http://schemas.microsoft.com/office/drawing/2014/main" id="{A8278423-8D66-6548-881F-AE4D284B90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09C29497-7A62-8F4B-B9AD-54620FB05F64}"/>
              </a:ext>
            </a:extLst>
          </p:cNvPr>
          <p:cNvSpPr>
            <a:spLocks noGrp="1"/>
          </p:cNvSpPr>
          <p:nvPr>
            <p:ph type="sldNum" sz="quarter" idx="12"/>
          </p:nvPr>
        </p:nvSpPr>
        <p:spPr/>
        <p:txBody>
          <a:bodyPr/>
          <a:lstStyle/>
          <a:p>
            <a:fld id="{B98BCCCC-ADBE-DF45-9495-17AAFF020FA8}" type="slidenum">
              <a:rPr lang="en-US" smtClean="0"/>
              <a:t>‹#›</a:t>
            </a:fld>
            <a:endParaRPr lang="en-US"/>
          </a:p>
        </p:txBody>
      </p:sp>
    </p:spTree>
    <p:extLst>
      <p:ext uri="{BB962C8B-B14F-4D97-AF65-F5344CB8AC3E}">
        <p14:creationId xmlns:p14="http://schemas.microsoft.com/office/powerpoint/2010/main" val="2683207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CB8188FE-46C1-A940-9341-86E41227DC7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FC99A20C-105A-A644-8C45-60CD53DF40B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95C52862-CDA1-4B4A-99E5-3C34376B501E}"/>
              </a:ext>
            </a:extLst>
          </p:cNvPr>
          <p:cNvSpPr>
            <a:spLocks noGrp="1"/>
          </p:cNvSpPr>
          <p:nvPr>
            <p:ph type="dt" sz="half" idx="10"/>
          </p:nvPr>
        </p:nvSpPr>
        <p:spPr/>
        <p:txBody>
          <a:bodyPr/>
          <a:lstStyle/>
          <a:p>
            <a:fld id="{AE8624E4-5F43-AC4B-A3F7-2E228A68C105}" type="datetimeFigureOut">
              <a:rPr lang="en-US" smtClean="0"/>
              <a:t>2/3/2020</a:t>
            </a:fld>
            <a:endParaRPr lang="en-US"/>
          </a:p>
        </p:txBody>
      </p:sp>
      <p:sp>
        <p:nvSpPr>
          <p:cNvPr id="5" name="Footer Placeholder 4">
            <a:extLst>
              <a:ext uri="{FF2B5EF4-FFF2-40B4-BE49-F238E27FC236}">
                <a16:creationId xmlns="" xmlns:a16="http://schemas.microsoft.com/office/drawing/2014/main" id="{40419AEE-7F73-6A42-A275-8F5C979FAF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7B84EA40-9343-8B4F-995A-9C1E07A1CA4D}"/>
              </a:ext>
            </a:extLst>
          </p:cNvPr>
          <p:cNvSpPr>
            <a:spLocks noGrp="1"/>
          </p:cNvSpPr>
          <p:nvPr>
            <p:ph type="sldNum" sz="quarter" idx="12"/>
          </p:nvPr>
        </p:nvSpPr>
        <p:spPr/>
        <p:txBody>
          <a:bodyPr/>
          <a:lstStyle/>
          <a:p>
            <a:fld id="{B98BCCCC-ADBE-DF45-9495-17AAFF020FA8}" type="slidenum">
              <a:rPr lang="en-US" smtClean="0"/>
              <a:t>‹#›</a:t>
            </a:fld>
            <a:endParaRPr lang="en-US"/>
          </a:p>
        </p:txBody>
      </p:sp>
    </p:spTree>
    <p:extLst>
      <p:ext uri="{BB962C8B-B14F-4D97-AF65-F5344CB8AC3E}">
        <p14:creationId xmlns:p14="http://schemas.microsoft.com/office/powerpoint/2010/main" val="1066420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2F05F72-372D-6F43-A228-B1B019B88C5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548A2540-D9F1-FC4F-BF1F-D70FFEE2DBC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4551681B-0150-7646-8BAA-B53E6B269511}"/>
              </a:ext>
            </a:extLst>
          </p:cNvPr>
          <p:cNvSpPr>
            <a:spLocks noGrp="1"/>
          </p:cNvSpPr>
          <p:nvPr>
            <p:ph type="dt" sz="half" idx="10"/>
          </p:nvPr>
        </p:nvSpPr>
        <p:spPr/>
        <p:txBody>
          <a:bodyPr/>
          <a:lstStyle/>
          <a:p>
            <a:fld id="{AE8624E4-5F43-AC4B-A3F7-2E228A68C105}" type="datetimeFigureOut">
              <a:rPr lang="en-US" smtClean="0"/>
              <a:t>2/3/2020</a:t>
            </a:fld>
            <a:endParaRPr lang="en-US"/>
          </a:p>
        </p:txBody>
      </p:sp>
      <p:sp>
        <p:nvSpPr>
          <p:cNvPr id="5" name="Footer Placeholder 4">
            <a:extLst>
              <a:ext uri="{FF2B5EF4-FFF2-40B4-BE49-F238E27FC236}">
                <a16:creationId xmlns="" xmlns:a16="http://schemas.microsoft.com/office/drawing/2014/main" id="{894E3406-F5B5-AE44-8F02-40C668F952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C103584C-DD21-0949-99D3-27DB58732A93}"/>
              </a:ext>
            </a:extLst>
          </p:cNvPr>
          <p:cNvSpPr>
            <a:spLocks noGrp="1"/>
          </p:cNvSpPr>
          <p:nvPr>
            <p:ph type="sldNum" sz="quarter" idx="12"/>
          </p:nvPr>
        </p:nvSpPr>
        <p:spPr/>
        <p:txBody>
          <a:bodyPr/>
          <a:lstStyle/>
          <a:p>
            <a:fld id="{B98BCCCC-ADBE-DF45-9495-17AAFF020FA8}" type="slidenum">
              <a:rPr lang="en-US" smtClean="0"/>
              <a:t>‹#›</a:t>
            </a:fld>
            <a:endParaRPr lang="en-US"/>
          </a:p>
        </p:txBody>
      </p:sp>
    </p:spTree>
    <p:extLst>
      <p:ext uri="{BB962C8B-B14F-4D97-AF65-F5344CB8AC3E}">
        <p14:creationId xmlns:p14="http://schemas.microsoft.com/office/powerpoint/2010/main" val="41706721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1041284-23C5-3649-8E01-27DC60CCC3D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07404241-42F6-074C-B472-F63AF1DEAF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 xmlns:a16="http://schemas.microsoft.com/office/drawing/2014/main" id="{E09DCA4C-3D15-4946-B138-3C4FAC0791C9}"/>
              </a:ext>
            </a:extLst>
          </p:cNvPr>
          <p:cNvSpPr>
            <a:spLocks noGrp="1"/>
          </p:cNvSpPr>
          <p:nvPr>
            <p:ph type="dt" sz="half" idx="10"/>
          </p:nvPr>
        </p:nvSpPr>
        <p:spPr/>
        <p:txBody>
          <a:bodyPr/>
          <a:lstStyle/>
          <a:p>
            <a:fld id="{AE8624E4-5F43-AC4B-A3F7-2E228A68C105}" type="datetimeFigureOut">
              <a:rPr lang="en-US" smtClean="0"/>
              <a:t>2/3/2020</a:t>
            </a:fld>
            <a:endParaRPr lang="en-US"/>
          </a:p>
        </p:txBody>
      </p:sp>
      <p:sp>
        <p:nvSpPr>
          <p:cNvPr id="5" name="Footer Placeholder 4">
            <a:extLst>
              <a:ext uri="{FF2B5EF4-FFF2-40B4-BE49-F238E27FC236}">
                <a16:creationId xmlns="" xmlns:a16="http://schemas.microsoft.com/office/drawing/2014/main" id="{7E6DF44F-444D-2345-B0CB-FDE5C4D4AB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BF3EAE2B-4DB1-F842-BCA6-9D6C074432DB}"/>
              </a:ext>
            </a:extLst>
          </p:cNvPr>
          <p:cNvSpPr>
            <a:spLocks noGrp="1"/>
          </p:cNvSpPr>
          <p:nvPr>
            <p:ph type="sldNum" sz="quarter" idx="12"/>
          </p:nvPr>
        </p:nvSpPr>
        <p:spPr/>
        <p:txBody>
          <a:bodyPr/>
          <a:lstStyle/>
          <a:p>
            <a:fld id="{B98BCCCC-ADBE-DF45-9495-17AAFF020FA8}" type="slidenum">
              <a:rPr lang="en-US" smtClean="0"/>
              <a:t>‹#›</a:t>
            </a:fld>
            <a:endParaRPr lang="en-US"/>
          </a:p>
        </p:txBody>
      </p:sp>
    </p:spTree>
    <p:extLst>
      <p:ext uri="{BB962C8B-B14F-4D97-AF65-F5344CB8AC3E}">
        <p14:creationId xmlns:p14="http://schemas.microsoft.com/office/powerpoint/2010/main" val="1419315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79071D0-E2DC-A147-979C-7E91E753C09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23355A81-6BC3-5941-A0D1-BD46578D900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2EBE6D04-0EB7-DB48-96A5-6F257FD4195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DF84BF6E-5D41-F040-8139-ED3FD33F4A62}"/>
              </a:ext>
            </a:extLst>
          </p:cNvPr>
          <p:cNvSpPr>
            <a:spLocks noGrp="1"/>
          </p:cNvSpPr>
          <p:nvPr>
            <p:ph type="dt" sz="half" idx="10"/>
          </p:nvPr>
        </p:nvSpPr>
        <p:spPr/>
        <p:txBody>
          <a:bodyPr/>
          <a:lstStyle/>
          <a:p>
            <a:fld id="{AE8624E4-5F43-AC4B-A3F7-2E228A68C105}" type="datetimeFigureOut">
              <a:rPr lang="en-US" smtClean="0"/>
              <a:t>2/3/2020</a:t>
            </a:fld>
            <a:endParaRPr lang="en-US"/>
          </a:p>
        </p:txBody>
      </p:sp>
      <p:sp>
        <p:nvSpPr>
          <p:cNvPr id="6" name="Footer Placeholder 5">
            <a:extLst>
              <a:ext uri="{FF2B5EF4-FFF2-40B4-BE49-F238E27FC236}">
                <a16:creationId xmlns="" xmlns:a16="http://schemas.microsoft.com/office/drawing/2014/main" id="{D48AB7CF-8AEA-D74E-916F-37C011A976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E4935AC8-97E1-C346-A544-66406FBA6DD2}"/>
              </a:ext>
            </a:extLst>
          </p:cNvPr>
          <p:cNvSpPr>
            <a:spLocks noGrp="1"/>
          </p:cNvSpPr>
          <p:nvPr>
            <p:ph type="sldNum" sz="quarter" idx="12"/>
          </p:nvPr>
        </p:nvSpPr>
        <p:spPr/>
        <p:txBody>
          <a:bodyPr/>
          <a:lstStyle/>
          <a:p>
            <a:fld id="{B98BCCCC-ADBE-DF45-9495-17AAFF020FA8}" type="slidenum">
              <a:rPr lang="en-US" smtClean="0"/>
              <a:t>‹#›</a:t>
            </a:fld>
            <a:endParaRPr lang="en-US"/>
          </a:p>
        </p:txBody>
      </p:sp>
    </p:spTree>
    <p:extLst>
      <p:ext uri="{BB962C8B-B14F-4D97-AF65-F5344CB8AC3E}">
        <p14:creationId xmlns:p14="http://schemas.microsoft.com/office/powerpoint/2010/main" val="3853833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154CA5C-1BD2-4D45-8257-0316B2DEB1A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21B0729D-60F1-9F4C-82AC-2057FB336B6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 xmlns:a16="http://schemas.microsoft.com/office/drawing/2014/main" id="{EB8141C0-490D-374B-AC00-9DCE8107B86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D06B35F6-EB61-8B41-9E69-FB277F3CDF3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 xmlns:a16="http://schemas.microsoft.com/office/drawing/2014/main" id="{B5B71CAB-E12F-B246-8E71-DE11015EF0F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368A8DA6-DC02-4544-AAFA-530C73B4FB6F}"/>
              </a:ext>
            </a:extLst>
          </p:cNvPr>
          <p:cNvSpPr>
            <a:spLocks noGrp="1"/>
          </p:cNvSpPr>
          <p:nvPr>
            <p:ph type="dt" sz="half" idx="10"/>
          </p:nvPr>
        </p:nvSpPr>
        <p:spPr/>
        <p:txBody>
          <a:bodyPr/>
          <a:lstStyle/>
          <a:p>
            <a:fld id="{AE8624E4-5F43-AC4B-A3F7-2E228A68C105}" type="datetimeFigureOut">
              <a:rPr lang="en-US" smtClean="0"/>
              <a:t>2/3/2020</a:t>
            </a:fld>
            <a:endParaRPr lang="en-US"/>
          </a:p>
        </p:txBody>
      </p:sp>
      <p:sp>
        <p:nvSpPr>
          <p:cNvPr id="8" name="Footer Placeholder 7">
            <a:extLst>
              <a:ext uri="{FF2B5EF4-FFF2-40B4-BE49-F238E27FC236}">
                <a16:creationId xmlns="" xmlns:a16="http://schemas.microsoft.com/office/drawing/2014/main" id="{7D057B17-9A07-0948-98DE-C6DFEA83258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C36D831E-968E-4F4D-B15C-990DB97E2E5B}"/>
              </a:ext>
            </a:extLst>
          </p:cNvPr>
          <p:cNvSpPr>
            <a:spLocks noGrp="1"/>
          </p:cNvSpPr>
          <p:nvPr>
            <p:ph type="sldNum" sz="quarter" idx="12"/>
          </p:nvPr>
        </p:nvSpPr>
        <p:spPr/>
        <p:txBody>
          <a:bodyPr/>
          <a:lstStyle/>
          <a:p>
            <a:fld id="{B98BCCCC-ADBE-DF45-9495-17AAFF020FA8}" type="slidenum">
              <a:rPr lang="en-US" smtClean="0"/>
              <a:t>‹#›</a:t>
            </a:fld>
            <a:endParaRPr lang="en-US"/>
          </a:p>
        </p:txBody>
      </p:sp>
    </p:spTree>
    <p:extLst>
      <p:ext uri="{BB962C8B-B14F-4D97-AF65-F5344CB8AC3E}">
        <p14:creationId xmlns:p14="http://schemas.microsoft.com/office/powerpoint/2010/main" val="4272112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0D03965-6645-BE41-88F7-18CE4E68D9C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152D13C9-7562-FA48-BEC7-1AB199032D5D}"/>
              </a:ext>
            </a:extLst>
          </p:cNvPr>
          <p:cNvSpPr>
            <a:spLocks noGrp="1"/>
          </p:cNvSpPr>
          <p:nvPr>
            <p:ph type="dt" sz="half" idx="10"/>
          </p:nvPr>
        </p:nvSpPr>
        <p:spPr/>
        <p:txBody>
          <a:bodyPr/>
          <a:lstStyle/>
          <a:p>
            <a:fld id="{AE8624E4-5F43-AC4B-A3F7-2E228A68C105}" type="datetimeFigureOut">
              <a:rPr lang="en-US" smtClean="0"/>
              <a:t>2/3/2020</a:t>
            </a:fld>
            <a:endParaRPr lang="en-US"/>
          </a:p>
        </p:txBody>
      </p:sp>
      <p:sp>
        <p:nvSpPr>
          <p:cNvPr id="4" name="Footer Placeholder 3">
            <a:extLst>
              <a:ext uri="{FF2B5EF4-FFF2-40B4-BE49-F238E27FC236}">
                <a16:creationId xmlns="" xmlns:a16="http://schemas.microsoft.com/office/drawing/2014/main" id="{BFF1A68E-02EE-D344-9CF5-6D90100E7E8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DA60AB16-EF58-F242-82BB-CD02A4AA0530}"/>
              </a:ext>
            </a:extLst>
          </p:cNvPr>
          <p:cNvSpPr>
            <a:spLocks noGrp="1"/>
          </p:cNvSpPr>
          <p:nvPr>
            <p:ph type="sldNum" sz="quarter" idx="12"/>
          </p:nvPr>
        </p:nvSpPr>
        <p:spPr/>
        <p:txBody>
          <a:bodyPr/>
          <a:lstStyle/>
          <a:p>
            <a:fld id="{B98BCCCC-ADBE-DF45-9495-17AAFF020FA8}" type="slidenum">
              <a:rPr lang="en-US" smtClean="0"/>
              <a:t>‹#›</a:t>
            </a:fld>
            <a:endParaRPr lang="en-US"/>
          </a:p>
        </p:txBody>
      </p:sp>
    </p:spTree>
    <p:extLst>
      <p:ext uri="{BB962C8B-B14F-4D97-AF65-F5344CB8AC3E}">
        <p14:creationId xmlns:p14="http://schemas.microsoft.com/office/powerpoint/2010/main" val="3082634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36C26B0F-4011-E741-91BA-E6F23A48E5EB}"/>
              </a:ext>
            </a:extLst>
          </p:cNvPr>
          <p:cNvSpPr>
            <a:spLocks noGrp="1"/>
          </p:cNvSpPr>
          <p:nvPr>
            <p:ph type="dt" sz="half" idx="10"/>
          </p:nvPr>
        </p:nvSpPr>
        <p:spPr/>
        <p:txBody>
          <a:bodyPr/>
          <a:lstStyle/>
          <a:p>
            <a:fld id="{AE8624E4-5F43-AC4B-A3F7-2E228A68C105}" type="datetimeFigureOut">
              <a:rPr lang="en-US" smtClean="0"/>
              <a:t>2/3/2020</a:t>
            </a:fld>
            <a:endParaRPr lang="en-US"/>
          </a:p>
        </p:txBody>
      </p:sp>
      <p:sp>
        <p:nvSpPr>
          <p:cNvPr id="3" name="Footer Placeholder 2">
            <a:extLst>
              <a:ext uri="{FF2B5EF4-FFF2-40B4-BE49-F238E27FC236}">
                <a16:creationId xmlns="" xmlns:a16="http://schemas.microsoft.com/office/drawing/2014/main" id="{282011E5-1503-D349-B1BA-88D35D12704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5C617BA3-5B78-3F40-B12A-C069DB7FC78A}"/>
              </a:ext>
            </a:extLst>
          </p:cNvPr>
          <p:cNvSpPr>
            <a:spLocks noGrp="1"/>
          </p:cNvSpPr>
          <p:nvPr>
            <p:ph type="sldNum" sz="quarter" idx="12"/>
          </p:nvPr>
        </p:nvSpPr>
        <p:spPr/>
        <p:txBody>
          <a:bodyPr/>
          <a:lstStyle/>
          <a:p>
            <a:fld id="{B98BCCCC-ADBE-DF45-9495-17AAFF020FA8}" type="slidenum">
              <a:rPr lang="en-US" smtClean="0"/>
              <a:t>‹#›</a:t>
            </a:fld>
            <a:endParaRPr lang="en-US"/>
          </a:p>
        </p:txBody>
      </p:sp>
    </p:spTree>
    <p:extLst>
      <p:ext uri="{BB962C8B-B14F-4D97-AF65-F5344CB8AC3E}">
        <p14:creationId xmlns:p14="http://schemas.microsoft.com/office/powerpoint/2010/main" val="335179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2B0ECFD-91DD-424E-8096-7C999B1158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3A8989C2-6C79-6B47-8C26-28EC1C49DB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1BBB2A9D-6E53-DB4A-AC95-EB71D86772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 xmlns:a16="http://schemas.microsoft.com/office/drawing/2014/main" id="{C58E5120-AC74-D849-8866-94024686BADA}"/>
              </a:ext>
            </a:extLst>
          </p:cNvPr>
          <p:cNvSpPr>
            <a:spLocks noGrp="1"/>
          </p:cNvSpPr>
          <p:nvPr>
            <p:ph type="dt" sz="half" idx="10"/>
          </p:nvPr>
        </p:nvSpPr>
        <p:spPr/>
        <p:txBody>
          <a:bodyPr/>
          <a:lstStyle/>
          <a:p>
            <a:fld id="{AE8624E4-5F43-AC4B-A3F7-2E228A68C105}" type="datetimeFigureOut">
              <a:rPr lang="en-US" smtClean="0"/>
              <a:t>2/3/2020</a:t>
            </a:fld>
            <a:endParaRPr lang="en-US"/>
          </a:p>
        </p:txBody>
      </p:sp>
      <p:sp>
        <p:nvSpPr>
          <p:cNvPr id="6" name="Footer Placeholder 5">
            <a:extLst>
              <a:ext uri="{FF2B5EF4-FFF2-40B4-BE49-F238E27FC236}">
                <a16:creationId xmlns="" xmlns:a16="http://schemas.microsoft.com/office/drawing/2014/main" id="{8FA358B2-3A5B-454B-9008-D57B92043D5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7440BB5A-F6B9-224B-A8AA-9F132A4836F5}"/>
              </a:ext>
            </a:extLst>
          </p:cNvPr>
          <p:cNvSpPr>
            <a:spLocks noGrp="1"/>
          </p:cNvSpPr>
          <p:nvPr>
            <p:ph type="sldNum" sz="quarter" idx="12"/>
          </p:nvPr>
        </p:nvSpPr>
        <p:spPr/>
        <p:txBody>
          <a:bodyPr/>
          <a:lstStyle/>
          <a:p>
            <a:fld id="{B98BCCCC-ADBE-DF45-9495-17AAFF020FA8}" type="slidenum">
              <a:rPr lang="en-US" smtClean="0"/>
              <a:t>‹#›</a:t>
            </a:fld>
            <a:endParaRPr lang="en-US"/>
          </a:p>
        </p:txBody>
      </p:sp>
    </p:spTree>
    <p:extLst>
      <p:ext uri="{BB962C8B-B14F-4D97-AF65-F5344CB8AC3E}">
        <p14:creationId xmlns:p14="http://schemas.microsoft.com/office/powerpoint/2010/main" val="2991799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6D4A4E3-D97A-8444-A9CF-ADB39FF66C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FDBF7241-A2E7-BE4B-9358-F338D82616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4D93941E-F057-284A-B783-2377849BB4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 xmlns:a16="http://schemas.microsoft.com/office/drawing/2014/main" id="{9D682DD5-E1C9-A048-A447-80107ECB989C}"/>
              </a:ext>
            </a:extLst>
          </p:cNvPr>
          <p:cNvSpPr>
            <a:spLocks noGrp="1"/>
          </p:cNvSpPr>
          <p:nvPr>
            <p:ph type="dt" sz="half" idx="10"/>
          </p:nvPr>
        </p:nvSpPr>
        <p:spPr/>
        <p:txBody>
          <a:bodyPr/>
          <a:lstStyle/>
          <a:p>
            <a:fld id="{AE8624E4-5F43-AC4B-A3F7-2E228A68C105}" type="datetimeFigureOut">
              <a:rPr lang="en-US" smtClean="0"/>
              <a:t>2/3/2020</a:t>
            </a:fld>
            <a:endParaRPr lang="en-US"/>
          </a:p>
        </p:txBody>
      </p:sp>
      <p:sp>
        <p:nvSpPr>
          <p:cNvPr id="6" name="Footer Placeholder 5">
            <a:extLst>
              <a:ext uri="{FF2B5EF4-FFF2-40B4-BE49-F238E27FC236}">
                <a16:creationId xmlns="" xmlns:a16="http://schemas.microsoft.com/office/drawing/2014/main" id="{4C31B605-494C-B143-8DF1-4CE1B89F94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A755D0EA-B5A0-A04B-9693-0D9B6C61F30C}"/>
              </a:ext>
            </a:extLst>
          </p:cNvPr>
          <p:cNvSpPr>
            <a:spLocks noGrp="1"/>
          </p:cNvSpPr>
          <p:nvPr>
            <p:ph type="sldNum" sz="quarter" idx="12"/>
          </p:nvPr>
        </p:nvSpPr>
        <p:spPr/>
        <p:txBody>
          <a:bodyPr/>
          <a:lstStyle/>
          <a:p>
            <a:fld id="{B98BCCCC-ADBE-DF45-9495-17AAFF020FA8}" type="slidenum">
              <a:rPr lang="en-US" smtClean="0"/>
              <a:t>‹#›</a:t>
            </a:fld>
            <a:endParaRPr lang="en-US"/>
          </a:p>
        </p:txBody>
      </p:sp>
    </p:spTree>
    <p:extLst>
      <p:ext uri="{BB962C8B-B14F-4D97-AF65-F5344CB8AC3E}">
        <p14:creationId xmlns:p14="http://schemas.microsoft.com/office/powerpoint/2010/main" val="1212317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A27E32D9-93AD-3944-96FB-B941027195A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F93EA1CE-43AF-854E-9C62-FAB9ED2F388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FFE24135-6279-7E47-AA63-7934EA71D75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8624E4-5F43-AC4B-A3F7-2E228A68C105}" type="datetimeFigureOut">
              <a:rPr lang="en-US" smtClean="0"/>
              <a:t>2/3/2020</a:t>
            </a:fld>
            <a:endParaRPr lang="en-US"/>
          </a:p>
        </p:txBody>
      </p:sp>
      <p:sp>
        <p:nvSpPr>
          <p:cNvPr id="5" name="Footer Placeholder 4">
            <a:extLst>
              <a:ext uri="{FF2B5EF4-FFF2-40B4-BE49-F238E27FC236}">
                <a16:creationId xmlns="" xmlns:a16="http://schemas.microsoft.com/office/drawing/2014/main" id="{3870B89C-0AF8-0146-B0B9-57EB564FEE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5136D402-CF7C-454E-AA5C-4F2563FB79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8BCCCC-ADBE-DF45-9495-17AAFF020FA8}" type="slidenum">
              <a:rPr lang="en-US" smtClean="0"/>
              <a:t>‹#›</a:t>
            </a:fld>
            <a:endParaRPr lang="en-US"/>
          </a:p>
        </p:txBody>
      </p:sp>
    </p:spTree>
    <p:extLst>
      <p:ext uri="{BB962C8B-B14F-4D97-AF65-F5344CB8AC3E}">
        <p14:creationId xmlns:p14="http://schemas.microsoft.com/office/powerpoint/2010/main" val="12854856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FC55E3F-E2B0-4149-AB25-DB922CB7A1B5}"/>
              </a:ext>
            </a:extLst>
          </p:cNvPr>
          <p:cNvSpPr>
            <a:spLocks noGrp="1"/>
          </p:cNvSpPr>
          <p:nvPr>
            <p:ph type="ctrTitle"/>
          </p:nvPr>
        </p:nvSpPr>
        <p:spPr/>
        <p:txBody>
          <a:bodyPr>
            <a:normAutofit/>
          </a:bodyPr>
          <a:lstStyle/>
          <a:p>
            <a:r>
              <a:rPr lang="en-US" sz="4200" b="1" dirty="0">
                <a:solidFill>
                  <a:srgbClr val="FF0000"/>
                </a:solidFill>
              </a:rPr>
              <a:t>Medical malpractice and negligence – Rational and irrational drug therapy </a:t>
            </a:r>
          </a:p>
        </p:txBody>
      </p:sp>
      <p:sp>
        <p:nvSpPr>
          <p:cNvPr id="3" name="Subtitle 2">
            <a:extLst>
              <a:ext uri="{FF2B5EF4-FFF2-40B4-BE49-F238E27FC236}">
                <a16:creationId xmlns="" xmlns:a16="http://schemas.microsoft.com/office/drawing/2014/main" id="{47349B04-287D-0041-9F28-02D428791F66}"/>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930450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E4333F6-E58C-274F-A9B0-449E275FB170}"/>
              </a:ext>
            </a:extLst>
          </p:cNvPr>
          <p:cNvSpPr>
            <a:spLocks noGrp="1"/>
          </p:cNvSpPr>
          <p:nvPr>
            <p:ph type="title"/>
          </p:nvPr>
        </p:nvSpPr>
        <p:spPr/>
        <p:txBody>
          <a:bodyPr/>
          <a:lstStyle/>
          <a:p>
            <a:r>
              <a:rPr lang="en-US" dirty="0" err="1"/>
              <a:t>Contd</a:t>
            </a:r>
            <a:r>
              <a:rPr lang="en-US" dirty="0"/>
              <a:t>….</a:t>
            </a:r>
          </a:p>
        </p:txBody>
      </p:sp>
      <p:sp>
        <p:nvSpPr>
          <p:cNvPr id="3" name="Content Placeholder 2">
            <a:extLst>
              <a:ext uri="{FF2B5EF4-FFF2-40B4-BE49-F238E27FC236}">
                <a16:creationId xmlns="" xmlns:a16="http://schemas.microsoft.com/office/drawing/2014/main" id="{00735763-7623-A142-80A2-60E59733C32D}"/>
              </a:ext>
            </a:extLst>
          </p:cNvPr>
          <p:cNvSpPr>
            <a:spLocks noGrp="1"/>
          </p:cNvSpPr>
          <p:nvPr>
            <p:ph idx="1"/>
          </p:nvPr>
        </p:nvSpPr>
        <p:spPr>
          <a:xfrm>
            <a:off x="838200" y="1447800"/>
            <a:ext cx="10515600" cy="5181600"/>
          </a:xfrm>
        </p:spPr>
        <p:txBody>
          <a:bodyPr>
            <a:normAutofit/>
          </a:bodyPr>
          <a:lstStyle/>
          <a:p>
            <a:pPr>
              <a:buFont typeface="Wingdings" pitchFamily="2" charset="2"/>
              <a:buChar char="Ø"/>
            </a:pPr>
            <a:r>
              <a:rPr lang="en-US" b="1" u="sng" dirty="0">
                <a:solidFill>
                  <a:srgbClr val="FF0000"/>
                </a:solidFill>
              </a:rPr>
              <a:t>Avoid engaging in tele medicine : </a:t>
            </a:r>
          </a:p>
          <a:p>
            <a:pPr>
              <a:buFont typeface="Courier New" panose="02070309020205020404" pitchFamily="49" charset="0"/>
              <a:buChar char="o"/>
            </a:pPr>
            <a:r>
              <a:rPr lang="en-US" dirty="0"/>
              <a:t>Most often patients call up a doctor and after describing their symptoms over the phone seek prescription of medicines etc </a:t>
            </a:r>
          </a:p>
          <a:p>
            <a:pPr>
              <a:buFont typeface="Courier New" panose="02070309020205020404" pitchFamily="49" charset="0"/>
              <a:buChar char="o"/>
            </a:pPr>
            <a:r>
              <a:rPr lang="en-US" dirty="0"/>
              <a:t>It could be a complete stranger on the other side of the call or someone with whom the doctor is already acquainted with.</a:t>
            </a:r>
          </a:p>
          <a:p>
            <a:pPr>
              <a:buFont typeface="Courier New" panose="02070309020205020404" pitchFamily="49" charset="0"/>
              <a:buChar char="o"/>
            </a:pPr>
            <a:r>
              <a:rPr lang="en-US" dirty="0"/>
              <a:t>Such medical advice/instruction over the phone should not also be handed down because negligence in medical advice is also recognized in law irrespective of the fact that no consideration has been paid </a:t>
            </a:r>
          </a:p>
          <a:p>
            <a:pPr>
              <a:buFont typeface="Courier New" panose="02070309020205020404" pitchFamily="49" charset="0"/>
              <a:buChar char="o"/>
            </a:pPr>
            <a:r>
              <a:rPr lang="en-US" dirty="0"/>
              <a:t>Doctors should also refrain from handing down medical advice and instructions to their subordinates, nurses or technicians with out first diagnosing the patient themselves for the same reasons  </a:t>
            </a:r>
          </a:p>
        </p:txBody>
      </p:sp>
    </p:spTree>
    <p:extLst>
      <p:ext uri="{BB962C8B-B14F-4D97-AF65-F5344CB8AC3E}">
        <p14:creationId xmlns:p14="http://schemas.microsoft.com/office/powerpoint/2010/main" val="18817436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E3F8D1D-09FD-7347-AE45-125960506E96}"/>
              </a:ext>
            </a:extLst>
          </p:cNvPr>
          <p:cNvSpPr>
            <a:spLocks noGrp="1"/>
          </p:cNvSpPr>
          <p:nvPr>
            <p:ph type="title"/>
          </p:nvPr>
        </p:nvSpPr>
        <p:spPr/>
        <p:txBody>
          <a:bodyPr/>
          <a:lstStyle/>
          <a:p>
            <a:r>
              <a:rPr lang="en-US" dirty="0" err="1"/>
              <a:t>Contd</a:t>
            </a:r>
            <a:r>
              <a:rPr lang="en-US" dirty="0"/>
              <a:t>…….</a:t>
            </a:r>
          </a:p>
        </p:txBody>
      </p:sp>
      <p:sp>
        <p:nvSpPr>
          <p:cNvPr id="3" name="Content Placeholder 2">
            <a:extLst>
              <a:ext uri="{FF2B5EF4-FFF2-40B4-BE49-F238E27FC236}">
                <a16:creationId xmlns="" xmlns:a16="http://schemas.microsoft.com/office/drawing/2014/main" id="{64D9DC71-3806-C941-B73B-A700D508F3DF}"/>
              </a:ext>
            </a:extLst>
          </p:cNvPr>
          <p:cNvSpPr>
            <a:spLocks noGrp="1"/>
          </p:cNvSpPr>
          <p:nvPr>
            <p:ph idx="1"/>
          </p:nvPr>
        </p:nvSpPr>
        <p:spPr>
          <a:xfrm>
            <a:off x="838200" y="1447800"/>
            <a:ext cx="10515600" cy="4729163"/>
          </a:xfrm>
        </p:spPr>
        <p:txBody>
          <a:bodyPr>
            <a:normAutofit/>
          </a:bodyPr>
          <a:lstStyle/>
          <a:p>
            <a:pPr>
              <a:buFont typeface="Wingdings" pitchFamily="2" charset="2"/>
              <a:buChar char="Ø"/>
            </a:pPr>
            <a:r>
              <a:rPr lang="en-US" b="1" u="sng" dirty="0">
                <a:solidFill>
                  <a:srgbClr val="FF0000"/>
                </a:solidFill>
              </a:rPr>
              <a:t>Do not abandon your patient : </a:t>
            </a:r>
          </a:p>
          <a:p>
            <a:pPr>
              <a:buFont typeface="Courier New" panose="02070309020205020404" pitchFamily="49" charset="0"/>
              <a:buChar char="o"/>
            </a:pPr>
            <a:r>
              <a:rPr lang="en-US" dirty="0"/>
              <a:t>A medical professional is not required to accept each and every patient for treatment </a:t>
            </a:r>
          </a:p>
          <a:p>
            <a:pPr>
              <a:buFont typeface="Courier New" panose="02070309020205020404" pitchFamily="49" charset="0"/>
              <a:buChar char="o"/>
            </a:pPr>
            <a:r>
              <a:rPr lang="en-US" dirty="0"/>
              <a:t>But once the doctor-patient relationship is established, the doctor cannot withdraw at will unilaterally </a:t>
            </a:r>
          </a:p>
          <a:p>
            <a:pPr>
              <a:buFont typeface="Courier New" panose="02070309020205020404" pitchFamily="49" charset="0"/>
              <a:buChar char="o"/>
            </a:pPr>
            <a:r>
              <a:rPr lang="en-US" dirty="0"/>
              <a:t>He or she must give a reasonable notice of withdrawal so that the patient has enough time and opportunity to find a suitable alternative treatment </a:t>
            </a:r>
          </a:p>
          <a:p>
            <a:pPr>
              <a:buFont typeface="Wingdings" pitchFamily="2" charset="2"/>
              <a:buChar char="Ø"/>
            </a:pPr>
            <a:endParaRPr lang="en-US" dirty="0"/>
          </a:p>
        </p:txBody>
      </p:sp>
    </p:spTree>
    <p:extLst>
      <p:ext uri="{BB962C8B-B14F-4D97-AF65-F5344CB8AC3E}">
        <p14:creationId xmlns:p14="http://schemas.microsoft.com/office/powerpoint/2010/main" val="30311269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41659C0-9464-5C4F-94F6-BDE952388804}"/>
              </a:ext>
            </a:extLst>
          </p:cNvPr>
          <p:cNvSpPr>
            <a:spLocks noGrp="1"/>
          </p:cNvSpPr>
          <p:nvPr>
            <p:ph type="title"/>
          </p:nvPr>
        </p:nvSpPr>
        <p:spPr>
          <a:xfrm>
            <a:off x="838200" y="365126"/>
            <a:ext cx="10515600" cy="632732"/>
          </a:xfrm>
        </p:spPr>
        <p:txBody>
          <a:bodyPr>
            <a:normAutofit fontScale="90000"/>
          </a:bodyPr>
          <a:lstStyle/>
          <a:p>
            <a:r>
              <a:rPr lang="en-US" b="1" dirty="0" err="1">
                <a:solidFill>
                  <a:srgbClr val="FF0000"/>
                </a:solidFill>
              </a:rPr>
              <a:t>Contd</a:t>
            </a:r>
            <a:r>
              <a:rPr lang="en-US" b="1" dirty="0">
                <a:solidFill>
                  <a:srgbClr val="FF0000"/>
                </a:solidFill>
              </a:rPr>
              <a:t>….</a:t>
            </a:r>
          </a:p>
        </p:txBody>
      </p:sp>
      <p:sp>
        <p:nvSpPr>
          <p:cNvPr id="3" name="Content Placeholder 2">
            <a:extLst>
              <a:ext uri="{FF2B5EF4-FFF2-40B4-BE49-F238E27FC236}">
                <a16:creationId xmlns="" xmlns:a16="http://schemas.microsoft.com/office/drawing/2014/main" id="{03876E1A-8D7E-1A47-A172-0907C9005643}"/>
              </a:ext>
            </a:extLst>
          </p:cNvPr>
          <p:cNvSpPr>
            <a:spLocks noGrp="1"/>
          </p:cNvSpPr>
          <p:nvPr>
            <p:ph idx="1"/>
          </p:nvPr>
        </p:nvSpPr>
        <p:spPr>
          <a:xfrm>
            <a:off x="838200" y="997858"/>
            <a:ext cx="10515600" cy="5179105"/>
          </a:xfrm>
        </p:spPr>
        <p:txBody>
          <a:bodyPr>
            <a:normAutofit lnSpcReduction="10000"/>
          </a:bodyPr>
          <a:lstStyle/>
          <a:p>
            <a:pPr>
              <a:buFont typeface="Wingdings" pitchFamily="2" charset="2"/>
              <a:buChar char="Ø"/>
            </a:pPr>
            <a:r>
              <a:rPr lang="en-US" b="1" u="sng" dirty="0">
                <a:solidFill>
                  <a:srgbClr val="FF0000"/>
                </a:solidFill>
              </a:rPr>
              <a:t>Write your prescription legibly :</a:t>
            </a:r>
          </a:p>
          <a:p>
            <a:pPr>
              <a:buFont typeface="Courier New" panose="02070309020205020404" pitchFamily="49" charset="0"/>
              <a:buChar char="o"/>
            </a:pPr>
            <a:r>
              <a:rPr lang="en-US" dirty="0"/>
              <a:t>If a pharmacist fails to read the name of the drug(s) correctly because of the illegible handwriting of the doctor, the chances of holding the doctor </a:t>
            </a:r>
            <a:r>
              <a:rPr lang="en-US" dirty="0" smtClean="0"/>
              <a:t>liable (responsible by law) </a:t>
            </a:r>
            <a:r>
              <a:rPr lang="en-US" dirty="0"/>
              <a:t>might be significant </a:t>
            </a:r>
          </a:p>
          <a:p>
            <a:pPr>
              <a:buFont typeface="Wingdings" pitchFamily="2" charset="2"/>
              <a:buChar char="Ø"/>
            </a:pPr>
            <a:r>
              <a:rPr lang="en-US" b="1" u="sng" dirty="0">
                <a:solidFill>
                  <a:srgbClr val="FF0000"/>
                </a:solidFill>
              </a:rPr>
              <a:t>Remember that lack of experience is not recognized by the court as a valid defense :</a:t>
            </a:r>
          </a:p>
          <a:p>
            <a:pPr>
              <a:buFont typeface="Courier New" panose="02070309020205020404" pitchFamily="49" charset="0"/>
              <a:buChar char="o"/>
            </a:pPr>
            <a:r>
              <a:rPr lang="en-US" dirty="0"/>
              <a:t>It is always advisable to all doctors especially those who have entered the medical practice recently to consult senior doctors and experienced colleagues whenever possible and especially when in doubt regarding a mode of treatment </a:t>
            </a:r>
          </a:p>
          <a:p>
            <a:pPr>
              <a:buFont typeface="Courier New" panose="02070309020205020404" pitchFamily="49" charset="0"/>
              <a:buChar char="o"/>
            </a:pPr>
            <a:r>
              <a:rPr lang="en-US" dirty="0"/>
              <a:t>This could help them learn and take advantage of experience of senior doctors which might have tested and figured out which modes of treatment work the best in a given situation </a:t>
            </a:r>
          </a:p>
          <a:p>
            <a:pPr>
              <a:buFont typeface="Courier New" panose="02070309020205020404" pitchFamily="49" charset="0"/>
              <a:buChar char="o"/>
            </a:pPr>
            <a:endParaRPr lang="en-US" dirty="0"/>
          </a:p>
        </p:txBody>
      </p:sp>
    </p:spTree>
    <p:extLst>
      <p:ext uri="{BB962C8B-B14F-4D97-AF65-F5344CB8AC3E}">
        <p14:creationId xmlns:p14="http://schemas.microsoft.com/office/powerpoint/2010/main" val="2047890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4A034A4-1C35-0F43-8244-A239AE6B2865}"/>
              </a:ext>
            </a:extLst>
          </p:cNvPr>
          <p:cNvSpPr>
            <a:spLocks noGrp="1"/>
          </p:cNvSpPr>
          <p:nvPr>
            <p:ph type="title"/>
          </p:nvPr>
        </p:nvSpPr>
        <p:spPr>
          <a:xfrm>
            <a:off x="853319" y="380245"/>
            <a:ext cx="10515600" cy="708326"/>
          </a:xfrm>
        </p:spPr>
        <p:txBody>
          <a:bodyPr/>
          <a:lstStyle/>
          <a:p>
            <a:r>
              <a:rPr lang="en-US" dirty="0" err="1"/>
              <a:t>Contd</a:t>
            </a:r>
            <a:r>
              <a:rPr lang="en-US" dirty="0"/>
              <a:t>…..</a:t>
            </a:r>
          </a:p>
        </p:txBody>
      </p:sp>
      <p:sp>
        <p:nvSpPr>
          <p:cNvPr id="3" name="Content Placeholder 2">
            <a:extLst>
              <a:ext uri="{FF2B5EF4-FFF2-40B4-BE49-F238E27FC236}">
                <a16:creationId xmlns="" xmlns:a16="http://schemas.microsoft.com/office/drawing/2014/main" id="{D968699C-E5A7-4B48-A7DA-3D4A1C85A5A4}"/>
              </a:ext>
            </a:extLst>
          </p:cNvPr>
          <p:cNvSpPr>
            <a:spLocks noGrp="1"/>
          </p:cNvSpPr>
          <p:nvPr>
            <p:ph idx="1"/>
          </p:nvPr>
        </p:nvSpPr>
        <p:spPr>
          <a:xfrm>
            <a:off x="838200" y="1224643"/>
            <a:ext cx="10515600" cy="4952320"/>
          </a:xfrm>
        </p:spPr>
        <p:txBody>
          <a:bodyPr>
            <a:normAutofit fontScale="92500" lnSpcReduction="10000"/>
          </a:bodyPr>
          <a:lstStyle/>
          <a:p>
            <a:pPr>
              <a:buFont typeface="Wingdings" pitchFamily="2" charset="2"/>
              <a:buChar char="Ø"/>
            </a:pPr>
            <a:r>
              <a:rPr lang="en-US" b="1" u="sng" dirty="0">
                <a:solidFill>
                  <a:srgbClr val="FF0000"/>
                </a:solidFill>
              </a:rPr>
              <a:t>Always put down all your advice on paper : </a:t>
            </a:r>
            <a:r>
              <a:rPr lang="en-US" u="sng" dirty="0">
                <a:solidFill>
                  <a:srgbClr val="FF0000"/>
                </a:solidFill>
              </a:rPr>
              <a:t> </a:t>
            </a:r>
            <a:r>
              <a:rPr lang="en-US" dirty="0"/>
              <a:t>Apart from the drugs that are prescribed to the patients it is advisable that doctors put down on paper other important advice that </a:t>
            </a:r>
            <a:r>
              <a:rPr lang="en-US" dirty="0" smtClean="0"/>
              <a:t>she/he </a:t>
            </a:r>
            <a:r>
              <a:rPr lang="en-US" dirty="0"/>
              <a:t>feels is critical for the improvement of the patient </a:t>
            </a:r>
          </a:p>
          <a:p>
            <a:pPr>
              <a:buFont typeface="Courier New" panose="02070309020205020404" pitchFamily="49" charset="0"/>
              <a:buChar char="o"/>
            </a:pPr>
            <a:r>
              <a:rPr lang="en-US" dirty="0"/>
              <a:t>So advices like “salt restriction, bed rest, cessation of addition should be prescribed in writing”.</a:t>
            </a:r>
          </a:p>
          <a:p>
            <a:pPr>
              <a:buFont typeface="Wingdings" pitchFamily="2" charset="2"/>
              <a:buChar char="Ø"/>
            </a:pPr>
            <a:r>
              <a:rPr lang="en-US" b="1" u="sng" dirty="0">
                <a:solidFill>
                  <a:srgbClr val="FF0000"/>
                </a:solidFill>
              </a:rPr>
              <a:t>Ensure that the consent obtained is valid and an informed one : </a:t>
            </a:r>
          </a:p>
          <a:p>
            <a:pPr>
              <a:buFont typeface="Courier New" panose="02070309020205020404" pitchFamily="49" charset="0"/>
              <a:buChar char="o"/>
            </a:pPr>
            <a:r>
              <a:rPr lang="en-US" dirty="0"/>
              <a:t>The doctor should ensure that he has not obtained the signature on the consent form a person incompetent to </a:t>
            </a:r>
            <a:r>
              <a:rPr lang="en-US" dirty="0" smtClean="0"/>
              <a:t>contact </a:t>
            </a:r>
            <a:r>
              <a:rPr lang="en-US" dirty="0"/>
              <a:t>(mentally ill or a minor patient)</a:t>
            </a:r>
          </a:p>
          <a:p>
            <a:pPr>
              <a:buFont typeface="Courier New" panose="02070309020205020404" pitchFamily="49" charset="0"/>
              <a:buChar char="o"/>
            </a:pPr>
            <a:r>
              <a:rPr lang="en-US" dirty="0"/>
              <a:t>He should also have ensured that all risks and complexity of the treatment is explained well in advance and in detail to the patient/relatives, and that the latter was giving the consent voluntarily. </a:t>
            </a:r>
          </a:p>
        </p:txBody>
      </p:sp>
    </p:spTree>
    <p:extLst>
      <p:ext uri="{BB962C8B-B14F-4D97-AF65-F5344CB8AC3E}">
        <p14:creationId xmlns:p14="http://schemas.microsoft.com/office/powerpoint/2010/main" val="2284569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943BA76-FE91-E049-84EC-13987A89F587}"/>
              </a:ext>
            </a:extLst>
          </p:cNvPr>
          <p:cNvSpPr>
            <a:spLocks noGrp="1"/>
          </p:cNvSpPr>
          <p:nvPr>
            <p:ph type="title"/>
          </p:nvPr>
        </p:nvSpPr>
        <p:spPr/>
        <p:txBody>
          <a:bodyPr/>
          <a:lstStyle/>
          <a:p>
            <a:r>
              <a:rPr lang="en-US" b="1" dirty="0">
                <a:solidFill>
                  <a:srgbClr val="FF0000"/>
                </a:solidFill>
              </a:rPr>
              <a:t>Irrational drug therapy </a:t>
            </a:r>
          </a:p>
        </p:txBody>
      </p:sp>
      <p:sp>
        <p:nvSpPr>
          <p:cNvPr id="3" name="Content Placeholder 2">
            <a:extLst>
              <a:ext uri="{FF2B5EF4-FFF2-40B4-BE49-F238E27FC236}">
                <a16:creationId xmlns="" xmlns:a16="http://schemas.microsoft.com/office/drawing/2014/main" id="{D90D4123-8E38-8A42-9E25-D12B63C1A0CF}"/>
              </a:ext>
            </a:extLst>
          </p:cNvPr>
          <p:cNvSpPr>
            <a:spLocks noGrp="1"/>
          </p:cNvSpPr>
          <p:nvPr>
            <p:ph idx="1"/>
          </p:nvPr>
        </p:nvSpPr>
        <p:spPr/>
        <p:txBody>
          <a:bodyPr/>
          <a:lstStyle/>
          <a:p>
            <a:pPr>
              <a:buFont typeface="Courier New" panose="02070309020205020404" pitchFamily="49" charset="0"/>
              <a:buChar char="o"/>
            </a:pPr>
            <a:r>
              <a:rPr lang="en-US" dirty="0"/>
              <a:t>D</a:t>
            </a:r>
            <a:r>
              <a:rPr lang="en-US" dirty="0" smtClean="0"/>
              <a:t>octors </a:t>
            </a:r>
            <a:r>
              <a:rPr lang="en-US" dirty="0"/>
              <a:t>engage in a host of unethical and illegal activities like over charging patients, misusing diagnostic techniques, conducting unnecessary medical examination and experimenting with unethical clinical trials </a:t>
            </a:r>
            <a:endParaRPr lang="en-US" dirty="0" smtClean="0"/>
          </a:p>
          <a:p>
            <a:pPr>
              <a:buFont typeface="Courier New" panose="02070309020205020404" pitchFamily="49" charset="0"/>
              <a:buChar char="o"/>
            </a:pPr>
            <a:r>
              <a:rPr lang="en-US" dirty="0" smtClean="0"/>
              <a:t>This approach of treatment is called Irrational Drug Therapy.</a:t>
            </a:r>
            <a:endParaRPr lang="en-US" dirty="0"/>
          </a:p>
        </p:txBody>
      </p:sp>
    </p:spTree>
    <p:extLst>
      <p:ext uri="{BB962C8B-B14F-4D97-AF65-F5344CB8AC3E}">
        <p14:creationId xmlns:p14="http://schemas.microsoft.com/office/powerpoint/2010/main" val="12093363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1E69E2C-62D1-A64B-ACB8-D33605EF10D2}"/>
              </a:ext>
            </a:extLst>
          </p:cNvPr>
          <p:cNvSpPr>
            <a:spLocks noGrp="1"/>
          </p:cNvSpPr>
          <p:nvPr>
            <p:ph type="title"/>
          </p:nvPr>
        </p:nvSpPr>
        <p:spPr/>
        <p:txBody>
          <a:bodyPr/>
          <a:lstStyle/>
          <a:p>
            <a:r>
              <a:rPr lang="en-US" b="1" dirty="0">
                <a:solidFill>
                  <a:srgbClr val="FF0000"/>
                </a:solidFill>
              </a:rPr>
              <a:t>MALPRACTICE </a:t>
            </a:r>
          </a:p>
        </p:txBody>
      </p:sp>
      <p:sp>
        <p:nvSpPr>
          <p:cNvPr id="3" name="Content Placeholder 2">
            <a:extLst>
              <a:ext uri="{FF2B5EF4-FFF2-40B4-BE49-F238E27FC236}">
                <a16:creationId xmlns="" xmlns:a16="http://schemas.microsoft.com/office/drawing/2014/main" id="{E3A900DC-2509-DF41-9994-CA151C7BB6F4}"/>
              </a:ext>
            </a:extLst>
          </p:cNvPr>
          <p:cNvSpPr>
            <a:spLocks noGrp="1"/>
          </p:cNvSpPr>
          <p:nvPr>
            <p:ph idx="1"/>
          </p:nvPr>
        </p:nvSpPr>
        <p:spPr/>
        <p:txBody>
          <a:bodyPr/>
          <a:lstStyle/>
          <a:p>
            <a:pPr>
              <a:buFont typeface="Courier New" panose="02070309020205020404" pitchFamily="49" charset="0"/>
              <a:buChar char="o"/>
            </a:pPr>
            <a:r>
              <a:rPr lang="en-US" dirty="0"/>
              <a:t>A medical malpractice claim may arise when a hospital, doctor or other health care professional, through an error or omission in diagnosis, treatment, aftercare or health management, causes an injury to a patient</a:t>
            </a:r>
          </a:p>
          <a:p>
            <a:pPr>
              <a:buFont typeface="Courier New" panose="02070309020205020404" pitchFamily="49" charset="0"/>
              <a:buChar char="o"/>
            </a:pPr>
            <a:r>
              <a:rPr lang="en-US" dirty="0"/>
              <a:t>An injury that is the result of a medical treatment is not “malpractice” if the medical professional administering the treatment properly advised the patient of all potential risks and exercised due care in providing the treatment.</a:t>
            </a:r>
          </a:p>
        </p:txBody>
      </p:sp>
    </p:spTree>
    <p:extLst>
      <p:ext uri="{BB962C8B-B14F-4D97-AF65-F5344CB8AC3E}">
        <p14:creationId xmlns:p14="http://schemas.microsoft.com/office/powerpoint/2010/main" val="1152214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ADC261A-6D9A-884F-85F6-D183D13549A3}"/>
              </a:ext>
            </a:extLst>
          </p:cNvPr>
          <p:cNvSpPr>
            <a:spLocks noGrp="1"/>
          </p:cNvSpPr>
          <p:nvPr>
            <p:ph type="title"/>
          </p:nvPr>
        </p:nvSpPr>
        <p:spPr/>
        <p:txBody>
          <a:bodyPr/>
          <a:lstStyle/>
          <a:p>
            <a:r>
              <a:rPr lang="en-US" b="1" u="sng" dirty="0">
                <a:solidFill>
                  <a:srgbClr val="FF0000"/>
                </a:solidFill>
              </a:rPr>
              <a:t>Introduction</a:t>
            </a:r>
            <a:r>
              <a:rPr lang="en-US" dirty="0">
                <a:solidFill>
                  <a:srgbClr val="FF0000"/>
                </a:solidFill>
              </a:rPr>
              <a:t> </a:t>
            </a:r>
          </a:p>
        </p:txBody>
      </p:sp>
      <p:sp>
        <p:nvSpPr>
          <p:cNvPr id="3" name="Content Placeholder 2">
            <a:extLst>
              <a:ext uri="{FF2B5EF4-FFF2-40B4-BE49-F238E27FC236}">
                <a16:creationId xmlns="" xmlns:a16="http://schemas.microsoft.com/office/drawing/2014/main" id="{8342EA52-CB7F-4E4E-8746-9372A071422C}"/>
              </a:ext>
            </a:extLst>
          </p:cNvPr>
          <p:cNvSpPr>
            <a:spLocks noGrp="1"/>
          </p:cNvSpPr>
          <p:nvPr>
            <p:ph idx="1"/>
          </p:nvPr>
        </p:nvSpPr>
        <p:spPr/>
        <p:txBody>
          <a:bodyPr/>
          <a:lstStyle/>
          <a:p>
            <a:pPr>
              <a:buFont typeface="Courier New" panose="02070309020205020404" pitchFamily="49" charset="0"/>
              <a:buChar char="o"/>
            </a:pPr>
            <a:r>
              <a:rPr lang="en-US" dirty="0"/>
              <a:t>As long as the medical professionals can prove to the court that they discharged their duty of care legally well they should not really  have anything to worry about</a:t>
            </a:r>
          </a:p>
          <a:p>
            <a:pPr>
              <a:buFont typeface="Courier New" panose="02070309020205020404" pitchFamily="49" charset="0"/>
              <a:buChar char="o"/>
            </a:pPr>
            <a:r>
              <a:rPr lang="en-US" dirty="0"/>
              <a:t>To be able to fight a false claim or to avoid a potential case of negligence (caused unconsciously), medical professionals need to be sufficiently armed with legal knowledge concerning their profession</a:t>
            </a:r>
          </a:p>
          <a:p>
            <a:pPr>
              <a:buFont typeface="Courier New" panose="02070309020205020404" pitchFamily="49" charset="0"/>
              <a:buChar char="o"/>
            </a:pPr>
            <a:r>
              <a:rPr lang="en-US" dirty="0"/>
              <a:t> The reason for the rise in number of medical negligence cases was the association of the medical sector with business and concepts of profit making </a:t>
            </a:r>
          </a:p>
          <a:p>
            <a:pPr>
              <a:buFont typeface="Courier New" panose="02070309020205020404" pitchFamily="49" charset="0"/>
              <a:buChar char="o"/>
            </a:pPr>
            <a:endParaRPr lang="en-US" dirty="0"/>
          </a:p>
        </p:txBody>
      </p:sp>
    </p:spTree>
    <p:extLst>
      <p:ext uri="{BB962C8B-B14F-4D97-AF65-F5344CB8AC3E}">
        <p14:creationId xmlns:p14="http://schemas.microsoft.com/office/powerpoint/2010/main" val="4875176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922A7B8-0432-1E47-B4D4-E5B31B4D0597}"/>
              </a:ext>
            </a:extLst>
          </p:cNvPr>
          <p:cNvSpPr>
            <a:spLocks noGrp="1"/>
          </p:cNvSpPr>
          <p:nvPr>
            <p:ph type="title"/>
          </p:nvPr>
        </p:nvSpPr>
        <p:spPr/>
        <p:txBody>
          <a:bodyPr/>
          <a:lstStyle/>
          <a:p>
            <a:r>
              <a:rPr lang="en-US" b="1" dirty="0">
                <a:solidFill>
                  <a:srgbClr val="FF0000"/>
                </a:solidFill>
              </a:rPr>
              <a:t>What is medical negligence </a:t>
            </a:r>
          </a:p>
        </p:txBody>
      </p:sp>
      <p:sp>
        <p:nvSpPr>
          <p:cNvPr id="3" name="Content Placeholder 2">
            <a:extLst>
              <a:ext uri="{FF2B5EF4-FFF2-40B4-BE49-F238E27FC236}">
                <a16:creationId xmlns="" xmlns:a16="http://schemas.microsoft.com/office/drawing/2014/main" id="{379B8A29-C720-6C44-BE45-B39280FF2DA7}"/>
              </a:ext>
            </a:extLst>
          </p:cNvPr>
          <p:cNvSpPr>
            <a:spLocks noGrp="1"/>
          </p:cNvSpPr>
          <p:nvPr>
            <p:ph idx="1"/>
          </p:nvPr>
        </p:nvSpPr>
        <p:spPr/>
        <p:txBody>
          <a:bodyPr/>
          <a:lstStyle/>
          <a:p>
            <a:pPr>
              <a:buFont typeface="Courier New" panose="02070309020205020404" pitchFamily="49" charset="0"/>
              <a:buChar char="o"/>
            </a:pPr>
            <a:r>
              <a:rPr lang="en-US" dirty="0"/>
              <a:t>A Medical practitioner is said to have committed MN , when a medical practitioner breaches(breaking) the duty of care that he has towards his patient either by committing or omitting to do an act that is not in consonance(accordance) with the standard legal practice of the medical community, there by causing legal injury to the latter (patient)</a:t>
            </a:r>
          </a:p>
          <a:p>
            <a:pPr>
              <a:buFont typeface="Courier New" panose="02070309020205020404" pitchFamily="49" charset="0"/>
              <a:buChar char="o"/>
            </a:pPr>
            <a:r>
              <a:rPr lang="en-US" dirty="0"/>
              <a:t>There are 4 essential components that are usually required to be satisfied by the patient to move successfully against the defendant(accused) medical practitioner </a:t>
            </a:r>
          </a:p>
        </p:txBody>
      </p:sp>
    </p:spTree>
    <p:extLst>
      <p:ext uri="{BB962C8B-B14F-4D97-AF65-F5344CB8AC3E}">
        <p14:creationId xmlns:p14="http://schemas.microsoft.com/office/powerpoint/2010/main" val="1707807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A789695-2A00-2447-9AC2-7E95225F5C44}"/>
              </a:ext>
            </a:extLst>
          </p:cNvPr>
          <p:cNvSpPr>
            <a:spLocks noGrp="1"/>
          </p:cNvSpPr>
          <p:nvPr>
            <p:ph type="title"/>
          </p:nvPr>
        </p:nvSpPr>
        <p:spPr/>
        <p:txBody>
          <a:bodyPr/>
          <a:lstStyle/>
          <a:p>
            <a:r>
              <a:rPr lang="en-US" dirty="0" err="1"/>
              <a:t>Contd</a:t>
            </a:r>
            <a:r>
              <a:rPr lang="en-US" dirty="0"/>
              <a:t>….</a:t>
            </a:r>
          </a:p>
        </p:txBody>
      </p:sp>
      <p:sp>
        <p:nvSpPr>
          <p:cNvPr id="3" name="Content Placeholder 2">
            <a:extLst>
              <a:ext uri="{FF2B5EF4-FFF2-40B4-BE49-F238E27FC236}">
                <a16:creationId xmlns="" xmlns:a16="http://schemas.microsoft.com/office/drawing/2014/main" id="{474A48C4-C114-E84C-8B73-94077260A0AD}"/>
              </a:ext>
            </a:extLst>
          </p:cNvPr>
          <p:cNvSpPr>
            <a:spLocks noGrp="1"/>
          </p:cNvSpPr>
          <p:nvPr>
            <p:ph idx="1"/>
          </p:nvPr>
        </p:nvSpPr>
        <p:spPr/>
        <p:txBody>
          <a:bodyPr/>
          <a:lstStyle/>
          <a:p>
            <a:pPr>
              <a:buFont typeface="Courier New" panose="02070309020205020404" pitchFamily="49" charset="0"/>
              <a:buChar char="o"/>
            </a:pPr>
            <a:r>
              <a:rPr lang="en-US" dirty="0"/>
              <a:t>The essential elements that need to be established are </a:t>
            </a:r>
          </a:p>
          <a:p>
            <a:pPr>
              <a:buFont typeface="Wingdings" pitchFamily="2" charset="2"/>
              <a:buChar char="ü"/>
            </a:pPr>
            <a:r>
              <a:rPr lang="en-US" dirty="0"/>
              <a:t>A duty of care towards the concerned patient </a:t>
            </a:r>
          </a:p>
          <a:p>
            <a:pPr>
              <a:buFont typeface="Wingdings" pitchFamily="2" charset="2"/>
              <a:buChar char="ü"/>
            </a:pPr>
            <a:r>
              <a:rPr lang="en-US" dirty="0"/>
              <a:t>The breach of such duty of care</a:t>
            </a:r>
          </a:p>
          <a:p>
            <a:pPr>
              <a:buFont typeface="Wingdings" pitchFamily="2" charset="2"/>
              <a:buChar char="ü"/>
            </a:pPr>
            <a:r>
              <a:rPr lang="en-US" dirty="0"/>
              <a:t>Proof of legal injury that is suffered by the complainant (a person who makes a formal complaint in a law court)</a:t>
            </a:r>
          </a:p>
          <a:p>
            <a:pPr>
              <a:buFont typeface="Wingdings" pitchFamily="2" charset="2"/>
              <a:buChar char="ü"/>
            </a:pPr>
            <a:r>
              <a:rPr lang="en-US" dirty="0"/>
              <a:t>A proximate(immediate) injury resulting from breach of duty of the medical practitioner  </a:t>
            </a:r>
          </a:p>
        </p:txBody>
      </p:sp>
    </p:spTree>
    <p:extLst>
      <p:ext uri="{BB962C8B-B14F-4D97-AF65-F5344CB8AC3E}">
        <p14:creationId xmlns:p14="http://schemas.microsoft.com/office/powerpoint/2010/main" val="3232841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327FC07-B78E-6C42-ABC8-B08BD3240FE1}"/>
              </a:ext>
            </a:extLst>
          </p:cNvPr>
          <p:cNvSpPr>
            <a:spLocks noGrp="1"/>
          </p:cNvSpPr>
          <p:nvPr>
            <p:ph type="title"/>
          </p:nvPr>
        </p:nvSpPr>
        <p:spPr/>
        <p:txBody>
          <a:bodyPr/>
          <a:lstStyle/>
          <a:p>
            <a:r>
              <a:rPr lang="en-US" b="1" dirty="0">
                <a:solidFill>
                  <a:srgbClr val="FF0000"/>
                </a:solidFill>
              </a:rPr>
              <a:t>Laws relating to medical negligence </a:t>
            </a:r>
          </a:p>
        </p:txBody>
      </p:sp>
      <p:sp>
        <p:nvSpPr>
          <p:cNvPr id="3" name="Content Placeholder 2">
            <a:extLst>
              <a:ext uri="{FF2B5EF4-FFF2-40B4-BE49-F238E27FC236}">
                <a16:creationId xmlns="" xmlns:a16="http://schemas.microsoft.com/office/drawing/2014/main" id="{B8375E69-5236-1B4F-AD9E-2C3A4713DA15}"/>
              </a:ext>
            </a:extLst>
          </p:cNvPr>
          <p:cNvSpPr>
            <a:spLocks noGrp="1"/>
          </p:cNvSpPr>
          <p:nvPr>
            <p:ph idx="1"/>
          </p:nvPr>
        </p:nvSpPr>
        <p:spPr/>
        <p:txBody>
          <a:bodyPr/>
          <a:lstStyle/>
          <a:p>
            <a:pPr>
              <a:buFont typeface="Wingdings" pitchFamily="2" charset="2"/>
              <a:buChar char="Ø"/>
            </a:pPr>
            <a:r>
              <a:rPr lang="en-US" b="1" dirty="0">
                <a:solidFill>
                  <a:srgbClr val="FF0000"/>
                </a:solidFill>
              </a:rPr>
              <a:t>Law of Tort (a wrongful act)</a:t>
            </a:r>
            <a:r>
              <a:rPr lang="en-US" dirty="0"/>
              <a:t>: Tort claims are usually violation of legal duties  </a:t>
            </a:r>
          </a:p>
          <a:p>
            <a:pPr>
              <a:buFont typeface="Courier New" panose="02070309020205020404" pitchFamily="49" charset="0"/>
              <a:buChar char="o"/>
            </a:pPr>
            <a:r>
              <a:rPr lang="en-US" dirty="0"/>
              <a:t> Tort is relevant for medical negligence cases, because most non- surgery based treatments  are initiated without drawing up a contract between the patient and the doctor </a:t>
            </a:r>
          </a:p>
          <a:p>
            <a:pPr>
              <a:buFont typeface="Courier New" panose="02070309020205020404" pitchFamily="49" charset="0"/>
              <a:buChar char="o"/>
            </a:pPr>
            <a:r>
              <a:rPr lang="en-US" dirty="0"/>
              <a:t>In all these cases an implied contract comes in to being where the doctor treats the patient who comes in for a checkup and the doctor stands to be liable(responsible) for medical negligence if he satisfies the necessary legal requirements of such a suit .</a:t>
            </a:r>
          </a:p>
        </p:txBody>
      </p:sp>
    </p:spTree>
    <p:extLst>
      <p:ext uri="{BB962C8B-B14F-4D97-AF65-F5344CB8AC3E}">
        <p14:creationId xmlns:p14="http://schemas.microsoft.com/office/powerpoint/2010/main" val="12956482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16E2AD1-1029-2746-A5F6-64E3BBEC0B39}"/>
              </a:ext>
            </a:extLst>
          </p:cNvPr>
          <p:cNvSpPr>
            <a:spLocks noGrp="1"/>
          </p:cNvSpPr>
          <p:nvPr>
            <p:ph type="title"/>
          </p:nvPr>
        </p:nvSpPr>
        <p:spPr/>
        <p:txBody>
          <a:bodyPr/>
          <a:lstStyle/>
          <a:p>
            <a:r>
              <a:rPr lang="en-US" b="1" dirty="0">
                <a:solidFill>
                  <a:srgbClr val="FF0000"/>
                </a:solidFill>
              </a:rPr>
              <a:t>CONTD….</a:t>
            </a:r>
          </a:p>
        </p:txBody>
      </p:sp>
      <p:sp>
        <p:nvSpPr>
          <p:cNvPr id="3" name="Content Placeholder 2">
            <a:extLst>
              <a:ext uri="{FF2B5EF4-FFF2-40B4-BE49-F238E27FC236}">
                <a16:creationId xmlns="" xmlns:a16="http://schemas.microsoft.com/office/drawing/2014/main" id="{D2B30360-DB63-B14B-A543-1E81BBC4A9B6}"/>
              </a:ext>
            </a:extLst>
          </p:cNvPr>
          <p:cNvSpPr>
            <a:spLocks noGrp="1"/>
          </p:cNvSpPr>
          <p:nvPr>
            <p:ph idx="1"/>
          </p:nvPr>
        </p:nvSpPr>
        <p:spPr>
          <a:xfrm>
            <a:off x="838200" y="1295400"/>
            <a:ext cx="10515600" cy="5334000"/>
          </a:xfrm>
        </p:spPr>
        <p:txBody>
          <a:bodyPr>
            <a:normAutofit/>
          </a:bodyPr>
          <a:lstStyle/>
          <a:p>
            <a:pPr>
              <a:buFont typeface="Wingdings" pitchFamily="2" charset="2"/>
              <a:buChar char="Ø"/>
            </a:pPr>
            <a:r>
              <a:rPr lang="en-US" b="1" dirty="0">
                <a:solidFill>
                  <a:srgbClr val="FF0000"/>
                </a:solidFill>
              </a:rPr>
              <a:t>Law of Contract :</a:t>
            </a:r>
          </a:p>
          <a:p>
            <a:pPr>
              <a:buFont typeface="Courier New" panose="02070309020205020404" pitchFamily="49" charset="0"/>
              <a:buChar char="o"/>
            </a:pPr>
            <a:r>
              <a:rPr lang="en-US" dirty="0"/>
              <a:t>A contract is an agreement between 2 persons who are legally competent to enter in to one, to do or not to do something </a:t>
            </a:r>
          </a:p>
          <a:p>
            <a:pPr>
              <a:buFont typeface="Courier New" panose="02070309020205020404" pitchFamily="49" charset="0"/>
              <a:buChar char="o"/>
            </a:pPr>
            <a:r>
              <a:rPr lang="en-US" dirty="0"/>
              <a:t>A contract need not be written down but a written contract is always advisable from the point of view of evidence in a court of law </a:t>
            </a:r>
          </a:p>
          <a:p>
            <a:pPr>
              <a:buFont typeface="Courier New" panose="02070309020205020404" pitchFamily="49" charset="0"/>
              <a:buChar char="o"/>
            </a:pPr>
            <a:r>
              <a:rPr lang="en-US" dirty="0"/>
              <a:t>Therefore, the medical practitioners including the doctors and the hospitals seek consent from a legally competent patient or his guardian to conduct a legally permitted medical treatment. On him a contract is said to have come in to existence </a:t>
            </a:r>
          </a:p>
          <a:p>
            <a:pPr>
              <a:buFont typeface="Courier New" panose="02070309020205020404" pitchFamily="49" charset="0"/>
              <a:buChar char="o"/>
            </a:pPr>
            <a:r>
              <a:rPr lang="en-US" dirty="0"/>
              <a:t>Therefore if a valid contract between a doctor and a patient comes in to existence, there is a possibility that on proof of medical negligence  he can be sued under such a contract </a:t>
            </a:r>
          </a:p>
        </p:txBody>
      </p:sp>
    </p:spTree>
    <p:extLst>
      <p:ext uri="{BB962C8B-B14F-4D97-AF65-F5344CB8AC3E}">
        <p14:creationId xmlns:p14="http://schemas.microsoft.com/office/powerpoint/2010/main" val="3325095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7153C38-6E77-1044-9EDC-11B510C769B8}"/>
              </a:ext>
            </a:extLst>
          </p:cNvPr>
          <p:cNvSpPr>
            <a:spLocks noGrp="1"/>
          </p:cNvSpPr>
          <p:nvPr>
            <p:ph type="title"/>
          </p:nvPr>
        </p:nvSpPr>
        <p:spPr/>
        <p:txBody>
          <a:bodyPr/>
          <a:lstStyle/>
          <a:p>
            <a:r>
              <a:rPr lang="en-US" b="1" dirty="0" err="1">
                <a:solidFill>
                  <a:srgbClr val="FF0000"/>
                </a:solidFill>
              </a:rPr>
              <a:t>Contd</a:t>
            </a:r>
            <a:r>
              <a:rPr lang="en-US" b="1" dirty="0">
                <a:solidFill>
                  <a:srgbClr val="FF0000"/>
                </a:solidFill>
              </a:rPr>
              <a:t>…..</a:t>
            </a:r>
          </a:p>
        </p:txBody>
      </p:sp>
      <p:sp>
        <p:nvSpPr>
          <p:cNvPr id="3" name="Content Placeholder 2">
            <a:extLst>
              <a:ext uri="{FF2B5EF4-FFF2-40B4-BE49-F238E27FC236}">
                <a16:creationId xmlns="" xmlns:a16="http://schemas.microsoft.com/office/drawing/2014/main" id="{7258BFD0-49E6-2D4D-8435-DBA36BC17C61}"/>
              </a:ext>
            </a:extLst>
          </p:cNvPr>
          <p:cNvSpPr>
            <a:spLocks noGrp="1"/>
          </p:cNvSpPr>
          <p:nvPr>
            <p:ph idx="1"/>
          </p:nvPr>
        </p:nvSpPr>
        <p:spPr/>
        <p:txBody>
          <a:bodyPr/>
          <a:lstStyle/>
          <a:p>
            <a:pPr>
              <a:buFont typeface="Courier New" panose="02070309020205020404" pitchFamily="49" charset="0"/>
              <a:buChar char="o"/>
            </a:pPr>
            <a:r>
              <a:rPr lang="en-US" dirty="0"/>
              <a:t>The sections of IPC provide descriptions of the kinds of various offenses (an illegal act) and the resultant punishments that a doctor could be held liable for sections 304 – A, 336, 337 and 338 of IPC</a:t>
            </a:r>
          </a:p>
          <a:p>
            <a:pPr>
              <a:buFont typeface="Courier New" panose="02070309020205020404" pitchFamily="49" charset="0"/>
              <a:buChar char="o"/>
            </a:pPr>
            <a:endParaRPr lang="en-US" dirty="0"/>
          </a:p>
        </p:txBody>
      </p:sp>
    </p:spTree>
    <p:extLst>
      <p:ext uri="{BB962C8B-B14F-4D97-AF65-F5344CB8AC3E}">
        <p14:creationId xmlns:p14="http://schemas.microsoft.com/office/powerpoint/2010/main" val="2888595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571F118-B8AD-5347-B238-B15C3AC7438F}"/>
              </a:ext>
            </a:extLst>
          </p:cNvPr>
          <p:cNvSpPr>
            <a:spLocks noGrp="1"/>
          </p:cNvSpPr>
          <p:nvPr>
            <p:ph type="title"/>
          </p:nvPr>
        </p:nvSpPr>
        <p:spPr/>
        <p:txBody>
          <a:bodyPr/>
          <a:lstStyle/>
          <a:p>
            <a:r>
              <a:rPr lang="en-US" b="1" dirty="0">
                <a:solidFill>
                  <a:srgbClr val="FF0000"/>
                </a:solidFill>
              </a:rPr>
              <a:t>Precautions that should be taken care by the doctor – rational drug therapy </a:t>
            </a:r>
          </a:p>
        </p:txBody>
      </p:sp>
      <p:sp>
        <p:nvSpPr>
          <p:cNvPr id="3" name="Content Placeholder 2">
            <a:extLst>
              <a:ext uri="{FF2B5EF4-FFF2-40B4-BE49-F238E27FC236}">
                <a16:creationId xmlns="" xmlns:a16="http://schemas.microsoft.com/office/drawing/2014/main" id="{D7669EB1-C26D-864C-A3F1-AB19EAF70C06}"/>
              </a:ext>
            </a:extLst>
          </p:cNvPr>
          <p:cNvSpPr>
            <a:spLocks noGrp="1"/>
          </p:cNvSpPr>
          <p:nvPr>
            <p:ph idx="1"/>
          </p:nvPr>
        </p:nvSpPr>
        <p:spPr/>
        <p:txBody>
          <a:bodyPr/>
          <a:lstStyle/>
          <a:p>
            <a:pPr>
              <a:buFont typeface="Wingdings" pitchFamily="2" charset="2"/>
              <a:buChar char="Ø"/>
            </a:pPr>
            <a:r>
              <a:rPr lang="en-US" b="1" u="sng" dirty="0"/>
              <a:t>Practice defensive medicine as far as possible :</a:t>
            </a:r>
          </a:p>
          <a:p>
            <a:pPr>
              <a:buFont typeface="Courier New" panose="02070309020205020404" pitchFamily="49" charset="0"/>
              <a:buChar char="o"/>
            </a:pPr>
            <a:r>
              <a:rPr lang="en-US" dirty="0"/>
              <a:t>Defensive doctor should be able to show whenever required that he had verified his clinical findings through laboratory tests and had a proper plan in mind  while choosing a particular mode of treatment , he  could avoid a legal verdict against him</a:t>
            </a:r>
          </a:p>
          <a:p>
            <a:pPr>
              <a:buFont typeface="Courier New" panose="02070309020205020404" pitchFamily="49" charset="0"/>
              <a:buChar char="o"/>
            </a:pPr>
            <a:r>
              <a:rPr lang="en-US" dirty="0"/>
              <a:t>This shows that the doctor was not overconfident of his findings and took all possible measures to ensure that he  was not  putting the patient though an incorrect treatment         </a:t>
            </a:r>
          </a:p>
          <a:p>
            <a:pPr>
              <a:buFont typeface="Courier New" panose="02070309020205020404" pitchFamily="49" charset="0"/>
              <a:buChar char="o"/>
            </a:pPr>
            <a:endParaRPr lang="en-US" dirty="0"/>
          </a:p>
        </p:txBody>
      </p:sp>
    </p:spTree>
    <p:extLst>
      <p:ext uri="{BB962C8B-B14F-4D97-AF65-F5344CB8AC3E}">
        <p14:creationId xmlns:p14="http://schemas.microsoft.com/office/powerpoint/2010/main" val="1203100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A4CA481-9B85-B94E-ABEA-94D151A742B7}"/>
              </a:ext>
            </a:extLst>
          </p:cNvPr>
          <p:cNvSpPr>
            <a:spLocks noGrp="1"/>
          </p:cNvSpPr>
          <p:nvPr>
            <p:ph type="title"/>
          </p:nvPr>
        </p:nvSpPr>
        <p:spPr/>
        <p:txBody>
          <a:bodyPr/>
          <a:lstStyle/>
          <a:p>
            <a:r>
              <a:rPr lang="en-US" b="1" dirty="0" err="1">
                <a:solidFill>
                  <a:srgbClr val="FF0000"/>
                </a:solidFill>
              </a:rPr>
              <a:t>Contd</a:t>
            </a:r>
            <a:r>
              <a:rPr lang="en-US" b="1" dirty="0">
                <a:solidFill>
                  <a:srgbClr val="FF0000"/>
                </a:solidFill>
              </a:rPr>
              <a:t>….</a:t>
            </a:r>
          </a:p>
        </p:txBody>
      </p:sp>
      <p:sp>
        <p:nvSpPr>
          <p:cNvPr id="3" name="Content Placeholder 2">
            <a:extLst>
              <a:ext uri="{FF2B5EF4-FFF2-40B4-BE49-F238E27FC236}">
                <a16:creationId xmlns="" xmlns:a16="http://schemas.microsoft.com/office/drawing/2014/main" id="{BBF60ADC-6747-F245-A068-E38DB9D224F4}"/>
              </a:ext>
            </a:extLst>
          </p:cNvPr>
          <p:cNvSpPr>
            <a:spLocks noGrp="1"/>
          </p:cNvSpPr>
          <p:nvPr>
            <p:ph idx="1"/>
          </p:nvPr>
        </p:nvSpPr>
        <p:spPr>
          <a:xfrm>
            <a:off x="838200" y="1371600"/>
            <a:ext cx="10515600" cy="5257800"/>
          </a:xfrm>
        </p:spPr>
        <p:txBody>
          <a:bodyPr>
            <a:normAutofit/>
          </a:bodyPr>
          <a:lstStyle/>
          <a:p>
            <a:pPr>
              <a:buFont typeface="Wingdings" pitchFamily="2" charset="2"/>
              <a:buChar char="Ø"/>
            </a:pPr>
            <a:r>
              <a:rPr lang="en-US" b="1" u="sng" dirty="0">
                <a:solidFill>
                  <a:srgbClr val="FF0000"/>
                </a:solidFill>
              </a:rPr>
              <a:t>Record the consent of the patient/relatives using audio/visual technology :</a:t>
            </a:r>
          </a:p>
          <a:p>
            <a:pPr>
              <a:buFont typeface="Courier New" panose="02070309020205020404" pitchFamily="49" charset="0"/>
              <a:buChar char="o"/>
            </a:pPr>
            <a:r>
              <a:rPr lang="en-US" dirty="0"/>
              <a:t>Most of the patient and their families give consent in an urgency even when the doctor concerned has tried his/her best to explain to the patient about the potential unfavorable conditions that may crop up from the suggested mode of treatment </a:t>
            </a:r>
          </a:p>
          <a:p>
            <a:pPr>
              <a:buFont typeface="Courier New" panose="02070309020205020404" pitchFamily="49" charset="0"/>
              <a:buChar char="o"/>
            </a:pPr>
            <a:r>
              <a:rPr lang="en-US" dirty="0"/>
              <a:t>Only when the treatment throws up an unwanted result they start doubting the consent they gave initially an decide to file a legal suit</a:t>
            </a:r>
          </a:p>
          <a:p>
            <a:pPr>
              <a:buFont typeface="Courier New" panose="02070309020205020404" pitchFamily="49" charset="0"/>
              <a:buChar char="o"/>
            </a:pPr>
            <a:r>
              <a:rPr lang="en-US" dirty="0"/>
              <a:t>Most doctors in developed countries chose to record the entire process of seeking consent over a  video camera or audio device to </a:t>
            </a:r>
            <a:r>
              <a:rPr lang="en-US" dirty="0" smtClean="0"/>
              <a:t>insulate (protect) </a:t>
            </a:r>
            <a:r>
              <a:rPr lang="en-US" dirty="0"/>
              <a:t>themselves from such law suits where the patients could deny their previous stand   </a:t>
            </a:r>
            <a:r>
              <a:rPr lang="en-US" b="1" u="sng" dirty="0"/>
              <a:t>   </a:t>
            </a:r>
          </a:p>
        </p:txBody>
      </p:sp>
    </p:spTree>
    <p:extLst>
      <p:ext uri="{BB962C8B-B14F-4D97-AF65-F5344CB8AC3E}">
        <p14:creationId xmlns:p14="http://schemas.microsoft.com/office/powerpoint/2010/main" val="35192051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1288</Words>
  <Application>Microsoft Office PowerPoint</Application>
  <PresentationFormat>Custom</PresentationFormat>
  <Paragraphs>64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Medical malpractice and negligence – Rational and irrational drug therapy </vt:lpstr>
      <vt:lpstr>Introduction </vt:lpstr>
      <vt:lpstr>What is medical negligence </vt:lpstr>
      <vt:lpstr>Contd….</vt:lpstr>
      <vt:lpstr>Laws relating to medical negligence </vt:lpstr>
      <vt:lpstr>CONTD….</vt:lpstr>
      <vt:lpstr>Contd…..</vt:lpstr>
      <vt:lpstr>Precautions that should be taken care by the doctor – rational drug therapy </vt:lpstr>
      <vt:lpstr>Contd….</vt:lpstr>
      <vt:lpstr>Contd….</vt:lpstr>
      <vt:lpstr>Contd…….</vt:lpstr>
      <vt:lpstr>Contd….</vt:lpstr>
      <vt:lpstr>Contd…..</vt:lpstr>
      <vt:lpstr>Irrational drug therapy </vt:lpstr>
      <vt:lpstr>MALPRACTICE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Medical malpractice and nelience – Rational and irrational dru therapy</dc:title>
  <dc:creator>Neelima</dc:creator>
  <cp:lastModifiedBy>Windows User</cp:lastModifiedBy>
  <cp:revision>8</cp:revision>
  <dcterms:modified xsi:type="dcterms:W3CDTF">2020-02-03T08:19:59Z</dcterms:modified>
</cp:coreProperties>
</file>