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7" r:id="rId9"/>
    <p:sldId id="263" r:id="rId10"/>
    <p:sldId id="266" r:id="rId11"/>
    <p:sldId id="265" r:id="rId12"/>
    <p:sldId id="268" r:id="rId13"/>
    <p:sldId id="269" r:id="rId14"/>
    <p:sldId id="270" r:id="rId15"/>
    <p:sldId id="271" r:id="rId16"/>
    <p:sldId id="272" r:id="rId17"/>
    <p:sldId id="274" r:id="rId18"/>
    <p:sldId id="279" r:id="rId19"/>
    <p:sldId id="276" r:id="rId20"/>
    <p:sldId id="277" r:id="rId21"/>
    <p:sldId id="278" r:id="rId22"/>
    <p:sldId id="280" r:id="rId23"/>
    <p:sldId id="275" r:id="rId24"/>
    <p:sldId id="283" r:id="rId25"/>
    <p:sldId id="281" r:id="rId26"/>
    <p:sldId id="282" r:id="rId27"/>
    <p:sldId id="284"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46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42182-7162-473F-8FB3-092348706CCE}" type="datetimeFigureOut">
              <a:rPr lang="en-US" smtClean="0"/>
              <a:t>2/2/2020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7C3CDD-C781-4DBB-A221-CF54D11F0C04}" type="slidenum">
              <a:rPr lang="en-US" smtClean="0"/>
              <a:t>‹#›</a:t>
            </a:fld>
            <a:endParaRPr lang="en-US"/>
          </a:p>
        </p:txBody>
      </p:sp>
    </p:spTree>
    <p:extLst>
      <p:ext uri="{BB962C8B-B14F-4D97-AF65-F5344CB8AC3E}">
        <p14:creationId xmlns:p14="http://schemas.microsoft.com/office/powerpoint/2010/main" val="3866542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7C3CDD-C781-4DBB-A221-CF54D11F0C04}" type="slidenum">
              <a:rPr lang="en-US" smtClean="0"/>
              <a:t>7</a:t>
            </a:fld>
            <a:endParaRPr lang="en-US"/>
          </a:p>
        </p:txBody>
      </p:sp>
    </p:spTree>
    <p:extLst>
      <p:ext uri="{BB962C8B-B14F-4D97-AF65-F5344CB8AC3E}">
        <p14:creationId xmlns:p14="http://schemas.microsoft.com/office/powerpoint/2010/main" val="3617897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80B9C8-AD5B-9349-A67E-C360D2B7D7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AD545E27-493A-EC46-A028-E6B2ED9EE7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3653B9FE-8EB7-354D-AD23-3DDB156852E0}"/>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B183E7FF-27F3-5C49-AE7F-8A1509DBB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9EDDAFA-8FD9-6F44-A10A-92C15B0B0C61}"/>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77461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01EFAB6-8D5C-7E43-B41D-E457C3D1EC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F5A51796-7465-0C46-B66B-0788E50CB24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2DA3602-8B74-A24D-852C-ED3E08A56FDE}"/>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23FB4FB2-394E-C640-939E-B0CF80DE4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F3D23B8-9A74-0D46-95DE-A43BEBDC8DE8}"/>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22193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5C6CE91-8046-FC49-9CC1-D4D6A6BE04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46234B04-7BE6-5F42-8ED6-E47428F559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0861128-E165-694B-83E0-9E50CD075EF4}"/>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304410AD-3DA4-C34D-89B7-584DE8EE95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E50F489-C683-C84D-B4F7-0F712E24D414}"/>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2230554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BB68A5-6FD0-EC45-90AB-77D7C442CF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5A01780-D2EC-114E-B510-E677522253A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215200D-3B29-B347-B6B8-307BC538966B}"/>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8F223ED5-2F10-F241-9798-6729D0A3C6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F2BE455-17A9-1E4C-B2B9-EA25BBDB6341}"/>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1077413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8D634C-E993-924F-83CF-3B95DBED0E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38BB86F3-1CC6-FA4D-B0A7-C031B402EA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7EC9DC27-A7EF-F343-8E8B-F5BDDA66E75E}"/>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B4C3D78E-9607-284D-A9B0-4DB049A19D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11F83F3-554B-CA4E-8278-0596D5AAD775}"/>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382286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6E7B0B-E2D8-DF40-B277-3EC940E2A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ABA69FF-914B-E44E-B7C5-C25E89F8AA3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6B2CF68A-6FA4-6F4B-8336-F718B1A9FE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3B2FD11-CCB1-AA46-8284-3F2BC13635FC}"/>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6" name="Footer Placeholder 5">
            <a:extLst>
              <a:ext uri="{FF2B5EF4-FFF2-40B4-BE49-F238E27FC236}">
                <a16:creationId xmlns="" xmlns:a16="http://schemas.microsoft.com/office/drawing/2014/main" id="{0E6B10C1-8908-8742-ACD9-530D0EF805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B10B2A6-C04E-7A4C-944F-0D2B0E80057E}"/>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139978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7E8A1C4-C280-7C49-9164-7566A15BA8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B1A5BC0-4F18-3342-BD37-0C64F8A6AC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DF76B941-8A2F-174B-8ABD-056863BB1A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CCED93B3-732E-DC46-9757-DE4ECCE84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8ADBF3CD-C50F-DC43-BADE-4E021EB165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01948923-3EBF-8644-A9AB-3BEB13D82612}"/>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8" name="Footer Placeholder 7">
            <a:extLst>
              <a:ext uri="{FF2B5EF4-FFF2-40B4-BE49-F238E27FC236}">
                <a16:creationId xmlns="" xmlns:a16="http://schemas.microsoft.com/office/drawing/2014/main" id="{11C8612F-BD91-E543-91C0-A4FBC5DFDC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C9A1D63D-CE2B-E04F-AF52-A7256ACE58BB}"/>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2701007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0E16A1-B53D-A540-8FBD-CB35C9BFCC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EE4EFB6-16FE-A242-B1B8-94F8C77EB74C}"/>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4" name="Footer Placeholder 3">
            <a:extLst>
              <a:ext uri="{FF2B5EF4-FFF2-40B4-BE49-F238E27FC236}">
                <a16:creationId xmlns="" xmlns:a16="http://schemas.microsoft.com/office/drawing/2014/main" id="{3CE01254-CB6E-4E4A-9899-DC4D6A38BC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3BF54AE3-5DA9-8F4F-9295-598D5625A681}"/>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83664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6465560B-0035-D746-814A-8AF3534826B2}"/>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3" name="Footer Placeholder 2">
            <a:extLst>
              <a:ext uri="{FF2B5EF4-FFF2-40B4-BE49-F238E27FC236}">
                <a16:creationId xmlns="" xmlns:a16="http://schemas.microsoft.com/office/drawing/2014/main" id="{BD39D394-E158-7A4C-B749-2766CAFCE9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FDDE93A9-EBF3-7B4D-A42E-1F1ECE619832}"/>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2846929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D8CD75-73A3-2443-A109-468E5E8901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57E6786E-EA7A-804F-B85B-04A7C357C8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6098D98B-C625-024D-B84E-DD48389B7F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602F5DA2-4668-0D4F-A8A3-FF32BE229BF8}"/>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6" name="Footer Placeholder 5">
            <a:extLst>
              <a:ext uri="{FF2B5EF4-FFF2-40B4-BE49-F238E27FC236}">
                <a16:creationId xmlns="" xmlns:a16="http://schemas.microsoft.com/office/drawing/2014/main" id="{3AF34720-9D99-6040-91A4-58AC1C5135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0D69CD8-0865-884C-B1B4-01C7545C573A}"/>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95676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E12E07-D449-CF40-AF9C-0D0788A083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F13B439E-9558-064A-947D-54501E9605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9A9FC1F-717F-DA4B-BBA3-30B7752B15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3C1537CD-2CA2-0849-A0F4-892350D09AC5}"/>
              </a:ext>
            </a:extLst>
          </p:cNvPr>
          <p:cNvSpPr>
            <a:spLocks noGrp="1"/>
          </p:cNvSpPr>
          <p:nvPr>
            <p:ph type="dt" sz="half" idx="10"/>
          </p:nvPr>
        </p:nvSpPr>
        <p:spPr/>
        <p:txBody>
          <a:bodyPr/>
          <a:lstStyle/>
          <a:p>
            <a:fld id="{D8C0EF69-ECFA-A945-9BFC-9080E04B25CF}" type="datetimeFigureOut">
              <a:rPr lang="en-US" smtClean="0"/>
              <a:t>2/2/2020</a:t>
            </a:fld>
            <a:endParaRPr lang="en-US"/>
          </a:p>
        </p:txBody>
      </p:sp>
      <p:sp>
        <p:nvSpPr>
          <p:cNvPr id="6" name="Footer Placeholder 5">
            <a:extLst>
              <a:ext uri="{FF2B5EF4-FFF2-40B4-BE49-F238E27FC236}">
                <a16:creationId xmlns="" xmlns:a16="http://schemas.microsoft.com/office/drawing/2014/main" id="{34752EEB-ED5B-3747-9FCA-4AEC03B956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901A822-8345-4B46-95B6-9BD0B7107F87}"/>
              </a:ext>
            </a:extLst>
          </p:cNvPr>
          <p:cNvSpPr>
            <a:spLocks noGrp="1"/>
          </p:cNvSpPr>
          <p:nvPr>
            <p:ph type="sldNum" sz="quarter" idx="12"/>
          </p:nvPr>
        </p:nvSpPr>
        <p:spPr/>
        <p:txBody>
          <a:bodyPr/>
          <a:lstStyle/>
          <a:p>
            <a:fld id="{DCB4207B-06C2-6E4B-9BAE-933B47F5942E}" type="slidenum">
              <a:rPr lang="en-US" smtClean="0"/>
              <a:t>‹#›</a:t>
            </a:fld>
            <a:endParaRPr lang="en-US"/>
          </a:p>
        </p:txBody>
      </p:sp>
    </p:spTree>
    <p:extLst>
      <p:ext uri="{BB962C8B-B14F-4D97-AF65-F5344CB8AC3E}">
        <p14:creationId xmlns:p14="http://schemas.microsoft.com/office/powerpoint/2010/main" val="1783870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83F4E8A-88D1-4B4C-88AC-5A1870832E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BE3677E6-DB25-FE4C-AA44-142F67DF6D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052201C-4FB1-D944-9B95-89C3F6B586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0EF69-ECFA-A945-9BFC-9080E04B25CF}" type="datetimeFigureOut">
              <a:rPr lang="en-US" smtClean="0"/>
              <a:t>2/2/2020</a:t>
            </a:fld>
            <a:endParaRPr lang="en-US"/>
          </a:p>
        </p:txBody>
      </p:sp>
      <p:sp>
        <p:nvSpPr>
          <p:cNvPr id="5" name="Footer Placeholder 4">
            <a:extLst>
              <a:ext uri="{FF2B5EF4-FFF2-40B4-BE49-F238E27FC236}">
                <a16:creationId xmlns="" xmlns:a16="http://schemas.microsoft.com/office/drawing/2014/main" id="{ADF9C08C-0D78-6E47-A39E-DFE0DEF3C6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FCA2C368-AE73-BF47-A272-EC6F37914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4207B-06C2-6E4B-9BAE-933B47F5942E}" type="slidenum">
              <a:rPr lang="en-US" smtClean="0"/>
              <a:t>‹#›</a:t>
            </a:fld>
            <a:endParaRPr lang="en-US"/>
          </a:p>
        </p:txBody>
      </p:sp>
    </p:spTree>
    <p:extLst>
      <p:ext uri="{BB962C8B-B14F-4D97-AF65-F5344CB8AC3E}">
        <p14:creationId xmlns:p14="http://schemas.microsoft.com/office/powerpoint/2010/main" val="2078346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F1A9FA-6ED6-0743-8766-B5EEFC43F443}"/>
              </a:ext>
            </a:extLst>
          </p:cNvPr>
          <p:cNvSpPr>
            <a:spLocks noGrp="1"/>
          </p:cNvSpPr>
          <p:nvPr>
            <p:ph type="ctrTitle"/>
          </p:nvPr>
        </p:nvSpPr>
        <p:spPr/>
        <p:txBody>
          <a:bodyPr>
            <a:normAutofit fontScale="90000"/>
          </a:bodyPr>
          <a:lstStyle/>
          <a:p>
            <a:r>
              <a:rPr lang="en-US" b="1" dirty="0">
                <a:solidFill>
                  <a:srgbClr val="FF0000"/>
                </a:solidFill>
              </a:rPr>
              <a:t>A critical analysis of the human organs and tissues transplantation law in India </a:t>
            </a:r>
          </a:p>
        </p:txBody>
      </p:sp>
      <p:sp>
        <p:nvSpPr>
          <p:cNvPr id="3" name="Subtitle 2">
            <a:extLst>
              <a:ext uri="{FF2B5EF4-FFF2-40B4-BE49-F238E27FC236}">
                <a16:creationId xmlns="" xmlns:a16="http://schemas.microsoft.com/office/drawing/2014/main" id="{E1481C1C-F7EA-5145-AD62-A756D800E3E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60814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BE0F9D9-AEFA-5947-8BB5-F20E6203071B}"/>
              </a:ext>
            </a:extLst>
          </p:cNvPr>
          <p:cNvSpPr>
            <a:spLocks noGrp="1"/>
          </p:cNvSpPr>
          <p:nvPr>
            <p:ph idx="1"/>
          </p:nvPr>
        </p:nvSpPr>
        <p:spPr>
          <a:xfrm>
            <a:off x="838200" y="393095"/>
            <a:ext cx="10515600" cy="5783868"/>
          </a:xfrm>
        </p:spPr>
        <p:txBody>
          <a:bodyPr/>
          <a:lstStyle/>
          <a:p>
            <a:pPr>
              <a:buFont typeface="Courier New" panose="02070309020205020404" pitchFamily="49" charset="0"/>
              <a:buChar char="o"/>
            </a:pPr>
            <a:r>
              <a:rPr lang="en-US" dirty="0"/>
              <a:t>The transplantation of Human organs and Tissues act 1994, facilitates human organ and tissue transplantation and aims to regulate them to prevent commercial transactions </a:t>
            </a:r>
          </a:p>
          <a:p>
            <a:pPr>
              <a:buFont typeface="Courier New" panose="02070309020205020404" pitchFamily="49" charset="0"/>
              <a:buChar char="o"/>
            </a:pPr>
            <a:r>
              <a:rPr lang="en-US" dirty="0"/>
              <a:t>Only altruistic organ/tissue donations are permitted according to the law and any commercial dealing in the organs/tissues is a crime.  </a:t>
            </a:r>
          </a:p>
        </p:txBody>
      </p:sp>
    </p:spTree>
    <p:extLst>
      <p:ext uri="{BB962C8B-B14F-4D97-AF65-F5344CB8AC3E}">
        <p14:creationId xmlns:p14="http://schemas.microsoft.com/office/powerpoint/2010/main" val="3461765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A23B64-9CB3-F14A-9153-8CA0868D1722}"/>
              </a:ext>
            </a:extLst>
          </p:cNvPr>
          <p:cNvSpPr>
            <a:spLocks noGrp="1"/>
          </p:cNvSpPr>
          <p:nvPr>
            <p:ph type="title"/>
          </p:nvPr>
        </p:nvSpPr>
        <p:spPr/>
        <p:txBody>
          <a:bodyPr/>
          <a:lstStyle/>
          <a:p>
            <a:r>
              <a:rPr lang="en-US" b="1" dirty="0">
                <a:solidFill>
                  <a:srgbClr val="FF0000"/>
                </a:solidFill>
              </a:rPr>
              <a:t>Keys role of Transplantation of human Organs and tissues Act 1994</a:t>
            </a:r>
          </a:p>
        </p:txBody>
      </p:sp>
      <p:sp>
        <p:nvSpPr>
          <p:cNvPr id="3" name="Content Placeholder 2">
            <a:extLst>
              <a:ext uri="{FF2B5EF4-FFF2-40B4-BE49-F238E27FC236}">
                <a16:creationId xmlns="" xmlns:a16="http://schemas.microsoft.com/office/drawing/2014/main" id="{61335217-7B03-A24A-8B57-A3E192F440B6}"/>
              </a:ext>
            </a:extLst>
          </p:cNvPr>
          <p:cNvSpPr>
            <a:spLocks noGrp="1"/>
          </p:cNvSpPr>
          <p:nvPr>
            <p:ph idx="1"/>
          </p:nvPr>
        </p:nvSpPr>
        <p:spPr/>
        <p:txBody>
          <a:bodyPr/>
          <a:lstStyle/>
          <a:p>
            <a:pPr>
              <a:buFont typeface="Courier New" panose="02070309020205020404" pitchFamily="49" charset="0"/>
              <a:buChar char="o"/>
            </a:pPr>
            <a:r>
              <a:rPr lang="en-US" dirty="0"/>
              <a:t>This act provides for the regulation of removal, storage and transplantation of human organs and tissues for therapeutic purposes and for the prevention of commercial dealings in human organs and tissues.</a:t>
            </a:r>
          </a:p>
          <a:p>
            <a:pPr>
              <a:buFont typeface="Courier New" panose="02070309020205020404" pitchFamily="49" charset="0"/>
              <a:buChar char="o"/>
            </a:pPr>
            <a:r>
              <a:rPr lang="en-US" dirty="0"/>
              <a:t>The Act regulates organ or tissue donation from both a cadaveric and a living organ.    </a:t>
            </a:r>
          </a:p>
        </p:txBody>
      </p:sp>
    </p:spTree>
    <p:extLst>
      <p:ext uri="{BB962C8B-B14F-4D97-AF65-F5344CB8AC3E}">
        <p14:creationId xmlns:p14="http://schemas.microsoft.com/office/powerpoint/2010/main" val="2746812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B90589-BF7A-A343-9512-B70099D7B1D9}"/>
              </a:ext>
            </a:extLst>
          </p:cNvPr>
          <p:cNvSpPr>
            <a:spLocks noGrp="1"/>
          </p:cNvSpPr>
          <p:nvPr>
            <p:ph type="title"/>
          </p:nvPr>
        </p:nvSpPr>
        <p:spPr/>
        <p:txBody>
          <a:bodyPr/>
          <a:lstStyle/>
          <a:p>
            <a:r>
              <a:rPr lang="en-US" b="1" dirty="0">
                <a:solidFill>
                  <a:srgbClr val="FF0000"/>
                </a:solidFill>
              </a:rPr>
              <a:t>Cadaveric Organ </a:t>
            </a:r>
          </a:p>
        </p:txBody>
      </p:sp>
      <p:sp>
        <p:nvSpPr>
          <p:cNvPr id="3" name="Content Placeholder 2">
            <a:extLst>
              <a:ext uri="{FF2B5EF4-FFF2-40B4-BE49-F238E27FC236}">
                <a16:creationId xmlns="" xmlns:a16="http://schemas.microsoft.com/office/drawing/2014/main" id="{21E59F36-AB29-1941-8992-5331B0D071C8}"/>
              </a:ext>
            </a:extLst>
          </p:cNvPr>
          <p:cNvSpPr>
            <a:spLocks noGrp="1"/>
          </p:cNvSpPr>
          <p:nvPr>
            <p:ph idx="1"/>
          </p:nvPr>
        </p:nvSpPr>
        <p:spPr/>
        <p:txBody>
          <a:bodyPr/>
          <a:lstStyle/>
          <a:p>
            <a:pPr>
              <a:buFont typeface="Courier New" panose="02070309020205020404" pitchFamily="49" charset="0"/>
              <a:buChar char="o"/>
            </a:pPr>
            <a:r>
              <a:rPr lang="en-US" b="1" dirty="0">
                <a:solidFill>
                  <a:srgbClr val="FF0000"/>
                </a:solidFill>
              </a:rPr>
              <a:t>Death</a:t>
            </a:r>
            <a:r>
              <a:rPr lang="en-US" dirty="0"/>
              <a:t> : It is the irreversible loss of the capacity for consciousness combined with irreversible loss of the capacity to breathe.</a:t>
            </a:r>
          </a:p>
          <a:p>
            <a:pPr>
              <a:buFont typeface="Courier New" panose="02070309020205020404" pitchFamily="49" charset="0"/>
              <a:buChar char="o"/>
            </a:pPr>
            <a:r>
              <a:rPr lang="en-US" dirty="0"/>
              <a:t>The act defines a ’deceased person’ to mean a person in whom permanent disappearance of all evidence of life occurs,  by reason of brain stem death or in a cardiopulmonary sense, at any time after birth has taken place </a:t>
            </a:r>
          </a:p>
          <a:p>
            <a:pPr>
              <a:buFont typeface="Courier New" panose="02070309020205020404" pitchFamily="49" charset="0"/>
              <a:buChar char="o"/>
            </a:pPr>
            <a:r>
              <a:rPr lang="en-US" b="1" dirty="0">
                <a:solidFill>
                  <a:srgbClr val="FF0000"/>
                </a:solidFill>
              </a:rPr>
              <a:t>Note</a:t>
            </a:r>
            <a:r>
              <a:rPr lang="en-US" dirty="0"/>
              <a:t> : Brain stem death – The stage at which all ,functions of the brain stem have permanently ceased and is certified in  accordance with the provisions of the Act. </a:t>
            </a:r>
          </a:p>
        </p:txBody>
      </p:sp>
    </p:spTree>
    <p:extLst>
      <p:ext uri="{BB962C8B-B14F-4D97-AF65-F5344CB8AC3E}">
        <p14:creationId xmlns:p14="http://schemas.microsoft.com/office/powerpoint/2010/main" val="1164261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BBADDC-392E-554C-8AED-417B23AC81EA}"/>
              </a:ext>
            </a:extLst>
          </p:cNvPr>
          <p:cNvSpPr>
            <a:spLocks noGrp="1"/>
          </p:cNvSpPr>
          <p:nvPr>
            <p:ph idx="1"/>
          </p:nvPr>
        </p:nvSpPr>
        <p:spPr>
          <a:xfrm>
            <a:off x="838200" y="272143"/>
            <a:ext cx="10515600" cy="5904820"/>
          </a:xfrm>
        </p:spPr>
        <p:txBody>
          <a:bodyPr/>
          <a:lstStyle/>
          <a:p>
            <a:pPr>
              <a:buFont typeface="Courier New" panose="02070309020205020404" pitchFamily="49" charset="0"/>
              <a:buChar char="o"/>
            </a:pPr>
            <a:r>
              <a:rPr lang="en-US" dirty="0"/>
              <a:t>The Act permits </a:t>
            </a:r>
            <a:r>
              <a:rPr lang="en-US" dirty="0" smtClean="0"/>
              <a:t>the following </a:t>
            </a:r>
          </a:p>
          <a:p>
            <a:pPr>
              <a:buFont typeface="Courier New" panose="02070309020205020404" pitchFamily="49" charset="0"/>
              <a:buChar char="o"/>
            </a:pPr>
            <a:r>
              <a:rPr lang="en-US" dirty="0" smtClean="0"/>
              <a:t>1. </a:t>
            </a:r>
            <a:r>
              <a:rPr lang="en-US" dirty="0"/>
              <a:t>A</a:t>
            </a:r>
            <a:r>
              <a:rPr lang="en-US" dirty="0" smtClean="0"/>
              <a:t>ny </a:t>
            </a:r>
            <a:r>
              <a:rPr lang="en-US" dirty="0"/>
              <a:t>person to express his desire to donate his human organ or tissue or both after his death; for the same the person(donor) has to </a:t>
            </a:r>
            <a:r>
              <a:rPr lang="en-US" dirty="0" smtClean="0"/>
              <a:t>give in </a:t>
            </a:r>
            <a:r>
              <a:rPr lang="en-US" dirty="0"/>
              <a:t>writing and in the presence of two or more witnesses (at least one of them who is a near relative of the donor</a:t>
            </a:r>
            <a:r>
              <a:rPr lang="en-US" dirty="0" smtClean="0"/>
              <a:t>),  </a:t>
            </a:r>
            <a:r>
              <a:rPr lang="en-US" dirty="0"/>
              <a:t>the removal of any human organ or tissue or both of his body after his death ,for therapeutic purposes.  </a:t>
            </a:r>
          </a:p>
          <a:p>
            <a:pPr>
              <a:buFont typeface="Courier New" panose="02070309020205020404" pitchFamily="49" charset="0"/>
              <a:buChar char="o"/>
            </a:pPr>
            <a:r>
              <a:rPr lang="en-US" dirty="0"/>
              <a:t>The human organ or tissue or both may be removed and transplanted in to the body of any recipient who may be  in need of such human organ or tissue or both by a registered medical practitioner. </a:t>
            </a:r>
          </a:p>
          <a:p>
            <a:pPr>
              <a:buFont typeface="Courier New" panose="02070309020205020404" pitchFamily="49" charset="0"/>
              <a:buChar char="o"/>
            </a:pPr>
            <a:r>
              <a:rPr lang="en-US" dirty="0"/>
              <a:t>Where any organ or tissue or both is to be removed from the body of a deceased person, the registered medical practitioner shall satisfy himself, before such removal by a personal examination of the body, that life is extinct in such body.   </a:t>
            </a:r>
          </a:p>
        </p:txBody>
      </p:sp>
    </p:spTree>
    <p:extLst>
      <p:ext uri="{BB962C8B-B14F-4D97-AF65-F5344CB8AC3E}">
        <p14:creationId xmlns:p14="http://schemas.microsoft.com/office/powerpoint/2010/main" val="381078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A018E17-DE5E-9C45-8221-62362C75A53A}"/>
              </a:ext>
            </a:extLst>
          </p:cNvPr>
          <p:cNvSpPr>
            <a:spLocks noGrp="1"/>
          </p:cNvSpPr>
          <p:nvPr>
            <p:ph idx="1"/>
          </p:nvPr>
        </p:nvSpPr>
        <p:spPr>
          <a:xfrm>
            <a:off x="838200" y="438452"/>
            <a:ext cx="10515600" cy="5738511"/>
          </a:xfrm>
        </p:spPr>
        <p:txBody>
          <a:bodyPr>
            <a:normAutofit/>
          </a:bodyPr>
          <a:lstStyle/>
          <a:p>
            <a:pPr>
              <a:buFont typeface="Courier New" panose="02070309020205020404" pitchFamily="49" charset="0"/>
              <a:buChar char="o"/>
            </a:pPr>
            <a:r>
              <a:rPr lang="en-US" dirty="0"/>
              <a:t>Where it appears to be a case of brain stem death, the same should be certified by a Board of Medical experts.</a:t>
            </a:r>
          </a:p>
          <a:p>
            <a:pPr>
              <a:buFont typeface="Courier New" panose="02070309020205020404" pitchFamily="49" charset="0"/>
              <a:buChar char="o"/>
            </a:pPr>
            <a:r>
              <a:rPr lang="en-US" dirty="0"/>
              <a:t>In the case of a dead body lying in a hospital or prison and not claimed by any of the near relatives of the deceased person with in 48 hours from the time of his/her death, the authority for the removal of any human organ or tissue or both from unclaimed dead body may be given in the prescribed form, by the person in charge for the time being of the management or control of the hospital or prison or by an employee of such hospital or </a:t>
            </a:r>
            <a:r>
              <a:rPr lang="en-US" dirty="0" smtClean="0"/>
              <a:t>prison. </a:t>
            </a:r>
          </a:p>
          <a:p>
            <a:pPr>
              <a:buFont typeface="Courier New" panose="02070309020205020404" pitchFamily="49" charset="0"/>
              <a:buChar char="o"/>
            </a:pPr>
            <a:r>
              <a:rPr lang="en-US" dirty="0" smtClean="0"/>
              <a:t>The </a:t>
            </a:r>
            <a:r>
              <a:rPr lang="en-US" dirty="0"/>
              <a:t>Act also discusses about the removal of human organs or tissues or both for bodies sent for postmortem examination for medico-legal or pathological purposes.  </a:t>
            </a:r>
          </a:p>
        </p:txBody>
      </p:sp>
    </p:spTree>
    <p:extLst>
      <p:ext uri="{BB962C8B-B14F-4D97-AF65-F5344CB8AC3E}">
        <p14:creationId xmlns:p14="http://schemas.microsoft.com/office/powerpoint/2010/main" val="2821470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E7FB89-4EA6-2F4A-BA4B-C0E0612E378A}"/>
              </a:ext>
            </a:extLst>
          </p:cNvPr>
          <p:cNvSpPr>
            <a:spLocks noGrp="1"/>
          </p:cNvSpPr>
          <p:nvPr>
            <p:ph type="title"/>
          </p:nvPr>
        </p:nvSpPr>
        <p:spPr>
          <a:xfrm>
            <a:off x="838200" y="365125"/>
            <a:ext cx="10515600" cy="678089"/>
          </a:xfrm>
        </p:spPr>
        <p:txBody>
          <a:bodyPr>
            <a:normAutofit fontScale="90000"/>
          </a:bodyPr>
          <a:lstStyle/>
          <a:p>
            <a:r>
              <a:rPr lang="en-US" b="1" dirty="0">
                <a:solidFill>
                  <a:srgbClr val="FF0000"/>
                </a:solidFill>
              </a:rPr>
              <a:t>Organ or tissue donation by living donors</a:t>
            </a:r>
            <a:r>
              <a:rPr lang="en-US" dirty="0"/>
              <a:t>. </a:t>
            </a:r>
          </a:p>
        </p:txBody>
      </p:sp>
      <p:sp>
        <p:nvSpPr>
          <p:cNvPr id="3" name="Content Placeholder 2">
            <a:extLst>
              <a:ext uri="{FF2B5EF4-FFF2-40B4-BE49-F238E27FC236}">
                <a16:creationId xmlns="" xmlns:a16="http://schemas.microsoft.com/office/drawing/2014/main" id="{F5572871-6C75-BB48-97CE-5253C428DA90}"/>
              </a:ext>
            </a:extLst>
          </p:cNvPr>
          <p:cNvSpPr>
            <a:spLocks noGrp="1"/>
          </p:cNvSpPr>
          <p:nvPr>
            <p:ph idx="1"/>
          </p:nvPr>
        </p:nvSpPr>
        <p:spPr>
          <a:xfrm>
            <a:off x="838200" y="907143"/>
            <a:ext cx="10515600" cy="5269820"/>
          </a:xfrm>
        </p:spPr>
        <p:txBody>
          <a:bodyPr>
            <a:normAutofit/>
          </a:bodyPr>
          <a:lstStyle/>
          <a:p>
            <a:pPr>
              <a:buFont typeface="Wingdings" pitchFamily="2" charset="2"/>
              <a:buChar char="Ø"/>
            </a:pPr>
            <a:r>
              <a:rPr lang="en-US" b="1" dirty="0">
                <a:solidFill>
                  <a:srgbClr val="FF0000"/>
                </a:solidFill>
              </a:rPr>
              <a:t>Near relatives :</a:t>
            </a:r>
          </a:p>
          <a:p>
            <a:pPr>
              <a:buFont typeface="Courier New" panose="02070309020205020404" pitchFamily="49" charset="0"/>
              <a:buChar char="o"/>
            </a:pPr>
            <a:r>
              <a:rPr lang="en-US" dirty="0"/>
              <a:t>The term ’near relative’ for the purpose of the Act means spouse, son, daughter, father, mother, brother, sister, grand father, grand mother, grand son or grand daughter </a:t>
            </a:r>
          </a:p>
          <a:p>
            <a:pPr>
              <a:buFont typeface="Courier New" panose="02070309020205020404" pitchFamily="49" charset="0"/>
              <a:buChar char="o"/>
            </a:pPr>
            <a:r>
              <a:rPr lang="en-US" dirty="0" smtClean="0"/>
              <a:t>The </a:t>
            </a:r>
            <a:r>
              <a:rPr lang="en-US" dirty="0"/>
              <a:t>donor or the recipient being the near </a:t>
            </a:r>
            <a:r>
              <a:rPr lang="en-US" dirty="0" smtClean="0"/>
              <a:t>relative, prior </a:t>
            </a:r>
            <a:r>
              <a:rPr lang="en-US" dirty="0"/>
              <a:t>approval of the Authorization committee shall be required before removing or transplanting human organ or tissue or both </a:t>
            </a:r>
          </a:p>
          <a:p>
            <a:pPr>
              <a:buFont typeface="Courier New" panose="02070309020205020404" pitchFamily="49" charset="0"/>
              <a:buChar char="o"/>
            </a:pPr>
            <a:r>
              <a:rPr lang="en-US" dirty="0"/>
              <a:t>In cases of the transplantation between a married couple the competent authority or Authorization committee in charge of transplant centre must evaluate the </a:t>
            </a:r>
            <a:r>
              <a:rPr lang="en-US" dirty="0" err="1"/>
              <a:t>factum</a:t>
            </a:r>
            <a:r>
              <a:rPr lang="en-US" dirty="0"/>
              <a:t>  and duration of marriage  and records relating to the number and age of children if any etc      </a:t>
            </a:r>
          </a:p>
        </p:txBody>
      </p:sp>
    </p:spTree>
    <p:extLst>
      <p:ext uri="{BB962C8B-B14F-4D97-AF65-F5344CB8AC3E}">
        <p14:creationId xmlns:p14="http://schemas.microsoft.com/office/powerpoint/2010/main" val="1137279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44045E-F6D0-1748-B356-F70235E9EFE7}"/>
              </a:ext>
            </a:extLst>
          </p:cNvPr>
          <p:cNvSpPr>
            <a:spLocks noGrp="1"/>
          </p:cNvSpPr>
          <p:nvPr>
            <p:ph type="title"/>
          </p:nvPr>
        </p:nvSpPr>
        <p:spPr/>
        <p:txBody>
          <a:bodyPr/>
          <a:lstStyle/>
          <a:p>
            <a:r>
              <a:rPr lang="en-US" b="1" dirty="0">
                <a:solidFill>
                  <a:srgbClr val="FF0000"/>
                </a:solidFill>
              </a:rPr>
              <a:t>Not near relatives </a:t>
            </a:r>
          </a:p>
        </p:txBody>
      </p:sp>
      <p:sp>
        <p:nvSpPr>
          <p:cNvPr id="3" name="Content Placeholder 2">
            <a:extLst>
              <a:ext uri="{FF2B5EF4-FFF2-40B4-BE49-F238E27FC236}">
                <a16:creationId xmlns="" xmlns:a16="http://schemas.microsoft.com/office/drawing/2014/main" id="{399C1BAA-1878-E240-84D0-7310415E313B}"/>
              </a:ext>
            </a:extLst>
          </p:cNvPr>
          <p:cNvSpPr>
            <a:spLocks noGrp="1"/>
          </p:cNvSpPr>
          <p:nvPr>
            <p:ph idx="1"/>
          </p:nvPr>
        </p:nvSpPr>
        <p:spPr/>
        <p:txBody>
          <a:bodyPr>
            <a:normAutofit fontScale="92500" lnSpcReduction="20000"/>
          </a:bodyPr>
          <a:lstStyle/>
          <a:p>
            <a:pPr>
              <a:buFont typeface="Courier New" panose="02070309020205020404" pitchFamily="49" charset="0"/>
              <a:buChar char="o"/>
            </a:pPr>
            <a:r>
              <a:rPr lang="en-US" dirty="0"/>
              <a:t>If any donor authorizes the removal of any of his organs or tissues or both before his death for transplantation in to the body of such recipient not being a near relative </a:t>
            </a:r>
            <a:r>
              <a:rPr lang="en-US" dirty="0" smtClean="0"/>
              <a:t>should be specified </a:t>
            </a:r>
            <a:r>
              <a:rPr lang="en-US" dirty="0"/>
              <a:t>by the donor by reason </a:t>
            </a:r>
            <a:r>
              <a:rPr lang="en-US" dirty="0" smtClean="0"/>
              <a:t> </a:t>
            </a:r>
          </a:p>
          <a:p>
            <a:pPr>
              <a:buFont typeface="Courier New" panose="02070309020205020404" pitchFamily="49" charset="0"/>
              <a:buChar char="o"/>
            </a:pPr>
            <a:r>
              <a:rPr lang="en-US" dirty="0"/>
              <a:t>A</a:t>
            </a:r>
            <a:r>
              <a:rPr lang="en-US" dirty="0" smtClean="0"/>
              <a:t>ttachment </a:t>
            </a:r>
            <a:r>
              <a:rPr lang="en-US" dirty="0"/>
              <a:t>towards the recipient or </a:t>
            </a:r>
            <a:r>
              <a:rPr lang="en-US" dirty="0" smtClean="0"/>
              <a:t>any </a:t>
            </a:r>
            <a:r>
              <a:rPr lang="en-US" dirty="0"/>
              <a:t>other special reasons </a:t>
            </a:r>
            <a:r>
              <a:rPr lang="en-US" dirty="0" smtClean="0"/>
              <a:t>should be specified.</a:t>
            </a:r>
            <a:endParaRPr lang="en-US" dirty="0"/>
          </a:p>
          <a:p>
            <a:pPr>
              <a:buFont typeface="Courier New" panose="02070309020205020404" pitchFamily="49" charset="0"/>
              <a:buChar char="o"/>
            </a:pPr>
            <a:r>
              <a:rPr lang="en-US" dirty="0"/>
              <a:t>Such human organ or tissue or both shall not be </a:t>
            </a:r>
            <a:r>
              <a:rPr lang="en-US" dirty="0" smtClean="0"/>
              <a:t>removed and </a:t>
            </a:r>
            <a:r>
              <a:rPr lang="en-US" dirty="0"/>
              <a:t>transplanted without the prior approval of the Authorization Committee</a:t>
            </a:r>
          </a:p>
          <a:p>
            <a:pPr>
              <a:buFont typeface="Courier New" panose="02070309020205020404" pitchFamily="49" charset="0"/>
              <a:buChar char="o"/>
            </a:pPr>
            <a:r>
              <a:rPr lang="en-US" dirty="0"/>
              <a:t> On an application jointly made in such form and in such manner as may be prescribed by the donor and the recipient, the Authorization committee shall after holding an enquiry and after satisfying itself that the applicants have complied with all the requirements of this act and the rules made </a:t>
            </a:r>
            <a:r>
              <a:rPr lang="en-US" dirty="0" smtClean="0"/>
              <a:t>there under, grant </a:t>
            </a:r>
            <a:r>
              <a:rPr lang="en-US" dirty="0"/>
              <a:t>to the applicants approval for the removal  and transplantation of the human organ.  </a:t>
            </a:r>
          </a:p>
        </p:txBody>
      </p:sp>
    </p:spTree>
    <p:extLst>
      <p:ext uri="{BB962C8B-B14F-4D97-AF65-F5344CB8AC3E}">
        <p14:creationId xmlns:p14="http://schemas.microsoft.com/office/powerpoint/2010/main" val="7226502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58A326-33E2-3F4B-82D0-41719EF9882D}"/>
              </a:ext>
            </a:extLst>
          </p:cNvPr>
          <p:cNvSpPr>
            <a:spLocks noGrp="1"/>
          </p:cNvSpPr>
          <p:nvPr>
            <p:ph type="title"/>
          </p:nvPr>
        </p:nvSpPr>
        <p:spPr/>
        <p:txBody>
          <a:bodyPr/>
          <a:lstStyle/>
          <a:p>
            <a:r>
              <a:rPr lang="en-US" b="1" dirty="0">
                <a:solidFill>
                  <a:srgbClr val="FF0000"/>
                </a:solidFill>
              </a:rPr>
              <a:t>Provisions with respect to specific situations </a:t>
            </a:r>
          </a:p>
        </p:txBody>
      </p:sp>
      <p:sp>
        <p:nvSpPr>
          <p:cNvPr id="3" name="Content Placeholder 2">
            <a:extLst>
              <a:ext uri="{FF2B5EF4-FFF2-40B4-BE49-F238E27FC236}">
                <a16:creationId xmlns="" xmlns:a16="http://schemas.microsoft.com/office/drawing/2014/main" id="{93CFAC31-183F-7E43-BD27-CDD935C8F785}"/>
              </a:ext>
            </a:extLst>
          </p:cNvPr>
          <p:cNvSpPr>
            <a:spLocks noGrp="1"/>
          </p:cNvSpPr>
          <p:nvPr>
            <p:ph idx="1"/>
          </p:nvPr>
        </p:nvSpPr>
        <p:spPr/>
        <p:txBody>
          <a:bodyPr>
            <a:normAutofit fontScale="92500" lnSpcReduction="10000"/>
          </a:bodyPr>
          <a:lstStyle/>
          <a:p>
            <a:pPr>
              <a:buFont typeface="Courier New" panose="02070309020205020404" pitchFamily="49" charset="0"/>
              <a:buChar char="o"/>
            </a:pPr>
            <a:r>
              <a:rPr lang="en-US" dirty="0"/>
              <a:t>Human organs or tissues or both shall not be removed </a:t>
            </a:r>
            <a:r>
              <a:rPr lang="en-US" dirty="0" smtClean="0"/>
              <a:t>from </a:t>
            </a:r>
            <a:r>
              <a:rPr lang="en-US" dirty="0"/>
              <a:t>the body of a minor before his death for the purpose of transplantation </a:t>
            </a:r>
            <a:endParaRPr lang="en-US" dirty="0" smtClean="0"/>
          </a:p>
          <a:p>
            <a:pPr>
              <a:buFont typeface="Courier New" panose="02070309020205020404" pitchFamily="49" charset="0"/>
              <a:buChar char="o"/>
            </a:pPr>
            <a:r>
              <a:rPr lang="en-US" dirty="0" smtClean="0"/>
              <a:t>Human </a:t>
            </a:r>
            <a:r>
              <a:rPr lang="en-US" dirty="0"/>
              <a:t>organs or tissues or both shall not be removed from the body of a mentally challenged person before his death for the purpose of  transplantation   </a:t>
            </a:r>
          </a:p>
          <a:p>
            <a:pPr>
              <a:buFont typeface="Courier New" panose="02070309020205020404" pitchFamily="49" charset="0"/>
              <a:buChar char="o"/>
            </a:pPr>
            <a:r>
              <a:rPr lang="en-US" dirty="0"/>
              <a:t>Where the donor of the recipient being near relative is a foreign national, prior approval of the Authorization Committee shall be required before removing or transplanting human organ or tissue or both. </a:t>
            </a:r>
            <a:endParaRPr lang="en-US" dirty="0" smtClean="0"/>
          </a:p>
          <a:p>
            <a:pPr>
              <a:buFont typeface="Courier New" panose="02070309020205020404" pitchFamily="49" charset="0"/>
              <a:buChar char="o"/>
            </a:pPr>
            <a:r>
              <a:rPr lang="en-US" dirty="0" smtClean="0"/>
              <a:t>The </a:t>
            </a:r>
            <a:r>
              <a:rPr lang="en-US" dirty="0"/>
              <a:t>AC shall not approve such removal or transplantation if the recipient  is a foreign national and the donor is an Indian national unless they are near relatives </a:t>
            </a:r>
          </a:p>
        </p:txBody>
      </p:sp>
    </p:spTree>
    <p:extLst>
      <p:ext uri="{BB962C8B-B14F-4D97-AF65-F5344CB8AC3E}">
        <p14:creationId xmlns:p14="http://schemas.microsoft.com/office/powerpoint/2010/main" val="34947642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58AFD7-737E-E549-99CA-84E3C66F0E67}"/>
              </a:ext>
            </a:extLst>
          </p:cNvPr>
          <p:cNvSpPr>
            <a:spLocks noGrp="1"/>
          </p:cNvSpPr>
          <p:nvPr>
            <p:ph type="title"/>
          </p:nvPr>
        </p:nvSpPr>
        <p:spPr/>
        <p:txBody>
          <a:bodyPr/>
          <a:lstStyle/>
          <a:p>
            <a:r>
              <a:rPr lang="en-US" b="1" dirty="0">
                <a:solidFill>
                  <a:srgbClr val="FF0000"/>
                </a:solidFill>
              </a:rPr>
              <a:t>Authorization Committee</a:t>
            </a:r>
          </a:p>
        </p:txBody>
      </p:sp>
      <p:sp>
        <p:nvSpPr>
          <p:cNvPr id="3" name="Content Placeholder 2">
            <a:extLst>
              <a:ext uri="{FF2B5EF4-FFF2-40B4-BE49-F238E27FC236}">
                <a16:creationId xmlns="" xmlns:a16="http://schemas.microsoft.com/office/drawing/2014/main" id="{570F98FE-F091-E144-AE45-C121B294E45E}"/>
              </a:ext>
            </a:extLst>
          </p:cNvPr>
          <p:cNvSpPr>
            <a:spLocks noGrp="1"/>
          </p:cNvSpPr>
          <p:nvPr>
            <p:ph idx="1"/>
          </p:nvPr>
        </p:nvSpPr>
        <p:spPr/>
        <p:txBody>
          <a:bodyPr/>
          <a:lstStyle/>
          <a:p>
            <a:pPr>
              <a:buFont typeface="Courier New" panose="02070309020205020404" pitchFamily="49" charset="0"/>
              <a:buChar char="o"/>
            </a:pPr>
            <a:r>
              <a:rPr lang="en-US" dirty="0"/>
              <a:t>The composition of the AC is prescribed by the central Government from time to time </a:t>
            </a:r>
          </a:p>
          <a:p>
            <a:pPr>
              <a:buFont typeface="Courier New" panose="02070309020205020404" pitchFamily="49" charset="0"/>
              <a:buChar char="o"/>
            </a:pPr>
            <a:r>
              <a:rPr lang="en-US" dirty="0"/>
              <a:t>The state government and the Union territories shall constitute one or more ACS consisting of such members as </a:t>
            </a:r>
            <a:r>
              <a:rPr lang="en-US" dirty="0" smtClean="0"/>
              <a:t>may </a:t>
            </a:r>
            <a:r>
              <a:rPr lang="en-US" dirty="0"/>
              <a:t>be nominated by the State Governments and Union territories on such terms and conditions as may be specified </a:t>
            </a:r>
          </a:p>
          <a:p>
            <a:pPr>
              <a:buFont typeface="Courier New" panose="02070309020205020404" pitchFamily="49" charset="0"/>
              <a:buChar char="o"/>
            </a:pPr>
            <a:r>
              <a:rPr lang="en-US" dirty="0"/>
              <a:t>The medical practitioner who is part of the organ transplantation team for carrying out transplantation operation shall not be a member of AC </a:t>
            </a:r>
          </a:p>
        </p:txBody>
      </p:sp>
    </p:spTree>
    <p:extLst>
      <p:ext uri="{BB962C8B-B14F-4D97-AF65-F5344CB8AC3E}">
        <p14:creationId xmlns:p14="http://schemas.microsoft.com/office/powerpoint/2010/main" val="3335021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BF98E5-3F42-F140-BDD8-29F850C10FAF}"/>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 xmlns:a16="http://schemas.microsoft.com/office/drawing/2014/main" id="{A7C68381-03F3-2B4C-81D8-186659ECF346}"/>
              </a:ext>
            </a:extLst>
          </p:cNvPr>
          <p:cNvSpPr>
            <a:spLocks noGrp="1"/>
          </p:cNvSpPr>
          <p:nvPr>
            <p:ph idx="1"/>
          </p:nvPr>
        </p:nvSpPr>
        <p:spPr/>
        <p:txBody>
          <a:bodyPr/>
          <a:lstStyle/>
          <a:p>
            <a:pPr>
              <a:buFont typeface="Courier New" panose="02070309020205020404" pitchFamily="49" charset="0"/>
              <a:buChar char="o"/>
            </a:pPr>
            <a:r>
              <a:rPr lang="en-US" dirty="0"/>
              <a:t>When the proposed donor and the recipient are not near relatives, the AC </a:t>
            </a:r>
            <a:r>
              <a:rPr lang="en-US" dirty="0" smtClean="0"/>
              <a:t>evaluates the existence of commercial </a:t>
            </a:r>
            <a:r>
              <a:rPr lang="en-US" dirty="0"/>
              <a:t>transaction between the recipient and the donor </a:t>
            </a:r>
          </a:p>
          <a:p>
            <a:pPr>
              <a:buFont typeface="Courier New" panose="02070309020205020404" pitchFamily="49" charset="0"/>
              <a:buChar char="o"/>
            </a:pPr>
            <a:r>
              <a:rPr lang="en-US" dirty="0"/>
              <a:t>Both donor and recipient are required to jointly make an application for the grant of approval for removal and transplantation of a human organ to the concerned Authority or AC as specified in Form 11 of Transplantation of Human Organs and Tissues rules 2014</a:t>
            </a:r>
          </a:p>
          <a:p>
            <a:pPr>
              <a:buFont typeface="Courier New" panose="02070309020205020404" pitchFamily="49" charset="0"/>
              <a:buChar char="o"/>
            </a:pPr>
            <a:r>
              <a:rPr lang="en-US" dirty="0"/>
              <a:t>The AC is required to take a decision on such application and accordance with the Rule 18.  </a:t>
            </a:r>
          </a:p>
        </p:txBody>
      </p:sp>
    </p:spTree>
    <p:extLst>
      <p:ext uri="{BB962C8B-B14F-4D97-AF65-F5344CB8AC3E}">
        <p14:creationId xmlns:p14="http://schemas.microsoft.com/office/powerpoint/2010/main" val="4081689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574B7B-C0E7-E146-ABB8-FAA575DF04FA}"/>
              </a:ext>
            </a:extLst>
          </p:cNvPr>
          <p:cNvSpPr>
            <a:spLocks noGrp="1"/>
          </p:cNvSpPr>
          <p:nvPr>
            <p:ph type="title"/>
          </p:nvPr>
        </p:nvSpPr>
        <p:spPr/>
        <p:txBody>
          <a:bodyPr/>
          <a:lstStyle/>
          <a:p>
            <a:r>
              <a:rPr lang="en-US" b="1" dirty="0">
                <a:solidFill>
                  <a:srgbClr val="FF0000"/>
                </a:solidFill>
              </a:rPr>
              <a:t>Introduction </a:t>
            </a:r>
          </a:p>
        </p:txBody>
      </p:sp>
      <p:sp>
        <p:nvSpPr>
          <p:cNvPr id="5" name="Subtitle 4">
            <a:extLst>
              <a:ext uri="{FF2B5EF4-FFF2-40B4-BE49-F238E27FC236}">
                <a16:creationId xmlns="" xmlns:a16="http://schemas.microsoft.com/office/drawing/2014/main" id="{3CC4D9DA-3963-C143-A886-10089A8DA0BE}"/>
              </a:ext>
            </a:extLst>
          </p:cNvPr>
          <p:cNvSpPr>
            <a:spLocks noGrp="1"/>
          </p:cNvSpPr>
          <p:nvPr>
            <p:ph idx="1"/>
          </p:nvPr>
        </p:nvSpPr>
        <p:spPr/>
        <p:txBody>
          <a:bodyPr/>
          <a:lstStyle/>
          <a:p>
            <a:pPr>
              <a:buFont typeface="Courier New" panose="02070309020205020404" pitchFamily="49" charset="0"/>
              <a:buChar char="o"/>
            </a:pPr>
            <a:r>
              <a:rPr lang="en-US" dirty="0"/>
              <a:t>Transplantation of human organs and tissues is an acknowledged triumph of medical sciences.</a:t>
            </a:r>
          </a:p>
          <a:p>
            <a:pPr>
              <a:buFont typeface="Courier New" panose="02070309020205020404" pitchFamily="49" charset="0"/>
              <a:buChar char="o"/>
            </a:pPr>
            <a:r>
              <a:rPr lang="en-US" dirty="0"/>
              <a:t>Transplantation is the surgical removal of an organ from one person and its replacement in to another person.</a:t>
            </a:r>
          </a:p>
          <a:p>
            <a:pPr>
              <a:buFont typeface="Courier New" panose="02070309020205020404" pitchFamily="49" charset="0"/>
              <a:buChar char="o"/>
            </a:pPr>
            <a:r>
              <a:rPr lang="en-US" dirty="0"/>
              <a:t>It is required because the recipients organs has either failed or has been damaged by reasons of illness or injury.  </a:t>
            </a:r>
          </a:p>
          <a:p>
            <a:pPr>
              <a:buFont typeface="Courier New" panose="02070309020205020404" pitchFamily="49" charset="0"/>
              <a:buChar char="o"/>
            </a:pPr>
            <a:r>
              <a:rPr lang="en-US" dirty="0"/>
              <a:t>Organs can be taken either from a cadaver that is when a person has had Brain stem death</a:t>
            </a:r>
          </a:p>
          <a:p>
            <a:pPr>
              <a:buFont typeface="Courier New" panose="02070309020205020404" pitchFamily="49" charset="0"/>
              <a:buChar char="o"/>
            </a:pPr>
            <a:r>
              <a:rPr lang="en-US" dirty="0"/>
              <a:t>Organs like kidneys etc can also be taken from living human beings </a:t>
            </a:r>
          </a:p>
        </p:txBody>
      </p:sp>
    </p:spTree>
    <p:extLst>
      <p:ext uri="{BB962C8B-B14F-4D97-AF65-F5344CB8AC3E}">
        <p14:creationId xmlns:p14="http://schemas.microsoft.com/office/powerpoint/2010/main" val="3759179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D610D8-68CE-F647-A316-A8FF1281725F}"/>
              </a:ext>
            </a:extLst>
          </p:cNvPr>
          <p:cNvSpPr>
            <a:spLocks noGrp="1"/>
          </p:cNvSpPr>
          <p:nvPr>
            <p:ph type="title"/>
          </p:nvPr>
        </p:nvSpPr>
        <p:spPr/>
        <p:txBody>
          <a:bodyPr/>
          <a:lstStyle/>
          <a:p>
            <a:r>
              <a:rPr lang="en-US" b="1" dirty="0">
                <a:solidFill>
                  <a:srgbClr val="FF0000"/>
                </a:solidFill>
              </a:rPr>
              <a:t>CONTD…</a:t>
            </a:r>
          </a:p>
        </p:txBody>
      </p:sp>
      <p:sp>
        <p:nvSpPr>
          <p:cNvPr id="3" name="Content Placeholder 2">
            <a:extLst>
              <a:ext uri="{FF2B5EF4-FFF2-40B4-BE49-F238E27FC236}">
                <a16:creationId xmlns="" xmlns:a16="http://schemas.microsoft.com/office/drawing/2014/main" id="{DB46372E-9B10-BC46-B5BD-6402A0AEA270}"/>
              </a:ext>
            </a:extLst>
          </p:cNvPr>
          <p:cNvSpPr>
            <a:spLocks noGrp="1"/>
          </p:cNvSpPr>
          <p:nvPr>
            <p:ph idx="1"/>
          </p:nvPr>
        </p:nvSpPr>
        <p:spPr/>
        <p:txBody>
          <a:bodyPr>
            <a:normAutofit fontScale="92500" lnSpcReduction="10000"/>
          </a:bodyPr>
          <a:lstStyle/>
          <a:p>
            <a:pPr>
              <a:buFont typeface="Wingdings" pitchFamily="2" charset="2"/>
              <a:buChar char="Ø"/>
            </a:pPr>
            <a:r>
              <a:rPr lang="en-US" dirty="0"/>
              <a:t>The AC has to specifically assess </a:t>
            </a:r>
          </a:p>
          <a:p>
            <a:pPr>
              <a:buFont typeface="Courier New" panose="02070309020205020404" pitchFamily="49" charset="0"/>
              <a:buChar char="o"/>
            </a:pPr>
            <a:r>
              <a:rPr lang="en-US" dirty="0"/>
              <a:t>The explanation of the link between them and the circumstances which led </a:t>
            </a:r>
            <a:r>
              <a:rPr lang="en-US" dirty="0" smtClean="0"/>
              <a:t>them to offer </a:t>
            </a:r>
            <a:r>
              <a:rPr lang="en-US" dirty="0"/>
              <a:t>being made</a:t>
            </a:r>
          </a:p>
          <a:p>
            <a:pPr>
              <a:buFont typeface="Courier New" panose="02070309020205020404" pitchFamily="49" charset="0"/>
              <a:buChar char="o"/>
            </a:pPr>
            <a:r>
              <a:rPr lang="en-US" dirty="0"/>
              <a:t>Reasons why the donor </a:t>
            </a:r>
            <a:r>
              <a:rPr lang="en-US" dirty="0" smtClean="0"/>
              <a:t> do not wish the documentary </a:t>
            </a:r>
            <a:r>
              <a:rPr lang="en-US" dirty="0"/>
              <a:t>evidence of the link</a:t>
            </a:r>
          </a:p>
          <a:p>
            <a:pPr>
              <a:buFont typeface="Courier New" panose="02070309020205020404" pitchFamily="49" charset="0"/>
              <a:buChar char="o"/>
            </a:pPr>
            <a:r>
              <a:rPr lang="en-US" dirty="0"/>
              <a:t>Old photographs showing the donor and the recipient together</a:t>
            </a:r>
          </a:p>
          <a:p>
            <a:pPr>
              <a:buFont typeface="Courier New" panose="02070309020205020404" pitchFamily="49" charset="0"/>
              <a:buChar char="o"/>
            </a:pPr>
            <a:r>
              <a:rPr lang="en-US" dirty="0"/>
              <a:t> That there is no middle man involved</a:t>
            </a:r>
          </a:p>
          <a:p>
            <a:pPr>
              <a:buFont typeface="Courier New" panose="02070309020205020404" pitchFamily="49" charset="0"/>
              <a:buChar char="o"/>
            </a:pPr>
            <a:r>
              <a:rPr lang="en-US" dirty="0"/>
              <a:t>The financial status of the donor and the recipient should be probed by asking them to give appropriate evidence of their vocation(profession) and income for the previous 3 financial years</a:t>
            </a:r>
          </a:p>
          <a:p>
            <a:pPr>
              <a:buFont typeface="Courier New" panose="02070309020205020404" pitchFamily="49" charset="0"/>
              <a:buChar char="o"/>
            </a:pPr>
            <a:r>
              <a:rPr lang="en-US" dirty="0"/>
              <a:t>That the donor is not a drug addict or known person with criminal record </a:t>
            </a:r>
          </a:p>
        </p:txBody>
      </p:sp>
    </p:spTree>
    <p:extLst>
      <p:ext uri="{BB962C8B-B14F-4D97-AF65-F5344CB8AC3E}">
        <p14:creationId xmlns:p14="http://schemas.microsoft.com/office/powerpoint/2010/main" val="2357662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20C9B0-CDBD-F148-BA19-6B50B7E7BC00}"/>
              </a:ext>
            </a:extLst>
          </p:cNvPr>
          <p:cNvSpPr>
            <a:spLocks noGrp="1"/>
          </p:cNvSpPr>
          <p:nvPr>
            <p:ph type="title"/>
          </p:nvPr>
        </p:nvSpPr>
        <p:spPr>
          <a:xfrm>
            <a:off x="838200" y="365125"/>
            <a:ext cx="10515600" cy="617613"/>
          </a:xfrm>
        </p:spPr>
        <p:txBody>
          <a:bodyPr>
            <a:normAutofit fontScale="90000"/>
          </a:bodyPr>
          <a:lstStyle/>
          <a:p>
            <a:r>
              <a:rPr lang="en-US" dirty="0" err="1"/>
              <a:t>Offences</a:t>
            </a:r>
            <a:r>
              <a:rPr lang="en-US" dirty="0"/>
              <a:t> and punishments </a:t>
            </a:r>
          </a:p>
        </p:txBody>
      </p:sp>
      <p:graphicFrame>
        <p:nvGraphicFramePr>
          <p:cNvPr id="4" name="Table 4">
            <a:extLst>
              <a:ext uri="{FF2B5EF4-FFF2-40B4-BE49-F238E27FC236}">
                <a16:creationId xmlns="" xmlns:a16="http://schemas.microsoft.com/office/drawing/2014/main" id="{EEB4D11D-35BC-F84C-B0C3-EBB9865A8034}"/>
              </a:ext>
            </a:extLst>
          </p:cNvPr>
          <p:cNvGraphicFramePr>
            <a:graphicFrameLocks noGrp="1"/>
          </p:cNvGraphicFramePr>
          <p:nvPr>
            <p:ph idx="1"/>
            <p:extLst>
              <p:ext uri="{D42A27DB-BD31-4B8C-83A1-F6EECF244321}">
                <p14:modId xmlns:p14="http://schemas.microsoft.com/office/powerpoint/2010/main" val="1353414712"/>
              </p:ext>
            </p:extLst>
          </p:nvPr>
        </p:nvGraphicFramePr>
        <p:xfrm>
          <a:off x="838199" y="1118810"/>
          <a:ext cx="9881206" cy="5796322"/>
        </p:xfrm>
        <a:graphic>
          <a:graphicData uri="http://schemas.openxmlformats.org/drawingml/2006/table">
            <a:tbl>
              <a:tblPr firstRow="1" bandRow="1">
                <a:tableStyleId>{5C22544A-7EE6-4342-B048-85BDC9FD1C3A}</a:tableStyleId>
              </a:tblPr>
              <a:tblGrid>
                <a:gridCol w="4940603">
                  <a:extLst>
                    <a:ext uri="{9D8B030D-6E8A-4147-A177-3AD203B41FA5}">
                      <a16:colId xmlns="" xmlns:a16="http://schemas.microsoft.com/office/drawing/2014/main" val="443440566"/>
                    </a:ext>
                  </a:extLst>
                </a:gridCol>
                <a:gridCol w="4940603">
                  <a:extLst>
                    <a:ext uri="{9D8B030D-6E8A-4147-A177-3AD203B41FA5}">
                      <a16:colId xmlns="" xmlns:a16="http://schemas.microsoft.com/office/drawing/2014/main" val="2414645758"/>
                    </a:ext>
                  </a:extLst>
                </a:gridCol>
              </a:tblGrid>
              <a:tr h="351477">
                <a:tc>
                  <a:txBody>
                    <a:bodyPr/>
                    <a:lstStyle/>
                    <a:p>
                      <a:r>
                        <a:rPr lang="en-US" dirty="0" err="1"/>
                        <a:t>Offence</a:t>
                      </a:r>
                      <a:r>
                        <a:rPr lang="en-US" dirty="0"/>
                        <a:t> </a:t>
                      </a:r>
                    </a:p>
                  </a:txBody>
                  <a:tcPr/>
                </a:tc>
                <a:tc>
                  <a:txBody>
                    <a:bodyPr/>
                    <a:lstStyle/>
                    <a:p>
                      <a:r>
                        <a:rPr lang="en-US" dirty="0"/>
                        <a:t>Punishment </a:t>
                      </a:r>
                    </a:p>
                  </a:txBody>
                  <a:tcPr/>
                </a:tc>
                <a:extLst>
                  <a:ext uri="{0D108BD9-81ED-4DB2-BD59-A6C34878D82A}">
                    <a16:rowId xmlns="" xmlns:a16="http://schemas.microsoft.com/office/drawing/2014/main" val="1126372977"/>
                  </a:ext>
                </a:extLst>
              </a:tr>
              <a:tr h="2166641">
                <a:tc>
                  <a:txBody>
                    <a:bodyPr/>
                    <a:lstStyle/>
                    <a:p>
                      <a:r>
                        <a:rPr lang="en-US" dirty="0"/>
                        <a:t>**</a:t>
                      </a:r>
                      <a:r>
                        <a:rPr lang="en-US" sz="2000" dirty="0">
                          <a:solidFill>
                            <a:srgbClr val="FF0000"/>
                          </a:solidFill>
                        </a:rPr>
                        <a:t>It is an </a:t>
                      </a:r>
                      <a:r>
                        <a:rPr lang="en-US" sz="2000" dirty="0" err="1">
                          <a:solidFill>
                            <a:srgbClr val="FF0000"/>
                          </a:solidFill>
                        </a:rPr>
                        <a:t>offence</a:t>
                      </a:r>
                      <a:r>
                        <a:rPr lang="en-US" sz="2000" dirty="0">
                          <a:solidFill>
                            <a:srgbClr val="FF0000"/>
                          </a:solidFill>
                        </a:rPr>
                        <a:t> </a:t>
                      </a:r>
                      <a:r>
                        <a:rPr lang="en-US" sz="2000" dirty="0"/>
                        <a:t>if any person renders his services to or at any hospital, for purposes of transplantation, conducts associates with or helps in any manner in, the removal of, any human organ without authority (section 18(1)) </a:t>
                      </a:r>
                    </a:p>
                  </a:txBody>
                  <a:tcPr/>
                </a:tc>
                <a:tc>
                  <a:txBody>
                    <a:bodyPr/>
                    <a:lstStyle/>
                    <a:p>
                      <a:r>
                        <a:rPr lang="en-US" dirty="0"/>
                        <a:t>**</a:t>
                      </a:r>
                      <a:r>
                        <a:rPr lang="en-US" sz="2000" dirty="0"/>
                        <a:t>Imprisonment for a term which may extend to 10 years and fine which may extend to 20 lakh rupees  </a:t>
                      </a:r>
                    </a:p>
                  </a:txBody>
                  <a:tcPr/>
                </a:tc>
                <a:extLst>
                  <a:ext uri="{0D108BD9-81ED-4DB2-BD59-A6C34878D82A}">
                    <a16:rowId xmlns="" xmlns:a16="http://schemas.microsoft.com/office/drawing/2014/main" val="4213947113"/>
                  </a:ext>
                </a:extLst>
              </a:tr>
              <a:tr h="2166641">
                <a:tc>
                  <a:txBody>
                    <a:bodyPr/>
                    <a:lstStyle/>
                    <a:p>
                      <a:r>
                        <a:rPr lang="en-US" dirty="0"/>
                        <a:t>**</a:t>
                      </a:r>
                      <a:r>
                        <a:rPr lang="en-US" sz="2000" dirty="0">
                          <a:solidFill>
                            <a:srgbClr val="FF0000"/>
                          </a:solidFill>
                        </a:rPr>
                        <a:t>It is an </a:t>
                      </a:r>
                      <a:r>
                        <a:rPr lang="en-US" sz="2000" dirty="0" err="1">
                          <a:solidFill>
                            <a:srgbClr val="FF0000"/>
                          </a:solidFill>
                        </a:rPr>
                        <a:t>offence</a:t>
                      </a:r>
                      <a:r>
                        <a:rPr lang="en-US" sz="2000" dirty="0">
                          <a:solidFill>
                            <a:srgbClr val="FF0000"/>
                          </a:solidFill>
                        </a:rPr>
                        <a:t> </a:t>
                      </a:r>
                      <a:r>
                        <a:rPr lang="en-US" sz="2000" dirty="0"/>
                        <a:t>if any person renders his services to or at any hospital, for purposes of transplantation, conducts associates with or helps in any manner in, the removal of, any human tissues without authority (section 18(3)) </a:t>
                      </a:r>
                    </a:p>
                  </a:txBody>
                  <a:tcPr/>
                </a:tc>
                <a:tc>
                  <a:txBody>
                    <a:bodyPr/>
                    <a:lstStyle/>
                    <a:p>
                      <a:r>
                        <a:rPr lang="en-US" dirty="0"/>
                        <a:t>**</a:t>
                      </a:r>
                      <a:r>
                        <a:rPr lang="en-US" sz="2000" dirty="0"/>
                        <a:t>Imprisonment for a term which may extend to 3 years and fine which may extend to 5 lakh rupees </a:t>
                      </a:r>
                    </a:p>
                  </a:txBody>
                  <a:tcPr/>
                </a:tc>
                <a:extLst>
                  <a:ext uri="{0D108BD9-81ED-4DB2-BD59-A6C34878D82A}">
                    <a16:rowId xmlns="" xmlns:a16="http://schemas.microsoft.com/office/drawing/2014/main" val="2206032364"/>
                  </a:ext>
                </a:extLst>
              </a:tr>
              <a:tr h="351477">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595976970"/>
                  </a:ext>
                </a:extLst>
              </a:tr>
              <a:tr h="351477">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2881989767"/>
                  </a:ext>
                </a:extLst>
              </a:tr>
              <a:tr h="351477">
                <a:tc>
                  <a:txBody>
                    <a:bodyPr/>
                    <a:lstStyle/>
                    <a:p>
                      <a:endParaRPr lang="en-US"/>
                    </a:p>
                  </a:txBody>
                  <a:tcPr/>
                </a:tc>
                <a:tc>
                  <a:txBody>
                    <a:bodyPr/>
                    <a:lstStyle/>
                    <a:p>
                      <a:endParaRPr lang="en-US" dirty="0"/>
                    </a:p>
                  </a:txBody>
                  <a:tcPr/>
                </a:tc>
                <a:extLst>
                  <a:ext uri="{0D108BD9-81ED-4DB2-BD59-A6C34878D82A}">
                    <a16:rowId xmlns="" xmlns:a16="http://schemas.microsoft.com/office/drawing/2014/main" val="496694367"/>
                  </a:ext>
                </a:extLst>
              </a:tr>
            </a:tbl>
          </a:graphicData>
        </a:graphic>
      </p:graphicFrame>
    </p:spTree>
    <p:extLst>
      <p:ext uri="{BB962C8B-B14F-4D97-AF65-F5344CB8AC3E}">
        <p14:creationId xmlns:p14="http://schemas.microsoft.com/office/powerpoint/2010/main" val="2213705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 xmlns:a16="http://schemas.microsoft.com/office/drawing/2014/main" id="{998CC188-5ADB-F848-AEB1-48E6D8CE0F91}"/>
              </a:ext>
            </a:extLst>
          </p:cNvPr>
          <p:cNvGraphicFramePr>
            <a:graphicFrameLocks noGrp="1"/>
          </p:cNvGraphicFramePr>
          <p:nvPr>
            <p:extLst>
              <p:ext uri="{D42A27DB-BD31-4B8C-83A1-F6EECF244321}">
                <p14:modId xmlns:p14="http://schemas.microsoft.com/office/powerpoint/2010/main" val="391426688"/>
              </p:ext>
            </p:extLst>
          </p:nvPr>
        </p:nvGraphicFramePr>
        <p:xfrm>
          <a:off x="423333" y="719666"/>
          <a:ext cx="11369524" cy="6657622"/>
        </p:xfrm>
        <a:graphic>
          <a:graphicData uri="http://schemas.openxmlformats.org/drawingml/2006/table">
            <a:tbl>
              <a:tblPr firstRow="1" bandRow="1">
                <a:tableStyleId>{5C22544A-7EE6-4342-B048-85BDC9FD1C3A}</a:tableStyleId>
              </a:tblPr>
              <a:tblGrid>
                <a:gridCol w="5684762">
                  <a:extLst>
                    <a:ext uri="{9D8B030D-6E8A-4147-A177-3AD203B41FA5}">
                      <a16:colId xmlns="" xmlns:a16="http://schemas.microsoft.com/office/drawing/2014/main" val="698893701"/>
                    </a:ext>
                  </a:extLst>
                </a:gridCol>
                <a:gridCol w="5684762">
                  <a:extLst>
                    <a:ext uri="{9D8B030D-6E8A-4147-A177-3AD203B41FA5}">
                      <a16:colId xmlns="" xmlns:a16="http://schemas.microsoft.com/office/drawing/2014/main" val="661100749"/>
                    </a:ext>
                  </a:extLst>
                </a:gridCol>
              </a:tblGrid>
              <a:tr h="395111">
                <a:tc>
                  <a:txBody>
                    <a:bodyPr/>
                    <a:lstStyle/>
                    <a:p>
                      <a:r>
                        <a:rPr lang="en-US" dirty="0" err="1"/>
                        <a:t>Contd</a:t>
                      </a:r>
                      <a:r>
                        <a:rPr lang="en-US" dirty="0"/>
                        <a:t>……</a:t>
                      </a:r>
                    </a:p>
                  </a:txBody>
                  <a:tcPr/>
                </a:tc>
                <a:tc>
                  <a:txBody>
                    <a:bodyPr/>
                    <a:lstStyle/>
                    <a:p>
                      <a:endParaRPr lang="en-US"/>
                    </a:p>
                  </a:txBody>
                  <a:tcPr/>
                </a:tc>
                <a:extLst>
                  <a:ext uri="{0D108BD9-81ED-4DB2-BD59-A6C34878D82A}">
                    <a16:rowId xmlns="" xmlns:a16="http://schemas.microsoft.com/office/drawing/2014/main" val="2034395182"/>
                  </a:ext>
                </a:extLst>
              </a:tr>
              <a:tr h="395111">
                <a:tc>
                  <a:txBody>
                    <a:bodyPr/>
                    <a:lstStyle/>
                    <a:p>
                      <a:r>
                        <a:rPr lang="en-US" dirty="0"/>
                        <a:t>**</a:t>
                      </a:r>
                      <a:r>
                        <a:rPr lang="en-US" sz="1900" dirty="0">
                          <a:solidFill>
                            <a:srgbClr val="FF0000"/>
                          </a:solidFill>
                        </a:rPr>
                        <a:t>It is an </a:t>
                      </a:r>
                      <a:r>
                        <a:rPr lang="en-US" sz="1900" dirty="0" err="1">
                          <a:solidFill>
                            <a:srgbClr val="FF0000"/>
                          </a:solidFill>
                        </a:rPr>
                        <a:t>offence</a:t>
                      </a:r>
                      <a:r>
                        <a:rPr lang="en-US" sz="1900" dirty="0">
                          <a:solidFill>
                            <a:srgbClr val="FF0000"/>
                          </a:solidFill>
                        </a:rPr>
                        <a:t> if any person</a:t>
                      </a:r>
                    </a:p>
                    <a:p>
                      <a:r>
                        <a:rPr lang="en-US" sz="1900" dirty="0"/>
                        <a:t>—Makes or receives any payment for the supply of, or  for an offer to supply any human organ/tissues</a:t>
                      </a:r>
                    </a:p>
                    <a:p>
                      <a:endParaRPr lang="en-US" sz="1900" dirty="0"/>
                    </a:p>
                    <a:p>
                      <a:r>
                        <a:rPr lang="en-US" sz="1900" dirty="0"/>
                        <a:t>**Seeks to find a person willing to supply any human organ/tissue for payment </a:t>
                      </a:r>
                    </a:p>
                    <a:p>
                      <a:endParaRPr lang="en-US" sz="1900" dirty="0"/>
                    </a:p>
                    <a:p>
                      <a:r>
                        <a:rPr lang="en-US" sz="1900" dirty="0"/>
                        <a:t>**Involved in </a:t>
                      </a:r>
                      <a:r>
                        <a:rPr lang="en-US" sz="1900" dirty="0" smtClean="0"/>
                        <a:t>the </a:t>
                      </a:r>
                      <a:r>
                        <a:rPr lang="en-US" sz="1900" dirty="0"/>
                        <a:t>preparation or submission of false documents including giving false affidavits to establish that the donor is making the donation of the human organs/tissue, as a near relative or by reason of affection or attachment towards the recipient </a:t>
                      </a:r>
                    </a:p>
                    <a:p>
                      <a:endParaRPr lang="en-US" sz="1900" dirty="0"/>
                    </a:p>
                    <a:p>
                      <a:r>
                        <a:rPr lang="en-US" sz="1900" dirty="0"/>
                        <a:t>**offers to supply any human organs/tissues for payment </a:t>
                      </a:r>
                    </a:p>
                    <a:p>
                      <a:endParaRPr lang="en-US" sz="1900" dirty="0"/>
                    </a:p>
                    <a:p>
                      <a:r>
                        <a:rPr lang="en-US" sz="1900" dirty="0"/>
                        <a:t>**Publishes or distributes or because to be published or distributed any advertisement inviting persons to supply for payment of any human organ/tissues </a:t>
                      </a:r>
                    </a:p>
                    <a:p>
                      <a:endParaRPr lang="en-US" dirty="0"/>
                    </a:p>
                  </a:txBody>
                  <a:tcPr/>
                </a:tc>
                <a:tc>
                  <a:txBody>
                    <a:bodyPr/>
                    <a:lstStyle/>
                    <a:p>
                      <a:r>
                        <a:rPr lang="en-US" sz="1900" dirty="0"/>
                        <a:t>**</a:t>
                      </a:r>
                      <a:r>
                        <a:rPr lang="en-US" sz="1900" b="1" dirty="0">
                          <a:solidFill>
                            <a:srgbClr val="FF0000"/>
                          </a:solidFill>
                        </a:rPr>
                        <a:t>In case of organs :</a:t>
                      </a:r>
                    </a:p>
                    <a:p>
                      <a:r>
                        <a:rPr lang="en-US" sz="1900" dirty="0"/>
                        <a:t>—Punishment is prescribed for this is imprisonment for a term which shall not be less than 5 years but which may extend to 10 years and fine which shall not be less than 20 lakh rupees but which may extend to 1 crore rupees</a:t>
                      </a:r>
                    </a:p>
                    <a:p>
                      <a:endParaRPr lang="en-US" sz="1900" dirty="0"/>
                    </a:p>
                    <a:p>
                      <a:r>
                        <a:rPr lang="en-US" sz="1900" dirty="0"/>
                        <a:t>**</a:t>
                      </a:r>
                      <a:r>
                        <a:rPr lang="en-US" sz="1900" b="1" dirty="0">
                          <a:solidFill>
                            <a:srgbClr val="FF0000"/>
                          </a:solidFill>
                        </a:rPr>
                        <a:t>Incase of Tissues :</a:t>
                      </a:r>
                    </a:p>
                    <a:p>
                      <a:r>
                        <a:rPr lang="en-US" sz="1900" dirty="0"/>
                        <a:t>—Punishment is prescribed for this is imprisonment for a term which shall not be less than 1 year but which may extend to 3 years and fine which shall not be less than 5 lakh rupees but which may extend to 25 lakh rupees</a:t>
                      </a:r>
                    </a:p>
                  </a:txBody>
                  <a:tcPr/>
                </a:tc>
                <a:extLst>
                  <a:ext uri="{0D108BD9-81ED-4DB2-BD59-A6C34878D82A}">
                    <a16:rowId xmlns="" xmlns:a16="http://schemas.microsoft.com/office/drawing/2014/main" val="1371475217"/>
                  </a:ext>
                </a:extLst>
              </a:tr>
              <a:tr h="395111">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1025581364"/>
                  </a:ext>
                </a:extLst>
              </a:tr>
            </a:tbl>
          </a:graphicData>
        </a:graphic>
      </p:graphicFrame>
    </p:spTree>
    <p:extLst>
      <p:ext uri="{BB962C8B-B14F-4D97-AF65-F5344CB8AC3E}">
        <p14:creationId xmlns:p14="http://schemas.microsoft.com/office/powerpoint/2010/main" val="38478048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F61BBA2-4496-E942-AD5E-F823B5F04587}"/>
              </a:ext>
            </a:extLst>
          </p:cNvPr>
          <p:cNvSpPr>
            <a:spLocks noGrp="1"/>
          </p:cNvSpPr>
          <p:nvPr>
            <p:ph type="title"/>
          </p:nvPr>
        </p:nvSpPr>
        <p:spPr/>
        <p:txBody>
          <a:bodyPr/>
          <a:lstStyle/>
          <a:p>
            <a:r>
              <a:rPr lang="en-US" b="1" dirty="0">
                <a:solidFill>
                  <a:srgbClr val="FF0000"/>
                </a:solidFill>
              </a:rPr>
              <a:t>Comparison with other countries </a:t>
            </a:r>
          </a:p>
        </p:txBody>
      </p:sp>
      <p:sp>
        <p:nvSpPr>
          <p:cNvPr id="3" name="Content Placeholder 2">
            <a:extLst>
              <a:ext uri="{FF2B5EF4-FFF2-40B4-BE49-F238E27FC236}">
                <a16:creationId xmlns="" xmlns:a16="http://schemas.microsoft.com/office/drawing/2014/main" id="{7F2B94BA-E6CC-F24C-A353-EB9B2721AA03}"/>
              </a:ext>
            </a:extLst>
          </p:cNvPr>
          <p:cNvSpPr>
            <a:spLocks noGrp="1"/>
          </p:cNvSpPr>
          <p:nvPr>
            <p:ph idx="1"/>
          </p:nvPr>
        </p:nvSpPr>
        <p:spPr/>
        <p:txBody>
          <a:bodyPr>
            <a:normAutofit fontScale="92500" lnSpcReduction="10000"/>
          </a:bodyPr>
          <a:lstStyle/>
          <a:p>
            <a:pPr>
              <a:buFont typeface="Wingdings" pitchFamily="2" charset="2"/>
              <a:buChar char="Ø"/>
            </a:pPr>
            <a:r>
              <a:rPr lang="en-US" dirty="0">
                <a:solidFill>
                  <a:srgbClr val="FF0000"/>
                </a:solidFill>
              </a:rPr>
              <a:t>United Kingdom :</a:t>
            </a:r>
          </a:p>
          <a:p>
            <a:pPr>
              <a:buFont typeface="Courier New" panose="02070309020205020404" pitchFamily="49" charset="0"/>
              <a:buChar char="o"/>
            </a:pPr>
            <a:r>
              <a:rPr lang="en-US" dirty="0"/>
              <a:t>The Human Tissue Act 2004 – prohibits commercial dealings in human material for transplantation </a:t>
            </a:r>
          </a:p>
          <a:p>
            <a:pPr>
              <a:buFont typeface="Wingdings" pitchFamily="2" charset="2"/>
              <a:buChar char="Ø"/>
            </a:pPr>
            <a:r>
              <a:rPr lang="en-US" dirty="0">
                <a:solidFill>
                  <a:srgbClr val="FF0000"/>
                </a:solidFill>
              </a:rPr>
              <a:t>United States :</a:t>
            </a:r>
          </a:p>
          <a:p>
            <a:pPr>
              <a:buFont typeface="Courier New" panose="02070309020205020404" pitchFamily="49" charset="0"/>
              <a:buChar char="o"/>
            </a:pPr>
            <a:r>
              <a:rPr lang="en-US" dirty="0"/>
              <a:t>The National Organ Transplantation Act 1984 – it is much like the Indian model, outlaws the sale of organs.</a:t>
            </a:r>
          </a:p>
          <a:p>
            <a:pPr>
              <a:buFont typeface="Wingdings" pitchFamily="2" charset="2"/>
              <a:buChar char="Ø"/>
            </a:pPr>
            <a:r>
              <a:rPr lang="en-US" dirty="0">
                <a:solidFill>
                  <a:srgbClr val="FF0000"/>
                </a:solidFill>
              </a:rPr>
              <a:t>Spain :</a:t>
            </a:r>
          </a:p>
          <a:p>
            <a:pPr>
              <a:buFont typeface="Courier New" panose="02070309020205020404" pitchFamily="49" charset="0"/>
              <a:buChar char="o"/>
            </a:pPr>
            <a:r>
              <a:rPr lang="en-US" dirty="0"/>
              <a:t>The Spanish transplantation Law 1979 – it is a systematic and organizational approach to the process of deceased donation. Donation after brain death is the main source of organs for transplantation in the country.</a:t>
            </a:r>
          </a:p>
        </p:txBody>
      </p:sp>
    </p:spTree>
    <p:extLst>
      <p:ext uri="{BB962C8B-B14F-4D97-AF65-F5344CB8AC3E}">
        <p14:creationId xmlns:p14="http://schemas.microsoft.com/office/powerpoint/2010/main" val="3762617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6956DE-8BA8-ED45-BA8F-BFF94CB87AB0}"/>
              </a:ext>
            </a:extLst>
          </p:cNvPr>
          <p:cNvSpPr>
            <a:spLocks noGrp="1"/>
          </p:cNvSpPr>
          <p:nvPr>
            <p:ph type="title"/>
          </p:nvPr>
        </p:nvSpPr>
        <p:spPr>
          <a:xfrm>
            <a:off x="838200" y="427037"/>
            <a:ext cx="10515600" cy="1325563"/>
          </a:xfrm>
        </p:spPr>
        <p:txBody>
          <a:bodyPr/>
          <a:lstStyle/>
          <a:p>
            <a:r>
              <a:rPr lang="en-US" dirty="0" err="1">
                <a:solidFill>
                  <a:srgbClr val="FF0000"/>
                </a:solidFill>
              </a:rPr>
              <a:t>Contd</a:t>
            </a:r>
            <a:r>
              <a:rPr lang="en-US" dirty="0">
                <a:solidFill>
                  <a:srgbClr val="FF0000"/>
                </a:solidFill>
              </a:rPr>
              <a:t>….</a:t>
            </a:r>
          </a:p>
        </p:txBody>
      </p:sp>
      <p:sp>
        <p:nvSpPr>
          <p:cNvPr id="3" name="Content Placeholder 2">
            <a:extLst>
              <a:ext uri="{FF2B5EF4-FFF2-40B4-BE49-F238E27FC236}">
                <a16:creationId xmlns="" xmlns:a16="http://schemas.microsoft.com/office/drawing/2014/main" id="{4A6265A5-CBF4-E348-9E89-6D2804A9E643}"/>
              </a:ext>
            </a:extLst>
          </p:cNvPr>
          <p:cNvSpPr>
            <a:spLocks noGrp="1"/>
          </p:cNvSpPr>
          <p:nvPr>
            <p:ph idx="1"/>
          </p:nvPr>
        </p:nvSpPr>
        <p:spPr/>
        <p:txBody>
          <a:bodyPr/>
          <a:lstStyle/>
          <a:p>
            <a:pPr>
              <a:buFont typeface="Wingdings" pitchFamily="2" charset="2"/>
              <a:buChar char="Ø"/>
            </a:pPr>
            <a:r>
              <a:rPr lang="en-US" dirty="0">
                <a:solidFill>
                  <a:srgbClr val="FF0000"/>
                </a:solidFill>
              </a:rPr>
              <a:t>Iran : </a:t>
            </a:r>
          </a:p>
          <a:p>
            <a:pPr>
              <a:buFont typeface="Courier New" panose="02070309020205020404" pitchFamily="49" charset="0"/>
              <a:buChar char="o"/>
            </a:pPr>
            <a:r>
              <a:rPr lang="en-US" dirty="0"/>
              <a:t>The donor of a kidney in Iran gets  a financial compensation from the government along with a health insurance for one year </a:t>
            </a:r>
          </a:p>
          <a:p>
            <a:pPr>
              <a:buFont typeface="Courier New" panose="02070309020205020404" pitchFamily="49" charset="0"/>
              <a:buChar char="o"/>
            </a:pPr>
            <a:r>
              <a:rPr lang="en-US" dirty="0"/>
              <a:t>Foreigners are not permitted to receive kidneys in Iran </a:t>
            </a:r>
          </a:p>
          <a:p>
            <a:pPr>
              <a:buFont typeface="Courier New" panose="02070309020205020404" pitchFamily="49" charset="0"/>
              <a:buChar char="o"/>
            </a:pPr>
            <a:r>
              <a:rPr lang="en-US" dirty="0"/>
              <a:t>Recipients are counseled that it is in their best interest to identify a biologically related living  donor and when no biologically related living donor is available or willing to donate, the recipient is referred to DATPA – “Dialysis  and Transplant Patients Association”</a:t>
            </a:r>
          </a:p>
        </p:txBody>
      </p:sp>
    </p:spTree>
    <p:extLst>
      <p:ext uri="{BB962C8B-B14F-4D97-AF65-F5344CB8AC3E}">
        <p14:creationId xmlns:p14="http://schemas.microsoft.com/office/powerpoint/2010/main" val="34103482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9F1AAB-CF2E-5545-BED2-9893F2298BBB}"/>
              </a:ext>
            </a:extLst>
          </p:cNvPr>
          <p:cNvSpPr>
            <a:spLocks noGrp="1"/>
          </p:cNvSpPr>
          <p:nvPr>
            <p:ph type="title"/>
          </p:nvPr>
        </p:nvSpPr>
        <p:spPr/>
        <p:txBody>
          <a:bodyPr/>
          <a:lstStyle/>
          <a:p>
            <a:r>
              <a:rPr lang="en-US" b="1" dirty="0">
                <a:solidFill>
                  <a:srgbClr val="FF0000"/>
                </a:solidFill>
              </a:rPr>
              <a:t>WHO guiding principles on human cell, tissue and organ transplantation </a:t>
            </a:r>
          </a:p>
        </p:txBody>
      </p:sp>
      <p:sp>
        <p:nvSpPr>
          <p:cNvPr id="3" name="Content Placeholder 2">
            <a:extLst>
              <a:ext uri="{FF2B5EF4-FFF2-40B4-BE49-F238E27FC236}">
                <a16:creationId xmlns="" xmlns:a16="http://schemas.microsoft.com/office/drawing/2014/main" id="{190A838B-B050-024F-A07A-E643E25C7637}"/>
              </a:ext>
            </a:extLst>
          </p:cNvPr>
          <p:cNvSpPr>
            <a:spLocks noGrp="1"/>
          </p:cNvSpPr>
          <p:nvPr>
            <p:ph idx="1"/>
          </p:nvPr>
        </p:nvSpPr>
        <p:spPr/>
        <p:txBody>
          <a:bodyPr>
            <a:normAutofit lnSpcReduction="10000"/>
          </a:bodyPr>
          <a:lstStyle/>
          <a:p>
            <a:pPr>
              <a:buFont typeface="Courier New" panose="02070309020205020404" pitchFamily="49" charset="0"/>
              <a:buChar char="o"/>
            </a:pPr>
            <a:r>
              <a:rPr lang="en-US" sz="2600" dirty="0"/>
              <a:t>WHO guiding principles on human cell, tissue and organ transplantation Were passed in 2010</a:t>
            </a:r>
          </a:p>
          <a:p>
            <a:pPr>
              <a:buFont typeface="Courier New" panose="02070309020205020404" pitchFamily="49" charset="0"/>
              <a:buChar char="o"/>
            </a:pPr>
            <a:r>
              <a:rPr lang="en-US" sz="2600" b="1" dirty="0">
                <a:solidFill>
                  <a:srgbClr val="FF0000"/>
                </a:solidFill>
              </a:rPr>
              <a:t>Main intention </a:t>
            </a:r>
            <a:r>
              <a:rPr lang="en-US" sz="2600" b="1" dirty="0"/>
              <a:t>: To provide an orderly, ethical and acceptable framework for the acquisition and transplantation of human cells, tissues and organs  for therapeutic purposes .</a:t>
            </a:r>
          </a:p>
          <a:p>
            <a:pPr>
              <a:buFont typeface="Wingdings" pitchFamily="2" charset="2"/>
              <a:buChar char="Ø"/>
            </a:pPr>
            <a:r>
              <a:rPr lang="en-US" sz="2600" b="1" dirty="0">
                <a:solidFill>
                  <a:srgbClr val="FF0000"/>
                </a:solidFill>
              </a:rPr>
              <a:t>SUMMARY</a:t>
            </a:r>
            <a:r>
              <a:rPr lang="en-US" sz="2600" dirty="0"/>
              <a:t> </a:t>
            </a:r>
          </a:p>
          <a:p>
            <a:pPr>
              <a:buFont typeface="Courier New" panose="02070309020205020404" pitchFamily="49" charset="0"/>
              <a:buChar char="o"/>
            </a:pPr>
            <a:r>
              <a:rPr lang="en-US" sz="2600" dirty="0"/>
              <a:t>Purchasing or offering to purchase cells</a:t>
            </a:r>
            <a:r>
              <a:rPr lang="en-US" sz="2600" dirty="0" smtClean="0"/>
              <a:t>, organs</a:t>
            </a:r>
            <a:r>
              <a:rPr lang="en-US" sz="2600" dirty="0"/>
              <a:t>, tissues or organs for transplantation or their sale by living persons or by the next of </a:t>
            </a:r>
            <a:r>
              <a:rPr lang="en-US" sz="2600" dirty="0" smtClean="0"/>
              <a:t>kin (a persons closest living relative) </a:t>
            </a:r>
            <a:r>
              <a:rPr lang="en-US" sz="2600" dirty="0"/>
              <a:t>for deceased persons, should be banned </a:t>
            </a:r>
          </a:p>
          <a:p>
            <a:pPr>
              <a:buFont typeface="Courier New" panose="02070309020205020404" pitchFamily="49" charset="0"/>
              <a:buChar char="o"/>
            </a:pPr>
            <a:r>
              <a:rPr lang="en-US" sz="2600" dirty="0"/>
              <a:t>Brokering that involves any kind of payment to organ donors or to third parties should be prohibited </a:t>
            </a:r>
          </a:p>
        </p:txBody>
      </p:sp>
    </p:spTree>
    <p:extLst>
      <p:ext uri="{BB962C8B-B14F-4D97-AF65-F5344CB8AC3E}">
        <p14:creationId xmlns:p14="http://schemas.microsoft.com/office/powerpoint/2010/main" val="10860335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F88A08-8B05-D243-9191-5BB2BB33E3DE}"/>
              </a:ext>
            </a:extLst>
          </p:cNvPr>
          <p:cNvSpPr>
            <a:spLocks noGrp="1"/>
          </p:cNvSpPr>
          <p:nvPr>
            <p:ph type="title"/>
          </p:nvPr>
        </p:nvSpPr>
        <p:spPr/>
        <p:txBody>
          <a:bodyPr/>
          <a:lstStyle/>
          <a:p>
            <a:r>
              <a:rPr lang="en-US" b="1" dirty="0" err="1">
                <a:solidFill>
                  <a:srgbClr val="FF0000"/>
                </a:solidFill>
              </a:rPr>
              <a:t>Contd</a:t>
            </a:r>
            <a:r>
              <a:rPr lang="en-US" b="1" dirty="0">
                <a:solidFill>
                  <a:srgbClr val="FF0000"/>
                </a:solidFill>
              </a:rPr>
              <a:t>…..</a:t>
            </a:r>
          </a:p>
        </p:txBody>
      </p:sp>
      <p:sp>
        <p:nvSpPr>
          <p:cNvPr id="3" name="Content Placeholder 2">
            <a:extLst>
              <a:ext uri="{FF2B5EF4-FFF2-40B4-BE49-F238E27FC236}">
                <a16:creationId xmlns="" xmlns:a16="http://schemas.microsoft.com/office/drawing/2014/main" id="{EBB034B4-96FE-D440-9C5D-CE37534CB24A}"/>
              </a:ext>
            </a:extLst>
          </p:cNvPr>
          <p:cNvSpPr>
            <a:spLocks noGrp="1"/>
          </p:cNvSpPr>
          <p:nvPr>
            <p:ph idx="1"/>
          </p:nvPr>
        </p:nvSpPr>
        <p:spPr/>
        <p:txBody>
          <a:bodyPr>
            <a:normAutofit fontScale="92500" lnSpcReduction="10000"/>
          </a:bodyPr>
          <a:lstStyle/>
          <a:p>
            <a:pPr>
              <a:buFont typeface="Courier New" panose="02070309020205020404" pitchFamily="49" charset="0"/>
              <a:buChar char="o"/>
            </a:pPr>
            <a:r>
              <a:rPr lang="en-US" sz="2800" dirty="0"/>
              <a:t>Physicians and other health professionals  should not engage in transplantation procedures if the cells, organs, tissues concerned have been obtained through exploitation or payment </a:t>
            </a:r>
            <a:endParaRPr lang="en-US" dirty="0"/>
          </a:p>
          <a:p>
            <a:pPr>
              <a:buFont typeface="Courier New" panose="02070309020205020404" pitchFamily="49" charset="0"/>
              <a:buChar char="o"/>
            </a:pPr>
            <a:r>
              <a:rPr lang="en-US" dirty="0"/>
              <a:t>The allocation of organs, cells and tissues should be guided by clinical criteria and ethical norms not financial or other considerations </a:t>
            </a:r>
          </a:p>
          <a:p>
            <a:pPr>
              <a:buFont typeface="Courier New" panose="02070309020205020404" pitchFamily="49" charset="0"/>
              <a:buChar char="o"/>
            </a:pPr>
            <a:r>
              <a:rPr lang="en-US" dirty="0"/>
              <a:t>The level of safety, efficacy and quality of human cells, tissues and organs for transplantation  as health products of an exceptional nature must be maintained and optimized on regular basis</a:t>
            </a:r>
          </a:p>
          <a:p>
            <a:pPr>
              <a:buFont typeface="Courier New" panose="02070309020205020404" pitchFamily="49" charset="0"/>
              <a:buChar char="o"/>
            </a:pPr>
            <a:r>
              <a:rPr lang="en-US" dirty="0"/>
              <a:t> Generally living donors should be genetically legally or emotionally related to their recipients. Living donors should be informed of the probable risks, benefits and consequences of donation in a complete and understandable fashion. They should be acting willingly, free of any undue influence. </a:t>
            </a:r>
          </a:p>
        </p:txBody>
      </p:sp>
    </p:spTree>
    <p:extLst>
      <p:ext uri="{BB962C8B-B14F-4D97-AF65-F5344CB8AC3E}">
        <p14:creationId xmlns:p14="http://schemas.microsoft.com/office/powerpoint/2010/main" val="11664264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0458E7-0C95-8842-8BD9-B11B5325A296}"/>
              </a:ext>
            </a:extLst>
          </p:cNvPr>
          <p:cNvSpPr>
            <a:spLocks noGrp="1"/>
          </p:cNvSpPr>
          <p:nvPr>
            <p:ph type="title"/>
          </p:nvPr>
        </p:nvSpPr>
        <p:spPr/>
        <p:txBody>
          <a:bodyPr/>
          <a:lstStyle/>
          <a:p>
            <a:r>
              <a:rPr lang="en-US" b="1" dirty="0">
                <a:solidFill>
                  <a:srgbClr val="FF0000"/>
                </a:solidFill>
              </a:rPr>
              <a:t>CONCLUSION </a:t>
            </a:r>
          </a:p>
        </p:txBody>
      </p:sp>
      <p:sp>
        <p:nvSpPr>
          <p:cNvPr id="3" name="Content Placeholder 2">
            <a:extLst>
              <a:ext uri="{FF2B5EF4-FFF2-40B4-BE49-F238E27FC236}">
                <a16:creationId xmlns="" xmlns:a16="http://schemas.microsoft.com/office/drawing/2014/main" id="{538EA014-BA82-E943-B511-87E89A621CF1}"/>
              </a:ext>
            </a:extLst>
          </p:cNvPr>
          <p:cNvSpPr>
            <a:spLocks noGrp="1"/>
          </p:cNvSpPr>
          <p:nvPr>
            <p:ph idx="1"/>
          </p:nvPr>
        </p:nvSpPr>
        <p:spPr/>
        <p:txBody>
          <a:bodyPr>
            <a:normAutofit fontScale="92500" lnSpcReduction="20000"/>
          </a:bodyPr>
          <a:lstStyle/>
          <a:p>
            <a:pPr>
              <a:buFont typeface="Wingdings" pitchFamily="2" charset="2"/>
              <a:buChar char="Ø"/>
            </a:pPr>
            <a:r>
              <a:rPr lang="en-US" b="1" dirty="0">
                <a:solidFill>
                  <a:srgbClr val="FF0000"/>
                </a:solidFill>
              </a:rPr>
              <a:t>Encouraging Cadaveric donations :  </a:t>
            </a:r>
          </a:p>
          <a:p>
            <a:pPr>
              <a:buFont typeface="Courier New" panose="02070309020205020404" pitchFamily="49" charset="0"/>
              <a:buChar char="o"/>
            </a:pPr>
            <a:r>
              <a:rPr lang="en-US" dirty="0"/>
              <a:t>One of the main ways of dealing the problem of </a:t>
            </a:r>
            <a:r>
              <a:rPr lang="en-US" dirty="0" smtClean="0"/>
              <a:t>ever elongating </a:t>
            </a:r>
            <a:r>
              <a:rPr lang="en-US" dirty="0"/>
              <a:t>waiting lists of patients waiting for organs is by encouraging more and more cadaveric donations </a:t>
            </a:r>
          </a:p>
          <a:p>
            <a:pPr>
              <a:buFont typeface="Wingdings" pitchFamily="2" charset="2"/>
              <a:buChar char="Ø"/>
            </a:pPr>
            <a:r>
              <a:rPr lang="en-US" b="1" dirty="0">
                <a:solidFill>
                  <a:srgbClr val="FF0000"/>
                </a:solidFill>
              </a:rPr>
              <a:t>Awareness</a:t>
            </a:r>
            <a:r>
              <a:rPr lang="en-US" dirty="0"/>
              <a:t> : </a:t>
            </a:r>
          </a:p>
          <a:p>
            <a:pPr>
              <a:buFont typeface="Courier New" panose="02070309020205020404" pitchFamily="49" charset="0"/>
              <a:buChar char="o"/>
            </a:pPr>
            <a:r>
              <a:rPr lang="en-US" dirty="0"/>
              <a:t>People need to know that organs can be donated after their death, and their initiative can save </a:t>
            </a:r>
            <a:r>
              <a:rPr lang="en-US" dirty="0" smtClean="0"/>
              <a:t>many </a:t>
            </a:r>
            <a:r>
              <a:rPr lang="en-US" dirty="0" err="1" smtClean="0"/>
              <a:t>lifes</a:t>
            </a:r>
            <a:r>
              <a:rPr lang="en-US" smtClean="0"/>
              <a:t>. </a:t>
            </a:r>
            <a:endParaRPr lang="en-US" dirty="0"/>
          </a:p>
          <a:p>
            <a:pPr>
              <a:buFont typeface="Courier New" panose="02070309020205020404" pitchFamily="49" charset="0"/>
              <a:buChar char="o"/>
            </a:pPr>
            <a:r>
              <a:rPr lang="en-US" dirty="0"/>
              <a:t>But they need to be told how this can be done </a:t>
            </a:r>
          </a:p>
          <a:p>
            <a:pPr>
              <a:buFont typeface="Courier New" panose="02070309020205020404" pitchFamily="49" charset="0"/>
              <a:buChar char="o"/>
            </a:pPr>
            <a:r>
              <a:rPr lang="en-US" dirty="0"/>
              <a:t>Availability of donor registration forms in hospitals, schools, universities, public offices, leaflets describing the procedures to register oneself for cadaveric donation put up on notice board at such institutions where </a:t>
            </a:r>
            <a:r>
              <a:rPr lang="en-US" dirty="0" smtClean="0"/>
              <a:t>they </a:t>
            </a:r>
            <a:r>
              <a:rPr lang="en-US" dirty="0"/>
              <a:t>Catch the eye of common man should be done on a large scale </a:t>
            </a:r>
          </a:p>
        </p:txBody>
      </p:sp>
    </p:spTree>
    <p:extLst>
      <p:ext uri="{BB962C8B-B14F-4D97-AF65-F5344CB8AC3E}">
        <p14:creationId xmlns:p14="http://schemas.microsoft.com/office/powerpoint/2010/main" val="891024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D3D550-BAA5-A147-B078-67CB02856A78}"/>
              </a:ext>
            </a:extLst>
          </p:cNvPr>
          <p:cNvSpPr>
            <a:spLocks noGrp="1"/>
          </p:cNvSpPr>
          <p:nvPr>
            <p:ph type="title"/>
          </p:nvPr>
        </p:nvSpPr>
        <p:spPr/>
        <p:txBody>
          <a:bodyPr/>
          <a:lstStyle/>
          <a:p>
            <a:r>
              <a:rPr lang="en-US" b="1" dirty="0" err="1">
                <a:solidFill>
                  <a:srgbClr val="FF0000"/>
                </a:solidFill>
              </a:rPr>
              <a:t>Contd</a:t>
            </a:r>
            <a:r>
              <a:rPr lang="en-US" b="1" dirty="0">
                <a:solidFill>
                  <a:srgbClr val="FF0000"/>
                </a:solidFill>
              </a:rPr>
              <a:t> ….</a:t>
            </a:r>
          </a:p>
        </p:txBody>
      </p:sp>
      <p:sp>
        <p:nvSpPr>
          <p:cNvPr id="3" name="Content Placeholder 2">
            <a:extLst>
              <a:ext uri="{FF2B5EF4-FFF2-40B4-BE49-F238E27FC236}">
                <a16:creationId xmlns="" xmlns:a16="http://schemas.microsoft.com/office/drawing/2014/main" id="{3620FE99-A688-7441-9F69-536B539530A6}"/>
              </a:ext>
            </a:extLst>
          </p:cNvPr>
          <p:cNvSpPr>
            <a:spLocks noGrp="1"/>
          </p:cNvSpPr>
          <p:nvPr>
            <p:ph idx="1"/>
          </p:nvPr>
        </p:nvSpPr>
        <p:spPr/>
        <p:txBody>
          <a:bodyPr/>
          <a:lstStyle/>
          <a:p>
            <a:pPr>
              <a:buFont typeface="Wingdings" pitchFamily="2" charset="2"/>
              <a:buChar char="Ø"/>
            </a:pPr>
            <a:r>
              <a:rPr lang="en-US" b="1" dirty="0">
                <a:solidFill>
                  <a:srgbClr val="FF0000"/>
                </a:solidFill>
              </a:rPr>
              <a:t>Infrastructure</a:t>
            </a:r>
            <a:r>
              <a:rPr lang="en-US" b="1" dirty="0"/>
              <a:t> : </a:t>
            </a:r>
          </a:p>
          <a:p>
            <a:pPr>
              <a:buFont typeface="Courier New" panose="02070309020205020404" pitchFamily="49" charset="0"/>
              <a:buChar char="o"/>
            </a:pPr>
            <a:r>
              <a:rPr lang="en-US" dirty="0"/>
              <a:t>More and more well equipped hospitals are needed as increasing the donor pool without having facilities for conducting organ transplants would not make much of a difference</a:t>
            </a:r>
          </a:p>
          <a:p>
            <a:pPr>
              <a:buFont typeface="Courier New" panose="02070309020205020404" pitchFamily="49" charset="0"/>
              <a:buChar char="o"/>
            </a:pPr>
            <a:r>
              <a:rPr lang="en-US" dirty="0"/>
              <a:t>The same need to be addressed in remote villages of India in particular where the basic facilities are also not available sometimes. </a:t>
            </a:r>
          </a:p>
          <a:p>
            <a:pPr>
              <a:buFont typeface="Wingdings" pitchFamily="2" charset="2"/>
              <a:buChar char="Ø"/>
            </a:pPr>
            <a:r>
              <a:rPr lang="en-US" b="1" dirty="0">
                <a:solidFill>
                  <a:srgbClr val="FF0000"/>
                </a:solidFill>
              </a:rPr>
              <a:t>Giving Incentives to donors</a:t>
            </a:r>
            <a:r>
              <a:rPr lang="en-US" dirty="0">
                <a:solidFill>
                  <a:srgbClr val="FF0000"/>
                </a:solidFill>
              </a:rPr>
              <a:t> </a:t>
            </a:r>
          </a:p>
          <a:p>
            <a:pPr>
              <a:buFont typeface="Courier New" panose="02070309020205020404" pitchFamily="49" charset="0"/>
              <a:buChar char="o"/>
            </a:pPr>
            <a:r>
              <a:rPr lang="en-US" dirty="0"/>
              <a:t>Essential medical care and health insurance coverage should be made available for the donors. </a:t>
            </a:r>
          </a:p>
        </p:txBody>
      </p:sp>
    </p:spTree>
    <p:extLst>
      <p:ext uri="{BB962C8B-B14F-4D97-AF65-F5344CB8AC3E}">
        <p14:creationId xmlns:p14="http://schemas.microsoft.com/office/powerpoint/2010/main" val="11764143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A3459E-8E36-8845-97C2-E3028E1400C6}"/>
              </a:ext>
            </a:extLst>
          </p:cNvPr>
          <p:cNvSpPr>
            <a:spLocks noGrp="1"/>
          </p:cNvSpPr>
          <p:nvPr>
            <p:ph type="title"/>
          </p:nvPr>
        </p:nvSpPr>
        <p:spPr/>
        <p:txBody>
          <a:bodyPr/>
          <a:lstStyle/>
          <a:p>
            <a:r>
              <a:rPr lang="en-US" b="1" dirty="0">
                <a:solidFill>
                  <a:srgbClr val="FF0000"/>
                </a:solidFill>
              </a:rPr>
              <a:t>Forms of transplantation </a:t>
            </a:r>
          </a:p>
        </p:txBody>
      </p:sp>
      <p:sp>
        <p:nvSpPr>
          <p:cNvPr id="3" name="Content Placeholder 2">
            <a:extLst>
              <a:ext uri="{FF2B5EF4-FFF2-40B4-BE49-F238E27FC236}">
                <a16:creationId xmlns="" xmlns:a16="http://schemas.microsoft.com/office/drawing/2014/main" id="{0044297F-191E-7648-A9A8-DF79506CC419}"/>
              </a:ext>
            </a:extLst>
          </p:cNvPr>
          <p:cNvSpPr>
            <a:spLocks noGrp="1"/>
          </p:cNvSpPr>
          <p:nvPr>
            <p:ph idx="1"/>
          </p:nvPr>
        </p:nvSpPr>
        <p:spPr/>
        <p:txBody>
          <a:bodyPr/>
          <a:lstStyle/>
          <a:p>
            <a:pPr>
              <a:buFont typeface="Courier New" panose="02070309020205020404" pitchFamily="49" charset="0"/>
              <a:buChar char="o"/>
            </a:pPr>
            <a:r>
              <a:rPr lang="en-US" dirty="0"/>
              <a:t> 3 main forms of transplantation </a:t>
            </a:r>
          </a:p>
          <a:p>
            <a:pPr>
              <a:buFont typeface="Wingdings" pitchFamily="2" charset="2"/>
              <a:buChar char="Ø"/>
            </a:pPr>
            <a:r>
              <a:rPr lang="en-US" b="1" dirty="0">
                <a:solidFill>
                  <a:srgbClr val="FF0000"/>
                </a:solidFill>
              </a:rPr>
              <a:t>1) Auto transplantation </a:t>
            </a:r>
            <a:r>
              <a:rPr lang="en-US" dirty="0"/>
              <a:t>: It is the transplantation of portions of the same body. This is limited to skin and bone grafting. </a:t>
            </a:r>
          </a:p>
          <a:p>
            <a:pPr>
              <a:buFont typeface="Wingdings" pitchFamily="2" charset="2"/>
              <a:buChar char="Ø"/>
            </a:pPr>
            <a:r>
              <a:rPr lang="en-US" dirty="0"/>
              <a:t> </a:t>
            </a:r>
            <a:r>
              <a:rPr lang="en-US" b="1" dirty="0">
                <a:solidFill>
                  <a:srgbClr val="FF0000"/>
                </a:solidFill>
              </a:rPr>
              <a:t>2) </a:t>
            </a:r>
            <a:r>
              <a:rPr lang="en-US" b="1" dirty="0" err="1">
                <a:solidFill>
                  <a:srgbClr val="FF0000"/>
                </a:solidFill>
              </a:rPr>
              <a:t>Heterotransplantation</a:t>
            </a:r>
            <a:r>
              <a:rPr lang="en-US" b="1" dirty="0">
                <a:solidFill>
                  <a:srgbClr val="FF0000"/>
                </a:solidFill>
              </a:rPr>
              <a:t> or xenotransplantation</a:t>
            </a:r>
            <a:r>
              <a:rPr lang="en-US" dirty="0"/>
              <a:t> : It is the successful transplantation of tissues from one species to another. </a:t>
            </a:r>
          </a:p>
          <a:p>
            <a:pPr>
              <a:buFont typeface="Courier New" panose="02070309020205020404" pitchFamily="49" charset="0"/>
              <a:buChar char="o"/>
            </a:pPr>
            <a:r>
              <a:rPr lang="en-US" dirty="0"/>
              <a:t>The same is highly experimental and has been scarcely put to practical use.</a:t>
            </a:r>
          </a:p>
          <a:p>
            <a:pPr>
              <a:buFont typeface="Wingdings" pitchFamily="2" charset="2"/>
              <a:buChar char="Ø"/>
            </a:pPr>
            <a:r>
              <a:rPr lang="en-US" dirty="0"/>
              <a:t>3) </a:t>
            </a:r>
            <a:r>
              <a:rPr lang="en-US" b="1" dirty="0" err="1">
                <a:solidFill>
                  <a:srgbClr val="FF0000"/>
                </a:solidFill>
              </a:rPr>
              <a:t>Homotransplantation</a:t>
            </a:r>
            <a:r>
              <a:rPr lang="en-US" b="1" dirty="0">
                <a:solidFill>
                  <a:srgbClr val="FF0000"/>
                </a:solidFill>
              </a:rPr>
              <a:t> or </a:t>
            </a:r>
            <a:r>
              <a:rPr lang="en-US" b="1" dirty="0" err="1">
                <a:solidFill>
                  <a:srgbClr val="FF0000"/>
                </a:solidFill>
              </a:rPr>
              <a:t>allografting</a:t>
            </a:r>
            <a:r>
              <a:rPr lang="en-US" dirty="0"/>
              <a:t> : It is the transfer of viable tissues or organs from one human being to other. </a:t>
            </a:r>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038384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745179-EB90-894E-8B64-26C29BC853C1}"/>
              </a:ext>
            </a:extLst>
          </p:cNvPr>
          <p:cNvSpPr>
            <a:spLocks noGrp="1"/>
          </p:cNvSpPr>
          <p:nvPr>
            <p:ph type="title"/>
          </p:nvPr>
        </p:nvSpPr>
        <p:spPr/>
        <p:txBody>
          <a:bodyPr/>
          <a:lstStyle/>
          <a:p>
            <a:r>
              <a:rPr lang="en-US" b="1" dirty="0">
                <a:solidFill>
                  <a:srgbClr val="FF0000"/>
                </a:solidFill>
              </a:rPr>
              <a:t>Medical practices to execute a successful organ transplantation </a:t>
            </a:r>
          </a:p>
        </p:txBody>
      </p:sp>
      <p:sp>
        <p:nvSpPr>
          <p:cNvPr id="3" name="Content Placeholder 2">
            <a:extLst>
              <a:ext uri="{FF2B5EF4-FFF2-40B4-BE49-F238E27FC236}">
                <a16:creationId xmlns="" xmlns:a16="http://schemas.microsoft.com/office/drawing/2014/main" id="{E2339A88-48FD-8A48-A0B0-C7CE4F7297F9}"/>
              </a:ext>
            </a:extLst>
          </p:cNvPr>
          <p:cNvSpPr>
            <a:spLocks noGrp="1"/>
          </p:cNvSpPr>
          <p:nvPr>
            <p:ph idx="1"/>
          </p:nvPr>
        </p:nvSpPr>
        <p:spPr/>
        <p:txBody>
          <a:bodyPr>
            <a:normAutofit/>
          </a:bodyPr>
          <a:lstStyle/>
          <a:p>
            <a:pPr>
              <a:buFont typeface="Wingdings" pitchFamily="2" charset="2"/>
              <a:buChar char="Ø"/>
            </a:pPr>
            <a:r>
              <a:rPr lang="en-US" dirty="0"/>
              <a:t>Medical practitioner observes mainly 3 medical hitches. </a:t>
            </a:r>
          </a:p>
          <a:p>
            <a:pPr>
              <a:buFont typeface="Courier New" panose="02070309020205020404" pitchFamily="49" charset="0"/>
              <a:buChar char="o"/>
            </a:pPr>
            <a:r>
              <a:rPr lang="en-US" dirty="0"/>
              <a:t>Ensure that the donated organs are healthy organs </a:t>
            </a:r>
          </a:p>
          <a:p>
            <a:pPr>
              <a:buFont typeface="Courier New" panose="02070309020205020404" pitchFamily="49" charset="0"/>
              <a:buChar char="o"/>
            </a:pPr>
            <a:r>
              <a:rPr lang="en-US" dirty="0"/>
              <a:t>Preserving the organs to keep them viable from the time they become available till the time of their reception by the recipient.</a:t>
            </a:r>
          </a:p>
          <a:p>
            <a:pPr>
              <a:buFont typeface="Courier New" panose="02070309020205020404" pitchFamily="49" charset="0"/>
              <a:buChar char="o"/>
            </a:pPr>
            <a:r>
              <a:rPr lang="en-US" dirty="0"/>
              <a:t>Neutralizing of the reaction of tissue immunity. </a:t>
            </a:r>
          </a:p>
          <a:p>
            <a:pPr>
              <a:buFont typeface="Wingdings" pitchFamily="2" charset="2"/>
              <a:buChar char="Ø"/>
            </a:pPr>
            <a:endParaRPr lang="en-US" dirty="0"/>
          </a:p>
        </p:txBody>
      </p:sp>
    </p:spTree>
    <p:extLst>
      <p:ext uri="{BB962C8B-B14F-4D97-AF65-F5344CB8AC3E}">
        <p14:creationId xmlns:p14="http://schemas.microsoft.com/office/powerpoint/2010/main" val="1955121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86270A-97FE-A846-A28C-0B5E0C7310C9}"/>
              </a:ext>
            </a:extLst>
          </p:cNvPr>
          <p:cNvSpPr>
            <a:spLocks noGrp="1"/>
          </p:cNvSpPr>
          <p:nvPr>
            <p:ph type="title"/>
          </p:nvPr>
        </p:nvSpPr>
        <p:spPr/>
        <p:txBody>
          <a:bodyPr/>
          <a:lstStyle/>
          <a:p>
            <a:r>
              <a:rPr lang="en-US" b="1" dirty="0">
                <a:solidFill>
                  <a:srgbClr val="FF0000"/>
                </a:solidFill>
              </a:rPr>
              <a:t>Explanation</a:t>
            </a:r>
          </a:p>
        </p:txBody>
      </p:sp>
      <p:sp>
        <p:nvSpPr>
          <p:cNvPr id="3" name="Content Placeholder 2">
            <a:extLst>
              <a:ext uri="{FF2B5EF4-FFF2-40B4-BE49-F238E27FC236}">
                <a16:creationId xmlns="" xmlns:a16="http://schemas.microsoft.com/office/drawing/2014/main" id="{94D68EE5-4C08-2D48-B168-063CE970BBEF}"/>
              </a:ext>
            </a:extLst>
          </p:cNvPr>
          <p:cNvSpPr>
            <a:spLocks noGrp="1"/>
          </p:cNvSpPr>
          <p:nvPr>
            <p:ph idx="1"/>
          </p:nvPr>
        </p:nvSpPr>
        <p:spPr/>
        <p:txBody>
          <a:bodyPr/>
          <a:lstStyle/>
          <a:p>
            <a:pPr>
              <a:buFont typeface="Courier New" panose="02070309020205020404" pitchFamily="49" charset="0"/>
              <a:buChar char="o"/>
            </a:pPr>
            <a:r>
              <a:rPr lang="en-US" dirty="0"/>
              <a:t>It is mandatory that an organ meant as a replacement for the deceased organ of the recipient must itself be a healthy  organ.</a:t>
            </a:r>
          </a:p>
          <a:p>
            <a:pPr>
              <a:buFont typeface="Courier New" panose="02070309020205020404" pitchFamily="49" charset="0"/>
              <a:buChar char="o"/>
            </a:pPr>
            <a:r>
              <a:rPr lang="en-US" dirty="0"/>
              <a:t>Like other surgeries receivers from a transplant operation involves additional medication and hospital visits to make sure the incisions heal correctly </a:t>
            </a:r>
          </a:p>
          <a:p>
            <a:pPr>
              <a:buFont typeface="Courier New" panose="02070309020205020404" pitchFamily="49" charset="0"/>
              <a:buChar char="o"/>
            </a:pPr>
            <a:r>
              <a:rPr lang="en-US" dirty="0"/>
              <a:t>However, most transplant recipients require medical treatment for the rest of their lives to avoid any adverse reaction of the immune system to the new organ.</a:t>
            </a:r>
          </a:p>
        </p:txBody>
      </p:sp>
    </p:spTree>
    <p:extLst>
      <p:ext uri="{BB962C8B-B14F-4D97-AF65-F5344CB8AC3E}">
        <p14:creationId xmlns:p14="http://schemas.microsoft.com/office/powerpoint/2010/main" val="1712690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6CA141-BCA6-5241-859E-0E7EC0DB8E05}"/>
              </a:ext>
            </a:extLst>
          </p:cNvPr>
          <p:cNvSpPr>
            <a:spLocks noGrp="1"/>
          </p:cNvSpPr>
          <p:nvPr>
            <p:ph type="title"/>
          </p:nvPr>
        </p:nvSpPr>
        <p:spPr/>
        <p:txBody>
          <a:bodyPr/>
          <a:lstStyle/>
          <a:p>
            <a:r>
              <a:rPr lang="en-US" b="1" dirty="0">
                <a:solidFill>
                  <a:srgbClr val="FF0000"/>
                </a:solidFill>
              </a:rPr>
              <a:t>Organs that can be transplanted from a living donor </a:t>
            </a:r>
          </a:p>
        </p:txBody>
      </p:sp>
      <p:sp>
        <p:nvSpPr>
          <p:cNvPr id="3" name="Content Placeholder 2">
            <a:extLst>
              <a:ext uri="{FF2B5EF4-FFF2-40B4-BE49-F238E27FC236}">
                <a16:creationId xmlns="" xmlns:a16="http://schemas.microsoft.com/office/drawing/2014/main" id="{FCF26F66-E4F9-2A4E-8DDD-2D8839AE8884}"/>
              </a:ext>
            </a:extLst>
          </p:cNvPr>
          <p:cNvSpPr>
            <a:spLocks noGrp="1"/>
          </p:cNvSpPr>
          <p:nvPr>
            <p:ph idx="1"/>
          </p:nvPr>
        </p:nvSpPr>
        <p:spPr/>
        <p:txBody>
          <a:bodyPr/>
          <a:lstStyle/>
          <a:p>
            <a:pPr>
              <a:buFont typeface="Courier New" panose="02070309020205020404" pitchFamily="49" charset="0"/>
              <a:buChar char="o"/>
            </a:pPr>
            <a:r>
              <a:rPr lang="en-US" dirty="0"/>
              <a:t>Most transplantation from a living donor are that of a kidney</a:t>
            </a:r>
          </a:p>
          <a:p>
            <a:pPr>
              <a:buFont typeface="Courier New" panose="02070309020205020404" pitchFamily="49" charset="0"/>
              <a:buChar char="o"/>
            </a:pPr>
            <a:r>
              <a:rPr lang="en-US" dirty="0"/>
              <a:t>As a healthy donor can function satisfactorily with a single kidney, the removal of one of them for transplantation does not significantly endanger life as such.</a:t>
            </a:r>
          </a:p>
          <a:p>
            <a:pPr>
              <a:buFont typeface="Courier New" panose="02070309020205020404" pitchFamily="49" charset="0"/>
              <a:buChar char="o"/>
            </a:pPr>
            <a:r>
              <a:rPr lang="en-US" dirty="0"/>
              <a:t>Parts of other organs including the lung, liver and pancreas also can be transplanted from a living donor   </a:t>
            </a:r>
          </a:p>
        </p:txBody>
      </p:sp>
    </p:spTree>
    <p:extLst>
      <p:ext uri="{BB962C8B-B14F-4D97-AF65-F5344CB8AC3E}">
        <p14:creationId xmlns:p14="http://schemas.microsoft.com/office/powerpoint/2010/main" val="1321032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B77FB8-B3C4-DF40-B5D9-6339939427DC}"/>
              </a:ext>
            </a:extLst>
          </p:cNvPr>
          <p:cNvSpPr>
            <a:spLocks noGrp="1"/>
          </p:cNvSpPr>
          <p:nvPr>
            <p:ph type="title"/>
          </p:nvPr>
        </p:nvSpPr>
        <p:spPr/>
        <p:txBody>
          <a:bodyPr/>
          <a:lstStyle/>
          <a:p>
            <a:r>
              <a:rPr lang="en-US" b="1" dirty="0">
                <a:solidFill>
                  <a:srgbClr val="FF0000"/>
                </a:solidFill>
              </a:rPr>
              <a:t>Organs that can only be transplanted from a deceased donor  </a:t>
            </a:r>
          </a:p>
        </p:txBody>
      </p:sp>
      <p:sp>
        <p:nvSpPr>
          <p:cNvPr id="3" name="Content Placeholder 2">
            <a:extLst>
              <a:ext uri="{FF2B5EF4-FFF2-40B4-BE49-F238E27FC236}">
                <a16:creationId xmlns="" xmlns:a16="http://schemas.microsoft.com/office/drawing/2014/main" id="{E5F246E1-BB8C-AD4D-823A-00D30D5779BA}"/>
              </a:ext>
            </a:extLst>
          </p:cNvPr>
          <p:cNvSpPr>
            <a:spLocks noGrp="1"/>
          </p:cNvSpPr>
          <p:nvPr>
            <p:ph idx="1"/>
          </p:nvPr>
        </p:nvSpPr>
        <p:spPr/>
        <p:txBody>
          <a:bodyPr/>
          <a:lstStyle/>
          <a:p>
            <a:pPr>
              <a:buFont typeface="Courier New" panose="02070309020205020404" pitchFamily="49" charset="0"/>
              <a:buChar char="o"/>
            </a:pPr>
            <a:r>
              <a:rPr lang="en-US" dirty="0"/>
              <a:t>Organs like heart, lungs, pancreas, liver, stomach, hand, bone marrow, kidneys, and tissues such as corneas, heart valves, bones, ligaments, tendons, veins etc can be donated in case of a brain stem death</a:t>
            </a:r>
          </a:p>
          <a:p>
            <a:pPr>
              <a:buFont typeface="Courier New" panose="02070309020205020404" pitchFamily="49" charset="0"/>
              <a:buChar char="o"/>
            </a:pPr>
            <a:r>
              <a:rPr lang="en-US" dirty="0"/>
              <a:t>In case of a cardiac death, the heart stops beating and because of the lack of circulation of blood, vital organs become unfit for transplantation very quickly.</a:t>
            </a:r>
          </a:p>
          <a:p>
            <a:pPr>
              <a:buFont typeface="Courier New" panose="02070309020205020404" pitchFamily="49" charset="0"/>
              <a:buChar char="o"/>
            </a:pPr>
            <a:r>
              <a:rPr lang="en-US" dirty="0"/>
              <a:t>Organs in such a case are the cornea of the eye and the skin.   </a:t>
            </a:r>
          </a:p>
        </p:txBody>
      </p:sp>
    </p:spTree>
    <p:extLst>
      <p:ext uri="{BB962C8B-B14F-4D97-AF65-F5344CB8AC3E}">
        <p14:creationId xmlns:p14="http://schemas.microsoft.com/office/powerpoint/2010/main" val="3622312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20BEFE4E-2DE2-A64F-8E7C-6A9AE60B9B56}"/>
              </a:ext>
            </a:extLst>
          </p:cNvPr>
          <p:cNvSpPr>
            <a:spLocks noGrp="1"/>
          </p:cNvSpPr>
          <p:nvPr>
            <p:ph type="title"/>
          </p:nvPr>
        </p:nvSpPr>
        <p:spPr/>
        <p:txBody>
          <a:bodyPr/>
          <a:lstStyle/>
          <a:p>
            <a:r>
              <a:rPr lang="en-US" b="1" dirty="0">
                <a:solidFill>
                  <a:srgbClr val="FF0000"/>
                </a:solidFill>
              </a:rPr>
              <a:t>Organ bazaar </a:t>
            </a:r>
          </a:p>
        </p:txBody>
      </p:sp>
      <p:sp>
        <p:nvSpPr>
          <p:cNvPr id="3" name="Content Placeholder 2">
            <a:extLst>
              <a:ext uri="{FF2B5EF4-FFF2-40B4-BE49-F238E27FC236}">
                <a16:creationId xmlns="" xmlns:a16="http://schemas.microsoft.com/office/drawing/2014/main" id="{A0B3851D-6F01-2C4B-94B2-1650A47B2F32}"/>
              </a:ext>
            </a:extLst>
          </p:cNvPr>
          <p:cNvSpPr>
            <a:spLocks noGrp="1"/>
          </p:cNvSpPr>
          <p:nvPr>
            <p:ph idx="1"/>
          </p:nvPr>
        </p:nvSpPr>
        <p:spPr/>
        <p:txBody>
          <a:bodyPr/>
          <a:lstStyle/>
          <a:p>
            <a:pPr>
              <a:buFont typeface="Courier New" panose="02070309020205020404" pitchFamily="49" charset="0"/>
              <a:buChar char="o"/>
            </a:pPr>
            <a:r>
              <a:rPr lang="en-US" dirty="0"/>
              <a:t>It is the sorry state of rampant in India </a:t>
            </a:r>
          </a:p>
          <a:p>
            <a:pPr>
              <a:buFont typeface="Courier New" panose="02070309020205020404" pitchFamily="49" charset="0"/>
              <a:buChar char="o"/>
            </a:pPr>
            <a:r>
              <a:rPr lang="en-US" dirty="0"/>
              <a:t>India’s slum are a gold mine for organs traders, full of poor people desperate enough to sell their organs </a:t>
            </a:r>
          </a:p>
          <a:p>
            <a:pPr>
              <a:buFont typeface="Courier New" panose="02070309020205020404" pitchFamily="49" charset="0"/>
              <a:buChar char="o"/>
            </a:pPr>
            <a:r>
              <a:rPr lang="en-US" dirty="0"/>
              <a:t>But with a healthy kidney fetching RS 500, most donors Only make enough to pay off their debts and end up even poorer in the long term </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4126573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06F15D-4F37-354A-80A4-CB9B7166AA0A}"/>
              </a:ext>
            </a:extLst>
          </p:cNvPr>
          <p:cNvSpPr>
            <a:spLocks noGrp="1"/>
          </p:cNvSpPr>
          <p:nvPr>
            <p:ph type="title"/>
          </p:nvPr>
        </p:nvSpPr>
        <p:spPr/>
        <p:txBody>
          <a:bodyPr/>
          <a:lstStyle/>
          <a:p>
            <a:r>
              <a:rPr lang="en-US" b="1" dirty="0">
                <a:solidFill>
                  <a:srgbClr val="FF0000"/>
                </a:solidFill>
              </a:rPr>
              <a:t>Transplantation of Human organs Act – 1994 </a:t>
            </a:r>
          </a:p>
        </p:txBody>
      </p:sp>
      <p:sp>
        <p:nvSpPr>
          <p:cNvPr id="3" name="Content Placeholder 2">
            <a:extLst>
              <a:ext uri="{FF2B5EF4-FFF2-40B4-BE49-F238E27FC236}">
                <a16:creationId xmlns="" xmlns:a16="http://schemas.microsoft.com/office/drawing/2014/main" id="{4AA0307C-6F6C-CB4F-A892-8784E5490B52}"/>
              </a:ext>
            </a:extLst>
          </p:cNvPr>
          <p:cNvSpPr>
            <a:spLocks noGrp="1"/>
          </p:cNvSpPr>
          <p:nvPr>
            <p:ph idx="1"/>
          </p:nvPr>
        </p:nvSpPr>
        <p:spPr>
          <a:xfrm>
            <a:off x="732366" y="1690688"/>
            <a:ext cx="10515600" cy="4351338"/>
          </a:xfrm>
        </p:spPr>
        <p:txBody>
          <a:bodyPr/>
          <a:lstStyle/>
          <a:p>
            <a:pPr>
              <a:buFont typeface="Wingdings" pitchFamily="2" charset="2"/>
              <a:buChar char="Ø"/>
            </a:pPr>
            <a:r>
              <a:rPr lang="en-US" dirty="0"/>
              <a:t> </a:t>
            </a:r>
            <a:r>
              <a:rPr lang="en-US" b="1" dirty="0">
                <a:solidFill>
                  <a:srgbClr val="FF0000"/>
                </a:solidFill>
              </a:rPr>
              <a:t>Introduction</a:t>
            </a:r>
            <a:r>
              <a:rPr lang="en-US" dirty="0"/>
              <a:t> : With the development of science and society, the law too had to advance to keep pace with the changes </a:t>
            </a:r>
          </a:p>
          <a:p>
            <a:pPr>
              <a:buFont typeface="Courier New" panose="02070309020205020404" pitchFamily="49" charset="0"/>
              <a:buChar char="o"/>
            </a:pPr>
            <a:r>
              <a:rPr lang="en-US" dirty="0"/>
              <a:t>The THO Act – 1994 was one such piece of legislation meant to address the rampant commercial exploitation by selling of organs which had spread its vicious(violent) roots in to India.</a:t>
            </a:r>
          </a:p>
          <a:p>
            <a:pPr>
              <a:buFont typeface="Courier New" panose="02070309020205020404" pitchFamily="49" charset="0"/>
              <a:buChar char="o"/>
            </a:pPr>
            <a:r>
              <a:rPr lang="en-US" b="1" dirty="0">
                <a:solidFill>
                  <a:srgbClr val="FF0000"/>
                </a:solidFill>
              </a:rPr>
              <a:t>Function</a:t>
            </a:r>
            <a:r>
              <a:rPr lang="en-US" dirty="0"/>
              <a:t> : This act </a:t>
            </a:r>
            <a:r>
              <a:rPr lang="en-US" dirty="0" err="1"/>
              <a:t>penalises</a:t>
            </a:r>
            <a:r>
              <a:rPr lang="en-US" dirty="0"/>
              <a:t> commercial  dealing in human organs and allows altruistic (unselfish) donations subject to regulations and conditions.     </a:t>
            </a:r>
          </a:p>
        </p:txBody>
      </p:sp>
    </p:spTree>
    <p:extLst>
      <p:ext uri="{BB962C8B-B14F-4D97-AF65-F5344CB8AC3E}">
        <p14:creationId xmlns:p14="http://schemas.microsoft.com/office/powerpoint/2010/main" val="2991441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2739</Words>
  <Application>Microsoft Office PowerPoint</Application>
  <PresentationFormat>Custom</PresentationFormat>
  <Paragraphs>146</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A critical analysis of the human organs and tissues transplantation law in India </vt:lpstr>
      <vt:lpstr>Introduction </vt:lpstr>
      <vt:lpstr>Forms of transplantation </vt:lpstr>
      <vt:lpstr>Medical practices to execute a successful organ transplantation </vt:lpstr>
      <vt:lpstr>Explanation</vt:lpstr>
      <vt:lpstr>Organs that can be transplanted from a living donor </vt:lpstr>
      <vt:lpstr>Organs that can only be transplanted from a deceased donor  </vt:lpstr>
      <vt:lpstr>Organ bazaar </vt:lpstr>
      <vt:lpstr>Transplantation of Human organs Act – 1994 </vt:lpstr>
      <vt:lpstr>PowerPoint Presentation</vt:lpstr>
      <vt:lpstr>Keys role of Transplantation of human Organs and tissues Act 1994</vt:lpstr>
      <vt:lpstr>Cadaveric Organ </vt:lpstr>
      <vt:lpstr>PowerPoint Presentation</vt:lpstr>
      <vt:lpstr>PowerPoint Presentation</vt:lpstr>
      <vt:lpstr>Organ or tissue donation by living donors. </vt:lpstr>
      <vt:lpstr>Not near relatives </vt:lpstr>
      <vt:lpstr>Provisions with respect to specific situations </vt:lpstr>
      <vt:lpstr>Authorization Committee</vt:lpstr>
      <vt:lpstr>CONTD …..</vt:lpstr>
      <vt:lpstr>CONTD…</vt:lpstr>
      <vt:lpstr>Offences and punishments </vt:lpstr>
      <vt:lpstr>PowerPoint Presentation</vt:lpstr>
      <vt:lpstr>Comparison with other countries </vt:lpstr>
      <vt:lpstr>Contd….</vt:lpstr>
      <vt:lpstr>WHO guiding principles on human cell, tissue and organ transplantation </vt:lpstr>
      <vt:lpstr>Contd…..</vt:lpstr>
      <vt:lpstr>CONCLUSION </vt:lpstr>
      <vt:lpstr>Contd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critical analysis of the human organs and tissues transplantation law in India</dc:title>
  <dc:creator>Neelima</dc:creator>
  <cp:lastModifiedBy>Windows User</cp:lastModifiedBy>
  <cp:revision>17</cp:revision>
  <dcterms:modified xsi:type="dcterms:W3CDTF">2020-02-02T16:14:08Z</dcterms:modified>
</cp:coreProperties>
</file>