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9"/>
  </p:notesMasterIdLst>
  <p:sldIdLst>
    <p:sldId id="271" r:id="rId2"/>
    <p:sldId id="287" r:id="rId3"/>
    <p:sldId id="288" r:id="rId4"/>
    <p:sldId id="289" r:id="rId5"/>
    <p:sldId id="290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  <p:sldId id="306" r:id="rId22"/>
    <p:sldId id="307" r:id="rId23"/>
    <p:sldId id="308" r:id="rId24"/>
    <p:sldId id="309" r:id="rId25"/>
    <p:sldId id="310" r:id="rId26"/>
    <p:sldId id="311" r:id="rId27"/>
    <p:sldId id="312" r:id="rId28"/>
    <p:sldId id="313" r:id="rId29"/>
    <p:sldId id="314" r:id="rId30"/>
    <p:sldId id="315" r:id="rId31"/>
    <p:sldId id="316" r:id="rId32"/>
    <p:sldId id="317" r:id="rId33"/>
    <p:sldId id="318" r:id="rId34"/>
    <p:sldId id="319" r:id="rId35"/>
    <p:sldId id="320" r:id="rId36"/>
    <p:sldId id="321" r:id="rId37"/>
    <p:sldId id="286" r:id="rId38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charset="0"/>
        <a:ea typeface="Noto Sans CJK SC Regular" charset="0"/>
        <a:cs typeface="Noto Sans CJK SC Regular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86" y="6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 cap="sq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IN" altLang="en-US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  <a:defRPr/>
            </a:pPr>
            <a:endParaRPr lang="en-IN" altLang="en-US"/>
          </a:p>
        </p:txBody>
      </p:sp>
      <p:sp>
        <p:nvSpPr>
          <p:cNvPr id="3076" name="Rectangle 3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0350" cy="4003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" name="Rectangle 4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hdr"/>
          </p:nvPr>
        </p:nvSpPr>
        <p:spPr bwMode="auto">
          <a:xfrm>
            <a:off x="1511300" y="5880100"/>
            <a:ext cx="6043613" cy="480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dt"/>
          </p:nvPr>
        </p:nvSpPr>
        <p:spPr bwMode="auto">
          <a:xfrm>
            <a:off x="0" y="10156825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ftr"/>
          </p:nvPr>
        </p:nvSpPr>
        <p:spPr bwMode="auto">
          <a:xfrm>
            <a:off x="0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0"/>
            <a:ext cx="3276600" cy="53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57DF3B81-22CA-4630-AB0E-2C38C89C7A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18428B-3776-4498-A0F1-BC1090AA3E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FAB085-2456-46BF-8979-5B8E409931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4088" y="301625"/>
            <a:ext cx="2265362" cy="5846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48450" cy="5846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26748F-523B-4A57-8F23-B4365435C65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91C2D6-778D-4363-A6BA-E2C4047D527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D1E476-6FAD-4CD0-A8F2-0A3B332C7FF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6112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1750" y="1768475"/>
            <a:ext cx="4457700" cy="43799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EE4E5-F1DC-4C2E-9373-0CFB27F16E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A721E7-1E65-4050-AECF-414A02153A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C90608-E5BA-4FE2-B6E4-C8A6830D40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25D63C-3CDD-42C1-9CA9-D1A0D6442D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340F4-6727-4BB7-B695-8894DB49B0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I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F2B1BE-61FB-47FD-B8BC-C755D99A29A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95263" y="30163"/>
            <a:ext cx="9805987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6212" cy="12573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6212" cy="43799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2844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448050" y="6886575"/>
            <a:ext cx="319087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7227888" y="6886575"/>
            <a:ext cx="3190875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eaLnBrk="1">
              <a:lnSpc>
                <a:spcPct val="93000"/>
              </a:lnSpc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503238" y="6886575"/>
            <a:ext cx="2343150" cy="515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</a:lstStyle>
          <a:p>
            <a:pPr>
              <a:defRPr/>
            </a:pPr>
            <a:fld id="{273D98BA-678A-43DF-B833-8FF5B02CB7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Arial" panose="020B0604020202020204" pitchFamily="34" charset="0"/>
          <a:ea typeface="Noto Sans CJK SC Regular" charset="0"/>
          <a:cs typeface="Noto Sans CJK SC Regular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2159296" y="395462"/>
            <a:ext cx="7489528" cy="1080120"/>
          </a:xfrm>
        </p:spPr>
        <p:txBody>
          <a:bodyPr/>
          <a:lstStyle/>
          <a:p>
            <a:pPr eaLnBrk="1"/>
            <a:r>
              <a:rPr lang="en-IN" sz="32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Milk Production Management and Dairy Development</a:t>
            </a:r>
            <a:endParaRPr lang="en-IN" altLang="en-US" sz="3200" dirty="0" smtClean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Subtitle 2"/>
          <p:cNvSpPr>
            <a:spLocks noGrp="1"/>
          </p:cNvSpPr>
          <p:nvPr>
            <p:ph type="subTitle" idx="1"/>
          </p:nvPr>
        </p:nvSpPr>
        <p:spPr>
          <a:xfrm>
            <a:off x="1727200" y="3203575"/>
            <a:ext cx="7777163" cy="3313113"/>
          </a:xfrm>
        </p:spPr>
        <p:txBody>
          <a:bodyPr/>
          <a:lstStyle/>
          <a:p>
            <a:pPr eaLnBrk="1"/>
            <a:r>
              <a:rPr lang="en-IN" altLang="en-US" smtClean="0"/>
              <a:t>     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151880" y="2771775"/>
            <a:ext cx="815404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IN" altLang="en-US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CUTM1144(1-2-0</a:t>
            </a:r>
            <a:r>
              <a:rPr lang="en-IN" altLang="en-US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IN" altLang="en-US" sz="2800" dirty="0">
                <a:solidFill>
                  <a:schemeClr val="tx1"/>
                </a:solidFill>
              </a:rPr>
              <a:t>     </a:t>
            </a:r>
          </a:p>
          <a:p>
            <a:pPr algn="ctr"/>
            <a:endParaRPr lang="en-IN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IN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Session: </a:t>
            </a:r>
            <a:r>
              <a:rPr lang="en-IN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en-IN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I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IN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Feed nutrients required by animal body</a:t>
            </a:r>
            <a:endParaRPr lang="en-IN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24516" y="179437"/>
            <a:ext cx="6452300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What </a:t>
            </a:r>
            <a:r>
              <a:rPr spc="-11" dirty="0"/>
              <a:t>to </a:t>
            </a:r>
            <a:r>
              <a:rPr spc="-6" dirty="0"/>
              <a:t>feed in Phase</a:t>
            </a:r>
            <a:r>
              <a:rPr spc="6" dirty="0"/>
              <a:t> </a:t>
            </a:r>
            <a:r>
              <a:rPr spc="-6" dirty="0"/>
              <a:t>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376016" y="1619170"/>
            <a:ext cx="7307543" cy="3400385"/>
          </a:xfrm>
          <a:prstGeom prst="rect">
            <a:avLst/>
          </a:prstGeom>
        </p:spPr>
        <p:txBody>
          <a:bodyPr vert="horz" wrap="square" lIns="0" tIns="14699" rIns="0" bIns="0" rtlCol="0">
            <a:spAutoFit/>
          </a:bodyPr>
          <a:lstStyle/>
          <a:p>
            <a:pPr marL="326182" marR="5600" indent="-312882">
              <a:spcBef>
                <a:spcPts val="116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Easiest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phase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manage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because  cow is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pregnant and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milk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production</a:t>
            </a:r>
            <a:r>
              <a:rPr sz="3500" spc="-126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is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declining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7396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Increased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amount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of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forage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instead </a:t>
            </a:r>
            <a:r>
              <a:rPr sz="3500" spc="-270" dirty="0">
                <a:solidFill>
                  <a:schemeClr val="tx1"/>
                </a:solidFill>
                <a:latin typeface="Arial"/>
                <a:cs typeface="Arial"/>
              </a:rPr>
              <a:t>of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concentrates</a:t>
            </a:r>
          </a:p>
          <a:p>
            <a:pPr marL="326182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Lower</a:t>
            </a:r>
            <a:r>
              <a:rPr sz="3500" spc="-3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protein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984528" y="827509"/>
            <a:ext cx="2235239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Phase</a:t>
            </a:r>
            <a:r>
              <a:rPr spc="-94" dirty="0"/>
              <a:t> </a:t>
            </a:r>
            <a:r>
              <a:rPr spc="-6" dirty="0"/>
              <a:t>4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448024" y="1535824"/>
            <a:ext cx="7262136" cy="4048750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326182" indent="-312882">
              <a:spcBef>
                <a:spcPts val="772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Most of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the “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dry”</a:t>
            </a:r>
            <a:r>
              <a:rPr sz="3500" spc="-9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period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Final regaining of any lost body </a:t>
            </a:r>
            <a:r>
              <a:rPr sz="3500" spc="-94" dirty="0">
                <a:solidFill>
                  <a:schemeClr val="tx1"/>
                </a:solidFill>
                <a:latin typeface="Arial"/>
                <a:cs typeface="Arial"/>
              </a:rPr>
              <a:t>weight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happens</a:t>
            </a:r>
            <a:r>
              <a:rPr sz="3500" spc="-2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here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8097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Goal is to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get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cow in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good condition  for parturition, but not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excessively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fat</a:t>
            </a:r>
            <a:r>
              <a:rPr sz="3500" spc="-10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(  BCS of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3.5 out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of 5.O</a:t>
            </a:r>
            <a:r>
              <a:rPr sz="3500" spc="-9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scale)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59992" y="232100"/>
            <a:ext cx="5962052" cy="1367646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What </a:t>
            </a:r>
            <a:r>
              <a:rPr spc="-11" dirty="0"/>
              <a:t>to </a:t>
            </a:r>
            <a:r>
              <a:rPr spc="-6" dirty="0"/>
              <a:t>feed in Phase</a:t>
            </a:r>
            <a:r>
              <a:rPr spc="6" dirty="0"/>
              <a:t> </a:t>
            </a:r>
            <a:r>
              <a:rPr spc="-6" dirty="0"/>
              <a:t>4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503238" y="1768475"/>
            <a:ext cx="9066212" cy="3815353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1664506" indent="-312882">
              <a:lnSpc>
                <a:spcPct val="100000"/>
              </a:lnSpc>
              <a:spcBef>
                <a:spcPts val="772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dirty="0"/>
              <a:t>High </a:t>
            </a:r>
            <a:r>
              <a:rPr spc="-6" dirty="0"/>
              <a:t>protein, </a:t>
            </a:r>
            <a:r>
              <a:rPr spc="-39" dirty="0"/>
              <a:t>energy, </a:t>
            </a:r>
            <a:r>
              <a:rPr dirty="0"/>
              <a:t>Ca </a:t>
            </a:r>
            <a:r>
              <a:rPr spc="-6" dirty="0"/>
              <a:t>and </a:t>
            </a:r>
            <a:r>
              <a:rPr dirty="0"/>
              <a:t>P</a:t>
            </a:r>
            <a:r>
              <a:rPr spc="-149" dirty="0"/>
              <a:t> </a:t>
            </a:r>
            <a:r>
              <a:rPr spc="-6" dirty="0"/>
              <a:t>needs</a:t>
            </a:r>
          </a:p>
          <a:p>
            <a:pPr marL="1664506" marR="5600" indent="-312882">
              <a:lnSpc>
                <a:spcPct val="100000"/>
              </a:lnSpc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spc="-6" dirty="0"/>
              <a:t>Combination </a:t>
            </a:r>
            <a:r>
              <a:rPr dirty="0"/>
              <a:t>of </a:t>
            </a:r>
            <a:r>
              <a:rPr spc="-6" dirty="0"/>
              <a:t>legume-grass hay </a:t>
            </a:r>
            <a:r>
              <a:rPr spc="-182" dirty="0"/>
              <a:t>and  </a:t>
            </a:r>
            <a:r>
              <a:rPr dirty="0"/>
              <a:t>corn </a:t>
            </a:r>
            <a:r>
              <a:rPr spc="-6" dirty="0"/>
              <a:t>silage </a:t>
            </a:r>
            <a:r>
              <a:rPr dirty="0"/>
              <a:t>( with </a:t>
            </a:r>
            <a:r>
              <a:rPr spc="-6" dirty="0"/>
              <a:t>added </a:t>
            </a:r>
            <a:r>
              <a:rPr dirty="0"/>
              <a:t>vitamins </a:t>
            </a:r>
            <a:r>
              <a:rPr spc="-6" dirty="0"/>
              <a:t>and  P0</a:t>
            </a:r>
          </a:p>
          <a:p>
            <a:pPr marL="1664506" marR="453574" indent="-312882">
              <a:lnSpc>
                <a:spcPct val="100000"/>
              </a:lnSpc>
              <a:spcBef>
                <a:spcPts val="667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spc="-6" dirty="0"/>
              <a:t>Long </a:t>
            </a:r>
            <a:r>
              <a:rPr dirty="0"/>
              <a:t>stem </a:t>
            </a:r>
            <a:r>
              <a:rPr spc="-6" dirty="0"/>
              <a:t>grass hay </a:t>
            </a:r>
            <a:r>
              <a:rPr dirty="0"/>
              <a:t>( </a:t>
            </a:r>
            <a:r>
              <a:rPr spc="-6" dirty="0"/>
              <a:t>length of </a:t>
            </a:r>
            <a:r>
              <a:rPr spc="-182" dirty="0"/>
              <a:t>hay  </a:t>
            </a:r>
            <a:r>
              <a:rPr spc="-6" dirty="0"/>
              <a:t>matters)</a:t>
            </a:r>
          </a:p>
          <a:p>
            <a:pPr marL="1664506" marR="1149334" indent="-312882">
              <a:lnSpc>
                <a:spcPct val="100000"/>
              </a:lnSpc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spc="-6" dirty="0"/>
              <a:t>Limit grain </a:t>
            </a:r>
            <a:r>
              <a:rPr dirty="0"/>
              <a:t>to </a:t>
            </a:r>
            <a:r>
              <a:rPr spc="-6" dirty="0"/>
              <a:t>energy and </a:t>
            </a:r>
            <a:r>
              <a:rPr spc="-83" dirty="0"/>
              <a:t>protein  </a:t>
            </a:r>
            <a:r>
              <a:rPr spc="-11" dirty="0"/>
              <a:t>needs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552557" y="1505124"/>
            <a:ext cx="6312291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Body Condition</a:t>
            </a:r>
            <a:r>
              <a:rPr spc="-61" dirty="0"/>
              <a:t> </a:t>
            </a:r>
            <a:r>
              <a:rPr spc="-6" dirty="0"/>
              <a:t>Scoring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27944" y="2393642"/>
            <a:ext cx="7941292" cy="4554547"/>
          </a:xfrm>
          <a:prstGeom prst="rect">
            <a:avLst/>
          </a:prstGeom>
        </p:spPr>
        <p:txBody>
          <a:bodyPr vert="horz" wrap="square" lIns="0" tIns="14699" rIns="0" bIns="0" rtlCol="0">
            <a:spAutoFit/>
          </a:bodyPr>
          <a:lstStyle/>
          <a:p>
            <a:pPr marL="326182" marR="5600" indent="-312882">
              <a:spcBef>
                <a:spcPts val="116"/>
              </a:spcBef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numeric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system to subjectively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assess and </a:t>
            </a:r>
            <a:r>
              <a:rPr sz="3500" spc="-17" dirty="0">
                <a:solidFill>
                  <a:schemeClr val="tx1"/>
                </a:solidFill>
                <a:latin typeface="Arial"/>
                <a:cs typeface="Arial"/>
              </a:rPr>
              <a:t>animal’s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degree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of</a:t>
            </a:r>
            <a:r>
              <a:rPr sz="3500" spc="-9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fatness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3999">
              <a:spcBef>
                <a:spcPts val="661"/>
              </a:spcBef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Fat Cow</a:t>
            </a:r>
            <a:r>
              <a:rPr sz="3500" spc="-4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Syndrome</a:t>
            </a:r>
          </a:p>
          <a:p>
            <a:pPr marL="326182" marR="517971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High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blood lipids and fatty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liver</a:t>
            </a:r>
            <a:r>
              <a:rPr sz="3500" spc="-8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from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eating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excess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energy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from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grain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or  corn</a:t>
            </a:r>
            <a:r>
              <a:rPr sz="3500" spc="-4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silage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765757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Can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lead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 calving </a:t>
            </a:r>
            <a:r>
              <a:rPr sz="3500" spc="-11" dirty="0">
                <a:solidFill>
                  <a:schemeClr val="tx1"/>
                </a:solidFill>
                <a:latin typeface="Arial"/>
                <a:cs typeface="Arial"/>
              </a:rPr>
              <a:t>difficulties,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displaced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abomassum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and</a:t>
            </a:r>
            <a:r>
              <a:rPr sz="3500" spc="-13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ketosis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408464" y="1979637"/>
            <a:ext cx="2235239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Phase</a:t>
            </a:r>
            <a:r>
              <a:rPr spc="-94" dirty="0"/>
              <a:t> </a:t>
            </a:r>
            <a:r>
              <a:rPr spc="-6" dirty="0"/>
              <a:t>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99952" y="2843733"/>
            <a:ext cx="7399459" cy="3400385"/>
          </a:xfrm>
          <a:prstGeom prst="rect">
            <a:avLst/>
          </a:prstGeom>
        </p:spPr>
        <p:txBody>
          <a:bodyPr vert="horz" wrap="square" lIns="0" tIns="14699" rIns="0" bIns="0" rtlCol="0">
            <a:spAutoFit/>
          </a:bodyPr>
          <a:lstStyle/>
          <a:p>
            <a:pPr marL="326182" marR="203689" indent="-312882">
              <a:spcBef>
                <a:spcPts val="116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Last 1-3 weeks of “dry” period, </a:t>
            </a:r>
            <a:r>
              <a:rPr sz="3500" spc="-126" dirty="0">
                <a:solidFill>
                  <a:schemeClr val="tx1"/>
                </a:solidFill>
                <a:latin typeface="Arial"/>
                <a:cs typeface="Arial"/>
              </a:rPr>
              <a:t>just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before</a:t>
            </a:r>
            <a:r>
              <a:rPr sz="3500" spc="-4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calving</a:t>
            </a:r>
          </a:p>
          <a:p>
            <a:pPr marL="326182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Referred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“transition</a:t>
            </a:r>
            <a:r>
              <a:rPr sz="3500" spc="-116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period”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Increase grain intake to prepare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rumen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for high energy diets that</a:t>
            </a:r>
            <a:r>
              <a:rPr sz="3500" spc="-1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will  be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needed</a:t>
            </a:r>
            <a:r>
              <a:rPr sz="3500" spc="-6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postpartum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448024" y="0"/>
            <a:ext cx="6452300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What </a:t>
            </a:r>
            <a:r>
              <a:rPr spc="-11" dirty="0"/>
              <a:t>to </a:t>
            </a:r>
            <a:r>
              <a:rPr spc="-6" dirty="0"/>
              <a:t>feed in Phase</a:t>
            </a:r>
            <a:r>
              <a:rPr spc="6" dirty="0"/>
              <a:t> </a:t>
            </a:r>
            <a:r>
              <a:rPr spc="-6" dirty="0"/>
              <a:t>5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304008" y="1535825"/>
            <a:ext cx="7235342" cy="2945884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326182" indent="-312882">
              <a:spcBef>
                <a:spcPts val="772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Gradual increase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</a:t>
            </a:r>
            <a:r>
              <a:rPr sz="3500" spc="-72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grains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Small amounts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of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all ingredients </a:t>
            </a:r>
            <a:r>
              <a:rPr sz="3500" spc="-132" dirty="0">
                <a:solidFill>
                  <a:schemeClr val="tx1"/>
                </a:solidFill>
                <a:latin typeface="Arial"/>
                <a:cs typeface="Arial"/>
              </a:rPr>
              <a:t>used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 the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lactation</a:t>
            </a:r>
            <a:r>
              <a:rPr sz="35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ration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379379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  <a:tab pos="5321800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Maybe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decrease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Ca</a:t>
            </a:r>
            <a:r>
              <a:rPr sz="3500" spc="-66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in</a:t>
            </a:r>
            <a:r>
              <a:rPr sz="3500" spc="1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“	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milk</a:t>
            </a:r>
            <a:r>
              <a:rPr sz="3500" spc="-8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fever”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prone</a:t>
            </a:r>
            <a:r>
              <a:rPr sz="35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cows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166181" y="107429"/>
            <a:ext cx="5410635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Beef Cattle</a:t>
            </a:r>
            <a:r>
              <a:rPr spc="-55" dirty="0"/>
              <a:t> </a:t>
            </a:r>
            <a:r>
              <a:rPr spc="-6" dirty="0"/>
              <a:t>Nutrition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376016" y="1619171"/>
            <a:ext cx="7381748" cy="5580469"/>
          </a:xfrm>
          <a:prstGeom prst="rect">
            <a:avLst/>
          </a:prstGeom>
        </p:spPr>
        <p:txBody>
          <a:bodyPr vert="horz" wrap="square" lIns="0" tIns="14699" rIns="0" bIns="0" rtlCol="0">
            <a:spAutoFit/>
          </a:bodyPr>
          <a:lstStyle/>
          <a:p>
            <a:pPr marL="326182" marR="155391" indent="-312882">
              <a:spcBef>
                <a:spcPts val="116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Most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critical factor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influencing  performance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of cattle on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forage diet</a:t>
            </a:r>
            <a:r>
              <a:rPr sz="3500" spc="-13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is  the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amount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of Dry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Matter</a:t>
            </a:r>
            <a:r>
              <a:rPr sz="3500" spc="-1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Intake</a:t>
            </a:r>
          </a:p>
          <a:p>
            <a:pPr marL="326182" marR="774856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55" dirty="0">
                <a:solidFill>
                  <a:schemeClr val="tx1"/>
                </a:solidFill>
                <a:latin typeface="Arial"/>
                <a:cs typeface="Arial"/>
              </a:rPr>
              <a:t>Young,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growing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grass and pasture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crops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usually have ample</a:t>
            </a:r>
            <a:r>
              <a:rPr sz="3500" spc="-77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nutrients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448674" algn="l"/>
                <a:tab pos="449375" algn="l"/>
              </a:tabLst>
            </a:pPr>
            <a:r>
              <a:rPr dirty="0">
                <a:solidFill>
                  <a:schemeClr val="tx1"/>
                </a:solidFill>
              </a:rPr>
              <a:t>	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old pastures, crop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residues and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harvesting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methods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cause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reduction</a:t>
            </a:r>
            <a:r>
              <a:rPr sz="3500" spc="-14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nutrients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896296" y="683493"/>
            <a:ext cx="4275165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Biological</a:t>
            </a:r>
            <a:r>
              <a:rPr spc="-50" dirty="0"/>
              <a:t> </a:t>
            </a:r>
            <a:r>
              <a:rPr spc="-6" dirty="0"/>
              <a:t>Cycle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2159992" y="1768475"/>
            <a:ext cx="7409458" cy="3143424"/>
          </a:xfrm>
          <a:prstGeom prst="rect">
            <a:avLst/>
          </a:prstGeom>
        </p:spPr>
        <p:txBody>
          <a:bodyPr vert="horz" wrap="square" lIns="0" tIns="98043" rIns="0" bIns="0" rtlCol="0">
            <a:spAutoFit/>
          </a:bodyPr>
          <a:lstStyle/>
          <a:p>
            <a:pPr marL="1664506" marR="5600" indent="-312882">
              <a:lnSpc>
                <a:spcPct val="100000"/>
              </a:lnSpc>
              <a:spcBef>
                <a:spcPts val="116"/>
              </a:spcBef>
            </a:pPr>
            <a:r>
              <a:rPr spc="-6" dirty="0"/>
              <a:t>Goal: optimal nutrition </a:t>
            </a:r>
            <a:r>
              <a:rPr dirty="0"/>
              <a:t>at </a:t>
            </a:r>
            <a:r>
              <a:rPr spc="-6" dirty="0"/>
              <a:t>each</a:t>
            </a:r>
            <a:r>
              <a:rPr spc="-39" dirty="0"/>
              <a:t> </a:t>
            </a:r>
            <a:r>
              <a:rPr spc="-6" dirty="0"/>
              <a:t>stage,  not maximum</a:t>
            </a:r>
            <a:r>
              <a:rPr spc="-50" dirty="0"/>
              <a:t> </a:t>
            </a:r>
            <a:r>
              <a:rPr spc="-6" dirty="0"/>
              <a:t>nutrition</a:t>
            </a:r>
          </a:p>
          <a:p>
            <a:pPr marL="1664506" marR="32898" indent="-312882">
              <a:lnSpc>
                <a:spcPct val="100000"/>
              </a:lnSpc>
              <a:spcBef>
                <a:spcPts val="661"/>
              </a:spcBef>
            </a:pPr>
            <a:r>
              <a:rPr b="1" spc="-6" dirty="0">
                <a:latin typeface="Arial"/>
                <a:cs typeface="Arial"/>
              </a:rPr>
              <a:t>Cycle </a:t>
            </a:r>
            <a:r>
              <a:rPr b="1" dirty="0">
                <a:latin typeface="Arial"/>
                <a:cs typeface="Arial"/>
              </a:rPr>
              <a:t>is </a:t>
            </a:r>
            <a:r>
              <a:rPr b="1" spc="-6" dirty="0">
                <a:latin typeface="Arial"/>
                <a:cs typeface="Arial"/>
              </a:rPr>
              <a:t>made </a:t>
            </a:r>
            <a:r>
              <a:rPr b="1" dirty="0">
                <a:latin typeface="Arial"/>
                <a:cs typeface="Arial"/>
              </a:rPr>
              <a:t>up of 4 periods</a:t>
            </a:r>
            <a:r>
              <a:rPr b="1" spc="-176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that  </a:t>
            </a:r>
            <a:r>
              <a:rPr b="1" spc="-6" dirty="0">
                <a:latin typeface="Arial"/>
                <a:cs typeface="Arial"/>
              </a:rPr>
              <a:t>span </a:t>
            </a:r>
            <a:r>
              <a:rPr b="1" dirty="0">
                <a:latin typeface="Arial"/>
                <a:cs typeface="Arial"/>
              </a:rPr>
              <a:t>1 </a:t>
            </a:r>
            <a:r>
              <a:rPr b="1" spc="-6" dirty="0">
                <a:latin typeface="Arial"/>
                <a:cs typeface="Arial"/>
              </a:rPr>
              <a:t>year: </a:t>
            </a:r>
            <a:r>
              <a:rPr b="1" dirty="0">
                <a:latin typeface="Arial"/>
                <a:cs typeface="Arial"/>
              </a:rPr>
              <a:t>3 </a:t>
            </a:r>
            <a:r>
              <a:rPr b="1" spc="-6" dirty="0">
                <a:latin typeface="Arial"/>
                <a:cs typeface="Arial"/>
              </a:rPr>
              <a:t>trimesters </a:t>
            </a:r>
            <a:r>
              <a:rPr b="1" dirty="0">
                <a:latin typeface="Arial"/>
                <a:cs typeface="Arial"/>
              </a:rPr>
              <a:t>and 1  postpartum</a:t>
            </a:r>
            <a:r>
              <a:rPr b="1" spc="-55" dirty="0">
                <a:latin typeface="Arial"/>
                <a:cs typeface="Arial"/>
              </a:rPr>
              <a:t> </a:t>
            </a:r>
            <a:r>
              <a:rPr b="1" dirty="0">
                <a:latin typeface="Arial"/>
                <a:cs typeface="Arial"/>
              </a:rPr>
              <a:t>period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785791" y="107429"/>
            <a:ext cx="6719017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First </a:t>
            </a:r>
            <a:r>
              <a:rPr spc="-22" dirty="0"/>
              <a:t>Trimester </a:t>
            </a:r>
            <a:r>
              <a:rPr spc="-6" dirty="0"/>
              <a:t>( 95</a:t>
            </a:r>
            <a:r>
              <a:rPr spc="-77" dirty="0"/>
              <a:t> </a:t>
            </a:r>
            <a:r>
              <a:rPr spc="-11" dirty="0"/>
              <a:t>days)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232000" y="1535824"/>
            <a:ext cx="7393456" cy="3484493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340181" indent="-312882">
              <a:spcBef>
                <a:spcPts val="772"/>
              </a:spcBef>
              <a:buClr>
                <a:srgbClr val="3891A7"/>
              </a:buClr>
              <a:buSzPct val="79687"/>
              <a:buChar char=""/>
              <a:tabLst>
                <a:tab pos="340881" algn="l"/>
              </a:tabLst>
            </a:pPr>
            <a:r>
              <a:rPr sz="3500" spc="-6" dirty="0" smtClean="0">
                <a:solidFill>
                  <a:schemeClr val="tx1"/>
                </a:solidFill>
                <a:latin typeface="Arial"/>
                <a:cs typeface="Arial"/>
              </a:rPr>
              <a:t>Begins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the </a:t>
            </a:r>
            <a:r>
              <a:rPr sz="3500" spc="6" dirty="0">
                <a:solidFill>
                  <a:schemeClr val="tx1"/>
                </a:solidFill>
                <a:latin typeface="Arial"/>
                <a:cs typeface="Arial"/>
              </a:rPr>
              <a:t>1</a:t>
            </a:r>
            <a:r>
              <a:rPr sz="3500" spc="8" baseline="25132" dirty="0">
                <a:solidFill>
                  <a:schemeClr val="tx1"/>
                </a:solidFill>
                <a:latin typeface="Arial"/>
                <a:cs typeface="Arial"/>
              </a:rPr>
              <a:t>st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day </a:t>
            </a:r>
            <a:r>
              <a:rPr sz="3500" spc="-11" dirty="0">
                <a:solidFill>
                  <a:schemeClr val="tx1"/>
                </a:solidFill>
                <a:latin typeface="Arial"/>
                <a:cs typeface="Arial"/>
              </a:rPr>
              <a:t>of</a:t>
            </a:r>
            <a:r>
              <a:rPr sz="3500" spc="-35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conception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0181" marR="19599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40881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Nutrient needs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are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for maintenance  and lactation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if the cow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has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 calf</a:t>
            </a:r>
            <a:r>
              <a:rPr sz="3500" spc="-12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with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her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40181" marR="865851" indent="-312882">
              <a:spcBef>
                <a:spcPts val="667"/>
              </a:spcBef>
              <a:buClr>
                <a:srgbClr val="3891A7"/>
              </a:buClr>
              <a:buSzPct val="79687"/>
              <a:buChar char=""/>
              <a:tabLst>
                <a:tab pos="340881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Milk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production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declining at </a:t>
            </a:r>
            <a:r>
              <a:rPr sz="3500" spc="-138" dirty="0">
                <a:solidFill>
                  <a:schemeClr val="tx1"/>
                </a:solidFill>
                <a:latin typeface="Arial"/>
                <a:cs typeface="Arial"/>
              </a:rPr>
              <a:t>this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stage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69744" y="857052"/>
            <a:ext cx="7587770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Second </a:t>
            </a:r>
            <a:r>
              <a:rPr spc="-22" dirty="0"/>
              <a:t>Trimester </a:t>
            </a:r>
            <a:r>
              <a:rPr spc="-6" dirty="0"/>
              <a:t>( 95</a:t>
            </a:r>
            <a:r>
              <a:rPr spc="-88" dirty="0"/>
              <a:t> </a:t>
            </a:r>
            <a:r>
              <a:rPr spc="-11" dirty="0"/>
              <a:t>days)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232000" y="1619171"/>
            <a:ext cx="7454359" cy="4015938"/>
          </a:xfrm>
          <a:prstGeom prst="rect">
            <a:avLst/>
          </a:prstGeom>
        </p:spPr>
        <p:txBody>
          <a:bodyPr vert="horz" wrap="square" lIns="0" tIns="14699" rIns="0" bIns="0" rtlCol="0">
            <a:spAutoFit/>
          </a:bodyPr>
          <a:lstStyle/>
          <a:p>
            <a:pPr marL="326182" marR="5600" indent="-312882">
              <a:spcBef>
                <a:spcPts val="116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Calf is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weaned, lactation </a:t>
            </a:r>
            <a:r>
              <a:rPr sz="3500" spc="-55" dirty="0">
                <a:solidFill>
                  <a:schemeClr val="tx1"/>
                </a:solidFill>
                <a:latin typeface="Arial"/>
                <a:cs typeface="Arial"/>
              </a:rPr>
              <a:t>requirements  </a:t>
            </a:r>
            <a:r>
              <a:rPr sz="3500" spc="-11" dirty="0">
                <a:solidFill>
                  <a:schemeClr val="tx1"/>
                </a:solidFill>
                <a:latin typeface="Arial"/>
                <a:cs typeface="Arial"/>
              </a:rPr>
              <a:t>end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07471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Lowest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nutrient requirements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at </a:t>
            </a:r>
            <a:r>
              <a:rPr sz="3500" spc="-143" dirty="0">
                <a:solidFill>
                  <a:schemeClr val="tx1"/>
                </a:solidFill>
                <a:latin typeface="Arial"/>
                <a:cs typeface="Arial"/>
              </a:rPr>
              <a:t>this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point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Feed</a:t>
            </a:r>
            <a:r>
              <a:rPr sz="35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minimally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303783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Easiest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and most economical time </a:t>
            </a:r>
            <a:r>
              <a:rPr sz="3500" spc="-276" dirty="0">
                <a:solidFill>
                  <a:schemeClr val="tx1"/>
                </a:solidFill>
                <a:latin typeface="Arial"/>
                <a:cs typeface="Arial"/>
              </a:rPr>
              <a:t>to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increase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thin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cows</a:t>
            </a:r>
            <a:r>
              <a:rPr sz="3500" spc="-8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BCS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42477" y="539477"/>
            <a:ext cx="4006347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Cattle</a:t>
            </a:r>
            <a:r>
              <a:rPr spc="-61" dirty="0"/>
              <a:t> </a:t>
            </a:r>
            <a:r>
              <a:rPr spc="-6" dirty="0"/>
              <a:t>Nutrition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86752" y="2544204"/>
            <a:ext cx="7734080" cy="469201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 marR="3505402">
              <a:lnSpc>
                <a:spcPct val="105700"/>
              </a:lnSpc>
              <a:spcBef>
                <a:spcPts val="105"/>
              </a:spcBef>
            </a:pP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Ruminant</a:t>
            </a:r>
            <a:r>
              <a:rPr sz="2800" spc="-9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chemeClr val="tx1"/>
                </a:solidFill>
                <a:latin typeface="Arial"/>
                <a:cs typeface="Arial"/>
              </a:rPr>
              <a:t>Herbivores  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Calf- young</a:t>
            </a:r>
            <a:r>
              <a:rPr sz="2800" spc="-66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animal</a:t>
            </a:r>
            <a:endParaRPr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363279" indent="-312882">
              <a:lnSpc>
                <a:spcPts val="3814"/>
              </a:lnSpc>
              <a:spcBef>
                <a:spcPts val="716"/>
              </a:spcBef>
            </a:pP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Heifer- female </a:t>
            </a:r>
            <a:r>
              <a:rPr sz="2800" dirty="0">
                <a:solidFill>
                  <a:schemeClr val="tx1"/>
                </a:solidFill>
                <a:latin typeface="Arial"/>
                <a:cs typeface="Arial"/>
              </a:rPr>
              <a:t>calf 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that has not given  birth and </a:t>
            </a:r>
            <a:r>
              <a:rPr sz="2800" dirty="0">
                <a:solidFill>
                  <a:schemeClr val="tx1"/>
                </a:solidFill>
                <a:latin typeface="Arial"/>
                <a:cs typeface="Arial"/>
              </a:rPr>
              <a:t>is less 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than 30 months</a:t>
            </a:r>
            <a:r>
              <a:rPr sz="2800" spc="-9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old</a:t>
            </a:r>
            <a:endParaRPr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130193" indent="-312882">
              <a:lnSpc>
                <a:spcPts val="3814"/>
              </a:lnSpc>
              <a:spcBef>
                <a:spcPts val="650"/>
              </a:spcBef>
            </a:pPr>
            <a:r>
              <a:rPr sz="2800" dirty="0">
                <a:solidFill>
                  <a:schemeClr val="tx1"/>
                </a:solidFill>
                <a:latin typeface="Arial"/>
                <a:cs typeface="Arial"/>
              </a:rPr>
              <a:t>Cow- 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older than 30 months old, </a:t>
            </a:r>
            <a:r>
              <a:rPr sz="2800" dirty="0">
                <a:solidFill>
                  <a:schemeClr val="tx1"/>
                </a:solidFill>
                <a:latin typeface="Arial"/>
                <a:cs typeface="Arial"/>
              </a:rPr>
              <a:t>or</a:t>
            </a:r>
            <a:r>
              <a:rPr sz="2800" spc="-10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has  </a:t>
            </a:r>
            <a:r>
              <a:rPr sz="2800" dirty="0" smtClean="0">
                <a:solidFill>
                  <a:schemeClr val="tx1"/>
                </a:solidFill>
                <a:latin typeface="Arial"/>
                <a:cs typeface="Arial"/>
              </a:rPr>
              <a:t>given</a:t>
            </a:r>
            <a:r>
              <a:rPr lang="en-IN" sz="2800" spc="-5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800" spc="-6" dirty="0" smtClean="0">
                <a:solidFill>
                  <a:schemeClr val="tx1"/>
                </a:solidFill>
                <a:latin typeface="Arial"/>
                <a:cs typeface="Arial"/>
              </a:rPr>
              <a:t>birth</a:t>
            </a:r>
            <a:endParaRPr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3999">
              <a:spcBef>
                <a:spcPts val="176"/>
              </a:spcBef>
            </a:pP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Bull- intact</a:t>
            </a:r>
            <a:r>
              <a:rPr sz="2800" spc="-17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male</a:t>
            </a:r>
            <a:endParaRPr sz="28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13999" marR="5600">
              <a:lnSpc>
                <a:spcPts val="4475"/>
              </a:lnSpc>
              <a:spcBef>
                <a:spcPts val="187"/>
              </a:spcBef>
            </a:pP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Steer- </a:t>
            </a:r>
            <a:r>
              <a:rPr sz="2800" dirty="0">
                <a:solidFill>
                  <a:schemeClr val="tx1"/>
                </a:solidFill>
                <a:latin typeface="Arial"/>
                <a:cs typeface="Arial"/>
              </a:rPr>
              <a:t>castrated 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male </a:t>
            </a:r>
            <a:r>
              <a:rPr sz="2800" dirty="0">
                <a:solidFill>
                  <a:schemeClr val="tx1"/>
                </a:solidFill>
                <a:latin typeface="Arial"/>
                <a:cs typeface="Arial"/>
              </a:rPr>
              <a:t>up to 4 years</a:t>
            </a:r>
            <a:r>
              <a:rPr sz="2800" spc="-187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800" dirty="0">
                <a:solidFill>
                  <a:schemeClr val="tx1"/>
                </a:solidFill>
                <a:latin typeface="Arial"/>
                <a:cs typeface="Arial"/>
              </a:rPr>
              <a:t>old  Ox- castrated 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male, more </a:t>
            </a:r>
            <a:r>
              <a:rPr sz="2800" dirty="0">
                <a:solidFill>
                  <a:schemeClr val="tx1"/>
                </a:solidFill>
                <a:latin typeface="Arial"/>
                <a:cs typeface="Arial"/>
              </a:rPr>
              <a:t>than 4</a:t>
            </a:r>
            <a:r>
              <a:rPr sz="2800" spc="-15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800" dirty="0" smtClean="0">
                <a:solidFill>
                  <a:schemeClr val="tx1"/>
                </a:solidFill>
                <a:latin typeface="Arial"/>
                <a:cs typeface="Arial"/>
              </a:rPr>
              <a:t>years</a:t>
            </a:r>
            <a:r>
              <a:rPr lang="en-IN" sz="2800" dirty="0" smtClean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2800" dirty="0" smtClean="0">
                <a:solidFill>
                  <a:schemeClr val="tx1"/>
                </a:solidFill>
                <a:latin typeface="Arial"/>
                <a:cs typeface="Arial"/>
              </a:rPr>
              <a:t>old</a:t>
            </a:r>
            <a:endParaRPr sz="28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69744" y="570654"/>
            <a:ext cx="6919229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Third </a:t>
            </a:r>
            <a:r>
              <a:rPr spc="-22" dirty="0"/>
              <a:t>Trimester </a:t>
            </a:r>
            <a:r>
              <a:rPr spc="-6" dirty="0"/>
              <a:t>( 95</a:t>
            </a:r>
            <a:r>
              <a:rPr spc="-83" dirty="0"/>
              <a:t> </a:t>
            </a:r>
            <a:r>
              <a:rPr spc="-11" dirty="0"/>
              <a:t>days)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376015" y="1619171"/>
            <a:ext cx="6865817" cy="4503251"/>
          </a:xfrm>
          <a:prstGeom prst="rect">
            <a:avLst/>
          </a:prstGeom>
        </p:spPr>
        <p:txBody>
          <a:bodyPr vert="horz" wrap="square" lIns="0" tIns="14699" rIns="0" bIns="0" rtlCol="0">
            <a:spAutoFit/>
          </a:bodyPr>
          <a:lstStyle/>
          <a:p>
            <a:pPr marL="326182" marR="557167" indent="-312882">
              <a:spcBef>
                <a:spcPts val="116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Rapid fetal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growth causes </a:t>
            </a:r>
            <a:r>
              <a:rPr sz="3500" spc="-83" dirty="0">
                <a:solidFill>
                  <a:schemeClr val="tx1"/>
                </a:solidFill>
                <a:latin typeface="Arial"/>
                <a:cs typeface="Arial"/>
              </a:rPr>
              <a:t>rapidly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increasing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nutrient</a:t>
            </a:r>
            <a:r>
              <a:rPr sz="3500" spc="-77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needs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6300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28" dirty="0">
                <a:solidFill>
                  <a:schemeClr val="tx1"/>
                </a:solidFill>
                <a:latin typeface="Arial"/>
                <a:cs typeface="Arial"/>
              </a:rPr>
              <a:t>Watch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BCS </a:t>
            </a:r>
            <a:r>
              <a:rPr sz="3500" spc="-28" dirty="0">
                <a:solidFill>
                  <a:schemeClr val="tx1"/>
                </a:solidFill>
                <a:latin typeface="Arial"/>
                <a:cs typeface="Arial"/>
              </a:rPr>
              <a:t>carefully,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cow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gains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1 </a:t>
            </a:r>
            <a:r>
              <a:rPr sz="3500" spc="-270" dirty="0">
                <a:solidFill>
                  <a:schemeClr val="tx1"/>
                </a:solidFill>
                <a:latin typeface="Arial"/>
                <a:cs typeface="Arial"/>
              </a:rPr>
              <a:t>lb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per</a:t>
            </a:r>
            <a:r>
              <a:rPr sz="3500" spc="-3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day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132" dirty="0">
                <a:solidFill>
                  <a:schemeClr val="tx1"/>
                </a:solidFill>
                <a:latin typeface="Arial"/>
                <a:cs typeface="Arial"/>
              </a:rPr>
              <a:t>Too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thin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cows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experience </a:t>
            </a:r>
            <a:r>
              <a:rPr sz="3500" spc="-55" dirty="0">
                <a:solidFill>
                  <a:schemeClr val="tx1"/>
                </a:solidFill>
                <a:latin typeface="Arial"/>
                <a:cs typeface="Arial"/>
              </a:rPr>
              <a:t>dystocias</a:t>
            </a:r>
            <a:r>
              <a:rPr sz="3500" spc="-55" dirty="0">
                <a:solidFill>
                  <a:schemeClr val="tx1"/>
                </a:solidFill>
                <a:latin typeface="Arial"/>
                <a:cs typeface="Arial"/>
              </a:rPr>
              <a:t>,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weak calves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and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decreased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milk  production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669743" y="570654"/>
            <a:ext cx="7855186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Postpartum Period ( 80</a:t>
            </a:r>
            <a:r>
              <a:rPr spc="6" dirty="0"/>
              <a:t> </a:t>
            </a:r>
            <a:r>
              <a:rPr spc="-11" dirty="0"/>
              <a:t>days)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2087984" y="1535825"/>
            <a:ext cx="7301557" cy="4023102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326182" indent="-312882">
              <a:spcBef>
                <a:spcPts val="772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High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lactation</a:t>
            </a:r>
            <a:r>
              <a:rPr sz="3500" spc="-3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requirements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480873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Feed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intake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35-50% higher </a:t>
            </a:r>
            <a:r>
              <a:rPr sz="3500" spc="-132" dirty="0">
                <a:solidFill>
                  <a:schemeClr val="tx1"/>
                </a:solidFill>
                <a:latin typeface="Arial"/>
                <a:cs typeface="Arial"/>
              </a:rPr>
              <a:t>than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non-lactating</a:t>
            </a:r>
            <a:r>
              <a:rPr sz="3500" spc="-4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cow</a:t>
            </a: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Nutritional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stress at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this point </a:t>
            </a:r>
            <a:r>
              <a:rPr sz="3500" spc="-94" dirty="0">
                <a:solidFill>
                  <a:schemeClr val="tx1"/>
                </a:solidFill>
                <a:latin typeface="Arial"/>
                <a:cs typeface="Arial"/>
              </a:rPr>
              <a:t>causes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problems during the </a:t>
            </a:r>
            <a:r>
              <a:rPr sz="3500" spc="-11" dirty="0">
                <a:solidFill>
                  <a:schemeClr val="tx1"/>
                </a:solidFill>
                <a:latin typeface="Arial"/>
                <a:cs typeface="Arial"/>
              </a:rPr>
              <a:t>cow’s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next  breeding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(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usually 80 days post  partum)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60264" y="570654"/>
            <a:ext cx="5544344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Energy</a:t>
            </a:r>
            <a:r>
              <a:rPr spc="-61" dirty="0"/>
              <a:t> </a:t>
            </a:r>
            <a:r>
              <a:rPr spc="-6" dirty="0"/>
              <a:t>Requirement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760469" y="1565412"/>
            <a:ext cx="7669674" cy="4734083"/>
          </a:xfrm>
          <a:prstGeom prst="rect">
            <a:avLst/>
          </a:prstGeom>
        </p:spPr>
        <p:txBody>
          <a:bodyPr vert="horz" wrap="square" lIns="0" tIns="14699" rIns="0" bIns="0" rtlCol="0">
            <a:spAutoFit/>
          </a:bodyPr>
          <a:lstStyle/>
          <a:p>
            <a:pPr marL="326182" indent="-312882">
              <a:lnSpc>
                <a:spcPts val="4023"/>
              </a:lnSpc>
              <a:spcBef>
                <a:spcPts val="116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326882" algn="l"/>
              </a:tabLst>
            </a:pPr>
            <a:r>
              <a:rPr sz="3500" b="1" dirty="0">
                <a:solidFill>
                  <a:schemeClr val="tx1"/>
                </a:solidFill>
                <a:latin typeface="Arial"/>
                <a:cs typeface="Arial"/>
              </a:rPr>
              <a:t>Energy is </a:t>
            </a:r>
            <a:r>
              <a:rPr sz="3500" b="1" spc="-6" dirty="0">
                <a:solidFill>
                  <a:schemeClr val="tx1"/>
                </a:solidFill>
                <a:latin typeface="Arial"/>
                <a:cs typeface="Arial"/>
              </a:rPr>
              <a:t>considered </a:t>
            </a:r>
            <a:r>
              <a:rPr sz="3500" b="1" dirty="0">
                <a:solidFill>
                  <a:schemeClr val="tx1"/>
                </a:solidFill>
                <a:latin typeface="Arial"/>
                <a:cs typeface="Arial"/>
              </a:rPr>
              <a:t>first</a:t>
            </a:r>
            <a:r>
              <a:rPr sz="3500" b="1" spc="-12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b="1" dirty="0">
                <a:solidFill>
                  <a:schemeClr val="tx1"/>
                </a:solidFill>
                <a:latin typeface="Arial"/>
                <a:cs typeface="Arial"/>
              </a:rPr>
              <a:t>in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394778">
              <a:lnSpc>
                <a:spcPts val="3814"/>
              </a:lnSpc>
              <a:spcBef>
                <a:spcPts val="265"/>
              </a:spcBef>
            </a:pPr>
            <a:r>
              <a:rPr sz="3500" b="1" dirty="0">
                <a:solidFill>
                  <a:schemeClr val="tx1"/>
                </a:solidFill>
                <a:latin typeface="Arial"/>
                <a:cs typeface="Arial"/>
              </a:rPr>
              <a:t>balancing </a:t>
            </a:r>
            <a:r>
              <a:rPr sz="3500" b="1" spc="-6" dirty="0">
                <a:solidFill>
                  <a:schemeClr val="tx1"/>
                </a:solidFill>
                <a:latin typeface="Arial"/>
                <a:cs typeface="Arial"/>
              </a:rPr>
              <a:t>diet for beef cattle,</a:t>
            </a:r>
            <a:r>
              <a:rPr sz="3500" b="1" spc="-15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b="1" spc="-33" dirty="0">
                <a:solidFill>
                  <a:schemeClr val="tx1"/>
                </a:solidFill>
                <a:latin typeface="Arial"/>
                <a:cs typeface="Arial"/>
              </a:rPr>
              <a:t>it’s  </a:t>
            </a:r>
            <a:r>
              <a:rPr sz="3500" b="1" dirty="0">
                <a:solidFill>
                  <a:schemeClr val="tx1"/>
                </a:solidFill>
                <a:latin typeface="Arial"/>
                <a:cs typeface="Arial"/>
              </a:rPr>
              <a:t>the </a:t>
            </a:r>
            <a:r>
              <a:rPr sz="3500" b="1" spc="-6" dirty="0">
                <a:solidFill>
                  <a:schemeClr val="tx1"/>
                </a:solidFill>
                <a:latin typeface="Arial"/>
                <a:cs typeface="Arial"/>
              </a:rPr>
              <a:t>largest </a:t>
            </a:r>
            <a:r>
              <a:rPr sz="3500" b="1" dirty="0">
                <a:solidFill>
                  <a:schemeClr val="tx1"/>
                </a:solidFill>
                <a:latin typeface="Arial"/>
                <a:cs typeface="Arial"/>
              </a:rPr>
              <a:t>portion of the</a:t>
            </a:r>
            <a:r>
              <a:rPr sz="3500" b="1" spc="-17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b="1" dirty="0">
                <a:solidFill>
                  <a:schemeClr val="tx1"/>
                </a:solidFill>
                <a:latin typeface="Arial"/>
                <a:cs typeface="Arial"/>
              </a:rPr>
              <a:t>ration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353480" indent="-312882">
              <a:lnSpc>
                <a:spcPts val="3814"/>
              </a:lnSpc>
              <a:spcBef>
                <a:spcPts val="656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Energy utilization determines </a:t>
            </a:r>
            <a:r>
              <a:rPr sz="3500" spc="-110" dirty="0">
                <a:solidFill>
                  <a:schemeClr val="tx1"/>
                </a:solidFill>
                <a:latin typeface="Arial"/>
                <a:cs typeface="Arial"/>
              </a:rPr>
              <a:t>cow’s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ability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 use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other</a:t>
            </a:r>
            <a:r>
              <a:rPr sz="3500" spc="-72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nutrients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lnSpc>
                <a:spcPts val="3814"/>
              </a:lnSpc>
              <a:spcBef>
                <a:spcPts val="650"/>
              </a:spcBef>
              <a:buClr>
                <a:srgbClr val="3891A7"/>
              </a:buClr>
              <a:buSzPct val="79687"/>
              <a:buFont typeface="Arial"/>
              <a:buChar char=""/>
              <a:tabLst>
                <a:tab pos="326882" algn="l"/>
              </a:tabLst>
            </a:pPr>
            <a:r>
              <a:rPr sz="3500" b="1" dirty="0">
                <a:solidFill>
                  <a:schemeClr val="tx1"/>
                </a:solidFill>
                <a:latin typeface="Arial"/>
                <a:cs typeface="Arial"/>
              </a:rPr>
              <a:t>Good quality forage </a:t>
            </a:r>
            <a:r>
              <a:rPr sz="3500" b="1" spc="-6" dirty="0">
                <a:solidFill>
                  <a:schemeClr val="tx1"/>
                </a:solidFill>
                <a:latin typeface="Arial"/>
                <a:cs typeface="Arial"/>
              </a:rPr>
              <a:t>satisfies </a:t>
            </a:r>
            <a:r>
              <a:rPr sz="3500" b="1" spc="-110" dirty="0">
                <a:solidFill>
                  <a:schemeClr val="tx1"/>
                </a:solidFill>
                <a:latin typeface="Arial"/>
                <a:cs typeface="Arial"/>
              </a:rPr>
              <a:t>adult  </a:t>
            </a:r>
            <a:r>
              <a:rPr sz="3500" b="1" spc="-6" dirty="0">
                <a:solidFill>
                  <a:schemeClr val="tx1"/>
                </a:solidFill>
                <a:latin typeface="Arial"/>
                <a:cs typeface="Arial"/>
              </a:rPr>
              <a:t>energy</a:t>
            </a:r>
            <a:r>
              <a:rPr sz="3500" b="1" spc="-4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b="1" spc="-6" dirty="0">
                <a:solidFill>
                  <a:schemeClr val="tx1"/>
                </a:solidFill>
                <a:latin typeface="Arial"/>
                <a:cs typeface="Arial"/>
              </a:rPr>
              <a:t>requirements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915548" indent="-312882">
              <a:lnSpc>
                <a:spcPts val="3814"/>
              </a:lnSpc>
              <a:spcBef>
                <a:spcPts val="656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Poor quality forages need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 be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supplemented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with</a:t>
            </a:r>
            <a:r>
              <a:rPr sz="35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concentrates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80726" y="570654"/>
            <a:ext cx="5843962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Protein</a:t>
            </a:r>
            <a:r>
              <a:rPr spc="-66" dirty="0"/>
              <a:t> </a:t>
            </a:r>
            <a:r>
              <a:rPr spc="-6" dirty="0"/>
              <a:t>Requirements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43967" y="1619171"/>
            <a:ext cx="7394471" cy="4477603"/>
          </a:xfrm>
          <a:prstGeom prst="rect">
            <a:avLst/>
          </a:prstGeom>
        </p:spPr>
        <p:txBody>
          <a:bodyPr vert="horz" wrap="square" lIns="0" tIns="14699" rIns="0" bIns="0" rtlCol="0">
            <a:spAutoFit/>
          </a:bodyPr>
          <a:lstStyle/>
          <a:p>
            <a:pPr marL="326182" marR="380779" indent="-312882">
              <a:spcBef>
                <a:spcPts val="116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50%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of all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protein and amino acid  needs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are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met by microbial</a:t>
            </a:r>
            <a:r>
              <a:rPr sz="3500" spc="-72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protein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synthesis</a:t>
            </a: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Protein deficiency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common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when  cows consume straw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and low</a:t>
            </a:r>
            <a:r>
              <a:rPr sz="3500" spc="-126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quality  </a:t>
            </a:r>
            <a:r>
              <a:rPr sz="3500" spc="-11" dirty="0">
                <a:solidFill>
                  <a:schemeClr val="tx1"/>
                </a:solidFill>
                <a:latin typeface="Arial"/>
                <a:cs typeface="Arial"/>
              </a:rPr>
              <a:t>hay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107794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Urea is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commonly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used as a </a:t>
            </a:r>
            <a:r>
              <a:rPr sz="3500" spc="-83" dirty="0">
                <a:solidFill>
                  <a:schemeClr val="tx1"/>
                </a:solidFill>
                <a:latin typeface="Arial"/>
                <a:cs typeface="Arial"/>
              </a:rPr>
              <a:t>protein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supplement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15976" y="646561"/>
            <a:ext cx="7553474" cy="56742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 marR="5600">
              <a:lnSpc>
                <a:spcPct val="100000"/>
              </a:lnSpc>
              <a:spcBef>
                <a:spcPts val="105"/>
              </a:spcBef>
            </a:pPr>
            <a:r>
              <a:rPr sz="3600" spc="-6" dirty="0"/>
              <a:t>Beef Cattle,</a:t>
            </a:r>
            <a:r>
              <a:rPr sz="3600" spc="-55" dirty="0"/>
              <a:t> </a:t>
            </a:r>
            <a:r>
              <a:rPr sz="3600" spc="-39" dirty="0"/>
              <a:t>Water  </a:t>
            </a:r>
            <a:r>
              <a:rPr sz="3600" spc="-6" dirty="0"/>
              <a:t>requirements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60469" y="1535825"/>
            <a:ext cx="7972794" cy="4638655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326182" indent="-312882">
              <a:spcBef>
                <a:spcPts val="772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Need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abundant supply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at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once</a:t>
            </a:r>
            <a:r>
              <a:rPr sz="3500" spc="-10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daily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Range cows consume 2 </a:t>
            </a:r>
            <a:r>
              <a:rPr sz="3500" spc="6" dirty="0">
                <a:solidFill>
                  <a:schemeClr val="tx1"/>
                </a:solidFill>
                <a:latin typeface="Arial"/>
                <a:cs typeface="Arial"/>
              </a:rPr>
              <a:t>½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gallons  daily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winter and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up to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12 gallons</a:t>
            </a:r>
            <a:r>
              <a:rPr sz="3500" spc="-9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per  head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</a:t>
            </a:r>
            <a:r>
              <a:rPr sz="3500" spc="-4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summer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925347" indent="-312882">
              <a:spcBef>
                <a:spcPts val="667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When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salt is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added,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water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need </a:t>
            </a:r>
            <a:r>
              <a:rPr sz="3500" spc="-259" dirty="0">
                <a:solidFill>
                  <a:schemeClr val="tx1"/>
                </a:solidFill>
                <a:latin typeface="Arial"/>
                <a:cs typeface="Arial"/>
              </a:rPr>
              <a:t>is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increased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478773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Fresh succulent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feeds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or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silage </a:t>
            </a:r>
            <a:r>
              <a:rPr sz="3500" spc="-143" dirty="0">
                <a:solidFill>
                  <a:schemeClr val="tx1"/>
                </a:solidFill>
                <a:latin typeface="Arial"/>
                <a:cs typeface="Arial"/>
              </a:rPr>
              <a:t>help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reduce</a:t>
            </a:r>
            <a:r>
              <a:rPr sz="3500" spc="-6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need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376016" y="677339"/>
            <a:ext cx="7193434" cy="505871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 marR="5600">
              <a:lnSpc>
                <a:spcPct val="100000"/>
              </a:lnSpc>
              <a:spcBef>
                <a:spcPts val="105"/>
              </a:spcBef>
            </a:pPr>
            <a:r>
              <a:rPr sz="3200" spc="-6" dirty="0"/>
              <a:t>Beef Cattle</a:t>
            </a:r>
            <a:r>
              <a:rPr sz="3200" spc="-55" dirty="0"/>
              <a:t> </a:t>
            </a:r>
            <a:r>
              <a:rPr sz="3200" spc="-6" dirty="0"/>
              <a:t>mineral  requirements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60468" y="1619170"/>
            <a:ext cx="7953192" cy="5701015"/>
          </a:xfrm>
          <a:prstGeom prst="rect">
            <a:avLst/>
          </a:prstGeom>
        </p:spPr>
        <p:txBody>
          <a:bodyPr vert="horz" wrap="square" lIns="0" tIns="14699" rIns="0" bIns="0" rtlCol="0">
            <a:spAutoFit/>
          </a:bodyPr>
          <a:lstStyle/>
          <a:p>
            <a:pPr marL="326182" marR="580967" indent="-312882">
              <a:spcBef>
                <a:spcPts val="116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Salt- need more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when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eating 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succulent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forages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than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when</a:t>
            </a:r>
            <a:r>
              <a:rPr sz="3200" spc="-13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eating  drier</a:t>
            </a:r>
            <a:r>
              <a:rPr sz="3200" spc="-3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forage</a:t>
            </a:r>
            <a:endParaRPr sz="3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Calcium- depends </a:t>
            </a:r>
            <a:r>
              <a:rPr sz="3200" spc="-11" dirty="0">
                <a:solidFill>
                  <a:schemeClr val="tx1"/>
                </a:solidFill>
                <a:latin typeface="Arial"/>
                <a:cs typeface="Arial"/>
              </a:rPr>
              <a:t>of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Ca </a:t>
            </a:r>
            <a:r>
              <a:rPr sz="3200" spc="-44" dirty="0">
                <a:solidFill>
                  <a:schemeClr val="tx1"/>
                </a:solidFill>
                <a:latin typeface="Arial"/>
                <a:cs typeface="Arial"/>
              </a:rPr>
              <a:t>concentration 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in soil,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higher needs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in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growing and  lactating</a:t>
            </a:r>
            <a:r>
              <a:rPr sz="3200" spc="-2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cows</a:t>
            </a:r>
          </a:p>
          <a:p>
            <a:pPr marL="326182" marR="623665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Phosphorus- Low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P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levels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in 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roughage,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so P is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often </a:t>
            </a:r>
            <a:r>
              <a:rPr sz="3200" spc="-11" dirty="0">
                <a:solidFill>
                  <a:schemeClr val="tx1"/>
                </a:solidFill>
                <a:latin typeface="Arial"/>
                <a:cs typeface="Arial"/>
              </a:rPr>
              <a:t>offered</a:t>
            </a:r>
            <a:r>
              <a:rPr sz="3200" spc="-22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free  choice in a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mineral</a:t>
            </a:r>
            <a:r>
              <a:rPr sz="3200" spc="-8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mix</a:t>
            </a:r>
          </a:p>
          <a:p>
            <a:pPr marL="326182" marR="182690" indent="-312882">
              <a:spcBef>
                <a:spcPts val="667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Cobalt- required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for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rumen  microorganisms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to synthesize</a:t>
            </a:r>
            <a:r>
              <a:rPr sz="3200" spc="-9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vitamin</a:t>
            </a:r>
            <a:endParaRPr sz="32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71909" y="570654"/>
            <a:ext cx="5076715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Minerals</a:t>
            </a:r>
            <a:r>
              <a:rPr spc="-55" dirty="0"/>
              <a:t> </a:t>
            </a:r>
            <a:r>
              <a:rPr spc="-6" dirty="0" smtClean="0"/>
              <a:t>continued</a:t>
            </a:r>
            <a:endParaRPr spc="-6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503238" y="1768475"/>
            <a:ext cx="9066212" cy="2638157"/>
          </a:xfrm>
          <a:prstGeom prst="rect">
            <a:avLst/>
          </a:prstGeom>
        </p:spPr>
        <p:txBody>
          <a:bodyPr vert="horz" wrap="square" lIns="0" tIns="98043" rIns="0" bIns="0" rtlCol="0">
            <a:spAutoFit/>
          </a:bodyPr>
          <a:lstStyle/>
          <a:p>
            <a:pPr marL="1664506" marR="5600" indent="-312882">
              <a:lnSpc>
                <a:spcPct val="100000"/>
              </a:lnSpc>
              <a:spcBef>
                <a:spcPts val="116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spc="-6" dirty="0"/>
              <a:t>Copper- Simental and </a:t>
            </a:r>
            <a:r>
              <a:rPr dirty="0"/>
              <a:t>Charlois </a:t>
            </a:r>
            <a:r>
              <a:rPr spc="-6" dirty="0"/>
              <a:t>have </a:t>
            </a:r>
            <a:r>
              <a:rPr spc="-524" dirty="0"/>
              <a:t>a  </a:t>
            </a:r>
            <a:r>
              <a:rPr spc="-6" dirty="0"/>
              <a:t>higher requirement </a:t>
            </a:r>
            <a:r>
              <a:rPr dirty="0"/>
              <a:t>than</a:t>
            </a:r>
            <a:r>
              <a:rPr spc="-270" dirty="0"/>
              <a:t> </a:t>
            </a:r>
            <a:r>
              <a:rPr spc="-6" dirty="0"/>
              <a:t>Angus</a:t>
            </a:r>
          </a:p>
          <a:p>
            <a:pPr marL="1664506" marR="279984" indent="-312882">
              <a:lnSpc>
                <a:spcPct val="100000"/>
              </a:lnSpc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spc="-6" dirty="0"/>
              <a:t>Iodine- deficiencies </a:t>
            </a:r>
            <a:r>
              <a:rPr dirty="0"/>
              <a:t>in Northwest </a:t>
            </a:r>
            <a:r>
              <a:rPr spc="-187" dirty="0"/>
              <a:t>and  </a:t>
            </a:r>
            <a:r>
              <a:rPr dirty="0"/>
              <a:t>Great </a:t>
            </a:r>
            <a:r>
              <a:rPr spc="-6" dirty="0"/>
              <a:t>Lakes area </a:t>
            </a:r>
            <a:r>
              <a:rPr dirty="0"/>
              <a:t>soil; </a:t>
            </a:r>
            <a:r>
              <a:rPr spc="-6" dirty="0"/>
              <a:t>supply </a:t>
            </a:r>
            <a:r>
              <a:rPr dirty="0"/>
              <a:t>via  </a:t>
            </a:r>
            <a:r>
              <a:rPr spc="-6" dirty="0"/>
              <a:t>iodized</a:t>
            </a:r>
            <a:r>
              <a:rPr spc="-33" dirty="0"/>
              <a:t> </a:t>
            </a:r>
            <a:r>
              <a:rPr dirty="0"/>
              <a:t>salt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59992" y="646560"/>
            <a:ext cx="7409458" cy="56742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 marR="5600">
              <a:lnSpc>
                <a:spcPct val="100000"/>
              </a:lnSpc>
              <a:spcBef>
                <a:spcPts val="105"/>
              </a:spcBef>
            </a:pPr>
            <a:r>
              <a:rPr sz="3600" spc="-6" dirty="0"/>
              <a:t>Beef Cattle</a:t>
            </a:r>
            <a:r>
              <a:rPr sz="3600" spc="-50" dirty="0"/>
              <a:t> </a:t>
            </a:r>
            <a:r>
              <a:rPr sz="3600" spc="-17" dirty="0"/>
              <a:t>Vitamin  </a:t>
            </a:r>
            <a:r>
              <a:rPr sz="3600" spc="-6" dirty="0"/>
              <a:t>Requirements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304008" y="1520053"/>
            <a:ext cx="7322147" cy="5893394"/>
          </a:xfrm>
          <a:prstGeom prst="rect">
            <a:avLst/>
          </a:prstGeom>
        </p:spPr>
        <p:txBody>
          <a:bodyPr vert="horz" wrap="square" lIns="0" tIns="114794" rIns="0" bIns="0" rtlCol="0">
            <a:spAutoFit/>
          </a:bodyPr>
          <a:lstStyle/>
          <a:p>
            <a:pPr marL="326182" marR="5600" indent="-312882">
              <a:lnSpc>
                <a:spcPct val="80000"/>
              </a:lnSpc>
              <a:spcBef>
                <a:spcPts val="904"/>
              </a:spcBef>
              <a:buClr>
                <a:srgbClr val="3891A7"/>
              </a:buClr>
              <a:buSzPct val="80000"/>
              <a:buChar char=""/>
              <a:tabLst>
                <a:tab pos="326882" algn="l"/>
              </a:tabLst>
            </a:pP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C, D, E, K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and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B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complex- no need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for 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supplementation; ruminal microflora 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synthesizes B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complex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and K, </a:t>
            </a:r>
            <a:r>
              <a:rPr sz="3300" spc="-11" dirty="0">
                <a:solidFill>
                  <a:schemeClr val="tx1"/>
                </a:solidFill>
                <a:latin typeface="Arial"/>
                <a:cs typeface="Arial"/>
              </a:rPr>
              <a:t>Vitamin</a:t>
            </a:r>
            <a:r>
              <a:rPr sz="3300" spc="-132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C 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is synthesized in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tissues,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Sun dried  forages contain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lots of </a:t>
            </a:r>
            <a:r>
              <a:rPr sz="3300" spc="-17" dirty="0">
                <a:solidFill>
                  <a:schemeClr val="tx1"/>
                </a:solidFill>
                <a:latin typeface="Arial"/>
                <a:cs typeface="Arial"/>
              </a:rPr>
              <a:t>Vit</a:t>
            </a:r>
            <a:r>
              <a:rPr sz="3300" spc="-17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D and</a:t>
            </a:r>
            <a:r>
              <a:rPr sz="3300" spc="-3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E</a:t>
            </a:r>
          </a:p>
          <a:p>
            <a:pPr marL="326182" marR="147692" indent="-312882">
              <a:lnSpc>
                <a:spcPct val="80000"/>
              </a:lnSpc>
              <a:spcBef>
                <a:spcPts val="661"/>
              </a:spcBef>
              <a:buClr>
                <a:srgbClr val="3891A7"/>
              </a:buClr>
              <a:buSzPct val="80000"/>
              <a:buChar char=""/>
              <a:tabLst>
                <a:tab pos="326882" algn="l"/>
              </a:tabLst>
            </a:pP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A-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roughage and grains are low in </a:t>
            </a:r>
            <a:r>
              <a:rPr sz="3300" spc="-17" dirty="0">
                <a:solidFill>
                  <a:schemeClr val="tx1"/>
                </a:solidFill>
                <a:latin typeface="Arial"/>
                <a:cs typeface="Arial"/>
              </a:rPr>
              <a:t>Vit </a:t>
            </a:r>
            <a:r>
              <a:rPr sz="3300" spc="-252" dirty="0">
                <a:solidFill>
                  <a:schemeClr val="tx1"/>
                </a:solidFill>
                <a:latin typeface="Arial"/>
                <a:cs typeface="Arial"/>
              </a:rPr>
              <a:t>A, 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causing a </a:t>
            </a:r>
            <a:r>
              <a:rPr sz="3300" spc="-22" dirty="0">
                <a:solidFill>
                  <a:schemeClr val="tx1"/>
                </a:solidFill>
                <a:latin typeface="Arial"/>
                <a:cs typeface="Arial"/>
              </a:rPr>
              <a:t>deficiency.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Cattle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on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pasture  can store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large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amounts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of </a:t>
            </a:r>
            <a:r>
              <a:rPr sz="3300" spc="-17" dirty="0">
                <a:solidFill>
                  <a:schemeClr val="tx1"/>
                </a:solidFill>
                <a:latin typeface="Arial"/>
                <a:cs typeface="Arial"/>
              </a:rPr>
              <a:t>Vit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A for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2  months in </a:t>
            </a:r>
            <a:r>
              <a:rPr sz="3300" spc="-33" dirty="0">
                <a:solidFill>
                  <a:schemeClr val="tx1"/>
                </a:solidFill>
                <a:latin typeface="Arial"/>
                <a:cs typeface="Arial"/>
              </a:rPr>
              <a:t>liver,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so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deficiency isn’t  immediately apparent. Look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for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signs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of  rough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coat,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diarrhea, excessive 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lacrimation</a:t>
            </a:r>
            <a:endParaRPr sz="33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015976" y="646560"/>
            <a:ext cx="7553474" cy="56742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 marR="5600">
              <a:lnSpc>
                <a:spcPct val="100000"/>
              </a:lnSpc>
              <a:spcBef>
                <a:spcPts val="105"/>
              </a:spcBef>
            </a:pPr>
            <a:r>
              <a:rPr sz="3600" spc="-6" dirty="0"/>
              <a:t>Grazing Systems</a:t>
            </a:r>
            <a:r>
              <a:rPr sz="3600" spc="-39" dirty="0"/>
              <a:t> </a:t>
            </a:r>
            <a:r>
              <a:rPr sz="3600" spc="-6" dirty="0"/>
              <a:t>and  Management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376016" y="1535825"/>
            <a:ext cx="6479674" cy="4100046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13999">
              <a:spcBef>
                <a:spcPts val="772"/>
              </a:spcBef>
              <a:tabLst>
                <a:tab pos="581667" algn="l"/>
              </a:tabLst>
            </a:pPr>
            <a:r>
              <a:rPr sz="2800" spc="-6" dirty="0">
                <a:solidFill>
                  <a:srgbClr val="3891A7"/>
                </a:solidFill>
                <a:latin typeface="Arial"/>
                <a:cs typeface="Arial"/>
              </a:rPr>
              <a:t>1.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	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Continuous</a:t>
            </a:r>
            <a:r>
              <a:rPr sz="3500" spc="-2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Grazing</a:t>
            </a:r>
          </a:p>
          <a:p>
            <a:pPr marL="581667" marR="727259" indent="-568368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581667" algn="l"/>
                <a:tab pos="582367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Most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common type of</a:t>
            </a:r>
            <a:r>
              <a:rPr sz="3500" spc="-13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grazing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scheme</a:t>
            </a:r>
          </a:p>
          <a:p>
            <a:pPr marL="581667" marR="206488" indent="-568368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581667" algn="l"/>
                <a:tab pos="582367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Cow grazes 1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area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for the</a:t>
            </a:r>
            <a:r>
              <a:rPr sz="3500" spc="-16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entire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season up to 1</a:t>
            </a:r>
            <a:r>
              <a:rPr sz="3500" spc="-1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year</a:t>
            </a:r>
          </a:p>
          <a:p>
            <a:pPr marL="581667" marR="5600" indent="-568368">
              <a:spcBef>
                <a:spcPts val="667"/>
              </a:spcBef>
              <a:buClr>
                <a:srgbClr val="3891A7"/>
              </a:buClr>
              <a:buSzPct val="79687"/>
              <a:buChar char="-"/>
              <a:tabLst>
                <a:tab pos="581667" algn="l"/>
                <a:tab pos="582367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Low maintenance, but</a:t>
            </a:r>
            <a:r>
              <a:rPr sz="3500" spc="-4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production  </a:t>
            </a:r>
            <a:r>
              <a:rPr sz="3500" spc="-11" dirty="0">
                <a:solidFill>
                  <a:schemeClr val="tx1"/>
                </a:solidFill>
                <a:latin typeface="Arial"/>
                <a:cs typeface="Arial"/>
              </a:rPr>
              <a:t>suffers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69743" y="570654"/>
            <a:ext cx="7288151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Grazing systems</a:t>
            </a:r>
            <a:r>
              <a:rPr spc="6" dirty="0"/>
              <a:t> </a:t>
            </a:r>
            <a:r>
              <a:rPr spc="-6" dirty="0"/>
              <a:t>continued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087984" y="1535783"/>
            <a:ext cx="7592775" cy="5304943"/>
          </a:xfrm>
          <a:prstGeom prst="rect">
            <a:avLst/>
          </a:prstGeom>
        </p:spPr>
        <p:txBody>
          <a:bodyPr vert="horz" wrap="square" lIns="0" tIns="44098" rIns="0" bIns="0" rtlCol="0">
            <a:spAutoFit/>
          </a:bodyPr>
          <a:lstStyle/>
          <a:p>
            <a:pPr marL="13999">
              <a:spcBef>
                <a:spcPts val="347"/>
              </a:spcBef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2.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Deferred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rotational</a:t>
            </a:r>
            <a:r>
              <a:rPr sz="3500" spc="-6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grazing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indent="-312882">
              <a:spcBef>
                <a:spcPts val="24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4 pasture</a:t>
            </a:r>
            <a:r>
              <a:rPr sz="3500" spc="-72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system</a:t>
            </a:r>
          </a:p>
          <a:p>
            <a:pPr marL="326182" marR="5600" indent="-312882">
              <a:lnSpc>
                <a:spcPct val="90000"/>
              </a:lnSpc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1 pasture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would not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be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grazed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from  spring to mid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summer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order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</a:t>
            </a:r>
            <a:r>
              <a:rPr sz="3500" spc="-16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allow  desirable plants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flower and reach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seed</a:t>
            </a:r>
            <a:r>
              <a:rPr sz="3500" spc="-4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maturity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698561" indent="-312882">
              <a:lnSpc>
                <a:spcPts val="3814"/>
              </a:lnSpc>
              <a:spcBef>
                <a:spcPts val="71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The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following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year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another</a:t>
            </a:r>
            <a:r>
              <a:rPr sz="3500" spc="-14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pasture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would not be</a:t>
            </a:r>
            <a:r>
              <a:rPr sz="3500" spc="-4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grazed</a:t>
            </a:r>
          </a:p>
          <a:p>
            <a:pPr marL="326182" marR="872851" indent="-312882">
              <a:lnSpc>
                <a:spcPts val="3814"/>
              </a:lnSpc>
              <a:spcBef>
                <a:spcPts val="656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After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4 years,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all four pastures</a:t>
            </a:r>
            <a:r>
              <a:rPr sz="3500" spc="-9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will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have had time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</a:t>
            </a:r>
            <a:r>
              <a:rPr sz="35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rest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47280" y="570654"/>
            <a:ext cx="3169096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Dairy</a:t>
            </a:r>
            <a:r>
              <a:rPr spc="-83" dirty="0"/>
              <a:t> </a:t>
            </a:r>
            <a:r>
              <a:rPr spc="-6" dirty="0"/>
              <a:t>Cattle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376015" y="1619171"/>
            <a:ext cx="7208137" cy="4523769"/>
          </a:xfrm>
          <a:prstGeom prst="rect">
            <a:avLst/>
          </a:prstGeom>
        </p:spPr>
        <p:txBody>
          <a:bodyPr vert="horz" wrap="square" lIns="0" tIns="14699" rIns="0" bIns="0" rtlCol="0">
            <a:spAutoFit/>
          </a:bodyPr>
          <a:lstStyle/>
          <a:p>
            <a:pPr marL="326182" marR="5600" indent="-312882">
              <a:spcBef>
                <a:spcPts val="116"/>
              </a:spcBef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Main objective- increase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dry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matter  intake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produce higher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levels of</a:t>
            </a:r>
            <a:r>
              <a:rPr sz="3500" spc="-12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milk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production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>
              <a:spcBef>
                <a:spcPts val="44"/>
              </a:spcBef>
            </a:pPr>
            <a:endParaRPr sz="48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209988" indent="-312882"/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Key factors: </a:t>
            </a:r>
            <a:r>
              <a:rPr sz="3500" spc="-39" dirty="0">
                <a:solidFill>
                  <a:schemeClr val="tx1"/>
                </a:solidFill>
                <a:latin typeface="Arial"/>
                <a:cs typeface="Arial"/>
              </a:rPr>
              <a:t>energy,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ration</a:t>
            </a:r>
            <a:r>
              <a:rPr sz="3500" spc="-1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22" dirty="0">
                <a:solidFill>
                  <a:schemeClr val="tx1"/>
                </a:solidFill>
                <a:latin typeface="Arial"/>
                <a:cs typeface="Arial"/>
              </a:rPr>
              <a:t>digestibility,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rumen fill, </a:t>
            </a:r>
            <a:r>
              <a:rPr sz="3500" spc="-28" dirty="0">
                <a:solidFill>
                  <a:schemeClr val="tx1"/>
                </a:solidFill>
                <a:latin typeface="Arial"/>
                <a:cs typeface="Arial"/>
              </a:rPr>
              <a:t>palatability,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body weight(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BCS),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environment, frequency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of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feeding and</a:t>
            </a:r>
            <a:r>
              <a:rPr sz="3500" spc="-3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water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69743" y="570654"/>
            <a:ext cx="7288151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Grazing systems</a:t>
            </a:r>
            <a:r>
              <a:rPr spc="6" dirty="0"/>
              <a:t> </a:t>
            </a:r>
            <a:r>
              <a:rPr spc="-6" dirty="0"/>
              <a:t>continued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304008" y="1535825"/>
            <a:ext cx="6984027" cy="2971532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13999">
              <a:spcBef>
                <a:spcPts val="772"/>
              </a:spcBef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3.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Rest</a:t>
            </a:r>
            <a:r>
              <a:rPr sz="3500" spc="-3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rotation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Uses 3-5</a:t>
            </a:r>
            <a:r>
              <a:rPr sz="35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pastures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1 pasture is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not grazed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for an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entire  </a:t>
            </a:r>
            <a:r>
              <a:rPr sz="3500" spc="-44" dirty="0">
                <a:solidFill>
                  <a:schemeClr val="tx1"/>
                </a:solidFill>
                <a:latin typeface="Arial"/>
                <a:cs typeface="Arial"/>
              </a:rPr>
              <a:t>year,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while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herd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uses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other</a:t>
            </a:r>
            <a:r>
              <a:rPr sz="3500" spc="-9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pastures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669744" y="570654"/>
            <a:ext cx="7386858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Grazing Systems</a:t>
            </a:r>
            <a:r>
              <a:rPr spc="-11" dirty="0"/>
              <a:t> </a:t>
            </a:r>
            <a:r>
              <a:rPr spc="-6" dirty="0"/>
              <a:t>continued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92040" y="1535825"/>
            <a:ext cx="7116021" cy="2945884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13999">
              <a:spcBef>
                <a:spcPts val="772"/>
              </a:spcBef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4.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Short duration</a:t>
            </a:r>
            <a:r>
              <a:rPr sz="3500" spc="-3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grazing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Developed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</a:t>
            </a:r>
            <a:r>
              <a:rPr sz="35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France</a:t>
            </a: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8-40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pastures grazed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intensively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for</a:t>
            </a:r>
            <a:r>
              <a:rPr sz="3500" spc="-14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2-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3 days,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then not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grazed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again for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several</a:t>
            </a:r>
            <a:r>
              <a:rPr sz="35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weeks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56861" y="570654"/>
            <a:ext cx="5475739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Nutritional</a:t>
            </a:r>
            <a:r>
              <a:rPr spc="-50" dirty="0"/>
              <a:t> </a:t>
            </a:r>
            <a:r>
              <a:rPr spc="-6" dirty="0"/>
              <a:t>Disorders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304007" y="1535784"/>
            <a:ext cx="7444935" cy="5692229"/>
          </a:xfrm>
          <a:prstGeom prst="rect">
            <a:avLst/>
          </a:prstGeom>
        </p:spPr>
        <p:txBody>
          <a:bodyPr vert="horz" wrap="square" lIns="0" tIns="44098" rIns="0" bIns="0" rtlCol="0">
            <a:spAutoFit/>
          </a:bodyPr>
          <a:lstStyle/>
          <a:p>
            <a:pPr marL="13999">
              <a:spcBef>
                <a:spcPts val="347"/>
              </a:spcBef>
              <a:tabLst>
                <a:tab pos="581667" algn="l"/>
              </a:tabLst>
            </a:pPr>
            <a:r>
              <a:rPr sz="2800" spc="-6" dirty="0">
                <a:solidFill>
                  <a:srgbClr val="3891A7"/>
                </a:solidFill>
                <a:latin typeface="Arial"/>
                <a:cs typeface="Arial"/>
              </a:rPr>
              <a:t>1</a:t>
            </a:r>
            <a:r>
              <a:rPr sz="2800" spc="-6" dirty="0">
                <a:solidFill>
                  <a:schemeClr val="tx1"/>
                </a:solidFill>
                <a:latin typeface="Arial"/>
                <a:cs typeface="Arial"/>
              </a:rPr>
              <a:t>.	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Pasture</a:t>
            </a:r>
            <a:r>
              <a:rPr sz="35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bloat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581667" marR="5600" indent="-568368">
              <a:lnSpc>
                <a:spcPts val="3814"/>
              </a:lnSpc>
              <a:spcBef>
                <a:spcPts val="716"/>
              </a:spcBef>
              <a:buClr>
                <a:srgbClr val="3891A7"/>
              </a:buClr>
              <a:buSzPct val="79687"/>
              <a:buChar char="-"/>
              <a:tabLst>
                <a:tab pos="581667" algn="l"/>
                <a:tab pos="582367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Comes from consuming lush</a:t>
            </a:r>
            <a:r>
              <a:rPr sz="3500" spc="-19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legumes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(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alfalfa,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red</a:t>
            </a:r>
            <a:r>
              <a:rPr sz="3500" spc="-6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clover)</a:t>
            </a:r>
          </a:p>
          <a:p>
            <a:pPr marL="581667" marR="230287" indent="-568368">
              <a:lnSpc>
                <a:spcPct val="90000"/>
              </a:lnSpc>
              <a:spcBef>
                <a:spcPts val="601"/>
              </a:spcBef>
              <a:buClr>
                <a:srgbClr val="3891A7"/>
              </a:buClr>
              <a:buSzPct val="79687"/>
              <a:buChar char="-"/>
              <a:tabLst>
                <a:tab pos="581667" algn="l"/>
                <a:tab pos="582367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Relieve bloat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by inserting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stomach  tube into rumen and giving</a:t>
            </a:r>
            <a:r>
              <a:rPr sz="3500" spc="-6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anti-foam  material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( ex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vegetable</a:t>
            </a:r>
            <a:r>
              <a:rPr sz="3500" spc="-72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oil)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581667" marR="5600" indent="-568368">
              <a:lnSpc>
                <a:spcPct val="90000"/>
              </a:lnSpc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581667" algn="l"/>
                <a:tab pos="582367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 trocar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 is used in extreme cases to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release pressure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(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large “needle”  puncture through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skin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and gas</a:t>
            </a:r>
            <a:r>
              <a:rPr sz="3500" spc="-8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rushes  out)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304008" y="615784"/>
            <a:ext cx="7265442" cy="628982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 marR="5600">
              <a:lnSpc>
                <a:spcPct val="100000"/>
              </a:lnSpc>
              <a:spcBef>
                <a:spcPts val="105"/>
              </a:spcBef>
            </a:pPr>
            <a:r>
              <a:rPr sz="4000" spc="-6" dirty="0"/>
              <a:t>Nutritional</a:t>
            </a:r>
            <a:r>
              <a:rPr sz="4000" spc="-55" dirty="0"/>
              <a:t> </a:t>
            </a:r>
            <a:r>
              <a:rPr sz="4000" spc="-6" dirty="0"/>
              <a:t>disorders  continued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304008" y="1535824"/>
            <a:ext cx="7250044" cy="4890006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13999">
              <a:spcBef>
                <a:spcPts val="772"/>
              </a:spcBef>
            </a:pP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Grass</a:t>
            </a:r>
            <a:r>
              <a:rPr sz="32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tetany</a:t>
            </a:r>
            <a:endParaRPr sz="3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319882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Low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Mg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levels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in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blood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from</a:t>
            </a:r>
            <a:r>
              <a:rPr sz="3200" spc="-12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grazing  lush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green grass</a:t>
            </a:r>
            <a:r>
              <a:rPr sz="3200" spc="-72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pastures</a:t>
            </a:r>
          </a:p>
          <a:p>
            <a:pPr marL="326182" marR="1040141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Common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in cows nursing</a:t>
            </a:r>
            <a:r>
              <a:rPr sz="3200" spc="-14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calves 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under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2</a:t>
            </a:r>
            <a:r>
              <a:rPr sz="3200" spc="-3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months</a:t>
            </a:r>
            <a:endParaRPr sz="3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indent="-312882">
              <a:spcBef>
                <a:spcPts val="667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Symptoms: </a:t>
            </a:r>
            <a:r>
              <a:rPr sz="3200" spc="-22" dirty="0">
                <a:solidFill>
                  <a:schemeClr val="tx1"/>
                </a:solidFill>
                <a:latin typeface="Arial"/>
                <a:cs typeface="Arial"/>
              </a:rPr>
              <a:t>excitability,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cows act</a:t>
            </a:r>
            <a:r>
              <a:rPr sz="3200" spc="-12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blind</a:t>
            </a:r>
            <a:endParaRPr sz="32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47369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Fix by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feeding free choice mineral  supplement containing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Mg, </a:t>
            </a:r>
            <a:r>
              <a:rPr sz="3200" spc="-6" dirty="0">
                <a:solidFill>
                  <a:schemeClr val="tx1"/>
                </a:solidFill>
                <a:latin typeface="Arial"/>
                <a:cs typeface="Arial"/>
              </a:rPr>
              <a:t>early</a:t>
            </a:r>
            <a:r>
              <a:rPr sz="3200" spc="-9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in  grazing</a:t>
            </a:r>
            <a:r>
              <a:rPr sz="3200" spc="-4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chemeClr val="tx1"/>
                </a:solidFill>
                <a:latin typeface="Arial"/>
                <a:cs typeface="Arial"/>
              </a:rPr>
              <a:t>season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143948" y="1535824"/>
            <a:ext cx="7288852" cy="5805641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13999">
              <a:spcBef>
                <a:spcPts val="772"/>
              </a:spcBef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Nitrite</a:t>
            </a:r>
            <a:r>
              <a:rPr sz="3500" spc="-3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toxicity</a:t>
            </a:r>
          </a:p>
          <a:p>
            <a:pPr marL="326182" marR="263185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Caused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when intake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of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nitrite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is</a:t>
            </a:r>
            <a:r>
              <a:rPr sz="3500" spc="-9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excess of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the </a:t>
            </a:r>
            <a:r>
              <a:rPr sz="3500" spc="-17" dirty="0">
                <a:solidFill>
                  <a:schemeClr val="tx1"/>
                </a:solidFill>
                <a:latin typeface="Arial"/>
                <a:cs typeface="Arial"/>
              </a:rPr>
              <a:t>rumen’s </a:t>
            </a:r>
            <a:r>
              <a:rPr sz="3500" spc="-11" dirty="0">
                <a:solidFill>
                  <a:schemeClr val="tx1"/>
                </a:solidFill>
                <a:latin typeface="Arial"/>
                <a:cs typeface="Arial"/>
              </a:rPr>
              <a:t>ability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  convert it </a:t>
            </a:r>
            <a:r>
              <a:rPr sz="3500" spc="-11" dirty="0">
                <a:solidFill>
                  <a:schemeClr val="tx1"/>
                </a:solidFill>
                <a:latin typeface="Arial"/>
                <a:cs typeface="Arial"/>
              </a:rPr>
              <a:t>to</a:t>
            </a:r>
            <a:r>
              <a:rPr sz="3500" spc="-6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ammonia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13071" indent="-312882">
              <a:spcBef>
                <a:spcPts val="667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Causes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hemoglobin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blood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  change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into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form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which</a:t>
            </a:r>
            <a:r>
              <a:rPr sz="3500" spc="-15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cannot  transport oxygen to the</a:t>
            </a:r>
            <a:r>
              <a:rPr sz="3500" spc="-16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tissues</a:t>
            </a:r>
          </a:p>
          <a:p>
            <a:pPr marL="326182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Cow dies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from</a:t>
            </a:r>
            <a:r>
              <a:rPr sz="3500" spc="-66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asphyxiation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spc="-33" dirty="0">
                <a:solidFill>
                  <a:schemeClr val="tx1"/>
                </a:solidFill>
                <a:latin typeface="Arial"/>
                <a:cs typeface="Arial"/>
              </a:rPr>
              <a:t>Treat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with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injection </a:t>
            </a:r>
            <a:r>
              <a:rPr sz="3500" spc="-11" dirty="0">
                <a:solidFill>
                  <a:schemeClr val="tx1"/>
                </a:solidFill>
                <a:latin typeface="Arial"/>
                <a:cs typeface="Arial"/>
              </a:rPr>
              <a:t>of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IV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methylene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  blue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60469" y="1535825"/>
            <a:ext cx="7990995" cy="5177264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13999">
              <a:spcBef>
                <a:spcPts val="772"/>
              </a:spcBef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Fescue</a:t>
            </a:r>
            <a:r>
              <a:rPr sz="35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toxicity</a:t>
            </a:r>
          </a:p>
          <a:p>
            <a:pPr marL="326182" marR="1113637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Caused by grazing or</a:t>
            </a:r>
            <a:r>
              <a:rPr sz="3500" spc="-19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consuming  harvested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hay from tall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fescue  pastures</a:t>
            </a:r>
          </a:p>
          <a:p>
            <a:pPr marL="326182" marR="417876" indent="-312882">
              <a:spcBef>
                <a:spcPts val="667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Cow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eats the endophytic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 fungus</a:t>
            </a:r>
            <a:r>
              <a:rPr sz="3500" spc="-8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that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grows between the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fescue</a:t>
            </a:r>
            <a:r>
              <a:rPr sz="3500" spc="-8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cells</a:t>
            </a:r>
          </a:p>
          <a:p>
            <a:pPr marL="448674" indent="-435375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448674" algn="l"/>
                <a:tab pos="449375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signs: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soreness in hind limbs,</a:t>
            </a:r>
            <a:r>
              <a:rPr sz="3500" spc="-72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“</a:t>
            </a:r>
          </a:p>
          <a:p>
            <a:pPr marL="326182" marR="5600"/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fescue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foot” hooves and tail slough</a:t>
            </a:r>
            <a:r>
              <a:rPr sz="3500" spc="-11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22" dirty="0">
                <a:solidFill>
                  <a:schemeClr val="tx1"/>
                </a:solidFill>
                <a:latin typeface="Arial"/>
                <a:cs typeface="Arial"/>
              </a:rPr>
              <a:t>off,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hypersalivation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and</a:t>
            </a:r>
            <a:r>
              <a:rPr sz="3500" spc="-72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polyuria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760469" y="1520054"/>
            <a:ext cx="7825785" cy="4541529"/>
          </a:xfrm>
          <a:prstGeom prst="rect">
            <a:avLst/>
          </a:prstGeom>
        </p:spPr>
        <p:txBody>
          <a:bodyPr vert="horz" wrap="square" lIns="0" tIns="13999" rIns="0" bIns="0" rtlCol="0">
            <a:spAutoFit/>
          </a:bodyPr>
          <a:lstStyle/>
          <a:p>
            <a:pPr marL="13999">
              <a:lnSpc>
                <a:spcPts val="3902"/>
              </a:lnSpc>
              <a:spcBef>
                <a:spcPts val="110"/>
              </a:spcBef>
            </a:pP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Acute Pulmonary Emphysema “</a:t>
            </a:r>
            <a:r>
              <a:rPr sz="3300" spc="-33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Asthma’</a:t>
            </a:r>
          </a:p>
          <a:p>
            <a:pPr marL="326182" marR="470373" indent="-312882">
              <a:lnSpc>
                <a:spcPct val="80000"/>
              </a:lnSpc>
              <a:spcBef>
                <a:spcPts val="728"/>
              </a:spcBef>
              <a:buClr>
                <a:srgbClr val="3891A7"/>
              </a:buClr>
              <a:buSzPct val="80000"/>
              <a:buChar char="-"/>
              <a:tabLst>
                <a:tab pos="326182" algn="l"/>
                <a:tab pos="326882" algn="l"/>
              </a:tabLst>
            </a:pP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Occurs in western US when cattle are  moved from dry rangelands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to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lush  meadow pastures</a:t>
            </a:r>
            <a:r>
              <a:rPr sz="3300" spc="-44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abruptly</a:t>
            </a:r>
            <a:endParaRPr sz="33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indent="-312882">
              <a:lnSpc>
                <a:spcPts val="3770"/>
              </a:lnSpc>
              <a:buClr>
                <a:srgbClr val="3891A7"/>
              </a:buClr>
              <a:buSzPct val="80000"/>
              <a:buChar char="-"/>
              <a:tabLst>
                <a:tab pos="326182" algn="l"/>
                <a:tab pos="326882" algn="l"/>
              </a:tabLst>
            </a:pP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Signs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seen in 4-5 days after diet</a:t>
            </a:r>
            <a:r>
              <a:rPr sz="3300" spc="-3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change</a:t>
            </a:r>
            <a:endParaRPr sz="33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1797" indent="-312882">
              <a:lnSpc>
                <a:spcPts val="3175"/>
              </a:lnSpc>
              <a:spcBef>
                <a:spcPts val="700"/>
              </a:spcBef>
              <a:buClr>
                <a:srgbClr val="3891A7"/>
              </a:buClr>
              <a:buSzPct val="80000"/>
              <a:buChar char="-"/>
              <a:tabLst>
                <a:tab pos="326182" algn="l"/>
                <a:tab pos="326882" algn="l"/>
              </a:tabLst>
            </a:pP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Symptoms: labored breathing, extended  neck, open mouth breathing,</a:t>
            </a:r>
            <a:r>
              <a:rPr sz="3300" spc="-3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grunting</a:t>
            </a:r>
            <a:endParaRPr sz="33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961746" indent="-312882">
              <a:lnSpc>
                <a:spcPts val="3175"/>
              </a:lnSpc>
              <a:spcBef>
                <a:spcPts val="661"/>
              </a:spcBef>
              <a:buClr>
                <a:srgbClr val="3891A7"/>
              </a:buClr>
              <a:buSzPct val="80000"/>
              <a:buChar char="-"/>
              <a:tabLst>
                <a:tab pos="326182" algn="l"/>
                <a:tab pos="326882" algn="l"/>
              </a:tabLst>
            </a:pP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Prevention: (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no treatment)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slowly 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introduce cattle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to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new pasture</a:t>
            </a:r>
            <a:r>
              <a:rPr sz="3300" spc="-2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and  supplement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with</a:t>
            </a:r>
            <a:r>
              <a:rPr sz="3300" spc="-61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monensin</a:t>
            </a:r>
            <a:endParaRPr sz="33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104208" y="3419797"/>
            <a:ext cx="264527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400" dirty="0" smtClean="0">
                <a:solidFill>
                  <a:schemeClr val="accent6">
                    <a:lumMod val="50000"/>
                  </a:schemeClr>
                </a:solidFill>
                <a:latin typeface="AR BERKLEY" pitchFamily="2" charset="0"/>
              </a:rPr>
              <a:t>Thank you</a:t>
            </a:r>
            <a:endParaRPr lang="en-IN" dirty="0">
              <a:solidFill>
                <a:schemeClr val="accent6">
                  <a:lumMod val="50000"/>
                </a:schemeClr>
              </a:solidFill>
              <a:latin typeface="AR BERKLEY" pitchFamily="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20663" y="570654"/>
            <a:ext cx="6280089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Phase feeding</a:t>
            </a:r>
            <a:r>
              <a:rPr spc="-61" dirty="0"/>
              <a:t> </a:t>
            </a:r>
            <a:r>
              <a:rPr spc="-6" dirty="0"/>
              <a:t>program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20031" y="1535825"/>
            <a:ext cx="7216031" cy="5125968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13999">
              <a:spcBef>
                <a:spcPts val="772"/>
              </a:spcBef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Phase</a:t>
            </a:r>
            <a:r>
              <a:rPr sz="3500" spc="-33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feeding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34298" indent="-312882">
              <a:spcBef>
                <a:spcPts val="661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Changing the nutrient concentration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  a series of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diets formulated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to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meet</a:t>
            </a:r>
            <a:r>
              <a:rPr sz="3500" spc="-138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an  </a:t>
            </a:r>
            <a:r>
              <a:rPr sz="3500" spc="-17" dirty="0">
                <a:solidFill>
                  <a:schemeClr val="tx1"/>
                </a:solidFill>
                <a:latin typeface="Arial"/>
                <a:cs typeface="Arial"/>
              </a:rPr>
              <a:t>animal’s </a:t>
            </a:r>
            <a:r>
              <a:rPr sz="3500" spc="-11" dirty="0">
                <a:solidFill>
                  <a:schemeClr val="tx1"/>
                </a:solidFill>
                <a:latin typeface="Arial"/>
                <a:cs typeface="Arial"/>
              </a:rPr>
              <a:t>nutrient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requirements more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precisely at a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particular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stage of  growth or</a:t>
            </a:r>
            <a:r>
              <a:rPr sz="3500" spc="-66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production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indent="-312882">
              <a:spcBef>
                <a:spcPts val="667"/>
              </a:spcBef>
              <a:buClr>
                <a:srgbClr val="3891A7"/>
              </a:buClr>
              <a:buSzPct val="79687"/>
              <a:buChar char="-"/>
              <a:tabLst>
                <a:tab pos="326182" algn="l"/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Based on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lactation and gestation</a:t>
            </a:r>
            <a:r>
              <a:rPr sz="3500" spc="-10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cycle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984528" y="1835621"/>
            <a:ext cx="2235239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Phase</a:t>
            </a:r>
            <a:r>
              <a:rPr spc="-94" dirty="0"/>
              <a:t> </a:t>
            </a:r>
            <a:r>
              <a:rPr spc="-6" dirty="0"/>
              <a:t>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27944" y="2853079"/>
            <a:ext cx="7924491" cy="4023102"/>
          </a:xfrm>
          <a:prstGeom prst="rect">
            <a:avLst/>
          </a:prstGeom>
        </p:spPr>
        <p:txBody>
          <a:bodyPr vert="horz" wrap="square" lIns="0" tIns="97994" rIns="0" bIns="0" rtlCol="0">
            <a:spAutoFit/>
          </a:bodyPr>
          <a:lstStyle/>
          <a:p>
            <a:pPr marL="326182" indent="-312882">
              <a:spcBef>
                <a:spcPts val="772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First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10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weeks of</a:t>
            </a:r>
            <a:r>
              <a:rPr sz="3500" spc="-9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lactation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303083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Peak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milk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production happens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 </a:t>
            </a:r>
            <a:r>
              <a:rPr sz="3500" spc="-138" dirty="0">
                <a:solidFill>
                  <a:schemeClr val="tx1"/>
                </a:solidFill>
                <a:latin typeface="Arial"/>
                <a:cs typeface="Arial"/>
              </a:rPr>
              <a:t>this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phase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Negative energy balance develops, </a:t>
            </a:r>
            <a:r>
              <a:rPr sz="3500" spc="-270" dirty="0">
                <a:solidFill>
                  <a:schemeClr val="tx1"/>
                </a:solidFill>
                <a:latin typeface="Arial"/>
                <a:cs typeface="Arial"/>
              </a:rPr>
              <a:t>so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cow uses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body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stores to make up  </a:t>
            </a:r>
            <a:r>
              <a:rPr sz="3500" spc="-11" dirty="0">
                <a:solidFill>
                  <a:schemeClr val="tx1"/>
                </a:solidFill>
                <a:latin typeface="Arial"/>
                <a:cs typeface="Arial"/>
              </a:rPr>
              <a:t>difference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( can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borrow fat, but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cannot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borrow</a:t>
            </a:r>
            <a:r>
              <a:rPr sz="3500" spc="-50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protein)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052508" y="251445"/>
            <a:ext cx="6452300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What </a:t>
            </a:r>
            <a:r>
              <a:rPr spc="-11" dirty="0"/>
              <a:t>to </a:t>
            </a:r>
            <a:r>
              <a:rPr spc="-6" dirty="0"/>
              <a:t>feed in Phase</a:t>
            </a:r>
            <a:r>
              <a:rPr spc="6" dirty="0"/>
              <a:t> </a:t>
            </a:r>
            <a:r>
              <a:rPr spc="-6" dirty="0"/>
              <a:t>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760468" y="1570451"/>
            <a:ext cx="7895089" cy="4957339"/>
          </a:xfrm>
          <a:prstGeom prst="rect">
            <a:avLst/>
          </a:prstGeom>
        </p:spPr>
        <p:txBody>
          <a:bodyPr vert="horz" wrap="square" lIns="0" tIns="70696" rIns="0" bIns="0" rtlCol="0">
            <a:spAutoFit/>
          </a:bodyPr>
          <a:lstStyle/>
          <a:p>
            <a:pPr marL="326182" marR="5600" indent="-312882" algn="just">
              <a:lnSpc>
                <a:spcPts val="3571"/>
              </a:lnSpc>
              <a:spcBef>
                <a:spcPts val="557"/>
              </a:spcBef>
              <a:buClr>
                <a:srgbClr val="3891A7"/>
              </a:buClr>
              <a:buSzPct val="80000"/>
              <a:buChar char=""/>
              <a:tabLst>
                <a:tab pos="326882" algn="l"/>
              </a:tabLst>
            </a:pP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Increased grain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for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energy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( corn, </a:t>
            </a:r>
            <a:r>
              <a:rPr sz="3300" spc="-88" dirty="0">
                <a:solidFill>
                  <a:schemeClr val="tx1"/>
                </a:solidFill>
                <a:latin typeface="Arial"/>
                <a:cs typeface="Arial"/>
              </a:rPr>
              <a:t>wheat, 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soybeans)</a:t>
            </a:r>
            <a:endParaRPr sz="33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146992" indent="-312882" algn="just">
              <a:lnSpc>
                <a:spcPts val="3571"/>
              </a:lnSpc>
              <a:spcBef>
                <a:spcPts val="667"/>
              </a:spcBef>
              <a:buClr>
                <a:srgbClr val="3891A7"/>
              </a:buClr>
              <a:buSzPct val="80000"/>
              <a:buChar char=""/>
              <a:tabLst>
                <a:tab pos="326882" algn="l"/>
              </a:tabLst>
            </a:pP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Protein supplementation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to meet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amino  acid requirements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(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dried brewers grain, 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distillers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grain, corn gluten</a:t>
            </a:r>
            <a:r>
              <a:rPr sz="3300" spc="-66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meal)</a:t>
            </a:r>
            <a:endParaRPr sz="33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1124137" indent="-312882">
              <a:lnSpc>
                <a:spcPts val="3571"/>
              </a:lnSpc>
              <a:spcBef>
                <a:spcPts val="661"/>
              </a:spcBef>
              <a:buClr>
                <a:srgbClr val="3891A7"/>
              </a:buClr>
              <a:buSzPct val="80000"/>
              <a:buChar char=""/>
              <a:tabLst>
                <a:tab pos="326882" algn="l"/>
              </a:tabLst>
            </a:pP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Increased concentrates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and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fats </a:t>
            </a:r>
            <a:r>
              <a:rPr sz="3300" spc="-252" dirty="0">
                <a:solidFill>
                  <a:schemeClr val="tx1"/>
                </a:solidFill>
                <a:latin typeface="Arial"/>
                <a:cs typeface="Arial"/>
              </a:rPr>
              <a:t>to 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increase energy density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of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feed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( 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soybeans, sunflower</a:t>
            </a:r>
            <a:r>
              <a:rPr sz="3300" spc="-5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seeds)</a:t>
            </a:r>
            <a:endParaRPr sz="33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386378" indent="-312882">
              <a:lnSpc>
                <a:spcPts val="3571"/>
              </a:lnSpc>
              <a:spcBef>
                <a:spcPts val="661"/>
              </a:spcBef>
              <a:buClr>
                <a:srgbClr val="3891A7"/>
              </a:buClr>
              <a:buSzPct val="80000"/>
              <a:buChar char=""/>
              <a:tabLst>
                <a:tab pos="326882" algn="l"/>
              </a:tabLst>
            </a:pP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Sodium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bicarbonate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“ </a:t>
            </a:r>
            <a:r>
              <a:rPr sz="3300" spc="-17" dirty="0">
                <a:solidFill>
                  <a:schemeClr val="tx1"/>
                </a:solidFill>
                <a:latin typeface="Arial"/>
                <a:cs typeface="Arial"/>
              </a:rPr>
              <a:t>buffer”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to </a:t>
            </a:r>
            <a:r>
              <a:rPr sz="3300" spc="-77" dirty="0">
                <a:solidFill>
                  <a:schemeClr val="tx1"/>
                </a:solidFill>
                <a:latin typeface="Arial"/>
                <a:cs typeface="Arial"/>
              </a:rPr>
              <a:t>reduce  </a:t>
            </a:r>
            <a:r>
              <a:rPr sz="3300" dirty="0">
                <a:solidFill>
                  <a:schemeClr val="tx1"/>
                </a:solidFill>
                <a:latin typeface="Arial"/>
                <a:cs typeface="Arial"/>
              </a:rPr>
              <a:t>acidosis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and maintain ruminal</a:t>
            </a:r>
            <a:r>
              <a:rPr sz="3300" spc="-105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300" spc="-6" dirty="0">
                <a:solidFill>
                  <a:schemeClr val="tx1"/>
                </a:solidFill>
                <a:latin typeface="Arial"/>
                <a:cs typeface="Arial"/>
              </a:rPr>
              <a:t>ph</a:t>
            </a:r>
            <a:endParaRPr sz="3300" dirty="0">
              <a:solidFill>
                <a:schemeClr val="tx1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693505" y="570654"/>
            <a:ext cx="2235239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Phase</a:t>
            </a:r>
            <a:r>
              <a:rPr spc="-94" dirty="0"/>
              <a:t> </a:t>
            </a:r>
            <a:r>
              <a:rPr spc="-6" dirty="0"/>
              <a:t>2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503238" y="1768475"/>
            <a:ext cx="9066212" cy="3253710"/>
          </a:xfrm>
          <a:prstGeom prst="rect">
            <a:avLst/>
          </a:prstGeom>
        </p:spPr>
        <p:txBody>
          <a:bodyPr vert="horz" wrap="square" lIns="0" tIns="98043" rIns="0" bIns="0" rtlCol="0">
            <a:spAutoFit/>
          </a:bodyPr>
          <a:lstStyle/>
          <a:p>
            <a:pPr marL="1664506" marR="19599" indent="-312882">
              <a:lnSpc>
                <a:spcPct val="100000"/>
              </a:lnSpc>
              <a:spcBef>
                <a:spcPts val="116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spc="-6" dirty="0"/>
              <a:t>Begins 10 </a:t>
            </a:r>
            <a:r>
              <a:rPr dirty="0"/>
              <a:t>weeks </a:t>
            </a:r>
            <a:r>
              <a:rPr spc="-6" dirty="0"/>
              <a:t>post </a:t>
            </a:r>
            <a:r>
              <a:rPr dirty="0"/>
              <a:t>calving </a:t>
            </a:r>
            <a:r>
              <a:rPr spc="-6" dirty="0"/>
              <a:t>and </a:t>
            </a:r>
            <a:r>
              <a:rPr spc="-182" dirty="0"/>
              <a:t>can  </a:t>
            </a:r>
            <a:r>
              <a:rPr spc="-6" dirty="0"/>
              <a:t>continue </a:t>
            </a:r>
            <a:r>
              <a:rPr dirty="0"/>
              <a:t>to 20</a:t>
            </a:r>
            <a:r>
              <a:rPr sz="3500" baseline="25132" dirty="0"/>
              <a:t>th</a:t>
            </a:r>
            <a:r>
              <a:rPr sz="3500" spc="421" baseline="25132" dirty="0"/>
              <a:t> </a:t>
            </a:r>
            <a:r>
              <a:rPr sz="3500" spc="-6" dirty="0"/>
              <a:t>week</a:t>
            </a:r>
            <a:endParaRPr sz="3500" dirty="0"/>
          </a:p>
          <a:p>
            <a:pPr marL="1664506" marR="793755" indent="-312882">
              <a:lnSpc>
                <a:spcPct val="100000"/>
              </a:lnSpc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spc="-6" dirty="0"/>
              <a:t>Highest </a:t>
            </a:r>
            <a:r>
              <a:rPr dirty="0"/>
              <a:t>dry </a:t>
            </a:r>
            <a:r>
              <a:rPr spc="-6" dirty="0"/>
              <a:t>matter intake </a:t>
            </a:r>
            <a:r>
              <a:rPr spc="-83" dirty="0"/>
              <a:t>happens  </a:t>
            </a:r>
            <a:r>
              <a:rPr spc="-6" dirty="0"/>
              <a:t>here</a:t>
            </a:r>
          </a:p>
          <a:p>
            <a:pPr marL="1664506" marR="839253" indent="-312882">
              <a:lnSpc>
                <a:spcPct val="100000"/>
              </a:lnSpc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spc="-6" dirty="0"/>
              <a:t>Nutrient intake </a:t>
            </a:r>
            <a:r>
              <a:rPr dirty="0"/>
              <a:t>is </a:t>
            </a:r>
            <a:r>
              <a:rPr spc="-6" dirty="0"/>
              <a:t>finally </a:t>
            </a:r>
            <a:r>
              <a:rPr dirty="0"/>
              <a:t>in </a:t>
            </a:r>
            <a:r>
              <a:rPr spc="-83" dirty="0"/>
              <a:t>balance  </a:t>
            </a:r>
            <a:r>
              <a:rPr dirty="0"/>
              <a:t>with </a:t>
            </a:r>
            <a:r>
              <a:rPr spc="-6" dirty="0"/>
              <a:t>nutrient</a:t>
            </a:r>
            <a:r>
              <a:rPr spc="-61" dirty="0"/>
              <a:t> </a:t>
            </a:r>
            <a:r>
              <a:rPr spc="-6" dirty="0"/>
              <a:t>needs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3196524" y="107429"/>
            <a:ext cx="6452300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What </a:t>
            </a:r>
            <a:r>
              <a:rPr spc="-11" dirty="0"/>
              <a:t>to </a:t>
            </a:r>
            <a:r>
              <a:rPr spc="-6" dirty="0"/>
              <a:t>feed in Phase</a:t>
            </a:r>
            <a:r>
              <a:rPr spc="6" dirty="0"/>
              <a:t> </a:t>
            </a:r>
            <a:r>
              <a:rPr spc="-6" dirty="0"/>
              <a:t>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2376015" y="1619171"/>
            <a:ext cx="7382449" cy="4593019"/>
          </a:xfrm>
          <a:prstGeom prst="rect">
            <a:avLst/>
          </a:prstGeom>
        </p:spPr>
        <p:txBody>
          <a:bodyPr vert="horz" wrap="square" lIns="0" tIns="14699" rIns="0" bIns="0" rtlCol="0">
            <a:spAutoFit/>
          </a:bodyPr>
          <a:lstStyle/>
          <a:p>
            <a:pPr marL="326182" marR="1868193" indent="-312882">
              <a:spcBef>
                <a:spcPts val="116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Lower protein levels </a:t>
            </a:r>
            <a:r>
              <a:rPr sz="3500" spc="-83" dirty="0">
                <a:solidFill>
                  <a:schemeClr val="tx1"/>
                </a:solidFill>
                <a:latin typeface="Arial"/>
                <a:cs typeface="Arial"/>
              </a:rPr>
              <a:t>because 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requirement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is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met by  supplementation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in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Phase</a:t>
            </a:r>
            <a:r>
              <a:rPr sz="3500" spc="-72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1</a:t>
            </a:r>
          </a:p>
          <a:p>
            <a:pPr marL="326182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Adequate</a:t>
            </a:r>
            <a:r>
              <a:rPr sz="3500" spc="-3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fiber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Limited grain</a:t>
            </a:r>
            <a:r>
              <a:rPr sz="3500" spc="-39" dirty="0">
                <a:solidFill>
                  <a:schemeClr val="tx1"/>
                </a:solidFill>
                <a:latin typeface="Arial"/>
                <a:cs typeface="Arial"/>
              </a:rPr>
              <a:t>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intake</a:t>
            </a:r>
            <a:endParaRPr sz="3500" dirty="0">
              <a:solidFill>
                <a:schemeClr val="tx1"/>
              </a:solidFill>
              <a:latin typeface="Arial"/>
              <a:cs typeface="Arial"/>
            </a:endParaRPr>
          </a:p>
          <a:p>
            <a:pPr marL="326182" marR="5600" indent="-312882"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326882" algn="l"/>
              </a:tabLst>
            </a:pP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Frequent feeding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( </a:t>
            </a:r>
            <a:r>
              <a:rPr sz="3500" spc="-6" dirty="0">
                <a:solidFill>
                  <a:schemeClr val="tx1"/>
                </a:solidFill>
                <a:latin typeface="Arial"/>
                <a:cs typeface="Arial"/>
              </a:rPr>
              <a:t>minimizes </a:t>
            </a:r>
            <a:r>
              <a:rPr sz="3500" spc="-66" dirty="0">
                <a:solidFill>
                  <a:schemeClr val="tx1"/>
                </a:solidFill>
                <a:latin typeface="Arial"/>
                <a:cs typeface="Arial"/>
              </a:rPr>
              <a:t>digestive  </a:t>
            </a:r>
            <a:r>
              <a:rPr sz="3500" dirty="0">
                <a:solidFill>
                  <a:schemeClr val="tx1"/>
                </a:solidFill>
                <a:latin typeface="Arial"/>
                <a:cs typeface="Arial"/>
              </a:rPr>
              <a:t>upset)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984528" y="539477"/>
            <a:ext cx="2235239" cy="690537"/>
          </a:xfrm>
          <a:prstGeom prst="rect">
            <a:avLst/>
          </a:prstGeom>
        </p:spPr>
        <p:txBody>
          <a:bodyPr vert="horz" wrap="square" lIns="0" tIns="13299" rIns="0" bIns="0" rtlCol="0">
            <a:spAutoFit/>
          </a:bodyPr>
          <a:lstStyle/>
          <a:p>
            <a:pPr marL="13999">
              <a:lnSpc>
                <a:spcPct val="100000"/>
              </a:lnSpc>
              <a:spcBef>
                <a:spcPts val="105"/>
              </a:spcBef>
            </a:pPr>
            <a:r>
              <a:rPr spc="-6" dirty="0"/>
              <a:t>Phase</a:t>
            </a:r>
            <a:r>
              <a:rPr spc="-94" dirty="0"/>
              <a:t> </a:t>
            </a:r>
            <a:r>
              <a:rPr spc="-6" dirty="0"/>
              <a:t>3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503238" y="1768475"/>
            <a:ext cx="9066212" cy="3207544"/>
          </a:xfrm>
          <a:prstGeom prst="rect">
            <a:avLst/>
          </a:prstGeom>
        </p:spPr>
        <p:txBody>
          <a:bodyPr vert="horz" wrap="square" lIns="0" tIns="98043" rIns="0" bIns="0" rtlCol="0">
            <a:spAutoFit/>
          </a:bodyPr>
          <a:lstStyle/>
          <a:p>
            <a:pPr marL="1664506" marR="5600" indent="-312882">
              <a:lnSpc>
                <a:spcPct val="100000"/>
              </a:lnSpc>
              <a:spcBef>
                <a:spcPts val="116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spc="-6" dirty="0"/>
              <a:t>“late lactation period”, </a:t>
            </a:r>
            <a:r>
              <a:rPr dirty="0"/>
              <a:t>cow </a:t>
            </a:r>
            <a:r>
              <a:rPr spc="-6" dirty="0"/>
              <a:t>is </a:t>
            </a:r>
            <a:r>
              <a:rPr spc="-72" dirty="0"/>
              <a:t>pregnant  </a:t>
            </a:r>
            <a:r>
              <a:rPr spc="-6" dirty="0"/>
              <a:t>again</a:t>
            </a:r>
          </a:p>
          <a:p>
            <a:pPr marL="1664506" marR="377979" indent="-312882">
              <a:lnSpc>
                <a:spcPct val="100000"/>
              </a:lnSpc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spc="-6" dirty="0"/>
              <a:t>Nutrient intake exceeds </a:t>
            </a:r>
            <a:r>
              <a:rPr spc="-55" dirty="0"/>
              <a:t>requirement  </a:t>
            </a:r>
            <a:r>
              <a:rPr dirty="0"/>
              <a:t>for</a:t>
            </a:r>
            <a:r>
              <a:rPr spc="-44" dirty="0"/>
              <a:t> </a:t>
            </a:r>
            <a:r>
              <a:rPr spc="-6" dirty="0"/>
              <a:t>production</a:t>
            </a:r>
          </a:p>
          <a:p>
            <a:pPr marL="1664506" marR="1623208" indent="-312882">
              <a:lnSpc>
                <a:spcPct val="100000"/>
              </a:lnSpc>
              <a:spcBef>
                <a:spcPts val="661"/>
              </a:spcBef>
              <a:buClr>
                <a:srgbClr val="3891A7"/>
              </a:buClr>
              <a:buSzPct val="79687"/>
              <a:buChar char=""/>
              <a:tabLst>
                <a:tab pos="1665906" algn="l"/>
              </a:tabLst>
            </a:pPr>
            <a:r>
              <a:rPr spc="-6" dirty="0"/>
              <a:t>Main period for restoring </a:t>
            </a:r>
            <a:r>
              <a:rPr spc="-143" dirty="0"/>
              <a:t>body  </a:t>
            </a:r>
            <a:r>
              <a:rPr dirty="0"/>
              <a:t>reserves for </a:t>
            </a:r>
            <a:r>
              <a:rPr spc="-6" dirty="0"/>
              <a:t>next</a:t>
            </a:r>
            <a:r>
              <a:rPr spc="-110" dirty="0"/>
              <a:t> </a:t>
            </a:r>
            <a:r>
              <a:rPr spc="-6" dirty="0"/>
              <a:t>lactation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Noto Sans CJK SC Regular"/>
        <a:cs typeface="Noto Sans CJK SC Regular"/>
      </a:majorFont>
      <a:minorFont>
        <a:latin typeface="Arial"/>
        <a:ea typeface="Noto Sans CJK SC Regular"/>
        <a:cs typeface="Noto Sans CJK SC Regula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1370</Words>
  <Application>Microsoft Office PowerPoint</Application>
  <PresentationFormat>Custom</PresentationFormat>
  <Paragraphs>165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Milk Production Management and Dairy Development</vt:lpstr>
      <vt:lpstr>Cattle Nutrition</vt:lpstr>
      <vt:lpstr>Dairy Cattle</vt:lpstr>
      <vt:lpstr>Phase feeding program</vt:lpstr>
      <vt:lpstr>Phase 1</vt:lpstr>
      <vt:lpstr>What to feed in Phase 1</vt:lpstr>
      <vt:lpstr>Phase 2</vt:lpstr>
      <vt:lpstr>What to feed in Phase 2</vt:lpstr>
      <vt:lpstr>Phase 3</vt:lpstr>
      <vt:lpstr>What to feed in Phase 2</vt:lpstr>
      <vt:lpstr>Phase 4</vt:lpstr>
      <vt:lpstr>What to feed in Phase 4</vt:lpstr>
      <vt:lpstr>Body Condition Scoring</vt:lpstr>
      <vt:lpstr>Phase 5</vt:lpstr>
      <vt:lpstr>What to feed in Phase 5</vt:lpstr>
      <vt:lpstr>Beef Cattle Nutrition</vt:lpstr>
      <vt:lpstr>Biological Cycle</vt:lpstr>
      <vt:lpstr>First Trimester ( 95 days)</vt:lpstr>
      <vt:lpstr>Second Trimester ( 95 days)</vt:lpstr>
      <vt:lpstr>Third Trimester ( 95 days)</vt:lpstr>
      <vt:lpstr>Postpartum Period ( 80 days)</vt:lpstr>
      <vt:lpstr>Energy Requirement</vt:lpstr>
      <vt:lpstr>Protein Requirements</vt:lpstr>
      <vt:lpstr>Beef Cattle, Water  requirements</vt:lpstr>
      <vt:lpstr>Beef Cattle mineral  requirements</vt:lpstr>
      <vt:lpstr>Minerals continued</vt:lpstr>
      <vt:lpstr>Beef Cattle Vitamin  Requirements</vt:lpstr>
      <vt:lpstr>Grazing Systems and  Management</vt:lpstr>
      <vt:lpstr>Grazing systems continued</vt:lpstr>
      <vt:lpstr>Grazing systems continued</vt:lpstr>
      <vt:lpstr>Grazing Systems continued</vt:lpstr>
      <vt:lpstr>Nutritional Disorders</vt:lpstr>
      <vt:lpstr>Nutritional disorders  continued</vt:lpstr>
      <vt:lpstr>Slide 34</vt:lpstr>
      <vt:lpstr>Slide 35</vt:lpstr>
      <vt:lpstr>Slide 36</vt:lpstr>
      <vt:lpstr>Slide 37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years Perspective Plan  (2018-23)</dc:title>
  <dc:creator>Gouri Sahu</dc:creator>
  <cp:lastModifiedBy>user</cp:lastModifiedBy>
  <cp:revision>18</cp:revision>
  <cp:lastPrinted>1601-01-01T00:00:00Z</cp:lastPrinted>
  <dcterms:created xsi:type="dcterms:W3CDTF">2018-01-17T07:28:50Z</dcterms:created>
  <dcterms:modified xsi:type="dcterms:W3CDTF">2021-03-06T18:07:48Z</dcterms:modified>
</cp:coreProperties>
</file>