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71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86" r:id="rId23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6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7DF3B81-22CA-4630-AB0E-2C38C89C7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428B-3776-4498-A0F1-BC1090AA3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B085-2456-46BF-8979-5B8E40993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748F-523B-4A57-8F23-B4365435C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C2D6-778D-4363-A6BA-E2C4047D5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1E476-6FAD-4CD0-A8F2-0A3B332C7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E4E5-F1DC-4C2E-9373-0CFB27F16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21E7-1E65-4050-AECF-414A02153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0608-E5BA-4FE2-B6E4-C8A6830D4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5D63C-3CDD-42C1-9CA9-D1A0D6442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40F4-6727-4BB7-B695-8894DB49B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B1BE-61FB-47FD-B8BC-C755D99A2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30163"/>
            <a:ext cx="980598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227888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273D98BA-678A-43DF-B833-8FF5B02CB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159296" y="395462"/>
            <a:ext cx="7489528" cy="1080120"/>
          </a:xfrm>
        </p:spPr>
        <p:txBody>
          <a:bodyPr/>
          <a:lstStyle/>
          <a:p>
            <a:pPr eaLnBrk="1"/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Milk Production Management and Dairy Development</a:t>
            </a:r>
            <a:endParaRPr lang="en-IN" altLang="en-US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27200" y="3203575"/>
            <a:ext cx="7777163" cy="3313113"/>
          </a:xfrm>
        </p:spPr>
        <p:txBody>
          <a:bodyPr/>
          <a:lstStyle/>
          <a:p>
            <a:pPr eaLnBrk="1"/>
            <a:r>
              <a:rPr lang="en-IN" altLang="en-US" smtClean="0"/>
              <a:t>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51880" y="2771775"/>
            <a:ext cx="815404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CUTM1144(1-2-0</a:t>
            </a:r>
            <a:r>
              <a:rPr lang="en-IN" alt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altLang="en-US" sz="2800" dirty="0">
                <a:solidFill>
                  <a:schemeClr val="tx1"/>
                </a:solidFill>
              </a:rPr>
              <a:t>     </a:t>
            </a:r>
          </a:p>
          <a:p>
            <a:pPr algn="ctr"/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Session: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Feeding 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standards for dairy cattle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1959" y="448210"/>
            <a:ext cx="7401011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000" spc="-595" dirty="0"/>
              <a:t>HAECKER’S </a:t>
            </a:r>
            <a:r>
              <a:rPr sz="4000" spc="-529" dirty="0"/>
              <a:t>FEEDING</a:t>
            </a:r>
            <a:r>
              <a:rPr sz="4000" spc="-149" dirty="0"/>
              <a:t> </a:t>
            </a:r>
            <a:r>
              <a:rPr sz="4000" spc="-546" dirty="0"/>
              <a:t>STANDARD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943968" y="1043533"/>
            <a:ext cx="7612520" cy="5954836"/>
          </a:xfrm>
          <a:prstGeom prst="rect">
            <a:avLst/>
          </a:prstGeom>
        </p:spPr>
        <p:txBody>
          <a:bodyPr vert="horz" wrap="square" lIns="0" tIns="91695" rIns="0" bIns="0" rtlCol="0">
            <a:spAutoFit/>
          </a:bodyPr>
          <a:lstStyle/>
          <a:p>
            <a:pPr marL="366779" marR="1818497" indent="-353480">
              <a:lnSpc>
                <a:spcPts val="2657"/>
              </a:lnSpc>
              <a:spcBef>
                <a:spcPts val="722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Keeping </a:t>
            </a:r>
            <a:r>
              <a:rPr sz="2700" spc="-16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700" spc="-116" dirty="0">
                <a:solidFill>
                  <a:schemeClr val="tx1"/>
                </a:solidFill>
                <a:latin typeface="Arial"/>
                <a:cs typeface="Arial"/>
              </a:rPr>
              <a:t>view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138" dirty="0">
                <a:solidFill>
                  <a:schemeClr val="tx1"/>
                </a:solidFill>
                <a:latin typeface="Arial"/>
                <a:cs typeface="Arial"/>
              </a:rPr>
              <a:t>demerits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22" dirty="0">
                <a:solidFill>
                  <a:schemeClr val="tx1"/>
                </a:solidFill>
                <a:latin typeface="Arial"/>
                <a:cs typeface="Arial"/>
              </a:rPr>
              <a:t>Wolff </a:t>
            </a:r>
            <a:r>
              <a:rPr sz="2700" spc="-276" dirty="0">
                <a:solidFill>
                  <a:schemeClr val="tx1"/>
                </a:solidFill>
                <a:latin typeface="Arial"/>
                <a:cs typeface="Arial"/>
              </a:rPr>
              <a:t>Lehmann 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standard, </a:t>
            </a:r>
            <a:r>
              <a:rPr sz="2700" spc="-138" dirty="0">
                <a:solidFill>
                  <a:schemeClr val="tx1"/>
                </a:solidFill>
                <a:latin typeface="Arial"/>
                <a:cs typeface="Arial"/>
              </a:rPr>
              <a:t>Haecker</a:t>
            </a:r>
            <a:r>
              <a:rPr sz="2700" spc="14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50" dirty="0">
                <a:solidFill>
                  <a:schemeClr val="tx1"/>
                </a:solidFill>
                <a:latin typeface="Arial"/>
                <a:cs typeface="Arial"/>
              </a:rPr>
              <a:t>(1903)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347880" indent="-353480">
              <a:lnSpc>
                <a:spcPts val="2623"/>
              </a:lnSpc>
              <a:spcBef>
                <a:spcPts val="788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457074" algn="l"/>
                <a:tab pos="458474" algn="l"/>
              </a:tabLst>
            </a:pPr>
            <a:r>
              <a:rPr dirty="0">
                <a:solidFill>
                  <a:schemeClr val="tx1"/>
                </a:solidFill>
              </a:rPr>
              <a:t>	</a:t>
            </a:r>
            <a:r>
              <a:rPr sz="2700" spc="-55" dirty="0">
                <a:solidFill>
                  <a:schemeClr val="tx1"/>
                </a:solidFill>
                <a:latin typeface="Arial"/>
                <a:cs typeface="Arial"/>
              </a:rPr>
              <a:t>first </a:t>
            </a:r>
            <a:r>
              <a:rPr sz="2700" spc="-143" dirty="0">
                <a:solidFill>
                  <a:schemeClr val="tx1"/>
                </a:solidFill>
                <a:latin typeface="Arial"/>
                <a:cs typeface="Arial"/>
              </a:rPr>
              <a:t>time </a:t>
            </a:r>
            <a:r>
              <a:rPr sz="2700" spc="-138" dirty="0">
                <a:solidFill>
                  <a:schemeClr val="tx1"/>
                </a:solidFill>
                <a:latin typeface="Arial"/>
                <a:cs typeface="Arial"/>
              </a:rPr>
              <a:t>considered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77" dirty="0">
                <a:solidFill>
                  <a:schemeClr val="tx1"/>
                </a:solidFill>
                <a:latin typeface="Arial"/>
                <a:cs typeface="Arial"/>
              </a:rPr>
              <a:t>quantity </a:t>
            </a:r>
            <a:r>
              <a:rPr sz="2700" spc="-21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well </a:t>
            </a:r>
            <a:r>
              <a:rPr sz="2700" spc="-21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44" dirty="0">
                <a:solidFill>
                  <a:schemeClr val="tx1"/>
                </a:solidFill>
                <a:latin typeface="Arial"/>
                <a:cs typeface="Arial"/>
              </a:rPr>
              <a:t>quality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2700" spc="-110" dirty="0">
                <a:solidFill>
                  <a:schemeClr val="tx1"/>
                </a:solidFill>
                <a:latin typeface="Arial"/>
                <a:cs typeface="Arial"/>
              </a:rPr>
              <a:t>produced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700" spc="-94" dirty="0">
                <a:solidFill>
                  <a:schemeClr val="tx1"/>
                </a:solidFill>
                <a:latin typeface="Arial"/>
                <a:cs typeface="Arial"/>
              </a:rPr>
              <a:t>formulating </a:t>
            </a:r>
            <a:r>
              <a:rPr sz="2700" spc="6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milk</a:t>
            </a:r>
            <a:r>
              <a:rPr sz="2700" spc="8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standard.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5600" indent="-353480">
              <a:lnSpc>
                <a:spcPct val="81500"/>
              </a:lnSpc>
              <a:spcBef>
                <a:spcPts val="827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700" spc="-209" dirty="0">
                <a:solidFill>
                  <a:schemeClr val="tx1"/>
                </a:solidFill>
                <a:latin typeface="Arial"/>
                <a:cs typeface="Arial"/>
              </a:rPr>
              <a:t>He </a:t>
            </a:r>
            <a:r>
              <a:rPr sz="2700" spc="-105" dirty="0">
                <a:solidFill>
                  <a:schemeClr val="tx1"/>
                </a:solidFill>
                <a:latin typeface="Arial"/>
                <a:cs typeface="Arial"/>
              </a:rPr>
              <a:t>took </a:t>
            </a:r>
            <a:r>
              <a:rPr sz="2700" spc="-116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2700" spc="-193" dirty="0">
                <a:solidFill>
                  <a:schemeClr val="tx1"/>
                </a:solidFill>
                <a:latin typeface="Arial"/>
                <a:cs typeface="Arial"/>
              </a:rPr>
              <a:t>account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allowance </a:t>
            </a:r>
            <a:r>
              <a:rPr sz="27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percentage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50" dirty="0">
                <a:solidFill>
                  <a:schemeClr val="tx1"/>
                </a:solidFill>
                <a:latin typeface="Arial"/>
                <a:cs typeface="Arial"/>
              </a:rPr>
              <a:t>fat 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in the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700" spc="-55" dirty="0">
                <a:solidFill>
                  <a:schemeClr val="tx1"/>
                </a:solidFill>
                <a:latin typeface="Arial"/>
                <a:cs typeface="Arial"/>
              </a:rPr>
              <a:t>addition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requirement </a:t>
            </a:r>
            <a:r>
              <a:rPr sz="27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2700" spc="-182" dirty="0">
                <a:solidFill>
                  <a:schemeClr val="tx1"/>
                </a:solidFill>
                <a:latin typeface="Arial"/>
                <a:cs typeface="Arial"/>
              </a:rPr>
              <a:t>maintenance,  </a:t>
            </a:r>
            <a:r>
              <a:rPr sz="2700" spc="-121" dirty="0">
                <a:solidFill>
                  <a:schemeClr val="tx1"/>
                </a:solidFill>
                <a:latin typeface="Arial"/>
                <a:cs typeface="Arial"/>
              </a:rPr>
              <a:t>production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700" spc="-28" dirty="0">
                <a:solidFill>
                  <a:schemeClr val="tx1"/>
                </a:solidFill>
                <a:latin typeface="Arial"/>
                <a:cs typeface="Arial"/>
              </a:rPr>
              <a:t>total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milk</a:t>
            </a:r>
            <a:r>
              <a:rPr sz="2700" spc="29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44" dirty="0">
                <a:solidFill>
                  <a:schemeClr val="tx1"/>
                </a:solidFill>
                <a:latin typeface="Arial"/>
                <a:cs typeface="Arial"/>
              </a:rPr>
              <a:t>yield.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776256" indent="-353480">
              <a:lnSpc>
                <a:spcPct val="81500"/>
              </a:lnSpc>
              <a:spcBef>
                <a:spcPts val="772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6779" algn="l"/>
                <a:tab pos="367479" algn="l"/>
                <a:tab pos="7375484" algn="l"/>
              </a:tabLst>
            </a:pPr>
            <a:r>
              <a:rPr sz="2700" spc="-215" dirty="0">
                <a:solidFill>
                  <a:schemeClr val="tx1"/>
                </a:solidFill>
                <a:latin typeface="Arial"/>
                <a:cs typeface="Arial"/>
              </a:rPr>
              <a:t>He </a:t>
            </a:r>
            <a:r>
              <a:rPr sz="2700" spc="-225" dirty="0">
                <a:solidFill>
                  <a:schemeClr val="tx1"/>
                </a:solidFill>
                <a:latin typeface="Arial"/>
                <a:cs typeface="Arial"/>
              </a:rPr>
              <a:t>was </a:t>
            </a:r>
            <a:r>
              <a:rPr sz="2700" spc="-143" dirty="0">
                <a:solidFill>
                  <a:schemeClr val="tx1"/>
                </a:solidFill>
                <a:latin typeface="Arial"/>
                <a:cs typeface="Arial"/>
              </a:rPr>
              <a:t>also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55" dirty="0">
                <a:solidFill>
                  <a:schemeClr val="tx1"/>
                </a:solidFill>
                <a:latin typeface="Arial"/>
                <a:cs typeface="Arial"/>
              </a:rPr>
              <a:t>first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700" spc="-88" dirty="0">
                <a:solidFill>
                  <a:schemeClr val="tx1"/>
                </a:solidFill>
                <a:latin typeface="Arial"/>
                <a:cs typeface="Arial"/>
              </a:rPr>
              <a:t>separate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requirements </a:t>
            </a:r>
            <a:r>
              <a:rPr sz="2700" spc="6" dirty="0">
                <a:solidFill>
                  <a:schemeClr val="tx1"/>
                </a:solidFill>
                <a:latin typeface="Arial"/>
                <a:cs typeface="Arial"/>
              </a:rPr>
              <a:t>for  </a:t>
            </a:r>
            <a:r>
              <a:rPr sz="2700" spc="-182" dirty="0">
                <a:solidFill>
                  <a:schemeClr val="tx1"/>
                </a:solidFill>
                <a:latin typeface="Arial"/>
                <a:cs typeface="Arial"/>
              </a:rPr>
              <a:t>mai</a:t>
            </a:r>
            <a:r>
              <a:rPr sz="2700" spc="-204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700" spc="-6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700" spc="-314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700" spc="-16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700" spc="-287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2700" spc="-138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7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77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2700" spc="5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700" spc="-424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27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6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700" spc="-314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2700" spc="-138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700" spc="-66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q</a:t>
            </a:r>
            <a:r>
              <a:rPr sz="2700" spc="-16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2700" spc="-39" dirty="0">
                <a:solidFill>
                  <a:schemeClr val="tx1"/>
                </a:solidFill>
                <a:latin typeface="Arial"/>
                <a:cs typeface="Arial"/>
              </a:rPr>
              <a:t>ir</a:t>
            </a:r>
            <a:r>
              <a:rPr sz="2700" spc="-5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700" spc="-336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2700" spc="-209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700" spc="-314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700" spc="-6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700" spc="-441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700" spc="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700" spc="16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2700" spc="11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11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2700" spc="-39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2700" spc="-16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2700" spc="-287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2700" spc="-6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700" spc="-44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700" spc="-88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700" spc="-303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700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milk  </a:t>
            </a:r>
            <a:r>
              <a:rPr sz="2700" spc="-61" dirty="0">
                <a:solidFill>
                  <a:schemeClr val="tx1"/>
                </a:solidFill>
                <a:latin typeface="Arial"/>
                <a:cs typeface="Arial"/>
              </a:rPr>
              <a:t>yield).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1814298" indent="-353480">
              <a:lnSpc>
                <a:spcPts val="2657"/>
              </a:lnSpc>
              <a:spcBef>
                <a:spcPts val="750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700" spc="-248" dirty="0">
                <a:solidFill>
                  <a:schemeClr val="tx1"/>
                </a:solidFill>
                <a:latin typeface="Arial"/>
                <a:cs typeface="Arial"/>
              </a:rPr>
              <a:t>His </a:t>
            </a: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standards included </a:t>
            </a:r>
            <a:r>
              <a:rPr sz="2700" spc="-77" dirty="0">
                <a:solidFill>
                  <a:schemeClr val="tx1"/>
                </a:solidFill>
                <a:latin typeface="Arial"/>
                <a:cs typeface="Arial"/>
              </a:rPr>
              <a:t>digestible </a:t>
            </a:r>
            <a:r>
              <a:rPr sz="2700" spc="-138" dirty="0">
                <a:solidFill>
                  <a:schemeClr val="tx1"/>
                </a:solidFill>
                <a:latin typeface="Arial"/>
                <a:cs typeface="Arial"/>
              </a:rPr>
              <a:t>crude </a:t>
            </a:r>
            <a:r>
              <a:rPr sz="2700" spc="-94" dirty="0">
                <a:solidFill>
                  <a:schemeClr val="tx1"/>
                </a:solidFill>
                <a:latin typeface="Arial"/>
                <a:cs typeface="Arial"/>
              </a:rPr>
              <a:t>protein,  </a:t>
            </a:r>
            <a:r>
              <a:rPr sz="2700" spc="-110" dirty="0">
                <a:solidFill>
                  <a:schemeClr val="tx1"/>
                </a:solidFill>
                <a:latin typeface="Arial"/>
                <a:cs typeface="Arial"/>
              </a:rPr>
              <a:t>carbohydrates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2700" spc="14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94" dirty="0">
                <a:solidFill>
                  <a:schemeClr val="tx1"/>
                </a:solidFill>
                <a:latin typeface="Arial"/>
                <a:cs typeface="Arial"/>
              </a:rPr>
              <a:t>fats.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991" y="78879"/>
            <a:ext cx="6279927" cy="136764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23" dirty="0"/>
              <a:t>SAVAGE </a:t>
            </a:r>
            <a:r>
              <a:rPr spc="-524" dirty="0"/>
              <a:t>FEEDING</a:t>
            </a:r>
            <a:r>
              <a:rPr spc="-215" dirty="0"/>
              <a:t> </a:t>
            </a:r>
            <a:r>
              <a:rPr spc="-546" dirty="0"/>
              <a:t>STANDARD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087984" y="1776188"/>
            <a:ext cx="6772660" cy="4057682"/>
          </a:xfrm>
          <a:prstGeom prst="rect">
            <a:avLst/>
          </a:prstGeom>
        </p:spPr>
        <p:txBody>
          <a:bodyPr vert="horz" wrap="square" lIns="0" tIns="15399" rIns="0" bIns="0" rtlCol="0">
            <a:spAutoFit/>
          </a:bodyPr>
          <a:lstStyle/>
          <a:p>
            <a:pPr marL="366779" marR="5600" indent="-353480">
              <a:lnSpc>
                <a:spcPct val="100200"/>
              </a:lnSpc>
              <a:spcBef>
                <a:spcPts val="121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270" dirty="0">
                <a:solidFill>
                  <a:schemeClr val="tx1"/>
                </a:solidFill>
                <a:latin typeface="Arial"/>
                <a:cs typeface="Arial"/>
              </a:rPr>
              <a:t>He </a:t>
            </a: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expressed </a:t>
            </a:r>
            <a:r>
              <a:rPr sz="3200" spc="-309" dirty="0">
                <a:solidFill>
                  <a:schemeClr val="tx1"/>
                </a:solidFill>
                <a:latin typeface="Arial"/>
                <a:cs typeface="Arial"/>
              </a:rPr>
              <a:t>his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225" dirty="0">
                <a:solidFill>
                  <a:schemeClr val="tx1"/>
                </a:solidFill>
                <a:latin typeface="Arial"/>
                <a:cs typeface="Arial"/>
              </a:rPr>
              <a:t>terms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419" dirty="0">
                <a:solidFill>
                  <a:schemeClr val="tx1"/>
                </a:solidFill>
                <a:latin typeface="Arial"/>
                <a:cs typeface="Arial"/>
              </a:rPr>
              <a:t>DCP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3200" spc="-369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99" dirty="0">
                <a:solidFill>
                  <a:schemeClr val="tx1"/>
                </a:solidFill>
                <a:latin typeface="Arial"/>
                <a:cs typeface="Arial"/>
              </a:rPr>
              <a:t>further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showed </a:t>
            </a:r>
            <a:r>
              <a:rPr sz="3200" spc="-110" dirty="0">
                <a:solidFill>
                  <a:schemeClr val="tx1"/>
                </a:solidFill>
                <a:latin typeface="Arial"/>
                <a:cs typeface="Arial"/>
              </a:rPr>
              <a:t>that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about </a:t>
            </a:r>
            <a:r>
              <a:rPr sz="3200" spc="243" dirty="0">
                <a:solidFill>
                  <a:schemeClr val="tx1"/>
                </a:solidFill>
                <a:latin typeface="Arial"/>
                <a:cs typeface="Arial"/>
              </a:rPr>
              <a:t>2/3  </a:t>
            </a:r>
            <a:r>
              <a:rPr sz="3200" spc="-160" dirty="0">
                <a:solidFill>
                  <a:schemeClr val="tx1"/>
                </a:solidFill>
                <a:latin typeface="Arial"/>
                <a:cs typeface="Arial"/>
              </a:rPr>
              <a:t>requirement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6" dirty="0">
                <a:solidFill>
                  <a:schemeClr val="tx1"/>
                </a:solidFill>
                <a:latin typeface="Arial"/>
                <a:cs typeface="Arial"/>
              </a:rPr>
              <a:t>dry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matter </a:t>
            </a:r>
            <a:r>
              <a:rPr sz="3200" spc="-248" dirty="0">
                <a:solidFill>
                  <a:schemeClr val="tx1"/>
                </a:solidFill>
                <a:latin typeface="Arial"/>
                <a:cs typeface="Arial"/>
              </a:rPr>
              <a:t>should </a:t>
            </a:r>
            <a:r>
              <a:rPr sz="3200" spc="-88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3200" spc="-231" dirty="0">
                <a:solidFill>
                  <a:schemeClr val="tx1"/>
                </a:solidFill>
                <a:latin typeface="Arial"/>
                <a:cs typeface="Arial"/>
              </a:rPr>
              <a:t>met </a:t>
            </a:r>
            <a:r>
              <a:rPr sz="3200" spc="-72" dirty="0">
                <a:solidFill>
                  <a:schemeClr val="tx1"/>
                </a:solidFill>
                <a:latin typeface="Arial"/>
                <a:cs typeface="Arial"/>
              </a:rPr>
              <a:t>by  </a:t>
            </a:r>
            <a:r>
              <a:rPr sz="3200" spc="-77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3200" spc="-198" dirty="0">
                <a:solidFill>
                  <a:schemeClr val="tx1"/>
                </a:solidFill>
                <a:latin typeface="Arial"/>
                <a:cs typeface="Arial"/>
              </a:rPr>
              <a:t>roughages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165" dirty="0">
                <a:solidFill>
                  <a:schemeClr val="tx1"/>
                </a:solidFill>
                <a:latin typeface="Arial"/>
                <a:cs typeface="Arial"/>
              </a:rPr>
              <a:t>remaining </a:t>
            </a:r>
            <a:r>
              <a:rPr sz="3200" spc="243" dirty="0">
                <a:solidFill>
                  <a:schemeClr val="tx1"/>
                </a:solidFill>
                <a:latin typeface="Arial"/>
                <a:cs typeface="Arial"/>
              </a:rPr>
              <a:t>1/3 </a:t>
            </a:r>
            <a:r>
              <a:rPr sz="3200" spc="-143" dirty="0">
                <a:solidFill>
                  <a:schemeClr val="tx1"/>
                </a:solidFill>
                <a:latin typeface="Arial"/>
                <a:cs typeface="Arial"/>
              </a:rPr>
              <a:t>from  </a:t>
            </a:r>
            <a:r>
              <a:rPr sz="3200" spc="-215" dirty="0">
                <a:solidFill>
                  <a:schemeClr val="tx1"/>
                </a:solidFill>
                <a:latin typeface="Arial"/>
                <a:cs typeface="Arial"/>
              </a:rPr>
              <a:t>concentrates.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>
              <a:spcBef>
                <a:spcPts val="772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209" dirty="0">
                <a:solidFill>
                  <a:schemeClr val="tx1"/>
                </a:solidFill>
                <a:latin typeface="Arial"/>
                <a:cs typeface="Arial"/>
              </a:rPr>
              <a:t>Fat </a:t>
            </a:r>
            <a:r>
              <a:rPr sz="3200" spc="-215" dirty="0">
                <a:solidFill>
                  <a:schemeClr val="tx1"/>
                </a:solidFill>
                <a:latin typeface="Arial"/>
                <a:cs typeface="Arial"/>
              </a:rPr>
              <a:t>content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3200" spc="-276" dirty="0">
                <a:solidFill>
                  <a:schemeClr val="tx1"/>
                </a:solidFill>
                <a:latin typeface="Arial"/>
                <a:cs typeface="Arial"/>
              </a:rPr>
              <a:t>was </a:t>
            </a:r>
            <a:r>
              <a:rPr sz="3200" spc="-176" dirty="0">
                <a:solidFill>
                  <a:schemeClr val="tx1"/>
                </a:solidFill>
                <a:latin typeface="Arial"/>
                <a:cs typeface="Arial"/>
              </a:rPr>
              <a:t>also</a:t>
            </a:r>
            <a:r>
              <a:rPr sz="3200" spc="2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76" dirty="0">
                <a:solidFill>
                  <a:schemeClr val="tx1"/>
                </a:solidFill>
                <a:latin typeface="Arial"/>
                <a:cs typeface="Arial"/>
              </a:rPr>
              <a:t>considered.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3968" y="448210"/>
            <a:ext cx="7358404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000" spc="-397" dirty="0"/>
              <a:t>MORRISON </a:t>
            </a:r>
            <a:r>
              <a:rPr sz="4000" spc="-529" dirty="0"/>
              <a:t>FEEDING</a:t>
            </a:r>
            <a:r>
              <a:rPr sz="4000" spc="-595" dirty="0"/>
              <a:t> </a:t>
            </a:r>
            <a:r>
              <a:rPr sz="4000" spc="-546" dirty="0"/>
              <a:t>STANDARD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727944" y="1907629"/>
            <a:ext cx="7859949" cy="4582053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66779" indent="-353480">
              <a:spcBef>
                <a:spcPts val="11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3000" spc="-105" dirty="0">
                <a:solidFill>
                  <a:schemeClr val="tx1"/>
                </a:solidFill>
                <a:latin typeface="Arial"/>
                <a:cs typeface="Arial"/>
              </a:rPr>
              <a:t>called </a:t>
            </a:r>
            <a:r>
              <a:rPr sz="3000" spc="-33" dirty="0">
                <a:solidFill>
                  <a:schemeClr val="tx1"/>
                </a:solidFill>
                <a:latin typeface="Arial"/>
                <a:cs typeface="Arial"/>
              </a:rPr>
              <a:t>“Modified </a:t>
            </a:r>
            <a:r>
              <a:rPr sz="3000" spc="11" dirty="0">
                <a:solidFill>
                  <a:schemeClr val="tx1"/>
                </a:solidFill>
                <a:latin typeface="Arial"/>
                <a:cs typeface="Arial"/>
              </a:rPr>
              <a:t>Wolff </a:t>
            </a:r>
            <a:r>
              <a:rPr sz="30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000" spc="-320" dirty="0">
                <a:solidFill>
                  <a:schemeClr val="tx1"/>
                </a:solidFill>
                <a:latin typeface="Arial"/>
                <a:cs typeface="Arial"/>
              </a:rPr>
              <a:t>Lehmann</a:t>
            </a:r>
            <a:r>
              <a:rPr sz="3000" spc="-2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105" dirty="0">
                <a:solidFill>
                  <a:schemeClr val="tx1"/>
                </a:solidFill>
                <a:latin typeface="Arial"/>
                <a:cs typeface="Arial"/>
              </a:rPr>
              <a:t>standard”.</a:t>
            </a:r>
            <a:endParaRPr sz="3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5600" indent="-353480">
              <a:lnSpc>
                <a:spcPts val="2855"/>
              </a:lnSpc>
              <a:spcBef>
                <a:spcPts val="777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3000" spc="-336" dirty="0">
                <a:solidFill>
                  <a:schemeClr val="tx1"/>
                </a:solidFill>
                <a:latin typeface="Arial"/>
                <a:cs typeface="Arial"/>
              </a:rPr>
              <a:t>These </a:t>
            </a:r>
            <a:r>
              <a:rPr sz="3000" spc="-165" dirty="0">
                <a:solidFill>
                  <a:schemeClr val="tx1"/>
                </a:solidFill>
                <a:latin typeface="Arial"/>
                <a:cs typeface="Arial"/>
              </a:rPr>
              <a:t>standards </a:t>
            </a:r>
            <a:r>
              <a:rPr sz="3000" spc="-132" dirty="0">
                <a:solidFill>
                  <a:schemeClr val="tx1"/>
                </a:solidFill>
                <a:latin typeface="Arial"/>
                <a:cs typeface="Arial"/>
              </a:rPr>
              <a:t>were </a:t>
            </a:r>
            <a:r>
              <a:rPr sz="3000" spc="-176" dirty="0">
                <a:solidFill>
                  <a:schemeClr val="tx1"/>
                </a:solidFill>
                <a:latin typeface="Arial"/>
                <a:cs typeface="Arial"/>
              </a:rPr>
              <a:t>expressed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000" spc="-231" dirty="0">
                <a:solidFill>
                  <a:schemeClr val="tx1"/>
                </a:solidFill>
                <a:latin typeface="Arial"/>
                <a:cs typeface="Arial"/>
              </a:rPr>
              <a:t>terms </a:t>
            </a:r>
            <a:r>
              <a:rPr sz="30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000" spc="-126" dirty="0">
                <a:solidFill>
                  <a:schemeClr val="tx1"/>
                </a:solidFill>
                <a:latin typeface="Arial"/>
                <a:cs typeface="Arial"/>
              </a:rPr>
              <a:t>Dry </a:t>
            </a:r>
            <a:r>
              <a:rPr sz="3000" spc="-72" dirty="0">
                <a:solidFill>
                  <a:schemeClr val="tx1"/>
                </a:solidFill>
                <a:latin typeface="Arial"/>
                <a:cs typeface="Arial"/>
              </a:rPr>
              <a:t>Matter  </a:t>
            </a:r>
            <a:r>
              <a:rPr sz="3000" spc="-225" dirty="0">
                <a:solidFill>
                  <a:schemeClr val="tx1"/>
                </a:solidFill>
                <a:latin typeface="Arial"/>
                <a:cs typeface="Arial"/>
              </a:rPr>
              <a:t>(D.M.), </a:t>
            </a:r>
            <a:r>
              <a:rPr sz="3000" spc="-143" dirty="0">
                <a:solidFill>
                  <a:schemeClr val="tx1"/>
                </a:solidFill>
                <a:latin typeface="Arial"/>
                <a:cs typeface="Arial"/>
              </a:rPr>
              <a:t>Digestible </a:t>
            </a:r>
            <a:r>
              <a:rPr sz="3000" spc="-182" dirty="0">
                <a:solidFill>
                  <a:schemeClr val="tx1"/>
                </a:solidFill>
                <a:latin typeface="Arial"/>
                <a:cs typeface="Arial"/>
              </a:rPr>
              <a:t>Protein </a:t>
            </a:r>
            <a:r>
              <a:rPr sz="3000" spc="-353" dirty="0">
                <a:solidFill>
                  <a:schemeClr val="tx1"/>
                </a:solidFill>
                <a:latin typeface="Arial"/>
                <a:cs typeface="Arial"/>
              </a:rPr>
              <a:t>(D.P.) </a:t>
            </a:r>
            <a:r>
              <a:rPr sz="30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000" spc="-198" dirty="0">
                <a:solidFill>
                  <a:schemeClr val="tx1"/>
                </a:solidFill>
                <a:latin typeface="Arial"/>
                <a:cs typeface="Arial"/>
              </a:rPr>
              <a:t>Total </a:t>
            </a:r>
            <a:r>
              <a:rPr sz="3000" spc="-143" dirty="0">
                <a:solidFill>
                  <a:schemeClr val="tx1"/>
                </a:solidFill>
                <a:latin typeface="Arial"/>
                <a:cs typeface="Arial"/>
              </a:rPr>
              <a:t>Digestible  </a:t>
            </a:r>
            <a:r>
              <a:rPr sz="3000" spc="-182" dirty="0">
                <a:solidFill>
                  <a:schemeClr val="tx1"/>
                </a:solidFill>
                <a:latin typeface="Arial"/>
                <a:cs typeface="Arial"/>
              </a:rPr>
              <a:t>Nutrients</a:t>
            </a:r>
            <a:r>
              <a:rPr sz="30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280" dirty="0">
                <a:solidFill>
                  <a:schemeClr val="tx1"/>
                </a:solidFill>
                <a:latin typeface="Arial"/>
                <a:cs typeface="Arial"/>
              </a:rPr>
              <a:t>(T.D.N.).</a:t>
            </a:r>
            <a:endParaRPr sz="3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48297" indent="-353480">
              <a:lnSpc>
                <a:spcPct val="80000"/>
              </a:lnSpc>
              <a:spcBef>
                <a:spcPts val="788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66779" algn="l"/>
                <a:tab pos="367479" algn="l"/>
                <a:tab pos="3366810" algn="l"/>
                <a:tab pos="5242704" algn="l"/>
              </a:tabLst>
            </a:pPr>
            <a:r>
              <a:rPr sz="3000" spc="-171" dirty="0">
                <a:solidFill>
                  <a:schemeClr val="tx1"/>
                </a:solidFill>
                <a:latin typeface="Arial"/>
                <a:cs typeface="Arial"/>
              </a:rPr>
              <a:t>Morrison</a:t>
            </a:r>
            <a:r>
              <a:rPr sz="3000" spc="18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116" dirty="0">
                <a:solidFill>
                  <a:schemeClr val="tx1"/>
                </a:solidFill>
                <a:latin typeface="Arial"/>
                <a:cs typeface="Arial"/>
              </a:rPr>
              <a:t>indicated	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3000" spc="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165" dirty="0">
                <a:solidFill>
                  <a:schemeClr val="tx1"/>
                </a:solidFill>
                <a:latin typeface="Arial"/>
                <a:cs typeface="Arial"/>
              </a:rPr>
              <a:t>nutrient	</a:t>
            </a:r>
            <a:r>
              <a:rPr sz="3000" spc="-160" dirty="0">
                <a:solidFill>
                  <a:schemeClr val="tx1"/>
                </a:solidFill>
                <a:latin typeface="Arial"/>
                <a:cs typeface="Arial"/>
              </a:rPr>
              <a:t>requirement </a:t>
            </a:r>
            <a:r>
              <a:rPr sz="30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000" spc="-209" dirty="0">
                <a:solidFill>
                  <a:schemeClr val="tx1"/>
                </a:solidFill>
                <a:latin typeface="Arial"/>
                <a:cs typeface="Arial"/>
              </a:rPr>
              <a:t>animals 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000" spc="-17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000" spc="-132" dirty="0">
                <a:solidFill>
                  <a:schemeClr val="tx1"/>
                </a:solidFill>
                <a:latin typeface="Arial"/>
                <a:cs typeface="Arial"/>
              </a:rPr>
              <a:t>range </a:t>
            </a:r>
            <a:r>
              <a:rPr sz="3000" spc="-105" dirty="0">
                <a:solidFill>
                  <a:schemeClr val="tx1"/>
                </a:solidFill>
                <a:latin typeface="Arial"/>
                <a:cs typeface="Arial"/>
              </a:rPr>
              <a:t>rather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than in </a:t>
            </a:r>
            <a:r>
              <a:rPr sz="3000" spc="-225" dirty="0">
                <a:solidFill>
                  <a:schemeClr val="tx1"/>
                </a:solidFill>
                <a:latin typeface="Arial"/>
                <a:cs typeface="Arial"/>
              </a:rPr>
              <a:t>one</a:t>
            </a:r>
            <a:r>
              <a:rPr sz="3000" spc="19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88" dirty="0">
                <a:solidFill>
                  <a:schemeClr val="tx1"/>
                </a:solidFill>
                <a:latin typeface="Arial"/>
                <a:cs typeface="Arial"/>
              </a:rPr>
              <a:t>figure.</a:t>
            </a:r>
            <a:endParaRPr sz="3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267385" indent="-353480">
              <a:lnSpc>
                <a:spcPts val="2855"/>
              </a:lnSpc>
              <a:spcBef>
                <a:spcPts val="777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3000" spc="-171" dirty="0">
                <a:solidFill>
                  <a:schemeClr val="tx1"/>
                </a:solidFill>
                <a:latin typeface="Arial"/>
                <a:cs typeface="Arial"/>
              </a:rPr>
              <a:t>Morrison </a:t>
            </a:r>
            <a:r>
              <a:rPr sz="3000" spc="-182" dirty="0">
                <a:solidFill>
                  <a:schemeClr val="tx1"/>
                </a:solidFill>
                <a:latin typeface="Arial"/>
                <a:cs typeface="Arial"/>
              </a:rPr>
              <a:t>also </a:t>
            </a:r>
            <a:r>
              <a:rPr sz="3000" spc="-165" dirty="0">
                <a:solidFill>
                  <a:schemeClr val="tx1"/>
                </a:solidFill>
                <a:latin typeface="Arial"/>
                <a:cs typeface="Arial"/>
              </a:rPr>
              <a:t>included </a:t>
            </a:r>
            <a:r>
              <a:rPr sz="3000" spc="-198" dirty="0">
                <a:solidFill>
                  <a:schemeClr val="tx1"/>
                </a:solidFill>
                <a:latin typeface="Arial"/>
                <a:cs typeface="Arial"/>
              </a:rPr>
              <a:t>allowances </a:t>
            </a:r>
            <a:r>
              <a:rPr sz="3000" spc="-11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Ca, </a:t>
            </a:r>
            <a:r>
              <a:rPr sz="3000" spc="-496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3000" spc="-132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3000" spc="-165" dirty="0">
                <a:solidFill>
                  <a:schemeClr val="tx1"/>
                </a:solidFill>
                <a:latin typeface="Arial"/>
                <a:cs typeface="Arial"/>
              </a:rPr>
              <a:t>Carotene </a:t>
            </a:r>
            <a:r>
              <a:rPr sz="3000" spc="-198" dirty="0">
                <a:solidFill>
                  <a:schemeClr val="tx1"/>
                </a:solidFill>
                <a:latin typeface="Arial"/>
                <a:cs typeface="Arial"/>
              </a:rPr>
              <a:t>besides </a:t>
            </a:r>
            <a:r>
              <a:rPr sz="3000" spc="-110" dirty="0">
                <a:solidFill>
                  <a:schemeClr val="tx1"/>
                </a:solidFill>
                <a:latin typeface="Arial"/>
                <a:cs typeface="Arial"/>
              </a:rPr>
              <a:t>digestible </a:t>
            </a:r>
            <a:r>
              <a:rPr sz="3000" spc="-149" dirty="0">
                <a:solidFill>
                  <a:schemeClr val="tx1"/>
                </a:solidFill>
                <a:latin typeface="Arial"/>
                <a:cs typeface="Arial"/>
              </a:rPr>
              <a:t>carbohydrates, </a:t>
            </a:r>
            <a:r>
              <a:rPr sz="3000" spc="-110" dirty="0">
                <a:solidFill>
                  <a:schemeClr val="tx1"/>
                </a:solidFill>
                <a:latin typeface="Arial"/>
                <a:cs typeface="Arial"/>
              </a:rPr>
              <a:t>digestible  </a:t>
            </a:r>
            <a:r>
              <a:rPr sz="3000" spc="-165" dirty="0">
                <a:solidFill>
                  <a:schemeClr val="tx1"/>
                </a:solidFill>
                <a:latin typeface="Arial"/>
                <a:cs typeface="Arial"/>
              </a:rPr>
              <a:t>proteins </a:t>
            </a:r>
            <a:r>
              <a:rPr sz="30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000" spc="-176" dirty="0">
                <a:solidFill>
                  <a:schemeClr val="tx1"/>
                </a:solidFill>
                <a:latin typeface="Arial"/>
                <a:cs typeface="Arial"/>
              </a:rPr>
              <a:t>net </a:t>
            </a:r>
            <a:r>
              <a:rPr sz="3000" spc="-121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000" spc="-11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243" dirty="0">
                <a:solidFill>
                  <a:schemeClr val="tx1"/>
                </a:solidFill>
                <a:latin typeface="Arial"/>
                <a:cs typeface="Arial"/>
              </a:rPr>
              <a:t>therms</a:t>
            </a:r>
            <a:r>
              <a:rPr sz="3000" spc="-243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3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1315926" indent="-353480">
              <a:lnSpc>
                <a:spcPct val="80000"/>
              </a:lnSpc>
              <a:spcBef>
                <a:spcPts val="788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3000" b="1" spc="-287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000" b="1" spc="-160" dirty="0">
                <a:solidFill>
                  <a:schemeClr val="tx1"/>
                </a:solidFill>
                <a:latin typeface="Arial"/>
                <a:cs typeface="Arial"/>
              </a:rPr>
              <a:t>average </a:t>
            </a:r>
            <a:r>
              <a:rPr sz="3000" b="1" spc="-149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000" b="1" spc="-220" dirty="0">
                <a:solidFill>
                  <a:schemeClr val="tx1"/>
                </a:solidFill>
                <a:latin typeface="Arial"/>
                <a:cs typeface="Arial"/>
              </a:rPr>
              <a:t>Morrison </a:t>
            </a:r>
            <a:r>
              <a:rPr sz="3000" b="1" spc="-237" dirty="0">
                <a:solidFill>
                  <a:schemeClr val="tx1"/>
                </a:solidFill>
                <a:latin typeface="Arial"/>
                <a:cs typeface="Arial"/>
              </a:rPr>
              <a:t>standards </a:t>
            </a:r>
            <a:r>
              <a:rPr sz="3000" b="1" spc="-231" dirty="0">
                <a:solidFill>
                  <a:schemeClr val="tx1"/>
                </a:solidFill>
                <a:latin typeface="Arial"/>
                <a:cs typeface="Arial"/>
              </a:rPr>
              <a:t>has been  </a:t>
            </a:r>
            <a:r>
              <a:rPr sz="3000" b="1" spc="-276" dirty="0">
                <a:solidFill>
                  <a:schemeClr val="tx1"/>
                </a:solidFill>
                <a:latin typeface="Arial"/>
                <a:cs typeface="Arial"/>
              </a:rPr>
              <a:t>accepted </a:t>
            </a:r>
            <a:r>
              <a:rPr sz="3000" b="1" spc="-198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000" b="1" spc="-160" dirty="0">
                <a:solidFill>
                  <a:schemeClr val="tx1"/>
                </a:solidFill>
                <a:latin typeface="Arial"/>
                <a:cs typeface="Arial"/>
              </a:rPr>
              <a:t>Indian</a:t>
            </a:r>
            <a:r>
              <a:rPr sz="3000" b="1" spc="-19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b="1" spc="-220" dirty="0">
                <a:solidFill>
                  <a:schemeClr val="tx1"/>
                </a:solidFill>
                <a:latin typeface="Arial"/>
                <a:cs typeface="Arial"/>
              </a:rPr>
              <a:t>livestock</a:t>
            </a:r>
            <a:r>
              <a:rPr sz="3000" spc="-22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3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920" y="369562"/>
            <a:ext cx="8057530" cy="1121424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600" spc="-325" dirty="0"/>
              <a:t>NATIONAL </a:t>
            </a:r>
            <a:r>
              <a:rPr sz="3600" spc="-645" dirty="0"/>
              <a:t>RESEARCH </a:t>
            </a:r>
            <a:r>
              <a:rPr sz="3600" spc="-408" dirty="0"/>
              <a:t>COUNCIL  </a:t>
            </a:r>
            <a:r>
              <a:rPr sz="3600" spc="-225" dirty="0"/>
              <a:t>(N.R.C.)</a:t>
            </a:r>
            <a:r>
              <a:rPr sz="3600" spc="-116" dirty="0"/>
              <a:t> </a:t>
            </a:r>
            <a:r>
              <a:rPr sz="3600" spc="-502" dirty="0"/>
              <a:t>STANDARD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5936" y="1725790"/>
            <a:ext cx="7917352" cy="5112640"/>
          </a:xfrm>
          <a:prstGeom prst="rect">
            <a:avLst/>
          </a:prstGeom>
        </p:spPr>
        <p:txBody>
          <a:bodyPr vert="horz" wrap="square" lIns="0" tIns="72095" rIns="0" bIns="0" rtlCol="0">
            <a:spAutoFit/>
          </a:bodyPr>
          <a:lstStyle/>
          <a:p>
            <a:pPr marL="394778" marR="235887" indent="-353480">
              <a:lnSpc>
                <a:spcPts val="3450"/>
              </a:lnSpc>
              <a:spcBef>
                <a:spcPts val="568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95478" algn="l"/>
              </a:tabLst>
            </a:pPr>
            <a:r>
              <a:rPr sz="3200" spc="-38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3200" spc="-231" dirty="0">
                <a:solidFill>
                  <a:schemeClr val="tx1"/>
                </a:solidFill>
                <a:latin typeface="Arial"/>
                <a:cs typeface="Arial"/>
              </a:rPr>
              <a:t>includes 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digestible </a:t>
            </a:r>
            <a:r>
              <a:rPr sz="3200" spc="-110" dirty="0">
                <a:solidFill>
                  <a:schemeClr val="tx1"/>
                </a:solidFill>
                <a:latin typeface="Arial"/>
                <a:cs typeface="Arial"/>
              </a:rPr>
              <a:t>protein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39" dirty="0">
                <a:solidFill>
                  <a:schemeClr val="tx1"/>
                </a:solidFill>
                <a:latin typeface="Arial"/>
                <a:cs typeface="Arial"/>
              </a:rPr>
              <a:t>total  </a:t>
            </a:r>
            <a:r>
              <a:rPr sz="3200" spc="-99" dirty="0">
                <a:solidFill>
                  <a:schemeClr val="tx1"/>
                </a:solidFill>
                <a:latin typeface="Arial"/>
                <a:cs typeface="Arial"/>
              </a:rPr>
              <a:t>digestible </a:t>
            </a:r>
            <a:r>
              <a:rPr sz="3200" spc="-215" dirty="0">
                <a:solidFill>
                  <a:schemeClr val="tx1"/>
                </a:solidFill>
                <a:latin typeface="Arial"/>
                <a:cs typeface="Arial"/>
              </a:rPr>
              <a:t>nutrients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176" dirty="0">
                <a:solidFill>
                  <a:schemeClr val="tx1"/>
                </a:solidFill>
                <a:latin typeface="Arial"/>
                <a:cs typeface="Arial"/>
              </a:rPr>
              <a:t>also </a:t>
            </a:r>
            <a:r>
              <a:rPr sz="3200" spc="-231" dirty="0">
                <a:solidFill>
                  <a:schemeClr val="tx1"/>
                </a:solidFill>
                <a:latin typeface="Arial"/>
                <a:cs typeface="Arial"/>
              </a:rPr>
              <a:t>includes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 </a:t>
            </a:r>
            <a:r>
              <a:rPr sz="3200" spc="-225" dirty="0">
                <a:solidFill>
                  <a:schemeClr val="tx1"/>
                </a:solidFill>
                <a:latin typeface="Arial"/>
                <a:cs typeface="Arial"/>
              </a:rPr>
              <a:t>recommended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requirements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ca, </a:t>
            </a:r>
            <a:r>
              <a:rPr sz="3200" spc="-606" dirty="0">
                <a:solidFill>
                  <a:schemeClr val="tx1"/>
                </a:solidFill>
                <a:latin typeface="Arial"/>
                <a:cs typeface="Arial"/>
              </a:rPr>
              <a:t>P, </a:t>
            </a:r>
            <a:r>
              <a:rPr sz="3200" spc="-165" dirty="0">
                <a:solidFill>
                  <a:schemeClr val="tx1"/>
                </a:solidFill>
                <a:latin typeface="Arial"/>
                <a:cs typeface="Arial"/>
              </a:rPr>
              <a:t>carotene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3200" spc="-105" dirty="0">
                <a:solidFill>
                  <a:schemeClr val="tx1"/>
                </a:solidFill>
                <a:latin typeface="Arial"/>
                <a:cs typeface="Arial"/>
              </a:rPr>
              <a:t>vit. </a:t>
            </a:r>
            <a:r>
              <a:rPr sz="3200" spc="-369" dirty="0">
                <a:solidFill>
                  <a:schemeClr val="tx1"/>
                </a:solidFill>
                <a:latin typeface="Arial"/>
                <a:cs typeface="Arial"/>
              </a:rPr>
              <a:t>D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dairy 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cattle, </a:t>
            </a:r>
            <a:r>
              <a:rPr sz="3200" spc="-33" dirty="0">
                <a:solidFill>
                  <a:schemeClr val="tx1"/>
                </a:solidFill>
                <a:latin typeface="Arial"/>
                <a:cs typeface="Arial"/>
              </a:rPr>
              <a:t>beef 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cattle, </a:t>
            </a:r>
            <a:r>
              <a:rPr sz="3200" spc="-160" dirty="0">
                <a:solidFill>
                  <a:schemeClr val="tx1"/>
                </a:solidFill>
                <a:latin typeface="Arial"/>
                <a:cs typeface="Arial"/>
              </a:rPr>
              <a:t>pigs, 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poultry,  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sheep,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dogs, </a:t>
            </a:r>
            <a:r>
              <a:rPr sz="3200" spc="-292" dirty="0">
                <a:solidFill>
                  <a:schemeClr val="tx1"/>
                </a:solidFill>
                <a:latin typeface="Arial"/>
                <a:cs typeface="Arial"/>
              </a:rPr>
              <a:t>horses, </a:t>
            </a:r>
            <a:r>
              <a:rPr sz="3200" spc="-33" dirty="0">
                <a:solidFill>
                  <a:schemeClr val="tx1"/>
                </a:solidFill>
                <a:latin typeface="Arial"/>
                <a:cs typeface="Arial"/>
              </a:rPr>
              <a:t>laboratory </a:t>
            </a:r>
            <a:r>
              <a:rPr sz="3200" spc="-209" dirty="0">
                <a:solidFill>
                  <a:schemeClr val="tx1"/>
                </a:solidFill>
                <a:latin typeface="Arial"/>
                <a:cs typeface="Arial"/>
              </a:rPr>
              <a:t>animals</a:t>
            </a:r>
            <a:r>
              <a:rPr sz="3200" spc="-34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etc.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94778" marR="33598" indent="-353480">
              <a:lnSpc>
                <a:spcPts val="3450"/>
              </a:lnSpc>
              <a:spcBef>
                <a:spcPts val="816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95478" algn="l"/>
              </a:tabLst>
            </a:pPr>
            <a:r>
              <a:rPr sz="3200" spc="-204" dirty="0">
                <a:solidFill>
                  <a:schemeClr val="tx1"/>
                </a:solidFill>
                <a:latin typeface="Arial"/>
                <a:cs typeface="Arial"/>
              </a:rPr>
              <a:t>Today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200" spc="-243" dirty="0">
                <a:solidFill>
                  <a:schemeClr val="tx1"/>
                </a:solidFill>
                <a:latin typeface="Arial"/>
                <a:cs typeface="Arial"/>
              </a:rPr>
              <a:t>number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225" dirty="0">
                <a:solidFill>
                  <a:schemeClr val="tx1"/>
                </a:solidFill>
                <a:latin typeface="Arial"/>
                <a:cs typeface="Arial"/>
              </a:rPr>
              <a:t>countries </a:t>
            </a:r>
            <a:r>
              <a:rPr sz="3200" spc="-292" dirty="0">
                <a:solidFill>
                  <a:schemeClr val="tx1"/>
                </a:solidFill>
                <a:latin typeface="Arial"/>
                <a:cs typeface="Arial"/>
              </a:rPr>
              <a:t>N.R.C. </a:t>
            </a:r>
            <a:r>
              <a:rPr sz="3200" spc="-165" dirty="0">
                <a:solidFill>
                  <a:schemeClr val="tx1"/>
                </a:solidFill>
                <a:latin typeface="Arial"/>
                <a:cs typeface="Arial"/>
              </a:rPr>
              <a:t>standards  </a:t>
            </a:r>
            <a:r>
              <a:rPr sz="3200" spc="-55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3200" spc="-88" dirty="0">
                <a:solidFill>
                  <a:schemeClr val="tx1"/>
                </a:solidFill>
                <a:latin typeface="Arial"/>
                <a:cs typeface="Arial"/>
              </a:rPr>
              <a:t>followed </a:t>
            </a:r>
            <a:r>
              <a:rPr sz="3200" spc="-176" dirty="0">
                <a:solidFill>
                  <a:schemeClr val="tx1"/>
                </a:solidFill>
                <a:latin typeface="Arial"/>
                <a:cs typeface="Arial"/>
              </a:rPr>
              <a:t>where 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they </a:t>
            </a:r>
            <a:r>
              <a:rPr sz="3200" spc="-364" dirty="0">
                <a:solidFill>
                  <a:schemeClr val="tx1"/>
                </a:solidFill>
                <a:latin typeface="Arial"/>
                <a:cs typeface="Arial"/>
              </a:rPr>
              <a:t>use </a:t>
            </a:r>
            <a:r>
              <a:rPr sz="3200" spc="-463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poultry, </a:t>
            </a:r>
            <a:r>
              <a:rPr sz="3200" spc="-546" dirty="0">
                <a:solidFill>
                  <a:schemeClr val="tx1"/>
                </a:solidFill>
                <a:latin typeface="Arial"/>
                <a:cs typeface="Arial"/>
              </a:rPr>
              <a:t>DE 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 </a:t>
            </a:r>
            <a:r>
              <a:rPr sz="3200" spc="-259" dirty="0">
                <a:solidFill>
                  <a:schemeClr val="tx1"/>
                </a:solidFill>
                <a:latin typeface="Arial"/>
                <a:cs typeface="Arial"/>
              </a:rPr>
              <a:t>swine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292" dirty="0">
                <a:solidFill>
                  <a:schemeClr val="tx1"/>
                </a:solidFill>
                <a:latin typeface="Arial"/>
                <a:cs typeface="Arial"/>
              </a:rPr>
              <a:t>horses, </a:t>
            </a:r>
            <a:r>
              <a:rPr sz="3200" spc="-430" dirty="0">
                <a:solidFill>
                  <a:schemeClr val="tx1"/>
                </a:solidFill>
                <a:latin typeface="Arial"/>
                <a:cs typeface="Arial"/>
              </a:rPr>
              <a:t>DE, </a:t>
            </a:r>
            <a:r>
              <a:rPr sz="3200" spc="-463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369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sheep, </a:t>
            </a:r>
            <a:r>
              <a:rPr sz="3200" spc="-380" dirty="0">
                <a:solidFill>
                  <a:schemeClr val="tx1"/>
                </a:solidFill>
                <a:latin typeface="Arial"/>
                <a:cs typeface="Arial"/>
              </a:rPr>
              <a:t>ME,  </a:t>
            </a:r>
            <a:r>
              <a:rPr sz="3200" spc="-369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424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r>
              <a:rPr sz="3200" spc="-636" baseline="-19943" dirty="0">
                <a:solidFill>
                  <a:schemeClr val="tx1"/>
                </a:solidFill>
                <a:latin typeface="Arial"/>
                <a:cs typeface="Arial"/>
              </a:rPr>
              <a:t>m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309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r>
              <a:rPr sz="3200" spc="-462" baseline="-19943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sz="3200" spc="-462" baseline="-1994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spc="-33" dirty="0">
                <a:solidFill>
                  <a:schemeClr val="tx1"/>
                </a:solidFill>
                <a:latin typeface="Arial"/>
                <a:cs typeface="Arial"/>
              </a:rPr>
              <a:t>beef 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cattle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dairy  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cattle,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0968" y="448210"/>
            <a:ext cx="5361632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000" spc="-187" dirty="0"/>
              <a:t>INDIAN</a:t>
            </a:r>
            <a:r>
              <a:rPr sz="4000" spc="-160" dirty="0"/>
              <a:t> </a:t>
            </a:r>
            <a:r>
              <a:rPr sz="4000" spc="-595" dirty="0"/>
              <a:t>STANDARDS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871960" y="1676146"/>
            <a:ext cx="7776864" cy="5803907"/>
          </a:xfrm>
          <a:prstGeom prst="rect">
            <a:avLst/>
          </a:prstGeom>
        </p:spPr>
        <p:txBody>
          <a:bodyPr vert="horz" wrap="square" lIns="0" tIns="65796" rIns="0" bIns="0" rtlCol="0">
            <a:spAutoFit/>
          </a:bodyPr>
          <a:lstStyle/>
          <a:p>
            <a:pPr marL="366779" indent="-353480">
              <a:spcBef>
                <a:spcPts val="518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b="1" spc="-358" dirty="0">
                <a:solidFill>
                  <a:schemeClr val="tx1"/>
                </a:solidFill>
                <a:latin typeface="Arial"/>
                <a:cs typeface="Arial"/>
              </a:rPr>
              <a:t>Sen</a:t>
            </a:r>
            <a:r>
              <a:rPr sz="3200" b="1" spc="-35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b="1" spc="-193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b="1" spc="-225" dirty="0">
                <a:solidFill>
                  <a:schemeClr val="tx1"/>
                </a:solidFill>
                <a:latin typeface="Arial"/>
                <a:cs typeface="Arial"/>
              </a:rPr>
              <a:t>Ray</a:t>
            </a:r>
            <a:r>
              <a:rPr sz="3200" b="1" spc="-29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b="1" spc="-220" dirty="0">
                <a:solidFill>
                  <a:schemeClr val="tx1"/>
                </a:solidFill>
                <a:latin typeface="Arial"/>
                <a:cs typeface="Arial"/>
              </a:rPr>
              <a:t>standard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5600" indent="-353480">
              <a:lnSpc>
                <a:spcPts val="3450"/>
              </a:lnSpc>
              <a:spcBef>
                <a:spcPts val="849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  <a:tab pos="4430750" algn="l"/>
              </a:tabLst>
            </a:pPr>
            <a:r>
              <a:rPr sz="3200" spc="-259" dirty="0">
                <a:solidFill>
                  <a:schemeClr val="tx1"/>
                </a:solidFill>
                <a:latin typeface="Arial"/>
                <a:cs typeface="Arial"/>
              </a:rPr>
              <a:t>Dr. </a:t>
            </a:r>
            <a:r>
              <a:rPr sz="3200" spc="-270" dirty="0">
                <a:solidFill>
                  <a:schemeClr val="tx1"/>
                </a:solidFill>
                <a:latin typeface="Arial"/>
                <a:cs typeface="Arial"/>
              </a:rPr>
              <a:t>K. </a:t>
            </a:r>
            <a:r>
              <a:rPr sz="3200" spc="-276" dirty="0">
                <a:solidFill>
                  <a:schemeClr val="tx1"/>
                </a:solidFill>
                <a:latin typeface="Arial"/>
                <a:cs typeface="Arial"/>
              </a:rPr>
              <a:t>C. </a:t>
            </a:r>
            <a:r>
              <a:rPr sz="32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Sen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  <a:r>
              <a:rPr sz="32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65" dirty="0">
                <a:solidFill>
                  <a:schemeClr val="tx1"/>
                </a:solidFill>
                <a:latin typeface="Arial"/>
                <a:cs typeface="Arial"/>
              </a:rPr>
              <a:t>standards	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spc="-237" dirty="0">
                <a:solidFill>
                  <a:schemeClr val="tx1"/>
                </a:solidFill>
                <a:latin typeface="Arial"/>
                <a:cs typeface="Arial"/>
              </a:rPr>
              <a:t>Zebu </a:t>
            </a:r>
            <a:r>
              <a:rPr sz="3200" spc="-99" dirty="0">
                <a:solidFill>
                  <a:schemeClr val="tx1"/>
                </a:solidFill>
                <a:latin typeface="Arial"/>
                <a:cs typeface="Arial"/>
              </a:rPr>
              <a:t>cattle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buffaloes, </a:t>
            </a:r>
            <a:r>
              <a:rPr sz="3200" spc="-138" dirty="0">
                <a:solidFill>
                  <a:schemeClr val="tx1"/>
                </a:solidFill>
                <a:latin typeface="Arial"/>
                <a:cs typeface="Arial"/>
              </a:rPr>
              <a:t>based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on </a:t>
            </a:r>
            <a:r>
              <a:rPr sz="3200" spc="-215" dirty="0">
                <a:solidFill>
                  <a:schemeClr val="tx1"/>
                </a:solidFill>
                <a:latin typeface="Arial"/>
                <a:cs typeface="Arial"/>
              </a:rPr>
              <a:t>Morrison’s </a:t>
            </a:r>
            <a:r>
              <a:rPr sz="3200" spc="-231" dirty="0">
                <a:solidFill>
                  <a:schemeClr val="tx1"/>
                </a:solidFill>
                <a:latin typeface="Arial"/>
                <a:cs typeface="Arial"/>
              </a:rPr>
              <a:t>recommendations,  </a:t>
            </a:r>
            <a:r>
              <a:rPr sz="3200" spc="-176" dirty="0">
                <a:solidFill>
                  <a:schemeClr val="tx1"/>
                </a:solidFill>
                <a:latin typeface="Arial"/>
                <a:cs typeface="Arial"/>
              </a:rPr>
              <a:t>where 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they </a:t>
            </a:r>
            <a:r>
              <a:rPr sz="3200" spc="-50" dirty="0">
                <a:solidFill>
                  <a:schemeClr val="tx1"/>
                </a:solidFill>
                <a:latin typeface="Arial"/>
                <a:cs typeface="Arial"/>
              </a:rPr>
              <a:t>adopted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105" dirty="0">
                <a:solidFill>
                  <a:schemeClr val="tx1"/>
                </a:solidFill>
                <a:latin typeface="Arial"/>
                <a:cs typeface="Arial"/>
              </a:rPr>
              <a:t>average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maximum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3200" spc="-325" dirty="0">
                <a:solidFill>
                  <a:schemeClr val="tx1"/>
                </a:solidFill>
                <a:latin typeface="Arial"/>
                <a:cs typeface="Arial"/>
              </a:rPr>
              <a:t>minimum </a:t>
            </a:r>
            <a:r>
              <a:rPr sz="3200" spc="-231" dirty="0">
                <a:solidFill>
                  <a:schemeClr val="tx1"/>
                </a:solidFill>
                <a:latin typeface="Arial"/>
                <a:cs typeface="Arial"/>
              </a:rPr>
              <a:t>values </a:t>
            </a:r>
            <a:r>
              <a:rPr sz="3200" spc="-220" dirty="0">
                <a:solidFill>
                  <a:schemeClr val="tx1"/>
                </a:solidFill>
                <a:latin typeface="Arial"/>
                <a:cs typeface="Arial"/>
              </a:rPr>
              <a:t>recommended </a:t>
            </a:r>
            <a:r>
              <a:rPr sz="3200" spc="-72" dirty="0">
                <a:solidFill>
                  <a:schemeClr val="tx1"/>
                </a:solidFill>
                <a:latin typeface="Arial"/>
                <a:cs typeface="Arial"/>
              </a:rPr>
              <a:t>by</a:t>
            </a:r>
            <a:r>
              <a:rPr sz="32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Morrison.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178490" indent="-353480">
              <a:lnSpc>
                <a:spcPts val="3450"/>
              </a:lnSpc>
              <a:spcBef>
                <a:spcPts val="777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143" dirty="0">
                <a:solidFill>
                  <a:schemeClr val="tx1"/>
                </a:solidFill>
                <a:latin typeface="Arial"/>
                <a:cs typeface="Arial"/>
              </a:rPr>
              <a:t>Later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on </a:t>
            </a:r>
            <a:r>
              <a:rPr sz="3200" spc="-314" dirty="0">
                <a:solidFill>
                  <a:schemeClr val="tx1"/>
                </a:solidFill>
                <a:latin typeface="Arial"/>
                <a:cs typeface="Arial"/>
              </a:rPr>
              <a:t>Sen, </a:t>
            </a:r>
            <a:r>
              <a:rPr sz="3200" spc="-292" dirty="0">
                <a:solidFill>
                  <a:schemeClr val="tx1"/>
                </a:solidFill>
                <a:latin typeface="Arial"/>
                <a:cs typeface="Arial"/>
              </a:rPr>
              <a:t>Ray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280" dirty="0">
                <a:solidFill>
                  <a:schemeClr val="tx1"/>
                </a:solidFill>
                <a:latin typeface="Arial"/>
                <a:cs typeface="Arial"/>
              </a:rPr>
              <a:t>Ranjhan </a:t>
            </a:r>
            <a:r>
              <a:rPr sz="3200" spc="-66" dirty="0">
                <a:solidFill>
                  <a:schemeClr val="tx1"/>
                </a:solidFill>
                <a:latin typeface="Arial"/>
                <a:cs typeface="Arial"/>
              </a:rPr>
              <a:t>(1978) </a:t>
            </a:r>
            <a:r>
              <a:rPr sz="3200" spc="-149" dirty="0">
                <a:solidFill>
                  <a:schemeClr val="tx1"/>
                </a:solidFill>
                <a:latin typeface="Arial"/>
                <a:cs typeface="Arial"/>
              </a:rPr>
              <a:t>revised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 </a:t>
            </a:r>
            <a:r>
              <a:rPr sz="3200" spc="-347" dirty="0">
                <a:solidFill>
                  <a:schemeClr val="tx1"/>
                </a:solidFill>
                <a:latin typeface="Arial"/>
                <a:cs typeface="Arial"/>
              </a:rPr>
              <a:t>Sen</a:t>
            </a:r>
            <a:r>
              <a:rPr sz="3200" spc="-34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292" dirty="0">
                <a:solidFill>
                  <a:schemeClr val="tx1"/>
                </a:solidFill>
                <a:latin typeface="Arial"/>
                <a:cs typeface="Arial"/>
              </a:rPr>
              <a:t>Ray </a:t>
            </a:r>
            <a:r>
              <a:rPr sz="3200" spc="-66" dirty="0">
                <a:solidFill>
                  <a:schemeClr val="tx1"/>
                </a:solidFill>
                <a:latin typeface="Arial"/>
                <a:cs typeface="Arial"/>
              </a:rPr>
              <a:t>(1964)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on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215" dirty="0">
                <a:solidFill>
                  <a:schemeClr val="tx1"/>
                </a:solidFill>
                <a:latin typeface="Arial"/>
                <a:cs typeface="Arial"/>
              </a:rPr>
              <a:t>basis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3200" spc="-126" dirty="0">
                <a:solidFill>
                  <a:schemeClr val="tx1"/>
                </a:solidFill>
                <a:latin typeface="Arial"/>
                <a:cs typeface="Arial"/>
              </a:rPr>
              <a:t>experimental 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trials </a:t>
            </a:r>
            <a:r>
              <a:rPr sz="3200" spc="-209" dirty="0">
                <a:solidFill>
                  <a:schemeClr val="tx1"/>
                </a:solidFill>
                <a:latin typeface="Arial"/>
                <a:cs typeface="Arial"/>
              </a:rPr>
              <a:t>conducted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160" dirty="0">
                <a:solidFill>
                  <a:schemeClr val="tx1"/>
                </a:solidFill>
                <a:latin typeface="Arial"/>
                <a:cs typeface="Arial"/>
              </a:rPr>
              <a:t>Indian</a:t>
            </a:r>
            <a:r>
              <a:rPr sz="3200" spc="19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209" dirty="0">
                <a:solidFill>
                  <a:schemeClr val="tx1"/>
                </a:solidFill>
                <a:latin typeface="Arial"/>
                <a:cs typeface="Arial"/>
              </a:rPr>
              <a:t>animals.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177790" indent="-353480">
              <a:lnSpc>
                <a:spcPts val="3450"/>
              </a:lnSpc>
              <a:spcBef>
                <a:spcPts val="80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364" dirty="0">
                <a:solidFill>
                  <a:schemeClr val="tx1"/>
                </a:solidFill>
                <a:latin typeface="Arial"/>
                <a:cs typeface="Arial"/>
              </a:rPr>
              <a:t>These </a:t>
            </a:r>
            <a:r>
              <a:rPr sz="3200" spc="-83" dirty="0">
                <a:solidFill>
                  <a:schemeClr val="tx1"/>
                </a:solidFill>
                <a:latin typeface="Arial"/>
                <a:cs typeface="Arial"/>
              </a:rPr>
              <a:t>modified </a:t>
            </a:r>
            <a:r>
              <a:rPr sz="3200" spc="-231" dirty="0">
                <a:solidFill>
                  <a:schemeClr val="tx1"/>
                </a:solidFill>
                <a:latin typeface="Arial"/>
                <a:cs typeface="Arial"/>
              </a:rPr>
              <a:t>values </a:t>
            </a:r>
            <a:r>
              <a:rPr sz="3200" spc="-55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3200" spc="-110" dirty="0">
                <a:solidFill>
                  <a:schemeClr val="tx1"/>
                </a:solidFill>
                <a:latin typeface="Arial"/>
                <a:cs typeface="Arial"/>
              </a:rPr>
              <a:t>still </a:t>
            </a:r>
            <a:r>
              <a:rPr sz="3200" spc="-176" dirty="0">
                <a:solidFill>
                  <a:schemeClr val="tx1"/>
                </a:solidFill>
                <a:latin typeface="Arial"/>
                <a:cs typeface="Arial"/>
              </a:rPr>
              <a:t>functioning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248" dirty="0">
                <a:solidFill>
                  <a:schemeClr val="tx1"/>
                </a:solidFill>
                <a:latin typeface="Arial"/>
                <a:cs typeface="Arial"/>
              </a:rPr>
              <a:t>many 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our </a:t>
            </a:r>
            <a:r>
              <a:rPr sz="3200" spc="-165" dirty="0">
                <a:solidFill>
                  <a:schemeClr val="tx1"/>
                </a:solidFill>
                <a:latin typeface="Arial"/>
                <a:cs typeface="Arial"/>
              </a:rPr>
              <a:t>established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dairy</a:t>
            </a:r>
            <a:r>
              <a:rPr sz="32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farms.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9865" y="366029"/>
            <a:ext cx="3742432" cy="500478"/>
          </a:xfrm>
          <a:prstGeom prst="rect">
            <a:avLst/>
          </a:prstGeom>
        </p:spPr>
        <p:txBody>
          <a:bodyPr vert="horz" wrap="square" lIns="0" tIns="153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21"/>
              </a:spcBef>
            </a:pPr>
            <a:r>
              <a:rPr sz="3100" spc="-11" dirty="0">
                <a:solidFill>
                  <a:srgbClr val="FF0000"/>
                </a:solidFill>
                <a:latin typeface="Times New Roman"/>
                <a:cs typeface="Times New Roman"/>
              </a:rPr>
              <a:t>ICAR </a:t>
            </a:r>
            <a:r>
              <a:rPr sz="3100" spc="6" dirty="0">
                <a:solidFill>
                  <a:srgbClr val="FF0000"/>
                </a:solidFill>
                <a:latin typeface="Times New Roman"/>
                <a:cs typeface="Times New Roman"/>
              </a:rPr>
              <a:t>feeding</a:t>
            </a:r>
            <a:r>
              <a:rPr sz="3100" spc="-12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6" dirty="0">
                <a:solidFill>
                  <a:srgbClr val="FF0000"/>
                </a:solidFill>
                <a:latin typeface="Times New Roman"/>
                <a:cs typeface="Times New Roman"/>
              </a:rPr>
              <a:t>standard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4008" y="1776188"/>
            <a:ext cx="7164274" cy="3642890"/>
          </a:xfrm>
          <a:prstGeom prst="rect">
            <a:avLst/>
          </a:prstGeom>
        </p:spPr>
        <p:txBody>
          <a:bodyPr vert="horz" wrap="square" lIns="0" tIns="16099" rIns="0" bIns="0" rtlCol="0">
            <a:spAutoFit/>
          </a:bodyPr>
          <a:lstStyle/>
          <a:p>
            <a:pPr marL="366779" marR="5600" indent="-353480">
              <a:lnSpc>
                <a:spcPct val="100099"/>
              </a:lnSpc>
              <a:spcBef>
                <a:spcPts val="127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Considering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chemeClr val="tx1"/>
                </a:solidFill>
                <a:latin typeface="Arial"/>
                <a:cs typeface="Arial"/>
              </a:rPr>
              <a:t>fact </a:t>
            </a:r>
            <a:r>
              <a:rPr sz="3200" spc="-110" dirty="0">
                <a:solidFill>
                  <a:schemeClr val="tx1"/>
                </a:solidFill>
                <a:latin typeface="Arial"/>
                <a:cs typeface="Arial"/>
              </a:rPr>
              <a:t>that 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nutrient </a:t>
            </a:r>
            <a:r>
              <a:rPr sz="3200" spc="-248" dirty="0">
                <a:solidFill>
                  <a:schemeClr val="tx1"/>
                </a:solidFill>
                <a:latin typeface="Arial"/>
                <a:cs typeface="Arial"/>
              </a:rPr>
              <a:t>needs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livestock 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77" dirty="0">
                <a:solidFill>
                  <a:schemeClr val="tx1"/>
                </a:solidFill>
                <a:latin typeface="Arial"/>
                <a:cs typeface="Arial"/>
              </a:rPr>
              <a:t>poultry </a:t>
            </a:r>
            <a:r>
              <a:rPr sz="3200" spc="-138" dirty="0">
                <a:solidFill>
                  <a:schemeClr val="tx1"/>
                </a:solidFill>
                <a:latin typeface="Arial"/>
                <a:cs typeface="Arial"/>
              </a:rPr>
              <a:t>breeds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under </a:t>
            </a:r>
            <a:r>
              <a:rPr sz="3200" spc="-77" dirty="0">
                <a:solidFill>
                  <a:schemeClr val="tx1"/>
                </a:solidFill>
                <a:latin typeface="Arial"/>
                <a:cs typeface="Arial"/>
              </a:rPr>
              <a:t>tropical 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environments </a:t>
            </a:r>
            <a:r>
              <a:rPr sz="3200" spc="-55" dirty="0">
                <a:solidFill>
                  <a:schemeClr val="tx1"/>
                </a:solidFill>
                <a:latin typeface="Arial"/>
                <a:cs typeface="Arial"/>
              </a:rPr>
              <a:t>are  </a:t>
            </a:r>
            <a:r>
              <a:rPr sz="3200" spc="-39" dirty="0">
                <a:solidFill>
                  <a:schemeClr val="tx1"/>
                </a:solidFill>
                <a:latin typeface="Arial"/>
                <a:cs typeface="Arial"/>
              </a:rPr>
              <a:t>different </a:t>
            </a:r>
            <a:r>
              <a:rPr sz="3200" spc="-143" dirty="0">
                <a:solidFill>
                  <a:schemeClr val="tx1"/>
                </a:solidFill>
                <a:latin typeface="Arial"/>
                <a:cs typeface="Arial"/>
              </a:rPr>
              <a:t>from 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those </a:t>
            </a:r>
            <a:r>
              <a:rPr sz="3200" spc="-105" dirty="0">
                <a:solidFill>
                  <a:schemeClr val="tx1"/>
                </a:solidFill>
                <a:latin typeface="Arial"/>
                <a:cs typeface="Arial"/>
              </a:rPr>
              <a:t>developed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temperate  </a:t>
            </a:r>
            <a:r>
              <a:rPr sz="3200" spc="-154" dirty="0">
                <a:solidFill>
                  <a:schemeClr val="tx1"/>
                </a:solidFill>
                <a:latin typeface="Arial"/>
                <a:cs typeface="Arial"/>
              </a:rPr>
              <a:t>climate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>
              <a:spcBef>
                <a:spcPts val="772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16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2600" spc="-165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2600" spc="-243" dirty="0">
                <a:solidFill>
                  <a:schemeClr val="tx1"/>
                </a:solidFill>
                <a:latin typeface="Arial"/>
                <a:cs typeface="Arial"/>
              </a:rPr>
              <a:t>C. </a:t>
            </a:r>
            <a:r>
              <a:rPr sz="2600" spc="-171" dirty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sz="2600" spc="-99" dirty="0">
                <a:solidFill>
                  <a:schemeClr val="tx1"/>
                </a:solidFill>
                <a:latin typeface="Arial"/>
                <a:cs typeface="Arial"/>
              </a:rPr>
              <a:t>R-1985 </a:t>
            </a:r>
            <a:r>
              <a:rPr sz="2600" spc="-171" dirty="0">
                <a:solidFill>
                  <a:schemeClr val="tx1"/>
                </a:solidFill>
                <a:latin typeface="Arial"/>
                <a:cs typeface="Arial"/>
              </a:rPr>
              <a:t>Chairman </a:t>
            </a:r>
            <a:r>
              <a:rPr sz="2600" spc="-231" dirty="0">
                <a:solidFill>
                  <a:schemeClr val="tx1"/>
                </a:solidFill>
                <a:latin typeface="Arial"/>
                <a:cs typeface="Arial"/>
              </a:rPr>
              <a:t>Dr. </a:t>
            </a:r>
            <a:r>
              <a:rPr sz="2600" spc="-225" dirty="0">
                <a:solidFill>
                  <a:schemeClr val="tx1"/>
                </a:solidFill>
                <a:latin typeface="Arial"/>
                <a:cs typeface="Arial"/>
              </a:rPr>
              <a:t>K.</a:t>
            </a:r>
            <a:r>
              <a:rPr sz="2600" spc="-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0" spc="-160" dirty="0">
                <a:solidFill>
                  <a:schemeClr val="tx1"/>
                </a:solidFill>
                <a:latin typeface="Arial"/>
                <a:cs typeface="Arial"/>
              </a:rPr>
              <a:t>Pradhan</a:t>
            </a:r>
            <a:endParaRPr sz="2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76296" indent="-353480">
              <a:lnSpc>
                <a:spcPct val="100400"/>
              </a:lnSpc>
              <a:spcBef>
                <a:spcPts val="75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478" dirty="0">
                <a:solidFill>
                  <a:schemeClr val="tx1"/>
                </a:solidFill>
                <a:latin typeface="Arial"/>
                <a:cs typeface="Arial"/>
              </a:rPr>
              <a:t>BASED 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ON 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DM, </a:t>
            </a:r>
            <a:r>
              <a:rPr sz="3200" spc="-485" dirty="0">
                <a:solidFill>
                  <a:schemeClr val="tx1"/>
                </a:solidFill>
                <a:latin typeface="Arial"/>
                <a:cs typeface="Arial"/>
              </a:rPr>
              <a:t>DCP, </a:t>
            </a:r>
            <a:r>
              <a:rPr sz="3200" spc="-320" dirty="0">
                <a:solidFill>
                  <a:schemeClr val="tx1"/>
                </a:solidFill>
                <a:latin typeface="Arial"/>
                <a:cs typeface="Arial"/>
              </a:rPr>
              <a:t>TDN, </a:t>
            </a:r>
            <a:r>
              <a:rPr sz="3200" spc="-237" dirty="0">
                <a:solidFill>
                  <a:schemeClr val="tx1"/>
                </a:solidFill>
                <a:latin typeface="Arial"/>
                <a:cs typeface="Arial"/>
              </a:rPr>
              <a:t>Calcium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298" dirty="0">
                <a:solidFill>
                  <a:schemeClr val="tx1"/>
                </a:solidFill>
                <a:latin typeface="Arial"/>
                <a:cs typeface="Arial"/>
              </a:rPr>
              <a:t>Phosphorus  </a:t>
            </a:r>
            <a:r>
              <a:rPr sz="3200" spc="-154" dirty="0">
                <a:solidFill>
                  <a:schemeClr val="tx1"/>
                </a:solidFill>
                <a:latin typeface="Arial"/>
                <a:cs typeface="Arial"/>
              </a:rPr>
              <a:t>intake.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992" y="107429"/>
            <a:ext cx="7409458" cy="998314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200" spc="-678" dirty="0"/>
              <a:t>USEFULLNESS </a:t>
            </a:r>
            <a:r>
              <a:rPr sz="3200" spc="-243" dirty="0"/>
              <a:t>AND </a:t>
            </a:r>
            <a:r>
              <a:rPr sz="3200" spc="-397" dirty="0"/>
              <a:t>LIMITATIONS </a:t>
            </a:r>
            <a:r>
              <a:rPr sz="3200" spc="-380" dirty="0"/>
              <a:t>OF  </a:t>
            </a:r>
            <a:r>
              <a:rPr sz="3200" spc="-474" dirty="0"/>
              <a:t>FEEDING</a:t>
            </a:r>
            <a:r>
              <a:rPr sz="3200" spc="-66" dirty="0"/>
              <a:t> </a:t>
            </a:r>
            <a:r>
              <a:rPr sz="3200" spc="-540" dirty="0"/>
              <a:t>STANDARDS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7944" y="1187549"/>
            <a:ext cx="7715136" cy="5171295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366779" marR="13999" indent="-353480">
              <a:lnSpc>
                <a:spcPct val="81500"/>
              </a:lnSpc>
              <a:spcBef>
                <a:spcPts val="744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6779" algn="l"/>
                <a:tab pos="367479" algn="l"/>
                <a:tab pos="2806842" algn="l"/>
                <a:tab pos="3593597" algn="l"/>
                <a:tab pos="5570286" algn="l"/>
              </a:tabLst>
            </a:pPr>
            <a:r>
              <a:rPr sz="2700" spc="-143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standards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serve </a:t>
            </a:r>
            <a:r>
              <a:rPr sz="2700" spc="-21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700" spc="6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700" spc="-94" dirty="0">
                <a:solidFill>
                  <a:schemeClr val="tx1"/>
                </a:solidFill>
                <a:latin typeface="Arial"/>
                <a:cs typeface="Arial"/>
              </a:rPr>
              <a:t>guide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700" spc="-55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2700" spc="-171" dirty="0">
                <a:solidFill>
                  <a:schemeClr val="tx1"/>
                </a:solidFill>
                <a:latin typeface="Arial"/>
                <a:cs typeface="Arial"/>
              </a:rPr>
              <a:t>animals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and 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27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estimating</a:t>
            </a:r>
            <a:r>
              <a:rPr sz="2700" spc="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49" dirty="0" smtClean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lang="en-IN" sz="2700" spc="-149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83" dirty="0" smtClean="0">
                <a:solidFill>
                  <a:schemeClr val="tx1"/>
                </a:solidFill>
                <a:latin typeface="Arial"/>
                <a:cs typeface="Arial"/>
              </a:rPr>
              <a:t>adequacy</a:t>
            </a:r>
            <a:r>
              <a:rPr lang="en-IN" sz="2700" spc="10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17" dirty="0" smtClean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2700" spc="138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22" dirty="0">
                <a:solidFill>
                  <a:schemeClr val="tx1"/>
                </a:solidFill>
                <a:latin typeface="Arial"/>
                <a:cs typeface="Arial"/>
              </a:rPr>
              <a:t>feed	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intakes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-22" dirty="0">
                <a:solidFill>
                  <a:schemeClr val="tx1"/>
                </a:solidFill>
                <a:latin typeface="Arial"/>
                <a:cs typeface="Arial"/>
              </a:rPr>
              <a:t>feed  </a:t>
            </a:r>
            <a:r>
              <a:rPr sz="2700" spc="-165" dirty="0">
                <a:solidFill>
                  <a:schemeClr val="tx1"/>
                </a:solidFill>
                <a:latin typeface="Arial"/>
                <a:cs typeface="Arial"/>
              </a:rPr>
              <a:t>supplies  </a:t>
            </a:r>
            <a:r>
              <a:rPr sz="2700" spc="6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2700" spc="-25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groups</a:t>
            </a:r>
            <a:r>
              <a:rPr sz="2700" spc="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	</a:t>
            </a:r>
            <a:r>
              <a:rPr sz="2700" spc="-171" dirty="0">
                <a:solidFill>
                  <a:schemeClr val="tx1"/>
                </a:solidFill>
                <a:latin typeface="Arial"/>
                <a:cs typeface="Arial"/>
              </a:rPr>
              <a:t>animals</a:t>
            </a:r>
            <a:r>
              <a:rPr sz="2700" spc="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5600" indent="-353480" algn="just">
              <a:lnSpc>
                <a:spcPct val="81700"/>
              </a:lnSpc>
              <a:spcBef>
                <a:spcPts val="766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7479" algn="l"/>
              </a:tabLst>
            </a:pPr>
            <a:r>
              <a:rPr sz="2700" spc="-231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700" spc="-66" dirty="0">
                <a:solidFill>
                  <a:schemeClr val="tx1"/>
                </a:solidFill>
                <a:latin typeface="Arial"/>
                <a:cs typeface="Arial"/>
              </a:rPr>
              <a:t>practical </a:t>
            </a:r>
            <a:r>
              <a:rPr sz="2700" spc="-55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2700" spc="-121" dirty="0">
                <a:solidFill>
                  <a:schemeClr val="tx1"/>
                </a:solidFill>
                <a:latin typeface="Arial"/>
                <a:cs typeface="Arial"/>
              </a:rPr>
              <a:t>operations, </a:t>
            </a:r>
            <a:r>
              <a:rPr sz="2700" spc="-11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sz="2700" spc="-225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frequently </a:t>
            </a:r>
            <a:r>
              <a:rPr sz="2700" spc="-83" dirty="0">
                <a:solidFill>
                  <a:schemeClr val="tx1"/>
                </a:solidFill>
                <a:latin typeface="Arial"/>
                <a:cs typeface="Arial"/>
              </a:rPr>
              <a:t>desirable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2700" spc="-88" dirty="0">
                <a:solidFill>
                  <a:schemeClr val="tx1"/>
                </a:solidFill>
                <a:latin typeface="Arial"/>
                <a:cs typeface="Arial"/>
              </a:rPr>
              <a:t>take </a:t>
            </a:r>
            <a:r>
              <a:rPr sz="2700" spc="-215" dirty="0">
                <a:solidFill>
                  <a:schemeClr val="tx1"/>
                </a:solidFill>
                <a:latin typeface="Arial"/>
                <a:cs typeface="Arial"/>
              </a:rPr>
              <a:t>economic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factors </a:t>
            </a:r>
            <a:r>
              <a:rPr sz="2700" spc="-116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2700" spc="-187" dirty="0">
                <a:solidFill>
                  <a:schemeClr val="tx1"/>
                </a:solidFill>
                <a:latin typeface="Arial"/>
                <a:cs typeface="Arial"/>
              </a:rPr>
              <a:t>account. </a:t>
            </a:r>
            <a:r>
              <a:rPr sz="2700" spc="-347" dirty="0">
                <a:solidFill>
                  <a:schemeClr val="tx1"/>
                </a:solidFill>
                <a:latin typeface="Arial"/>
                <a:cs typeface="Arial"/>
              </a:rPr>
              <a:t>Thus, </a:t>
            </a:r>
            <a:r>
              <a:rPr sz="2700" spc="-121" dirty="0">
                <a:solidFill>
                  <a:schemeClr val="tx1"/>
                </a:solidFill>
                <a:latin typeface="Arial"/>
                <a:cs typeface="Arial"/>
              </a:rPr>
              <a:t>modifications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may  </a:t>
            </a:r>
            <a:r>
              <a:rPr sz="2700" spc="-61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called </a:t>
            </a:r>
            <a:r>
              <a:rPr sz="2700" spc="6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interest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-83" dirty="0">
                <a:solidFill>
                  <a:schemeClr val="tx1"/>
                </a:solidFill>
                <a:latin typeface="Arial"/>
                <a:cs typeface="Arial"/>
              </a:rPr>
              <a:t>obtaining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44" dirty="0">
                <a:solidFill>
                  <a:schemeClr val="tx1"/>
                </a:solidFill>
                <a:latin typeface="Arial"/>
                <a:cs typeface="Arial"/>
              </a:rPr>
              <a:t>rate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-88" dirty="0">
                <a:solidFill>
                  <a:schemeClr val="tx1"/>
                </a:solidFill>
                <a:latin typeface="Arial"/>
                <a:cs typeface="Arial"/>
              </a:rPr>
              <a:t>gain </a:t>
            </a:r>
            <a:r>
              <a:rPr sz="2700" spc="-55" dirty="0">
                <a:solidFill>
                  <a:schemeClr val="tx1"/>
                </a:solidFill>
                <a:latin typeface="Arial"/>
                <a:cs typeface="Arial"/>
              </a:rPr>
              <a:t>or  </a:t>
            </a:r>
            <a:r>
              <a:rPr sz="2700" spc="-94" dirty="0">
                <a:solidFill>
                  <a:schemeClr val="tx1"/>
                </a:solidFill>
                <a:latin typeface="Arial"/>
                <a:cs typeface="Arial"/>
              </a:rPr>
              <a:t>level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2700" spc="-121" dirty="0">
                <a:solidFill>
                  <a:schemeClr val="tx1"/>
                </a:solidFill>
                <a:latin typeface="Arial"/>
                <a:cs typeface="Arial"/>
              </a:rPr>
              <a:t>production </a:t>
            </a:r>
            <a:r>
              <a:rPr sz="2700" spc="-83" dirty="0">
                <a:solidFill>
                  <a:schemeClr val="tx1"/>
                </a:solidFill>
                <a:latin typeface="Arial"/>
                <a:cs typeface="Arial"/>
              </a:rPr>
              <a:t>that </a:t>
            </a:r>
            <a:r>
              <a:rPr sz="2700" spc="-309" dirty="0">
                <a:solidFill>
                  <a:schemeClr val="tx1"/>
                </a:solidFill>
                <a:latin typeface="Arial"/>
                <a:cs typeface="Arial"/>
              </a:rPr>
              <a:t>seems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248" dirty="0">
                <a:solidFill>
                  <a:schemeClr val="tx1"/>
                </a:solidFill>
                <a:latin typeface="Arial"/>
                <a:cs typeface="Arial"/>
              </a:rPr>
              <a:t>most</a:t>
            </a:r>
            <a:r>
              <a:rPr sz="2700" spc="2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71" dirty="0" smtClean="0">
                <a:solidFill>
                  <a:schemeClr val="tx1"/>
                </a:solidFill>
                <a:latin typeface="Arial"/>
                <a:cs typeface="Arial"/>
              </a:rPr>
              <a:t>economical</a:t>
            </a:r>
            <a:r>
              <a:rPr lang="en-IN" sz="27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54" dirty="0" smtClean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2700" spc="-193" dirty="0" smtClean="0">
                <a:solidFill>
                  <a:schemeClr val="tx1"/>
                </a:solidFill>
                <a:latin typeface="Arial"/>
                <a:cs typeface="Arial"/>
              </a:rPr>
              <a:t>terms</a:t>
            </a:r>
            <a:r>
              <a:rPr lang="en-IN" sz="2700" spc="-193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17" dirty="0" smtClean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IN" sz="2700" spc="17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49" dirty="0" smtClean="0">
                <a:solidFill>
                  <a:schemeClr val="tx1"/>
                </a:solidFill>
                <a:latin typeface="Arial"/>
                <a:cs typeface="Arial"/>
              </a:rPr>
              <a:t>current </a:t>
            </a:r>
            <a:r>
              <a:rPr sz="2700" spc="-22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700" spc="-259" dirty="0">
                <a:solidFill>
                  <a:schemeClr val="tx1"/>
                </a:solidFill>
                <a:latin typeface="Arial"/>
                <a:cs typeface="Arial"/>
              </a:rPr>
              <a:t>costs </a:t>
            </a:r>
            <a:r>
              <a:rPr sz="2700" spc="-105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121" dirty="0">
                <a:solidFill>
                  <a:schemeClr val="tx1"/>
                </a:solidFill>
                <a:latin typeface="Arial"/>
                <a:cs typeface="Arial"/>
              </a:rPr>
              <a:t>market </a:t>
            </a:r>
            <a:r>
              <a:rPr sz="2700" spc="-83" dirty="0">
                <a:solidFill>
                  <a:schemeClr val="tx1"/>
                </a:solidFill>
                <a:latin typeface="Arial"/>
                <a:cs typeface="Arial"/>
              </a:rPr>
              <a:t>price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2700" spc="41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54" dirty="0" smtClean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lang="en-IN" sz="27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16" dirty="0" smtClean="0">
                <a:solidFill>
                  <a:schemeClr val="tx1"/>
                </a:solidFill>
                <a:latin typeface="Arial"/>
                <a:cs typeface="Arial"/>
              </a:rPr>
              <a:t>product</a:t>
            </a:r>
            <a:r>
              <a:rPr sz="2700" spc="-116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10499" indent="-353480" algn="just">
              <a:lnSpc>
                <a:spcPct val="81500"/>
              </a:lnSpc>
              <a:spcBef>
                <a:spcPts val="772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7479" algn="l"/>
              </a:tabLst>
            </a:pP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No </a:t>
            </a:r>
            <a:r>
              <a:rPr sz="2700" spc="-94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2700" spc="-193" dirty="0">
                <a:solidFill>
                  <a:schemeClr val="tx1"/>
                </a:solidFill>
                <a:latin typeface="Arial"/>
                <a:cs typeface="Arial"/>
              </a:rPr>
              <a:t>can </a:t>
            </a:r>
            <a:r>
              <a:rPr sz="2700" spc="-61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2700" spc="6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700" spc="-138" dirty="0">
                <a:solidFill>
                  <a:schemeClr val="tx1"/>
                </a:solidFill>
                <a:latin typeface="Arial"/>
                <a:cs typeface="Arial"/>
              </a:rPr>
              <a:t>complete </a:t>
            </a:r>
            <a:r>
              <a:rPr sz="2700" spc="-94" dirty="0">
                <a:solidFill>
                  <a:schemeClr val="tx1"/>
                </a:solidFill>
                <a:latin typeface="Arial"/>
                <a:cs typeface="Arial"/>
              </a:rPr>
              <a:t>guide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700" spc="-55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2700" spc="-182" dirty="0">
                <a:solidFill>
                  <a:schemeClr val="tx1"/>
                </a:solidFill>
                <a:latin typeface="Arial"/>
                <a:cs typeface="Arial"/>
              </a:rPr>
              <a:t>because  </a:t>
            </a:r>
            <a:r>
              <a:rPr sz="2700" spc="-110" dirty="0">
                <a:solidFill>
                  <a:schemeClr val="tx1"/>
                </a:solidFill>
                <a:latin typeface="Arial"/>
                <a:cs typeface="Arial"/>
              </a:rPr>
              <a:t>other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factors </a:t>
            </a:r>
            <a:r>
              <a:rPr sz="2700" spc="-309" dirty="0">
                <a:solidFill>
                  <a:schemeClr val="tx1"/>
                </a:solidFill>
                <a:latin typeface="Arial"/>
                <a:cs typeface="Arial"/>
              </a:rPr>
              <a:t>such </a:t>
            </a:r>
            <a:r>
              <a:rPr sz="2700" spc="-21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700" spc="-6" dirty="0">
                <a:solidFill>
                  <a:schemeClr val="tx1"/>
                </a:solidFill>
                <a:latin typeface="Arial"/>
                <a:cs typeface="Arial"/>
              </a:rPr>
              <a:t>palatability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physical 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nature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77" dirty="0">
                <a:solidFill>
                  <a:schemeClr val="tx1"/>
                </a:solidFill>
                <a:latin typeface="Arial"/>
                <a:cs typeface="Arial"/>
              </a:rPr>
              <a:t>ration </a:t>
            </a:r>
            <a:r>
              <a:rPr sz="2700" spc="-292" dirty="0">
                <a:solidFill>
                  <a:schemeClr val="tx1"/>
                </a:solidFill>
                <a:latin typeface="Arial"/>
                <a:cs typeface="Arial"/>
              </a:rPr>
              <a:t>must </a:t>
            </a:r>
            <a:r>
              <a:rPr sz="2700" spc="-143" dirty="0">
                <a:solidFill>
                  <a:schemeClr val="tx1"/>
                </a:solidFill>
                <a:latin typeface="Arial"/>
                <a:cs typeface="Arial"/>
              </a:rPr>
              <a:t>also </a:t>
            </a:r>
            <a:r>
              <a:rPr sz="2700" spc="-66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taken </a:t>
            </a:r>
            <a:r>
              <a:rPr sz="2700" spc="-116" dirty="0">
                <a:solidFill>
                  <a:schemeClr val="tx1"/>
                </a:solidFill>
                <a:latin typeface="Arial"/>
                <a:cs typeface="Arial"/>
              </a:rPr>
              <a:t>into</a:t>
            </a:r>
            <a:r>
              <a:rPr sz="27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87" dirty="0">
                <a:solidFill>
                  <a:schemeClr val="tx1"/>
                </a:solidFill>
                <a:latin typeface="Arial"/>
                <a:cs typeface="Arial"/>
              </a:rPr>
              <a:t>account.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 algn="just">
              <a:spcBef>
                <a:spcPts val="176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7479" algn="l"/>
              </a:tabLst>
            </a:pPr>
            <a:r>
              <a:rPr sz="2700" spc="-187" dirty="0">
                <a:solidFill>
                  <a:schemeClr val="tx1"/>
                </a:solidFill>
                <a:latin typeface="Arial"/>
                <a:cs typeface="Arial"/>
              </a:rPr>
              <a:t>Further, </a:t>
            </a:r>
            <a:r>
              <a:rPr sz="2700" spc="-176" dirty="0">
                <a:solidFill>
                  <a:schemeClr val="tx1"/>
                </a:solidFill>
                <a:latin typeface="Arial"/>
                <a:cs typeface="Arial"/>
              </a:rPr>
              <a:t>environment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may </a:t>
            </a:r>
            <a:r>
              <a:rPr sz="2700" spc="-160" dirty="0">
                <a:solidFill>
                  <a:schemeClr val="tx1"/>
                </a:solidFill>
                <a:latin typeface="Arial"/>
                <a:cs typeface="Arial"/>
              </a:rPr>
              <a:t>change </a:t>
            </a:r>
            <a:r>
              <a:rPr sz="2700" spc="-138" dirty="0">
                <a:solidFill>
                  <a:schemeClr val="tx1"/>
                </a:solidFill>
                <a:latin typeface="Arial"/>
                <a:cs typeface="Arial"/>
              </a:rPr>
              <a:t>nutrient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requirement.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4008" y="107921"/>
            <a:ext cx="6919147" cy="969657"/>
          </a:xfrm>
          <a:prstGeom prst="rect">
            <a:avLst/>
          </a:prstGeom>
        </p:spPr>
        <p:txBody>
          <a:bodyPr vert="horz" wrap="square" lIns="0" tIns="153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21"/>
              </a:spcBef>
            </a:pPr>
            <a:r>
              <a:rPr sz="3100" spc="-220" dirty="0"/>
              <a:t>Merits </a:t>
            </a:r>
            <a:r>
              <a:rPr sz="3100" spc="-198" dirty="0"/>
              <a:t>and </a:t>
            </a:r>
            <a:r>
              <a:rPr sz="3100" spc="-248" dirty="0"/>
              <a:t>Demerits </a:t>
            </a:r>
            <a:r>
              <a:rPr sz="3100" spc="-160" dirty="0"/>
              <a:t>of </a:t>
            </a:r>
            <a:r>
              <a:rPr sz="3100" spc="-209" dirty="0"/>
              <a:t>various </a:t>
            </a:r>
            <a:r>
              <a:rPr sz="3100" spc="-198" dirty="0"/>
              <a:t>feeding</a:t>
            </a:r>
            <a:r>
              <a:rPr sz="3100" spc="-187" dirty="0"/>
              <a:t> </a:t>
            </a:r>
            <a:r>
              <a:rPr sz="3100" spc="-248" dirty="0"/>
              <a:t>standards</a:t>
            </a:r>
            <a:endParaRPr sz="3100" dirty="0"/>
          </a:p>
        </p:txBody>
      </p:sp>
      <p:sp>
        <p:nvSpPr>
          <p:cNvPr id="3" name="object 3"/>
          <p:cNvSpPr txBox="1"/>
          <p:nvPr/>
        </p:nvSpPr>
        <p:spPr>
          <a:xfrm>
            <a:off x="2520032" y="1115541"/>
            <a:ext cx="6923747" cy="6317795"/>
          </a:xfrm>
          <a:prstGeom prst="rect">
            <a:avLst/>
          </a:prstGeom>
        </p:spPr>
        <p:txBody>
          <a:bodyPr vert="horz" wrap="square" lIns="0" tIns="109894" rIns="0" bIns="0" rtlCol="0">
            <a:spAutoFit/>
          </a:bodyPr>
          <a:lstStyle/>
          <a:p>
            <a:pPr marL="366779" indent="-353480">
              <a:spcBef>
                <a:spcPts val="86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3000" b="1" spc="-259" dirty="0">
                <a:solidFill>
                  <a:schemeClr val="tx1"/>
                </a:solidFill>
                <a:latin typeface="Arial"/>
                <a:cs typeface="Arial"/>
              </a:rPr>
              <a:t>Energy</a:t>
            </a:r>
            <a:r>
              <a:rPr sz="3000" b="1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b="1" spc="-160" dirty="0">
                <a:solidFill>
                  <a:schemeClr val="tx1"/>
                </a:solidFill>
                <a:latin typeface="Arial"/>
                <a:cs typeface="Arial"/>
              </a:rPr>
              <a:t>evaluation</a:t>
            </a:r>
            <a:endParaRPr sz="3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5600" indent="-353480">
              <a:spcBef>
                <a:spcPts val="761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3000" spc="-110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sz="3000" spc="-265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000" spc="-176" dirty="0">
                <a:solidFill>
                  <a:schemeClr val="tx1"/>
                </a:solidFill>
                <a:latin typeface="Arial"/>
                <a:cs typeface="Arial"/>
              </a:rPr>
              <a:t>not </a:t>
            </a:r>
            <a:r>
              <a:rPr sz="3000" spc="-116" dirty="0">
                <a:solidFill>
                  <a:schemeClr val="tx1"/>
                </a:solidFill>
                <a:latin typeface="Arial"/>
                <a:cs typeface="Arial"/>
              </a:rPr>
              <a:t>tenable </a:t>
            </a:r>
            <a:r>
              <a:rPr sz="3000" spc="-105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consider </a:t>
            </a:r>
            <a:r>
              <a:rPr sz="3000" spc="-225" dirty="0">
                <a:solidFill>
                  <a:schemeClr val="tx1"/>
                </a:solidFill>
                <a:latin typeface="Arial"/>
                <a:cs typeface="Arial"/>
              </a:rPr>
              <a:t>one </a:t>
            </a:r>
            <a:r>
              <a:rPr sz="3000" spc="-165" dirty="0">
                <a:solidFill>
                  <a:schemeClr val="tx1"/>
                </a:solidFill>
                <a:latin typeface="Arial"/>
                <a:cs typeface="Arial"/>
              </a:rPr>
              <a:t>nutrient </a:t>
            </a:r>
            <a:r>
              <a:rPr sz="3000" spc="-204" dirty="0">
                <a:solidFill>
                  <a:schemeClr val="tx1"/>
                </a:solidFill>
                <a:latin typeface="Arial"/>
                <a:cs typeface="Arial"/>
              </a:rPr>
              <a:t>more </a:t>
            </a:r>
            <a:r>
              <a:rPr sz="3000" spc="-126" dirty="0">
                <a:solidFill>
                  <a:schemeClr val="tx1"/>
                </a:solidFill>
                <a:latin typeface="Arial"/>
                <a:cs typeface="Arial"/>
              </a:rPr>
              <a:t>important 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than </a:t>
            </a:r>
            <a:r>
              <a:rPr sz="3000" spc="-182" dirty="0">
                <a:solidFill>
                  <a:schemeClr val="tx1"/>
                </a:solidFill>
                <a:latin typeface="Arial"/>
                <a:cs typeface="Arial"/>
              </a:rPr>
              <a:t>another, </a:t>
            </a:r>
            <a:r>
              <a:rPr sz="3000" spc="-276" dirty="0">
                <a:solidFill>
                  <a:schemeClr val="tx1"/>
                </a:solidFill>
                <a:latin typeface="Arial"/>
                <a:cs typeface="Arial"/>
              </a:rPr>
              <a:t>Since </a:t>
            </a:r>
            <a:r>
              <a:rPr sz="3000" spc="-28" dirty="0">
                <a:solidFill>
                  <a:schemeClr val="tx1"/>
                </a:solidFill>
                <a:latin typeface="Arial"/>
                <a:cs typeface="Arial"/>
              </a:rPr>
              <a:t>all </a:t>
            </a:r>
            <a:r>
              <a:rPr sz="3000" spc="-336" dirty="0">
                <a:solidFill>
                  <a:schemeClr val="tx1"/>
                </a:solidFill>
                <a:latin typeface="Arial"/>
                <a:cs typeface="Arial"/>
              </a:rPr>
              <a:t>must </a:t>
            </a:r>
            <a:r>
              <a:rPr sz="3000" spc="-99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3000" spc="-66" dirty="0">
                <a:solidFill>
                  <a:schemeClr val="tx1"/>
                </a:solidFill>
                <a:latin typeface="Arial"/>
                <a:cs typeface="Arial"/>
              </a:rPr>
              <a:t>available </a:t>
            </a:r>
            <a:r>
              <a:rPr sz="3000" spc="-105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000" spc="-160" dirty="0">
                <a:solidFill>
                  <a:schemeClr val="tx1"/>
                </a:solidFill>
                <a:latin typeface="Arial"/>
                <a:cs typeface="Arial"/>
              </a:rPr>
              <a:t>animal 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000" spc="-105" dirty="0">
                <a:solidFill>
                  <a:schemeClr val="tx1"/>
                </a:solidFill>
                <a:latin typeface="Arial"/>
                <a:cs typeface="Arial"/>
              </a:rPr>
              <a:t>adequate </a:t>
            </a:r>
            <a:r>
              <a:rPr sz="3000" spc="-276" dirty="0">
                <a:solidFill>
                  <a:schemeClr val="tx1"/>
                </a:solidFill>
                <a:latin typeface="Arial"/>
                <a:cs typeface="Arial"/>
              </a:rPr>
              <a:t>amounts </a:t>
            </a:r>
            <a:r>
              <a:rPr sz="3000" spc="66" dirty="0">
                <a:solidFill>
                  <a:schemeClr val="tx1"/>
                </a:solidFill>
                <a:latin typeface="Arial"/>
                <a:cs typeface="Arial"/>
              </a:rPr>
              <a:t>if </a:t>
            </a:r>
            <a:r>
              <a:rPr sz="3000" spc="-83" dirty="0">
                <a:solidFill>
                  <a:schemeClr val="tx1"/>
                </a:solidFill>
                <a:latin typeface="Arial"/>
                <a:cs typeface="Arial"/>
              </a:rPr>
              <a:t>efficient </a:t>
            </a:r>
            <a:r>
              <a:rPr sz="3000" spc="-154" dirty="0">
                <a:solidFill>
                  <a:schemeClr val="tx1"/>
                </a:solidFill>
                <a:latin typeface="Arial"/>
                <a:cs typeface="Arial"/>
              </a:rPr>
              <a:t>production </a:t>
            </a:r>
            <a:r>
              <a:rPr sz="3000" spc="-265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000" spc="-105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000" spc="-99" dirty="0">
                <a:solidFill>
                  <a:schemeClr val="tx1"/>
                </a:solidFill>
                <a:latin typeface="Arial"/>
                <a:cs typeface="Arial"/>
              </a:rPr>
              <a:t>be  </a:t>
            </a:r>
            <a:r>
              <a:rPr sz="3000" spc="-154" dirty="0">
                <a:solidFill>
                  <a:schemeClr val="tx1"/>
                </a:solidFill>
                <a:latin typeface="Arial"/>
                <a:cs typeface="Arial"/>
              </a:rPr>
              <a:t>maintained. </a:t>
            </a:r>
            <a:r>
              <a:rPr sz="3000" spc="-215" dirty="0">
                <a:solidFill>
                  <a:schemeClr val="tx1"/>
                </a:solidFill>
                <a:latin typeface="Arial"/>
                <a:cs typeface="Arial"/>
              </a:rPr>
              <a:t>However,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an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animal's </a:t>
            </a:r>
            <a:r>
              <a:rPr sz="3000" spc="-160" dirty="0">
                <a:solidFill>
                  <a:schemeClr val="tx1"/>
                </a:solidFill>
                <a:latin typeface="Arial"/>
                <a:cs typeface="Arial"/>
              </a:rPr>
              <a:t>requirement </a:t>
            </a:r>
            <a:r>
              <a:rPr sz="3000" spc="-11" dirty="0">
                <a:solidFill>
                  <a:schemeClr val="tx1"/>
                </a:solidFill>
                <a:latin typeface="Arial"/>
                <a:cs typeface="Arial"/>
              </a:rPr>
              <a:t>for  </a:t>
            </a:r>
            <a:r>
              <a:rPr sz="3000" spc="-121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3000" spc="-265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000" spc="-83" dirty="0">
                <a:solidFill>
                  <a:schemeClr val="tx1"/>
                </a:solidFill>
                <a:latin typeface="Arial"/>
                <a:cs typeface="Arial"/>
              </a:rPr>
              <a:t>primary </a:t>
            </a:r>
            <a:r>
              <a:rPr sz="3000" spc="-171" dirty="0">
                <a:solidFill>
                  <a:schemeClr val="tx1"/>
                </a:solidFill>
                <a:latin typeface="Arial"/>
                <a:cs typeface="Arial"/>
              </a:rPr>
              <a:t>consideration </a:t>
            </a:r>
            <a:r>
              <a:rPr sz="3000" spc="-132" dirty="0">
                <a:solidFill>
                  <a:schemeClr val="tx1"/>
                </a:solidFill>
                <a:latin typeface="Arial"/>
                <a:cs typeface="Arial"/>
              </a:rPr>
              <a:t>from </a:t>
            </a:r>
            <a:r>
              <a:rPr sz="3000" spc="-17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000" spc="-116" dirty="0">
                <a:solidFill>
                  <a:schemeClr val="tx1"/>
                </a:solidFill>
                <a:latin typeface="Arial"/>
                <a:cs typeface="Arial"/>
              </a:rPr>
              <a:t>quantitative  </a:t>
            </a:r>
            <a:r>
              <a:rPr sz="30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000" spc="-252" dirty="0">
                <a:solidFill>
                  <a:schemeClr val="tx1"/>
                </a:solidFill>
                <a:latin typeface="Arial"/>
                <a:cs typeface="Arial"/>
              </a:rPr>
              <a:t>economic</a:t>
            </a:r>
            <a:r>
              <a:rPr sz="30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165" dirty="0">
                <a:solidFill>
                  <a:schemeClr val="tx1"/>
                </a:solidFill>
                <a:latin typeface="Arial"/>
                <a:cs typeface="Arial"/>
              </a:rPr>
              <a:t>position.</a:t>
            </a:r>
            <a:endParaRPr sz="3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33598" indent="-353480">
              <a:spcBef>
                <a:spcPts val="80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3000" spc="-342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000" spc="-176" dirty="0">
                <a:solidFill>
                  <a:schemeClr val="tx1"/>
                </a:solidFill>
                <a:latin typeface="Arial"/>
                <a:cs typeface="Arial"/>
              </a:rPr>
              <a:t>best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unit </a:t>
            </a:r>
            <a:r>
              <a:rPr sz="3000" spc="-11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000" spc="-182" dirty="0">
                <a:solidFill>
                  <a:schemeClr val="tx1"/>
                </a:solidFill>
                <a:latin typeface="Arial"/>
                <a:cs typeface="Arial"/>
              </a:rPr>
              <a:t>expressing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000" spc="-121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3000" spc="-160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3000" spc="-265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000" spc="-225" dirty="0">
                <a:solidFill>
                  <a:schemeClr val="tx1"/>
                </a:solidFill>
                <a:latin typeface="Arial"/>
                <a:cs typeface="Arial"/>
              </a:rPr>
              <a:t>one  which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takes </a:t>
            </a:r>
            <a:r>
              <a:rPr sz="3000" spc="-143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3000" spc="-225" dirty="0">
                <a:solidFill>
                  <a:schemeClr val="tx1"/>
                </a:solidFill>
                <a:latin typeface="Arial"/>
                <a:cs typeface="Arial"/>
              </a:rPr>
              <a:t>account </a:t>
            </a:r>
            <a:r>
              <a:rPr sz="3000" spc="-28" dirty="0">
                <a:solidFill>
                  <a:schemeClr val="tx1"/>
                </a:solidFill>
                <a:latin typeface="Arial"/>
                <a:cs typeface="Arial"/>
              </a:rPr>
              <a:t>all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000" spc="-309" dirty="0">
                <a:solidFill>
                  <a:schemeClr val="tx1"/>
                </a:solidFill>
                <a:latin typeface="Arial"/>
                <a:cs typeface="Arial"/>
              </a:rPr>
              <a:t>losses </a:t>
            </a:r>
            <a:r>
              <a:rPr sz="3000" spc="-154" dirty="0">
                <a:solidFill>
                  <a:schemeClr val="tx1"/>
                </a:solidFill>
                <a:latin typeface="Arial"/>
                <a:cs typeface="Arial"/>
              </a:rPr>
              <a:t>incurred </a:t>
            </a:r>
            <a:r>
              <a:rPr sz="3000" spc="-99" dirty="0">
                <a:solidFill>
                  <a:schemeClr val="tx1"/>
                </a:solidFill>
                <a:latin typeface="Arial"/>
                <a:cs typeface="Arial"/>
              </a:rPr>
              <a:t>by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the  </a:t>
            </a:r>
            <a:r>
              <a:rPr sz="3000" spc="-160" dirty="0">
                <a:solidFill>
                  <a:schemeClr val="tx1"/>
                </a:solidFill>
                <a:latin typeface="Arial"/>
                <a:cs typeface="Arial"/>
              </a:rPr>
              <a:t>animal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000" spc="-154" dirty="0">
                <a:solidFill>
                  <a:schemeClr val="tx1"/>
                </a:solidFill>
                <a:latin typeface="Arial"/>
                <a:cs typeface="Arial"/>
              </a:rPr>
              <a:t>utilising</a:t>
            </a:r>
            <a:r>
              <a:rPr sz="3000" spc="-15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187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000" spc="-121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3000" spc="-176" dirty="0">
                <a:solidFill>
                  <a:schemeClr val="tx1"/>
                </a:solidFill>
                <a:latin typeface="Arial"/>
                <a:cs typeface="Arial"/>
              </a:rPr>
              <a:t>present </a:t>
            </a:r>
            <a:r>
              <a:rPr sz="3000" spc="-193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000" spc="35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000" spc="-149" dirty="0">
                <a:solidFill>
                  <a:schemeClr val="tx1"/>
                </a:solidFill>
                <a:latin typeface="Arial"/>
                <a:cs typeface="Arial"/>
              </a:rPr>
              <a:t>feeds.</a:t>
            </a:r>
            <a:endParaRPr sz="3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2573" y="81700"/>
            <a:ext cx="4894003" cy="699970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386" dirty="0"/>
              <a:t>TDN </a:t>
            </a:r>
            <a:r>
              <a:rPr spc="-276" dirty="0"/>
              <a:t>and </a:t>
            </a:r>
            <a:r>
              <a:rPr spc="-623" dirty="0"/>
              <a:t>DE</a:t>
            </a:r>
            <a:r>
              <a:rPr spc="-413" dirty="0"/>
              <a:t> </a:t>
            </a:r>
            <a:r>
              <a:rPr spc="-457" dirty="0"/>
              <a:t>Systems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871960" y="1259557"/>
            <a:ext cx="7913514" cy="5542441"/>
          </a:xfrm>
          <a:prstGeom prst="rect">
            <a:avLst/>
          </a:prstGeom>
        </p:spPr>
        <p:txBody>
          <a:bodyPr vert="horz" wrap="square" lIns="0" tIns="12599" rIns="0" bIns="0" rtlCol="0">
            <a:spAutoFit/>
          </a:bodyPr>
          <a:lstStyle/>
          <a:p>
            <a:pPr marL="207888">
              <a:lnSpc>
                <a:spcPct val="100000"/>
              </a:lnSpc>
              <a:spcBef>
                <a:spcPts val="99"/>
              </a:spcBef>
            </a:pPr>
            <a:r>
              <a:rPr spc="-204" dirty="0"/>
              <a:t>Merits</a:t>
            </a:r>
          </a:p>
          <a:p>
            <a:pPr marL="560667" marR="314982" indent="-353480">
              <a:lnSpc>
                <a:spcPts val="2623"/>
              </a:lnSpc>
              <a:spcBef>
                <a:spcPts val="783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561368" algn="l"/>
                <a:tab pos="562068" algn="l"/>
              </a:tabLst>
            </a:pPr>
            <a:r>
              <a:rPr sz="2700" spc="-292" dirty="0">
                <a:latin typeface="Arial"/>
                <a:cs typeface="Arial"/>
              </a:rPr>
              <a:t>TDN </a:t>
            </a:r>
            <a:r>
              <a:rPr sz="2700" spc="-225" dirty="0">
                <a:latin typeface="Arial"/>
                <a:cs typeface="Arial"/>
              </a:rPr>
              <a:t>is </a:t>
            </a:r>
            <a:r>
              <a:rPr sz="2700" spc="6" dirty="0">
                <a:latin typeface="Arial"/>
                <a:cs typeface="Arial"/>
              </a:rPr>
              <a:t>a </a:t>
            </a:r>
            <a:r>
              <a:rPr sz="2700" spc="-204" dirty="0">
                <a:latin typeface="Arial"/>
                <a:cs typeface="Arial"/>
              </a:rPr>
              <a:t>measure </a:t>
            </a:r>
            <a:r>
              <a:rPr sz="2700" spc="17" dirty="0">
                <a:latin typeface="Arial"/>
                <a:cs typeface="Arial"/>
              </a:rPr>
              <a:t>of </a:t>
            </a:r>
            <a:r>
              <a:rPr sz="2700" spc="-55" dirty="0">
                <a:latin typeface="Arial"/>
                <a:cs typeface="Arial"/>
              </a:rPr>
              <a:t>apparent </a:t>
            </a:r>
            <a:r>
              <a:rPr sz="2700" spc="-446" dirty="0">
                <a:latin typeface="Arial"/>
                <a:cs typeface="Arial"/>
              </a:rPr>
              <a:t>DE </a:t>
            </a:r>
            <a:r>
              <a:rPr sz="2700" spc="-110" dirty="0">
                <a:latin typeface="Arial"/>
                <a:cs typeface="Arial"/>
              </a:rPr>
              <a:t>but </a:t>
            </a:r>
            <a:r>
              <a:rPr sz="2700" spc="-225" dirty="0">
                <a:latin typeface="Arial"/>
                <a:cs typeface="Arial"/>
              </a:rPr>
              <a:t>is </a:t>
            </a:r>
            <a:r>
              <a:rPr sz="2700" spc="-143" dirty="0">
                <a:latin typeface="Arial"/>
                <a:cs typeface="Arial"/>
              </a:rPr>
              <a:t>expressed </a:t>
            </a:r>
            <a:r>
              <a:rPr sz="2700" spc="-160" dirty="0">
                <a:latin typeface="Arial"/>
                <a:cs typeface="Arial"/>
              </a:rPr>
              <a:t>in </a:t>
            </a:r>
            <a:r>
              <a:rPr sz="2700" spc="-220" dirty="0">
                <a:latin typeface="Arial"/>
                <a:cs typeface="Arial"/>
              </a:rPr>
              <a:t>units  </a:t>
            </a:r>
            <a:r>
              <a:rPr sz="2700" spc="17" dirty="0">
                <a:latin typeface="Arial"/>
                <a:cs typeface="Arial"/>
              </a:rPr>
              <a:t>of </a:t>
            </a:r>
            <a:r>
              <a:rPr sz="2700" spc="-105" dirty="0">
                <a:latin typeface="Arial"/>
                <a:cs typeface="Arial"/>
              </a:rPr>
              <a:t>weight </a:t>
            </a:r>
            <a:r>
              <a:rPr sz="2700" spc="-55" dirty="0">
                <a:latin typeface="Arial"/>
                <a:cs typeface="Arial"/>
              </a:rPr>
              <a:t>or </a:t>
            </a:r>
            <a:r>
              <a:rPr sz="2700" spc="-121" dirty="0">
                <a:latin typeface="Arial"/>
                <a:cs typeface="Arial"/>
              </a:rPr>
              <a:t>percent </a:t>
            </a:r>
            <a:r>
              <a:rPr sz="2700" spc="-77" dirty="0">
                <a:latin typeface="Arial"/>
                <a:cs typeface="Arial"/>
              </a:rPr>
              <a:t>rather </a:t>
            </a:r>
            <a:r>
              <a:rPr sz="2700" spc="-154" dirty="0">
                <a:latin typeface="Arial"/>
                <a:cs typeface="Arial"/>
              </a:rPr>
              <a:t>than </a:t>
            </a:r>
            <a:r>
              <a:rPr sz="2700" spc="-94" dirty="0">
                <a:latin typeface="Arial"/>
                <a:cs typeface="Arial"/>
              </a:rPr>
              <a:t>energy</a:t>
            </a:r>
            <a:r>
              <a:rPr sz="2700" spc="77" dirty="0">
                <a:latin typeface="Arial"/>
                <a:cs typeface="Arial"/>
              </a:rPr>
              <a:t> </a:t>
            </a:r>
            <a:r>
              <a:rPr sz="2700" spc="-39" dirty="0">
                <a:latin typeface="Arial"/>
                <a:cs typeface="Arial"/>
              </a:rPr>
              <a:t>per </a:t>
            </a:r>
            <a:r>
              <a:rPr sz="2700" spc="-252" dirty="0">
                <a:latin typeface="Arial"/>
                <a:cs typeface="Arial"/>
              </a:rPr>
              <a:t>se.</a:t>
            </a:r>
            <a:endParaRPr sz="2700" dirty="0">
              <a:latin typeface="Arial"/>
              <a:cs typeface="Arial"/>
            </a:endParaRPr>
          </a:p>
          <a:p>
            <a:pPr marL="560667" marR="184790" indent="-353480">
              <a:lnSpc>
                <a:spcPts val="2623"/>
              </a:lnSpc>
              <a:spcBef>
                <a:spcPts val="832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561368" algn="l"/>
                <a:tab pos="562068" algn="l"/>
              </a:tabLst>
            </a:pPr>
            <a:r>
              <a:rPr sz="2700" spc="-165" dirty="0">
                <a:latin typeface="Arial"/>
                <a:cs typeface="Arial"/>
              </a:rPr>
              <a:t>Provides </a:t>
            </a:r>
            <a:r>
              <a:rPr sz="2700" spc="6" dirty="0">
                <a:latin typeface="Arial"/>
                <a:cs typeface="Arial"/>
              </a:rPr>
              <a:t>a </a:t>
            </a:r>
            <a:r>
              <a:rPr sz="2700" spc="-61" dirty="0">
                <a:latin typeface="Arial"/>
                <a:cs typeface="Arial"/>
              </a:rPr>
              <a:t>relative </a:t>
            </a:r>
            <a:r>
              <a:rPr sz="2700" spc="-204" dirty="0">
                <a:latin typeface="Arial"/>
                <a:cs typeface="Arial"/>
              </a:rPr>
              <a:t>measure </a:t>
            </a:r>
            <a:r>
              <a:rPr sz="2700" spc="17" dirty="0">
                <a:latin typeface="Arial"/>
                <a:cs typeface="Arial"/>
              </a:rPr>
              <a:t>of </a:t>
            </a:r>
            <a:r>
              <a:rPr sz="2700" spc="-149" dirty="0">
                <a:latin typeface="Arial"/>
                <a:cs typeface="Arial"/>
              </a:rPr>
              <a:t>the </a:t>
            </a:r>
            <a:r>
              <a:rPr sz="2700" spc="-446" dirty="0">
                <a:latin typeface="Arial"/>
                <a:cs typeface="Arial"/>
              </a:rPr>
              <a:t>DE </a:t>
            </a:r>
            <a:r>
              <a:rPr sz="2700" spc="-171" dirty="0">
                <a:latin typeface="Arial"/>
                <a:cs typeface="Arial"/>
              </a:rPr>
              <a:t>content </a:t>
            </a:r>
            <a:r>
              <a:rPr sz="2700" spc="17" dirty="0">
                <a:latin typeface="Arial"/>
                <a:cs typeface="Arial"/>
              </a:rPr>
              <a:t>of </a:t>
            </a:r>
            <a:r>
              <a:rPr sz="2700" spc="-39" dirty="0">
                <a:latin typeface="Arial"/>
                <a:cs typeface="Arial"/>
              </a:rPr>
              <a:t>feed:1 </a:t>
            </a:r>
            <a:r>
              <a:rPr sz="2700" spc="-77" dirty="0">
                <a:latin typeface="Arial"/>
                <a:cs typeface="Arial"/>
              </a:rPr>
              <a:t>kg  </a:t>
            </a:r>
            <a:r>
              <a:rPr sz="2700" spc="-292" dirty="0">
                <a:latin typeface="Arial"/>
                <a:cs typeface="Arial"/>
              </a:rPr>
              <a:t>TDN </a:t>
            </a:r>
            <a:r>
              <a:rPr sz="2700" spc="17" dirty="0">
                <a:latin typeface="Arial"/>
                <a:cs typeface="Arial"/>
              </a:rPr>
              <a:t>=4.409 </a:t>
            </a:r>
            <a:r>
              <a:rPr sz="2700" spc="-105" dirty="0">
                <a:latin typeface="Arial"/>
                <a:cs typeface="Arial"/>
              </a:rPr>
              <a:t>Mcal</a:t>
            </a:r>
            <a:r>
              <a:rPr sz="2700" spc="-105" dirty="0">
                <a:latin typeface="Arial"/>
                <a:cs typeface="Arial"/>
              </a:rPr>
              <a:t> </a:t>
            </a:r>
            <a:r>
              <a:rPr sz="2700" spc="-353" dirty="0">
                <a:latin typeface="Arial"/>
                <a:cs typeface="Arial"/>
              </a:rPr>
              <a:t>DE.</a:t>
            </a:r>
            <a:endParaRPr sz="2700" dirty="0">
              <a:latin typeface="Arial"/>
              <a:cs typeface="Arial"/>
            </a:endParaRPr>
          </a:p>
          <a:p>
            <a:pPr marL="560667" indent="-353480">
              <a:lnSpc>
                <a:spcPct val="100000"/>
              </a:lnSpc>
              <a:spcBef>
                <a:spcPts val="182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561368" algn="l"/>
                <a:tab pos="562068" algn="l"/>
              </a:tabLst>
            </a:pPr>
            <a:r>
              <a:rPr sz="2700" spc="-83" dirty="0">
                <a:latin typeface="Arial"/>
                <a:cs typeface="Arial"/>
              </a:rPr>
              <a:t>It </a:t>
            </a:r>
            <a:r>
              <a:rPr sz="2700" spc="-225" dirty="0">
                <a:latin typeface="Arial"/>
                <a:cs typeface="Arial"/>
              </a:rPr>
              <a:t>is  </a:t>
            </a:r>
            <a:r>
              <a:rPr sz="2700" spc="-138" dirty="0">
                <a:latin typeface="Arial"/>
                <a:cs typeface="Arial"/>
              </a:rPr>
              <a:t>easy </a:t>
            </a:r>
            <a:r>
              <a:rPr sz="2700" spc="-72" dirty="0">
                <a:latin typeface="Arial"/>
                <a:cs typeface="Arial"/>
              </a:rPr>
              <a:t>to</a:t>
            </a:r>
            <a:r>
              <a:rPr sz="2700" spc="-126" dirty="0">
                <a:latin typeface="Arial"/>
                <a:cs typeface="Arial"/>
              </a:rPr>
              <a:t> determine.</a:t>
            </a:r>
            <a:endParaRPr sz="2700" dirty="0">
              <a:latin typeface="Arial"/>
              <a:cs typeface="Arial"/>
            </a:endParaRPr>
          </a:p>
          <a:p>
            <a:pPr marL="560667" marR="5600" indent="-353480">
              <a:lnSpc>
                <a:spcPts val="2657"/>
              </a:lnSpc>
              <a:spcBef>
                <a:spcPts val="750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561368" algn="l"/>
                <a:tab pos="562068" algn="l"/>
                <a:tab pos="3317113" algn="l"/>
                <a:tab pos="6188351" algn="l"/>
              </a:tabLst>
            </a:pPr>
            <a:r>
              <a:rPr sz="2700" spc="-446" dirty="0">
                <a:latin typeface="Arial"/>
                <a:cs typeface="Arial"/>
              </a:rPr>
              <a:t>DE   </a:t>
            </a:r>
            <a:r>
              <a:rPr sz="2700" spc="-193" dirty="0">
                <a:latin typeface="Arial"/>
                <a:cs typeface="Arial"/>
              </a:rPr>
              <a:t>can </a:t>
            </a:r>
            <a:r>
              <a:rPr sz="2700" spc="-17" dirty="0">
                <a:latin typeface="Arial"/>
                <a:cs typeface="Arial"/>
              </a:rPr>
              <a:t>readily </a:t>
            </a:r>
            <a:r>
              <a:rPr sz="2700" spc="-61" dirty="0">
                <a:latin typeface="Arial"/>
                <a:cs typeface="Arial"/>
              </a:rPr>
              <a:t>be </a:t>
            </a:r>
            <a:r>
              <a:rPr sz="2700" spc="-105" dirty="0">
                <a:latin typeface="Arial"/>
                <a:cs typeface="Arial"/>
              </a:rPr>
              <a:t>determined</a:t>
            </a:r>
            <a:r>
              <a:rPr sz="2700" spc="220" dirty="0">
                <a:latin typeface="Arial"/>
                <a:cs typeface="Arial"/>
              </a:rPr>
              <a:t> </a:t>
            </a:r>
            <a:r>
              <a:rPr sz="2700" spc="-50" dirty="0">
                <a:latin typeface="Arial"/>
                <a:cs typeface="Arial"/>
              </a:rPr>
              <a:t>by</a:t>
            </a:r>
            <a:r>
              <a:rPr sz="2700" spc="28" dirty="0">
                <a:latin typeface="Arial"/>
                <a:cs typeface="Arial"/>
              </a:rPr>
              <a:t> </a:t>
            </a:r>
            <a:r>
              <a:rPr sz="2700" spc="-215" dirty="0">
                <a:latin typeface="Arial"/>
                <a:cs typeface="Arial"/>
              </a:rPr>
              <a:t>using	</a:t>
            </a:r>
            <a:r>
              <a:rPr sz="2700" spc="6" dirty="0">
                <a:latin typeface="Arial"/>
                <a:cs typeface="Arial"/>
              </a:rPr>
              <a:t>a </a:t>
            </a:r>
            <a:r>
              <a:rPr sz="2700" spc="-138" dirty="0">
                <a:latin typeface="Arial"/>
                <a:cs typeface="Arial"/>
              </a:rPr>
              <a:t>bomb </a:t>
            </a:r>
            <a:r>
              <a:rPr sz="2700" spc="-99" dirty="0">
                <a:latin typeface="Arial"/>
                <a:cs typeface="Arial"/>
              </a:rPr>
              <a:t>calorimeter  </a:t>
            </a:r>
            <a:r>
              <a:rPr sz="2700" spc="-72" dirty="0">
                <a:latin typeface="Arial"/>
                <a:cs typeface="Arial"/>
              </a:rPr>
              <a:t>to </a:t>
            </a:r>
            <a:r>
              <a:rPr sz="2700" spc="-204" dirty="0">
                <a:latin typeface="Arial"/>
                <a:cs typeface="Arial"/>
              </a:rPr>
              <a:t>measure</a:t>
            </a:r>
            <a:r>
              <a:rPr sz="2700" spc="143" dirty="0">
                <a:latin typeface="Arial"/>
                <a:cs typeface="Arial"/>
              </a:rPr>
              <a:t> </a:t>
            </a:r>
            <a:r>
              <a:rPr sz="2700" spc="-149" dirty="0">
                <a:latin typeface="Arial"/>
                <a:cs typeface="Arial"/>
              </a:rPr>
              <a:t>the</a:t>
            </a:r>
            <a:r>
              <a:rPr sz="2700" spc="39" dirty="0">
                <a:latin typeface="Arial"/>
                <a:cs typeface="Arial"/>
              </a:rPr>
              <a:t> </a:t>
            </a:r>
            <a:r>
              <a:rPr sz="2700" spc="-303" dirty="0">
                <a:latin typeface="Arial"/>
                <a:cs typeface="Arial"/>
              </a:rPr>
              <a:t>GE	</a:t>
            </a:r>
            <a:r>
              <a:rPr sz="2700" spc="17" dirty="0">
                <a:latin typeface="Arial"/>
                <a:cs typeface="Arial"/>
              </a:rPr>
              <a:t>of </a:t>
            </a:r>
            <a:r>
              <a:rPr sz="2700" spc="-22" dirty="0">
                <a:latin typeface="Arial"/>
                <a:cs typeface="Arial"/>
              </a:rPr>
              <a:t>feed </a:t>
            </a:r>
            <a:r>
              <a:rPr sz="2700" spc="-105" dirty="0">
                <a:latin typeface="Arial"/>
                <a:cs typeface="Arial"/>
              </a:rPr>
              <a:t>and </a:t>
            </a:r>
            <a:r>
              <a:rPr sz="2700" spc="-143" dirty="0">
                <a:latin typeface="Arial"/>
                <a:cs typeface="Arial"/>
              </a:rPr>
              <a:t>faeces. </a:t>
            </a:r>
            <a:r>
              <a:rPr sz="2700" spc="-132" dirty="0">
                <a:latin typeface="Arial"/>
                <a:cs typeface="Arial"/>
              </a:rPr>
              <a:t>No </a:t>
            </a:r>
            <a:r>
              <a:rPr sz="2700" spc="-165" dirty="0">
                <a:latin typeface="Arial"/>
                <a:cs typeface="Arial"/>
              </a:rPr>
              <a:t>chemical  </a:t>
            </a:r>
            <a:r>
              <a:rPr sz="2700" spc="-149" dirty="0">
                <a:latin typeface="Arial"/>
                <a:cs typeface="Arial"/>
              </a:rPr>
              <a:t>analysis </a:t>
            </a:r>
            <a:r>
              <a:rPr sz="2700" spc="-39" dirty="0">
                <a:latin typeface="Arial"/>
                <a:cs typeface="Arial"/>
              </a:rPr>
              <a:t>are</a:t>
            </a:r>
            <a:r>
              <a:rPr sz="2700" spc="193" dirty="0">
                <a:latin typeface="Arial"/>
                <a:cs typeface="Arial"/>
              </a:rPr>
              <a:t> </a:t>
            </a:r>
            <a:r>
              <a:rPr sz="2700" spc="-77" dirty="0">
                <a:latin typeface="Arial"/>
                <a:cs typeface="Arial"/>
              </a:rPr>
              <a:t>required.</a:t>
            </a:r>
            <a:endParaRPr sz="2700" dirty="0">
              <a:latin typeface="Arial"/>
              <a:cs typeface="Arial"/>
            </a:endParaRPr>
          </a:p>
          <a:p>
            <a:pPr marL="560667" indent="-353480">
              <a:lnSpc>
                <a:spcPct val="100000"/>
              </a:lnSpc>
              <a:spcBef>
                <a:spcPts val="193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561368" algn="l"/>
                <a:tab pos="562068" algn="l"/>
              </a:tabLst>
            </a:pPr>
            <a:r>
              <a:rPr sz="2700" spc="-176" dirty="0">
                <a:latin typeface="Arial"/>
                <a:cs typeface="Arial"/>
              </a:rPr>
              <a:t>Demerits</a:t>
            </a:r>
            <a:endParaRPr sz="2700" dirty="0">
              <a:latin typeface="Arial"/>
              <a:cs typeface="Arial"/>
            </a:endParaRPr>
          </a:p>
          <a:p>
            <a:pPr marL="560667" marR="78396" indent="-353480">
              <a:lnSpc>
                <a:spcPts val="2657"/>
              </a:lnSpc>
              <a:spcBef>
                <a:spcPts val="750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561368" algn="l"/>
                <a:tab pos="562068" algn="l"/>
              </a:tabLst>
            </a:pPr>
            <a:r>
              <a:rPr sz="2700" spc="-292" dirty="0">
                <a:latin typeface="Arial"/>
                <a:cs typeface="Arial"/>
              </a:rPr>
              <a:t>TDN </a:t>
            </a:r>
            <a:r>
              <a:rPr sz="2700" spc="-265" dirty="0">
                <a:latin typeface="Arial"/>
                <a:cs typeface="Arial"/>
              </a:rPr>
              <a:t>systems </a:t>
            </a:r>
            <a:r>
              <a:rPr sz="2700" spc="-154" dirty="0">
                <a:latin typeface="Arial"/>
                <a:cs typeface="Arial"/>
              </a:rPr>
              <a:t>takes </a:t>
            </a:r>
            <a:r>
              <a:rPr sz="2700" spc="-116" dirty="0">
                <a:latin typeface="Arial"/>
                <a:cs typeface="Arial"/>
              </a:rPr>
              <a:t>into </a:t>
            </a:r>
            <a:r>
              <a:rPr sz="2700" spc="-193" dirty="0">
                <a:latin typeface="Arial"/>
                <a:cs typeface="Arial"/>
              </a:rPr>
              <a:t>account </a:t>
            </a:r>
            <a:r>
              <a:rPr sz="2700" spc="-110" dirty="0">
                <a:latin typeface="Arial"/>
                <a:cs typeface="Arial"/>
              </a:rPr>
              <a:t>only </a:t>
            </a:r>
            <a:r>
              <a:rPr sz="2700" spc="-154" dirty="0">
                <a:latin typeface="Arial"/>
                <a:cs typeface="Arial"/>
              </a:rPr>
              <a:t>the </a:t>
            </a:r>
            <a:r>
              <a:rPr sz="2700" spc="-265" dirty="0">
                <a:latin typeface="Arial"/>
                <a:cs typeface="Arial"/>
              </a:rPr>
              <a:t>losses </a:t>
            </a:r>
            <a:r>
              <a:rPr sz="2700" spc="17" dirty="0">
                <a:latin typeface="Arial"/>
                <a:cs typeface="Arial"/>
              </a:rPr>
              <a:t>of </a:t>
            </a:r>
            <a:r>
              <a:rPr sz="2700" spc="-171" dirty="0">
                <a:latin typeface="Arial"/>
                <a:cs typeface="Arial"/>
              </a:rPr>
              <a:t>nutrients </a:t>
            </a:r>
            <a:r>
              <a:rPr sz="2700" spc="-160" dirty="0">
                <a:latin typeface="Arial"/>
                <a:cs typeface="Arial"/>
              </a:rPr>
              <a:t>in  </a:t>
            </a:r>
            <a:r>
              <a:rPr sz="2700" spc="-149" dirty="0">
                <a:latin typeface="Arial"/>
                <a:cs typeface="Arial"/>
              </a:rPr>
              <a:t>the</a:t>
            </a:r>
            <a:r>
              <a:rPr sz="2700" spc="-22" dirty="0">
                <a:latin typeface="Arial"/>
                <a:cs typeface="Arial"/>
              </a:rPr>
              <a:t> </a:t>
            </a:r>
            <a:r>
              <a:rPr sz="2700" spc="-138" dirty="0">
                <a:latin typeface="Arial"/>
                <a:cs typeface="Arial"/>
              </a:rPr>
              <a:t>faeces</a:t>
            </a:r>
            <a:r>
              <a:rPr sz="2700" spc="11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but</a:t>
            </a:r>
            <a:r>
              <a:rPr sz="2700" spc="50" dirty="0">
                <a:latin typeface="Arial"/>
                <a:cs typeface="Arial"/>
              </a:rPr>
              <a:t> </a:t>
            </a:r>
            <a:r>
              <a:rPr sz="2700" spc="-149" dirty="0">
                <a:latin typeface="Arial"/>
                <a:cs typeface="Arial"/>
              </a:rPr>
              <a:t>not</a:t>
            </a:r>
            <a:r>
              <a:rPr sz="2700" spc="11" dirty="0">
                <a:latin typeface="Arial"/>
                <a:cs typeface="Arial"/>
              </a:rPr>
              <a:t> </a:t>
            </a:r>
            <a:r>
              <a:rPr sz="2700" spc="-149" dirty="0">
                <a:latin typeface="Arial"/>
                <a:cs typeface="Arial"/>
              </a:rPr>
              <a:t>the</a:t>
            </a:r>
            <a:r>
              <a:rPr sz="2700" spc="22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other</a:t>
            </a:r>
            <a:r>
              <a:rPr sz="2700" spc="6" dirty="0">
                <a:latin typeface="Arial"/>
                <a:cs typeface="Arial"/>
              </a:rPr>
              <a:t> </a:t>
            </a:r>
            <a:r>
              <a:rPr sz="2700" spc="-265" dirty="0">
                <a:latin typeface="Arial"/>
                <a:cs typeface="Arial"/>
              </a:rPr>
              <a:t>losses</a:t>
            </a:r>
            <a:r>
              <a:rPr sz="2700" spc="39" dirty="0">
                <a:latin typeface="Arial"/>
                <a:cs typeface="Arial"/>
              </a:rPr>
              <a:t> </a:t>
            </a:r>
            <a:r>
              <a:rPr sz="2700" spc="-105" dirty="0">
                <a:latin typeface="Arial"/>
                <a:cs typeface="Arial"/>
              </a:rPr>
              <a:t>from</a:t>
            </a:r>
            <a:r>
              <a:rPr sz="2700" spc="6" dirty="0">
                <a:latin typeface="Arial"/>
                <a:cs typeface="Arial"/>
              </a:rPr>
              <a:t> </a:t>
            </a:r>
            <a:r>
              <a:rPr sz="2700" spc="-149" dirty="0">
                <a:latin typeface="Arial"/>
                <a:cs typeface="Arial"/>
              </a:rPr>
              <a:t>the</a:t>
            </a:r>
            <a:r>
              <a:rPr sz="2700" spc="22" dirty="0">
                <a:latin typeface="Arial"/>
                <a:cs typeface="Arial"/>
              </a:rPr>
              <a:t> </a:t>
            </a:r>
            <a:r>
              <a:rPr sz="2700" spc="-94" dirty="0">
                <a:latin typeface="Arial"/>
                <a:cs typeface="Arial"/>
              </a:rPr>
              <a:t>body.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2000" y="1187549"/>
            <a:ext cx="7316786" cy="5602053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366779" marR="128093" indent="-353480">
              <a:lnSpc>
                <a:spcPct val="81500"/>
              </a:lnSpc>
              <a:spcBef>
                <a:spcPts val="744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700" spc="-292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2700" spc="-237" dirty="0">
                <a:solidFill>
                  <a:schemeClr val="tx1"/>
                </a:solidFill>
                <a:latin typeface="Arial"/>
                <a:cs typeface="Arial"/>
              </a:rPr>
              <a:t>system 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overevaluates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94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2700" spc="-132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-61" dirty="0">
                <a:solidFill>
                  <a:schemeClr val="tx1"/>
                </a:solidFill>
                <a:latin typeface="Arial"/>
                <a:cs typeface="Arial"/>
              </a:rPr>
              <a:t>poor </a:t>
            </a:r>
            <a:r>
              <a:rPr sz="2700" spc="-44" dirty="0">
                <a:solidFill>
                  <a:schemeClr val="tx1"/>
                </a:solidFill>
                <a:latin typeface="Arial"/>
                <a:cs typeface="Arial"/>
              </a:rPr>
              <a:t>quality 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roughages in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relation to </a:t>
            </a:r>
            <a:r>
              <a:rPr sz="2700" spc="-171" dirty="0">
                <a:solidFill>
                  <a:schemeClr val="tx1"/>
                </a:solidFill>
                <a:latin typeface="Arial"/>
                <a:cs typeface="Arial"/>
              </a:rPr>
              <a:t>concentrates </a:t>
            </a: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specially </a:t>
            </a:r>
            <a:r>
              <a:rPr sz="2700" spc="-287" dirty="0">
                <a:solidFill>
                  <a:schemeClr val="tx1"/>
                </a:solidFill>
                <a:latin typeface="Arial"/>
                <a:cs typeface="Arial"/>
              </a:rPr>
              <a:t>so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hot  </a:t>
            </a:r>
            <a:r>
              <a:rPr sz="2700" spc="-176" dirty="0">
                <a:solidFill>
                  <a:schemeClr val="tx1"/>
                </a:solidFill>
                <a:latin typeface="Arial"/>
                <a:cs typeface="Arial"/>
              </a:rPr>
              <a:t>environment</a:t>
            </a:r>
            <a:r>
              <a:rPr sz="2700" spc="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82" dirty="0">
                <a:solidFill>
                  <a:schemeClr val="tx1"/>
                </a:solidFill>
                <a:latin typeface="Arial"/>
                <a:cs typeface="Arial"/>
              </a:rPr>
              <a:t>because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19559" marR="503972" lvl="1" indent="-303083">
              <a:lnSpc>
                <a:spcPct val="79900"/>
              </a:lnSpc>
              <a:spcBef>
                <a:spcPts val="716"/>
              </a:spcBef>
              <a:buClr>
                <a:srgbClr val="93B6D2"/>
              </a:buClr>
              <a:buSzPct val="70454"/>
              <a:buChar char=""/>
              <a:tabLst>
                <a:tab pos="720259" algn="l"/>
              </a:tabLst>
            </a:pPr>
            <a:r>
              <a:rPr sz="2400" spc="-280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2400" spc="-165" dirty="0">
                <a:solidFill>
                  <a:schemeClr val="tx1"/>
                </a:solidFill>
                <a:latin typeface="Arial"/>
                <a:cs typeface="Arial"/>
              </a:rPr>
              <a:t>does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not </a:t>
            </a:r>
            <a:r>
              <a:rPr sz="2400" spc="-165" dirty="0">
                <a:solidFill>
                  <a:schemeClr val="tx1"/>
                </a:solidFill>
                <a:latin typeface="Arial"/>
                <a:cs typeface="Arial"/>
              </a:rPr>
              <a:t>consider </a:t>
            </a:r>
            <a:r>
              <a:rPr sz="2400" spc="-50" dirty="0">
                <a:solidFill>
                  <a:schemeClr val="tx1"/>
                </a:solidFill>
                <a:latin typeface="Arial"/>
                <a:cs typeface="Arial"/>
              </a:rPr>
              <a:t>large </a:t>
            </a:r>
            <a:r>
              <a:rPr sz="2400" spc="-215" dirty="0">
                <a:solidFill>
                  <a:schemeClr val="tx1"/>
                </a:solidFill>
                <a:latin typeface="Arial"/>
                <a:cs typeface="Arial"/>
              </a:rPr>
              <a:t>amounts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2400" spc="-132" dirty="0">
                <a:solidFill>
                  <a:schemeClr val="tx1"/>
                </a:solidFill>
                <a:latin typeface="Arial"/>
                <a:cs typeface="Arial"/>
              </a:rPr>
              <a:t>wasted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spc="-280" dirty="0">
                <a:solidFill>
                  <a:schemeClr val="tx1"/>
                </a:solidFill>
                <a:latin typeface="Arial"/>
                <a:cs typeface="Arial"/>
              </a:rPr>
              <a:t>the  </a:t>
            </a:r>
            <a:r>
              <a:rPr sz="2400" spc="-121" dirty="0">
                <a:solidFill>
                  <a:schemeClr val="tx1"/>
                </a:solidFill>
                <a:latin typeface="Arial"/>
                <a:cs typeface="Arial"/>
              </a:rPr>
              <a:t>digestion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116" dirty="0">
                <a:solidFill>
                  <a:schemeClr val="tx1"/>
                </a:solidFill>
                <a:latin typeface="Arial"/>
                <a:cs typeface="Arial"/>
              </a:rPr>
              <a:t>fibrous </a:t>
            </a:r>
            <a:r>
              <a:rPr sz="2400" spc="-110" dirty="0">
                <a:solidFill>
                  <a:schemeClr val="tx1"/>
                </a:solidFill>
                <a:latin typeface="Arial"/>
                <a:cs typeface="Arial"/>
              </a:rPr>
              <a:t>feeds </a:t>
            </a:r>
            <a:r>
              <a:rPr sz="2400" spc="-154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400" spc="-110" dirty="0">
                <a:solidFill>
                  <a:schemeClr val="tx1"/>
                </a:solidFill>
                <a:latin typeface="Arial"/>
                <a:cs typeface="Arial"/>
              </a:rPr>
              <a:t>form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204" dirty="0">
                <a:solidFill>
                  <a:schemeClr val="tx1"/>
                </a:solidFill>
                <a:latin typeface="Arial"/>
                <a:cs typeface="Arial"/>
              </a:rPr>
              <a:t>gases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400" spc="-110" dirty="0">
                <a:solidFill>
                  <a:schemeClr val="tx1"/>
                </a:solidFill>
                <a:latin typeface="Arial"/>
                <a:cs typeface="Arial"/>
              </a:rPr>
              <a:t>heat  </a:t>
            </a:r>
            <a:r>
              <a:rPr sz="2400" spc="-176" dirty="0">
                <a:solidFill>
                  <a:schemeClr val="tx1"/>
                </a:solidFill>
                <a:latin typeface="Arial"/>
                <a:cs typeface="Arial"/>
              </a:rPr>
              <a:t>increment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19559" marR="5600" lvl="1" indent="-303083">
              <a:lnSpc>
                <a:spcPts val="2348"/>
              </a:lnSpc>
              <a:spcBef>
                <a:spcPts val="612"/>
              </a:spcBef>
              <a:buClr>
                <a:srgbClr val="93B6D2"/>
              </a:buClr>
              <a:buSzPct val="70454"/>
              <a:buChar char=""/>
              <a:tabLst>
                <a:tab pos="720259" algn="l"/>
              </a:tabLst>
            </a:pPr>
            <a:r>
              <a:rPr sz="2400" spc="-557" dirty="0">
                <a:solidFill>
                  <a:schemeClr val="tx1"/>
                </a:solidFill>
                <a:latin typeface="Arial"/>
                <a:cs typeface="Arial"/>
              </a:rPr>
              <a:t>EE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forages </a:t>
            </a:r>
            <a:r>
              <a:rPr sz="2400" spc="-39" dirty="0">
                <a:solidFill>
                  <a:schemeClr val="tx1"/>
                </a:solidFill>
                <a:latin typeface="Arial"/>
                <a:cs typeface="Arial"/>
              </a:rPr>
              <a:t>largely </a:t>
            </a:r>
            <a:r>
              <a:rPr sz="2400" spc="-182" dirty="0">
                <a:solidFill>
                  <a:schemeClr val="tx1"/>
                </a:solidFill>
                <a:latin typeface="Arial"/>
                <a:cs typeface="Arial"/>
              </a:rPr>
              <a:t>comprise </a:t>
            </a:r>
            <a:r>
              <a:rPr sz="2400" spc="-110" dirty="0">
                <a:solidFill>
                  <a:schemeClr val="tx1"/>
                </a:solidFill>
                <a:latin typeface="Arial"/>
                <a:cs typeface="Arial"/>
              </a:rPr>
              <a:t>other </a:t>
            </a:r>
            <a:r>
              <a:rPr sz="2400" spc="-149" dirty="0">
                <a:solidFill>
                  <a:schemeClr val="tx1"/>
                </a:solidFill>
                <a:latin typeface="Arial"/>
                <a:cs typeface="Arial"/>
              </a:rPr>
              <a:t>than </a:t>
            </a:r>
            <a:r>
              <a:rPr sz="2400" spc="-105" dirty="0">
                <a:solidFill>
                  <a:schemeClr val="tx1"/>
                </a:solidFill>
                <a:latin typeface="Arial"/>
                <a:cs typeface="Arial"/>
              </a:rPr>
              <a:t>true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fat. </a:t>
            </a:r>
            <a:r>
              <a:rPr sz="2400" spc="-265" dirty="0">
                <a:solidFill>
                  <a:schemeClr val="tx1"/>
                </a:solidFill>
                <a:latin typeface="Arial"/>
                <a:cs typeface="Arial"/>
              </a:rPr>
              <a:t>So 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83" dirty="0">
                <a:solidFill>
                  <a:schemeClr val="tx1"/>
                </a:solidFill>
                <a:latin typeface="Arial"/>
                <a:cs typeface="Arial"/>
              </a:rPr>
              <a:t>kg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2400" spc="-280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spc="-149" dirty="0">
                <a:solidFill>
                  <a:schemeClr val="tx1"/>
                </a:solidFill>
                <a:latin typeface="Arial"/>
                <a:cs typeface="Arial"/>
              </a:rPr>
              <a:t>roughages </a:t>
            </a:r>
            <a:r>
              <a:rPr sz="2400" spc="-237" dirty="0">
                <a:solidFill>
                  <a:schemeClr val="tx1"/>
                </a:solidFill>
                <a:latin typeface="Arial"/>
                <a:cs typeface="Arial"/>
              </a:rPr>
              <a:t>has </a:t>
            </a:r>
            <a:r>
              <a:rPr sz="2400" spc="-248" dirty="0">
                <a:solidFill>
                  <a:schemeClr val="tx1"/>
                </a:solidFill>
                <a:latin typeface="Arial"/>
                <a:cs typeface="Arial"/>
              </a:rPr>
              <a:t>less </a:t>
            </a:r>
            <a:r>
              <a:rPr sz="2400" spc="-132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2400" spc="-116" dirty="0">
                <a:solidFill>
                  <a:schemeClr val="tx1"/>
                </a:solidFill>
                <a:latin typeface="Arial"/>
                <a:cs typeface="Arial"/>
              </a:rPr>
              <a:t>productive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purpose </a:t>
            </a:r>
            <a:r>
              <a:rPr sz="2400" spc="-149" dirty="0">
                <a:solidFill>
                  <a:schemeClr val="tx1"/>
                </a:solidFill>
                <a:latin typeface="Arial"/>
                <a:cs typeface="Arial"/>
              </a:rPr>
              <a:t>than 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77" dirty="0">
                <a:solidFill>
                  <a:schemeClr val="tx1"/>
                </a:solidFill>
                <a:latin typeface="Arial"/>
                <a:cs typeface="Arial"/>
              </a:rPr>
              <a:t>kg 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280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2400" spc="-12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149" dirty="0">
                <a:solidFill>
                  <a:schemeClr val="tx1"/>
                </a:solidFill>
                <a:latin typeface="Arial"/>
                <a:cs typeface="Arial"/>
              </a:rPr>
              <a:t>concentrate.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437475" indent="-353480">
              <a:lnSpc>
                <a:spcPts val="2623"/>
              </a:lnSpc>
              <a:spcBef>
                <a:spcPts val="761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6779" algn="l"/>
                <a:tab pos="367479" algn="l"/>
                <a:tab pos="7581972" algn="l"/>
              </a:tabLst>
            </a:pPr>
            <a:r>
              <a:rPr sz="2700" spc="-99" dirty="0">
                <a:solidFill>
                  <a:schemeClr val="tx1"/>
                </a:solidFill>
                <a:latin typeface="Arial"/>
                <a:cs typeface="Arial"/>
              </a:rPr>
              <a:t>Certain </a:t>
            </a:r>
            <a:r>
              <a:rPr sz="2700" spc="-204" dirty="0">
                <a:solidFill>
                  <a:schemeClr val="tx1"/>
                </a:solidFill>
                <a:latin typeface="Arial"/>
                <a:cs typeface="Arial"/>
              </a:rPr>
              <a:t>species 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-33" dirty="0">
                <a:solidFill>
                  <a:schemeClr val="tx1"/>
                </a:solidFill>
                <a:latin typeface="Arial"/>
                <a:cs typeface="Arial"/>
              </a:rPr>
              <a:t>forage </a:t>
            </a:r>
            <a:r>
              <a:rPr sz="2700" spc="-105" dirty="0">
                <a:solidFill>
                  <a:schemeClr val="tx1"/>
                </a:solidFill>
                <a:latin typeface="Arial"/>
                <a:cs typeface="Arial"/>
              </a:rPr>
              <a:t>were </a:t>
            </a:r>
            <a:r>
              <a:rPr sz="2700" spc="-126" dirty="0">
                <a:solidFill>
                  <a:schemeClr val="tx1"/>
                </a:solidFill>
                <a:latin typeface="Arial"/>
                <a:cs typeface="Arial"/>
              </a:rPr>
              <a:t>found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2700" spc="39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65" dirty="0">
                <a:solidFill>
                  <a:schemeClr val="tx1"/>
                </a:solidFill>
                <a:latin typeface="Arial"/>
                <a:cs typeface="Arial"/>
              </a:rPr>
              <a:t>have</a:t>
            </a:r>
            <a:r>
              <a:rPr sz="2700" spc="8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60" dirty="0">
                <a:solidFill>
                  <a:schemeClr val="tx1"/>
                </a:solidFill>
                <a:latin typeface="Arial"/>
                <a:cs typeface="Arial"/>
              </a:rPr>
              <a:t>high	</a:t>
            </a:r>
            <a:r>
              <a:rPr sz="2700" spc="-298" dirty="0">
                <a:solidFill>
                  <a:schemeClr val="tx1"/>
                </a:solidFill>
                <a:latin typeface="Arial"/>
                <a:cs typeface="Arial"/>
              </a:rPr>
              <a:t>GE </a:t>
            </a:r>
            <a:r>
              <a:rPr sz="2700" spc="22" dirty="0">
                <a:solidFill>
                  <a:schemeClr val="tx1"/>
                </a:solidFill>
                <a:latin typeface="Arial"/>
                <a:cs typeface="Arial"/>
              </a:rPr>
              <a:t>&amp;  </a:t>
            </a:r>
            <a:r>
              <a:rPr sz="2700" spc="-160" dirty="0">
                <a:solidFill>
                  <a:schemeClr val="tx1"/>
                </a:solidFill>
                <a:latin typeface="Arial"/>
                <a:cs typeface="Arial"/>
              </a:rPr>
              <a:t>high </a:t>
            </a:r>
            <a:r>
              <a:rPr sz="2700" spc="-292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2700" spc="-182" dirty="0">
                <a:solidFill>
                  <a:schemeClr val="tx1"/>
                </a:solidFill>
                <a:latin typeface="Arial"/>
                <a:cs typeface="Arial"/>
              </a:rPr>
              <a:t>values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due </a:t>
            </a:r>
            <a:r>
              <a:rPr sz="2700" spc="-72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700" spc="-160" dirty="0">
                <a:solidFill>
                  <a:schemeClr val="tx1"/>
                </a:solidFill>
                <a:latin typeface="Arial"/>
                <a:cs typeface="Arial"/>
              </a:rPr>
              <a:t>essential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oils </a:t>
            </a:r>
            <a:r>
              <a:rPr sz="2700" spc="-105" dirty="0">
                <a:solidFill>
                  <a:schemeClr val="tx1"/>
                </a:solidFill>
                <a:latin typeface="Arial"/>
                <a:cs typeface="Arial"/>
              </a:rPr>
              <a:t>but </a:t>
            </a:r>
            <a:r>
              <a:rPr sz="2700" spc="-116" dirty="0">
                <a:solidFill>
                  <a:schemeClr val="tx1"/>
                </a:solidFill>
                <a:latin typeface="Arial"/>
                <a:cs typeface="Arial"/>
              </a:rPr>
              <a:t>low </a:t>
            </a:r>
            <a:r>
              <a:rPr sz="2700" spc="-375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2700" spc="-182" dirty="0">
                <a:solidFill>
                  <a:schemeClr val="tx1"/>
                </a:solidFill>
                <a:latin typeface="Arial"/>
                <a:cs typeface="Arial"/>
              </a:rPr>
              <a:t>values.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535470" indent="-353480">
              <a:lnSpc>
                <a:spcPts val="2623"/>
              </a:lnSpc>
              <a:spcBef>
                <a:spcPts val="827"/>
              </a:spcBef>
              <a:buClr>
                <a:srgbClr val="DD8046"/>
              </a:buClr>
              <a:buSzPct val="61224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700" spc="-30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209" dirty="0">
                <a:solidFill>
                  <a:schemeClr val="tx1"/>
                </a:solidFill>
                <a:latin typeface="Arial"/>
                <a:cs typeface="Arial"/>
              </a:rPr>
              <a:t>measurement </a:t>
            </a:r>
            <a:r>
              <a:rPr sz="2700" spc="17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700" spc="-446" dirty="0">
                <a:solidFill>
                  <a:schemeClr val="tx1"/>
                </a:solidFill>
                <a:latin typeface="Arial"/>
                <a:cs typeface="Arial"/>
              </a:rPr>
              <a:t>DE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takes </a:t>
            </a:r>
            <a:r>
              <a:rPr sz="2700" spc="-116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2700" spc="-193" dirty="0">
                <a:solidFill>
                  <a:schemeClr val="tx1"/>
                </a:solidFill>
                <a:latin typeface="Arial"/>
                <a:cs typeface="Arial"/>
              </a:rPr>
              <a:t>account </a:t>
            </a:r>
            <a:r>
              <a:rPr sz="2700" spc="-149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700" spc="-265" dirty="0">
                <a:solidFill>
                  <a:schemeClr val="tx1"/>
                </a:solidFill>
                <a:latin typeface="Arial"/>
                <a:cs typeface="Arial"/>
              </a:rPr>
              <a:t>losses </a:t>
            </a:r>
            <a:r>
              <a:rPr sz="2700" spc="-110" dirty="0">
                <a:solidFill>
                  <a:schemeClr val="tx1"/>
                </a:solidFill>
                <a:latin typeface="Arial"/>
                <a:cs typeface="Arial"/>
              </a:rPr>
              <a:t>only  </a:t>
            </a:r>
            <a:r>
              <a:rPr sz="2700" spc="-154" dirty="0">
                <a:solidFill>
                  <a:schemeClr val="tx1"/>
                </a:solidFill>
                <a:latin typeface="Arial"/>
                <a:cs typeface="Arial"/>
              </a:rPr>
              <a:t>through</a:t>
            </a:r>
            <a:r>
              <a:rPr sz="27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spc="-143" dirty="0">
                <a:solidFill>
                  <a:schemeClr val="tx1"/>
                </a:solidFill>
                <a:latin typeface="Arial"/>
                <a:cs typeface="Arial"/>
              </a:rPr>
              <a:t>faeces</a:t>
            </a:r>
            <a:r>
              <a:rPr sz="2700" spc="-143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27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80625" cy="6582517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6581957"/>
            <a:ext cx="10080625" cy="977857"/>
            <a:chOff x="0" y="5971032"/>
            <a:chExt cx="9144000" cy="887094"/>
          </a:xfrm>
        </p:grpSpPr>
        <p:sp>
          <p:nvSpPr>
            <p:cNvPr id="4" name="object 4"/>
            <p:cNvSpPr/>
            <p:nvPr/>
          </p:nvSpPr>
          <p:spPr>
            <a:xfrm>
              <a:off x="0" y="5971032"/>
              <a:ext cx="9144000" cy="887094"/>
            </a:xfrm>
            <a:custGeom>
              <a:avLst/>
              <a:gdLst/>
              <a:ahLst/>
              <a:cxnLst/>
              <a:rect l="l" t="t" r="r" b="b"/>
              <a:pathLst>
                <a:path w="9144000" h="887095">
                  <a:moveTo>
                    <a:pt x="9144000" y="0"/>
                  </a:moveTo>
                  <a:lnTo>
                    <a:pt x="0" y="0"/>
                  </a:lnTo>
                  <a:lnTo>
                    <a:pt x="0" y="886968"/>
                  </a:lnTo>
                  <a:lnTo>
                    <a:pt x="9144000" y="88696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053328"/>
              <a:ext cx="2240280" cy="713740"/>
            </a:xfrm>
            <a:custGeom>
              <a:avLst/>
              <a:gdLst/>
              <a:ahLst/>
              <a:cxnLst/>
              <a:rect l="l" t="t" r="r" b="b"/>
              <a:pathLst>
                <a:path w="2240280" h="713740">
                  <a:moveTo>
                    <a:pt x="2240280" y="0"/>
                  </a:moveTo>
                  <a:lnTo>
                    <a:pt x="0" y="0"/>
                  </a:lnTo>
                  <a:lnTo>
                    <a:pt x="0" y="713232"/>
                  </a:lnTo>
                  <a:lnTo>
                    <a:pt x="2240280" y="713232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9151" y="6044184"/>
              <a:ext cx="6784975" cy="713740"/>
            </a:xfrm>
            <a:custGeom>
              <a:avLst/>
              <a:gdLst/>
              <a:ahLst/>
              <a:cxnLst/>
              <a:rect l="l" t="t" r="r" b="b"/>
              <a:pathLst>
                <a:path w="6784975" h="713740">
                  <a:moveTo>
                    <a:pt x="6784848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6784848" y="713231"/>
                  </a:lnTo>
                  <a:lnTo>
                    <a:pt x="6784848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43188" y="409706"/>
            <a:ext cx="5154420" cy="699970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474" dirty="0">
                <a:solidFill>
                  <a:srgbClr val="EBDDC3"/>
                </a:solidFill>
              </a:rPr>
              <a:t>FEEDING</a:t>
            </a:r>
            <a:r>
              <a:rPr spc="-105" dirty="0">
                <a:solidFill>
                  <a:srgbClr val="EBDDC3"/>
                </a:solidFill>
              </a:rPr>
              <a:t> </a:t>
            </a:r>
            <a:r>
              <a:rPr spc="-540" dirty="0">
                <a:solidFill>
                  <a:srgbClr val="EBDDC3"/>
                </a:solidFill>
              </a:rPr>
              <a:t>STANDARDS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3162" y="1257370"/>
            <a:ext cx="9122264" cy="4686766"/>
          </a:xfrm>
          <a:prstGeom prst="rect">
            <a:avLst/>
          </a:prstGeom>
        </p:spPr>
        <p:txBody>
          <a:bodyPr vert="horz" wrap="square" lIns="0" tIns="16099" rIns="0" bIns="0" rtlCol="0">
            <a:spAutoFit/>
          </a:bodyPr>
          <a:lstStyle/>
          <a:p>
            <a:pPr marL="13999" marR="5600">
              <a:spcBef>
                <a:spcPts val="127"/>
              </a:spcBef>
            </a:pPr>
            <a:r>
              <a:rPr sz="2600" spc="-149" dirty="0">
                <a:solidFill>
                  <a:srgbClr val="FFFFFF"/>
                </a:solidFill>
                <a:latin typeface="Arial"/>
                <a:cs typeface="Arial"/>
              </a:rPr>
              <a:t>Feeding </a:t>
            </a:r>
            <a:r>
              <a:rPr sz="2600" spc="-143" dirty="0">
                <a:solidFill>
                  <a:srgbClr val="FFFFFF"/>
                </a:solidFill>
                <a:latin typeface="Arial"/>
                <a:cs typeface="Arial"/>
              </a:rPr>
              <a:t>standards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600" spc="-198" dirty="0">
                <a:solidFill>
                  <a:srgbClr val="FFFFFF"/>
                </a:solidFill>
                <a:latin typeface="Arial"/>
                <a:cs typeface="Arial"/>
              </a:rPr>
              <a:t>statements </a:t>
            </a:r>
            <a:r>
              <a:rPr sz="2600" spc="-66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600" spc="-94" dirty="0">
                <a:solidFill>
                  <a:srgbClr val="FFFFFF"/>
                </a:solidFill>
                <a:latin typeface="Arial"/>
                <a:cs typeface="Arial"/>
              </a:rPr>
              <a:t>quantitative </a:t>
            </a:r>
            <a:r>
              <a:rPr sz="2600" spc="-149" dirty="0">
                <a:solidFill>
                  <a:srgbClr val="FFFFFF"/>
                </a:solidFill>
                <a:latin typeface="Arial"/>
                <a:cs typeface="Arial"/>
              </a:rPr>
              <a:t>descriptions </a:t>
            </a:r>
            <a:r>
              <a:rPr sz="2600" spc="6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00" spc="-16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00" spc="-237" dirty="0">
                <a:solidFill>
                  <a:srgbClr val="FFFFFF"/>
                </a:solidFill>
                <a:latin typeface="Arial"/>
                <a:cs typeface="Arial"/>
              </a:rPr>
              <a:t>amounts </a:t>
            </a:r>
            <a:r>
              <a:rPr sz="2600" spc="6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00" spc="-198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600" spc="-66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600" spc="-176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600" spc="-320" dirty="0">
                <a:solidFill>
                  <a:srgbClr val="FFFFFF"/>
                </a:solidFill>
                <a:latin typeface="Arial"/>
                <a:cs typeface="Arial"/>
              </a:rPr>
              <a:t>such </a:t>
            </a:r>
            <a:r>
              <a:rPr sz="2600" spc="-176" dirty="0">
                <a:solidFill>
                  <a:srgbClr val="FFFFFF"/>
                </a:solidFill>
                <a:latin typeface="Arial"/>
                <a:cs typeface="Arial"/>
              </a:rPr>
              <a:t>nutrients </a:t>
            </a:r>
            <a:r>
              <a:rPr sz="2600" spc="-121" dirty="0">
                <a:solidFill>
                  <a:srgbClr val="FFFFFF"/>
                </a:solidFill>
                <a:latin typeface="Arial"/>
                <a:cs typeface="Arial"/>
              </a:rPr>
              <a:t>needed </a:t>
            </a:r>
            <a:r>
              <a:rPr sz="2600" spc="-61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600" spc="47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76" dirty="0">
                <a:solidFill>
                  <a:srgbClr val="FFFFFF"/>
                </a:solidFill>
                <a:latin typeface="Arial"/>
                <a:cs typeface="Arial"/>
              </a:rPr>
              <a:t>animals.</a:t>
            </a:r>
            <a:endParaRPr sz="2600" dirty="0">
              <a:latin typeface="Arial"/>
              <a:cs typeface="Arial"/>
            </a:endParaRPr>
          </a:p>
          <a:p>
            <a:pPr marL="13999" marR="263885">
              <a:spcBef>
                <a:spcPts val="755"/>
              </a:spcBef>
            </a:pPr>
            <a:r>
              <a:rPr sz="2600" spc="-187" dirty="0">
                <a:solidFill>
                  <a:srgbClr val="FFFFFF"/>
                </a:solidFill>
                <a:latin typeface="Arial"/>
                <a:cs typeface="Arial"/>
              </a:rPr>
              <a:t>Feedings </a:t>
            </a:r>
            <a:r>
              <a:rPr sz="2600" spc="-143" dirty="0">
                <a:solidFill>
                  <a:srgbClr val="FFFFFF"/>
                </a:solidFill>
                <a:latin typeface="Arial"/>
                <a:cs typeface="Arial"/>
              </a:rPr>
              <a:t>standards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600" spc="-16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00" spc="-116" dirty="0">
                <a:solidFill>
                  <a:srgbClr val="FFFFFF"/>
                </a:solidFill>
                <a:latin typeface="Arial"/>
                <a:cs typeface="Arial"/>
              </a:rPr>
              <a:t>tables, </a:t>
            </a:r>
            <a:r>
              <a:rPr sz="2600" spc="-187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600" spc="-99" dirty="0">
                <a:solidFill>
                  <a:srgbClr val="FFFFFF"/>
                </a:solidFill>
                <a:latin typeface="Arial"/>
                <a:cs typeface="Arial"/>
              </a:rPr>
              <a:t>indicate </a:t>
            </a:r>
            <a:r>
              <a:rPr sz="2600" spc="-16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00" spc="-126" dirty="0">
                <a:solidFill>
                  <a:srgbClr val="FFFFFF"/>
                </a:solidFill>
                <a:latin typeface="Arial"/>
                <a:cs typeface="Arial"/>
              </a:rPr>
              <a:t>quantities </a:t>
            </a:r>
            <a:r>
              <a:rPr sz="2600" spc="6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600" spc="-176" dirty="0">
                <a:solidFill>
                  <a:srgbClr val="FFFFFF"/>
                </a:solidFill>
                <a:latin typeface="Arial"/>
                <a:cs typeface="Arial"/>
              </a:rPr>
              <a:t>nutrients </a:t>
            </a:r>
            <a:r>
              <a:rPr sz="2600" spc="-77" dirty="0">
                <a:solidFill>
                  <a:srgbClr val="FFFFFF"/>
                </a:solidFill>
                <a:latin typeface="Arial"/>
                <a:cs typeface="Arial"/>
              </a:rPr>
              <a:t>to be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fed </a:t>
            </a:r>
            <a:r>
              <a:rPr sz="2600" spc="-77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00" spc="-16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00" spc="-160" dirty="0">
                <a:solidFill>
                  <a:srgbClr val="FFFFFF"/>
                </a:solidFill>
                <a:latin typeface="Arial"/>
                <a:cs typeface="Arial"/>
              </a:rPr>
              <a:t>various </a:t>
            </a:r>
            <a:r>
              <a:rPr sz="2600" spc="-252" dirty="0">
                <a:solidFill>
                  <a:srgbClr val="FFFFFF"/>
                </a:solidFill>
                <a:latin typeface="Arial"/>
                <a:cs typeface="Arial"/>
              </a:rPr>
              <a:t>classes </a:t>
            </a:r>
            <a:r>
              <a:rPr sz="2600" spc="6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00" spc="-154" dirty="0">
                <a:solidFill>
                  <a:srgbClr val="FFFFFF"/>
                </a:solidFill>
                <a:latin typeface="Arial"/>
                <a:cs typeface="Arial"/>
              </a:rPr>
              <a:t>livestock </a:t>
            </a:r>
            <a:r>
              <a:rPr sz="2600" spc="-11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00" spc="-39" dirty="0">
                <a:solidFill>
                  <a:srgbClr val="FFFFFF"/>
                </a:solidFill>
                <a:latin typeface="Arial"/>
                <a:cs typeface="Arial"/>
              </a:rPr>
              <a:t>different 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physiological </a:t>
            </a:r>
            <a:r>
              <a:rPr sz="2600" spc="-193" dirty="0">
                <a:solidFill>
                  <a:srgbClr val="FFFFFF"/>
                </a:solidFill>
                <a:latin typeface="Arial"/>
                <a:cs typeface="Arial"/>
              </a:rPr>
              <a:t>functions </a:t>
            </a:r>
            <a:r>
              <a:rPr sz="2600" spc="-94" dirty="0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sz="2600" spc="-126" dirty="0">
                <a:solidFill>
                  <a:srgbClr val="FFFFFF"/>
                </a:solidFill>
                <a:latin typeface="Arial"/>
                <a:cs typeface="Arial"/>
              </a:rPr>
              <a:t>growth, </a:t>
            </a:r>
            <a:r>
              <a:rPr sz="2600" spc="-187" dirty="0">
                <a:solidFill>
                  <a:srgbClr val="FFFFFF"/>
                </a:solidFill>
                <a:latin typeface="Arial"/>
                <a:cs typeface="Arial"/>
              </a:rPr>
              <a:t>maintenance, </a:t>
            </a:r>
            <a:r>
              <a:rPr sz="2600" spc="-99" dirty="0">
                <a:solidFill>
                  <a:srgbClr val="FFFFFF"/>
                </a:solidFill>
                <a:latin typeface="Arial"/>
                <a:cs typeface="Arial"/>
              </a:rPr>
              <a:t>lactation, </a:t>
            </a: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egg  </a:t>
            </a:r>
            <a:r>
              <a:rPr sz="2600" spc="-126" dirty="0">
                <a:solidFill>
                  <a:srgbClr val="FFFFFF"/>
                </a:solidFill>
                <a:latin typeface="Arial"/>
                <a:cs typeface="Arial"/>
              </a:rPr>
              <a:t>production </a:t>
            </a:r>
            <a:r>
              <a:rPr sz="2600" spc="-116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wool</a:t>
            </a:r>
            <a:r>
              <a:rPr sz="2600" spc="-3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26" dirty="0">
                <a:solidFill>
                  <a:srgbClr val="FFFFFF"/>
                </a:solidFill>
                <a:latin typeface="Arial"/>
                <a:cs typeface="Arial"/>
              </a:rPr>
              <a:t>growth.</a:t>
            </a:r>
            <a:endParaRPr sz="2600" dirty="0">
              <a:latin typeface="Arial"/>
              <a:cs typeface="Arial"/>
            </a:endParaRPr>
          </a:p>
          <a:p>
            <a:pPr marL="13999" marR="340181">
              <a:spcBef>
                <a:spcPts val="805"/>
              </a:spcBef>
            </a:pPr>
            <a:r>
              <a:rPr sz="2600" spc="-314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00" spc="-143" dirty="0">
                <a:solidFill>
                  <a:srgbClr val="FFFFFF"/>
                </a:solidFill>
                <a:latin typeface="Arial"/>
                <a:cs typeface="Arial"/>
              </a:rPr>
              <a:t>nutrient </a:t>
            </a:r>
            <a:r>
              <a:rPr sz="2600" spc="-165" dirty="0">
                <a:solidFill>
                  <a:srgbClr val="FFFFFF"/>
                </a:solidFill>
                <a:latin typeface="Arial"/>
                <a:cs typeface="Arial"/>
              </a:rPr>
              <a:t>requirements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600" spc="-77" dirty="0">
                <a:solidFill>
                  <a:srgbClr val="FFFFFF"/>
                </a:solidFill>
                <a:latin typeface="Arial"/>
                <a:cs typeface="Arial"/>
              </a:rPr>
              <a:t>generally </a:t>
            </a:r>
            <a:r>
              <a:rPr sz="2600" spc="-154" dirty="0">
                <a:solidFill>
                  <a:srgbClr val="FFFFFF"/>
                </a:solidFill>
                <a:latin typeface="Arial"/>
                <a:cs typeface="Arial"/>
              </a:rPr>
              <a:t>expressed in </a:t>
            </a:r>
            <a:r>
              <a:rPr sz="2600" spc="-126" dirty="0">
                <a:solidFill>
                  <a:srgbClr val="FFFFFF"/>
                </a:solidFill>
                <a:latin typeface="Arial"/>
                <a:cs typeface="Arial"/>
              </a:rPr>
              <a:t>quantities </a:t>
            </a:r>
            <a:r>
              <a:rPr sz="2600" spc="6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600" spc="-176" dirty="0">
                <a:solidFill>
                  <a:srgbClr val="FFFFFF"/>
                </a:solidFill>
                <a:latin typeface="Arial"/>
                <a:cs typeface="Arial"/>
              </a:rPr>
              <a:t>nutrients </a:t>
            </a:r>
            <a:r>
              <a:rPr sz="2600" spc="-77" dirty="0">
                <a:solidFill>
                  <a:srgbClr val="FFFFFF"/>
                </a:solidFill>
                <a:latin typeface="Arial"/>
                <a:cs typeface="Arial"/>
              </a:rPr>
              <a:t>required </a:t>
            </a:r>
            <a:r>
              <a:rPr sz="2600" spc="-44" dirty="0">
                <a:solidFill>
                  <a:srgbClr val="FFFFFF"/>
                </a:solidFill>
                <a:latin typeface="Arial"/>
                <a:cs typeface="Arial"/>
              </a:rPr>
              <a:t>per </a:t>
            </a:r>
            <a:r>
              <a:rPr sz="2600" spc="-17" dirty="0">
                <a:solidFill>
                  <a:srgbClr val="FFFFFF"/>
                </a:solidFill>
                <a:latin typeface="Arial"/>
                <a:cs typeface="Arial"/>
              </a:rPr>
              <a:t>day </a:t>
            </a:r>
            <a:r>
              <a:rPr sz="2600" spc="-66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600" spc="-22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600" spc="-6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percentage </a:t>
            </a:r>
            <a:r>
              <a:rPr sz="2600" spc="6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00" spc="-19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61" dirty="0">
                <a:solidFill>
                  <a:srgbClr val="FFFFFF"/>
                </a:solidFill>
                <a:latin typeface="Arial"/>
                <a:cs typeface="Arial"/>
              </a:rPr>
              <a:t>diet.</a:t>
            </a:r>
            <a:endParaRPr sz="2600" dirty="0">
              <a:latin typeface="Arial"/>
              <a:cs typeface="Arial"/>
            </a:endParaRPr>
          </a:p>
          <a:p>
            <a:pPr marL="13999" marR="62996">
              <a:spcBef>
                <a:spcPts val="761"/>
              </a:spcBef>
            </a:pPr>
            <a:r>
              <a:rPr sz="2600" spc="-21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00" spc="-6" dirty="0">
                <a:solidFill>
                  <a:srgbClr val="FFFFFF"/>
                </a:solidFill>
                <a:latin typeface="Arial"/>
                <a:cs typeface="Arial"/>
              </a:rPr>
              <a:t>dairy </a:t>
            </a:r>
            <a:r>
              <a:rPr sz="2600" spc="-176" dirty="0">
                <a:solidFill>
                  <a:srgbClr val="FFFFFF"/>
                </a:solidFill>
                <a:latin typeface="Arial"/>
                <a:cs typeface="Arial"/>
              </a:rPr>
              <a:t>animals, </a:t>
            </a:r>
            <a:r>
              <a:rPr sz="2600" spc="-143" dirty="0">
                <a:solidFill>
                  <a:srgbClr val="FFFFFF"/>
                </a:solidFill>
                <a:latin typeface="Arial"/>
                <a:cs typeface="Arial"/>
              </a:rPr>
              <a:t>nutrient </a:t>
            </a:r>
            <a:r>
              <a:rPr sz="2600" spc="-165" dirty="0">
                <a:solidFill>
                  <a:srgbClr val="FFFFFF"/>
                </a:solidFill>
                <a:latin typeface="Arial"/>
                <a:cs typeface="Arial"/>
              </a:rPr>
              <a:t>requirements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600" spc="-77" dirty="0">
                <a:solidFill>
                  <a:srgbClr val="FFFFFF"/>
                </a:solidFill>
                <a:latin typeface="Arial"/>
                <a:cs typeface="Arial"/>
              </a:rPr>
              <a:t>generally </a:t>
            </a:r>
            <a:r>
              <a:rPr sz="2600" spc="-154" dirty="0">
                <a:solidFill>
                  <a:srgbClr val="FFFFFF"/>
                </a:solidFill>
                <a:latin typeface="Arial"/>
                <a:cs typeface="Arial"/>
              </a:rPr>
              <a:t>expressed </a:t>
            </a:r>
            <a:r>
              <a:rPr sz="2600" spc="-220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separate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body </a:t>
            </a:r>
            <a:r>
              <a:rPr sz="2600" spc="-193" dirty="0">
                <a:solidFill>
                  <a:srgbClr val="FFFFFF"/>
                </a:solidFill>
                <a:latin typeface="Arial"/>
                <a:cs typeface="Arial"/>
              </a:rPr>
              <a:t>functions </a:t>
            </a:r>
            <a:r>
              <a:rPr sz="2600" spc="-116" dirty="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600" spc="-154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00" spc="-220" dirty="0">
                <a:solidFill>
                  <a:srgbClr val="FFFFFF"/>
                </a:solidFill>
                <a:latin typeface="Arial"/>
                <a:cs typeface="Arial"/>
              </a:rPr>
              <a:t>case </a:t>
            </a:r>
            <a:r>
              <a:rPr sz="2600" spc="6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00" spc="-72" dirty="0">
                <a:solidFill>
                  <a:srgbClr val="FFFFFF"/>
                </a:solidFill>
                <a:latin typeface="Arial"/>
                <a:cs typeface="Arial"/>
              </a:rPr>
              <a:t>poultry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00" spc="-132" dirty="0">
                <a:solidFill>
                  <a:srgbClr val="FFFFFF"/>
                </a:solidFill>
                <a:latin typeface="Arial"/>
                <a:cs typeface="Arial"/>
              </a:rPr>
              <a:t>pigs, </a:t>
            </a:r>
            <a:r>
              <a:rPr sz="2600" spc="-165" dirty="0">
                <a:solidFill>
                  <a:srgbClr val="FFFFFF"/>
                </a:solidFill>
                <a:latin typeface="Arial"/>
                <a:cs typeface="Arial"/>
              </a:rPr>
              <a:t>combined  requirements </a:t>
            </a:r>
            <a:r>
              <a:rPr sz="2600" spc="6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00" spc="-182" dirty="0">
                <a:solidFill>
                  <a:srgbClr val="FFFFFF"/>
                </a:solidFill>
                <a:latin typeface="Arial"/>
                <a:cs typeface="Arial"/>
              </a:rPr>
              <a:t>maintenance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00" spc="-121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body </a:t>
            </a:r>
            <a:r>
              <a:rPr sz="2600" spc="-193" dirty="0">
                <a:solidFill>
                  <a:srgbClr val="FFFFFF"/>
                </a:solidFill>
                <a:latin typeface="Arial"/>
                <a:cs typeface="Arial"/>
              </a:rPr>
              <a:t>functions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600" spc="44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38" dirty="0">
                <a:solidFill>
                  <a:srgbClr val="FFFFFF"/>
                </a:solidFill>
                <a:latin typeface="Arial"/>
                <a:cs typeface="Arial"/>
              </a:rPr>
              <a:t>given.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4744" y="130418"/>
            <a:ext cx="3769734" cy="566976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6"/>
              </a:spcBef>
              <a:tabLst>
                <a:tab pos="780456" algn="l"/>
              </a:tabLst>
            </a:pPr>
            <a:r>
              <a:rPr sz="3500" spc="-11" dirty="0">
                <a:solidFill>
                  <a:srgbClr val="FF0000"/>
                </a:solidFill>
                <a:latin typeface="Times New Roman"/>
                <a:cs typeface="Times New Roman"/>
              </a:rPr>
              <a:t>SE	</a:t>
            </a:r>
            <a:r>
              <a:rPr sz="3500" dirty="0">
                <a:solidFill>
                  <a:srgbClr val="FF0000"/>
                </a:solidFill>
                <a:latin typeface="Times New Roman"/>
                <a:cs typeface="Times New Roman"/>
              </a:rPr>
              <a:t>and ME</a:t>
            </a:r>
            <a:r>
              <a:rPr sz="3500" spc="-9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spc="11" dirty="0">
                <a:solidFill>
                  <a:srgbClr val="FF0000"/>
                </a:solidFill>
                <a:latin typeface="Times New Roman"/>
                <a:cs typeface="Times New Roman"/>
              </a:rPr>
              <a:t>system</a:t>
            </a:r>
            <a:endParaRPr sz="35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992" y="1608195"/>
            <a:ext cx="7353093" cy="4059095"/>
          </a:xfrm>
          <a:prstGeom prst="rect">
            <a:avLst/>
          </a:prstGeom>
        </p:spPr>
        <p:txBody>
          <a:bodyPr vert="horz" wrap="square" lIns="0" tIns="16799" rIns="0" bIns="0" rtlCol="0">
            <a:spAutoFit/>
          </a:bodyPr>
          <a:lstStyle/>
          <a:p>
            <a:pPr marL="366779" marR="5600" indent="-353480">
              <a:lnSpc>
                <a:spcPct val="99900"/>
              </a:lnSpc>
              <a:spcBef>
                <a:spcPts val="132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369" dirty="0">
                <a:solidFill>
                  <a:schemeClr val="tx1"/>
                </a:solidFill>
                <a:latin typeface="Arial"/>
                <a:cs typeface="Arial"/>
              </a:rPr>
              <a:t>TDN </a:t>
            </a:r>
            <a:r>
              <a:rPr sz="3200" spc="-287" dirty="0">
                <a:solidFill>
                  <a:schemeClr val="tx1"/>
                </a:solidFill>
                <a:latin typeface="Arial"/>
                <a:cs typeface="Arial"/>
              </a:rPr>
              <a:t>system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314" dirty="0">
                <a:solidFill>
                  <a:schemeClr val="tx1"/>
                </a:solidFill>
                <a:latin typeface="Arial"/>
                <a:cs typeface="Arial"/>
              </a:rPr>
              <a:t>USA, </a:t>
            </a:r>
            <a:r>
              <a:rPr sz="3200" spc="-126" dirty="0">
                <a:solidFill>
                  <a:schemeClr val="tx1"/>
                </a:solidFill>
                <a:latin typeface="Arial"/>
                <a:cs typeface="Arial"/>
              </a:rPr>
              <a:t>Canada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India </a:t>
            </a:r>
            <a:r>
              <a:rPr sz="3200" spc="-408" dirty="0">
                <a:solidFill>
                  <a:schemeClr val="tx1"/>
                </a:solidFill>
                <a:latin typeface="Arial"/>
                <a:cs typeface="Arial"/>
              </a:rPr>
              <a:t>&amp;SE  </a:t>
            </a:r>
            <a:r>
              <a:rPr sz="3200" spc="-287" dirty="0">
                <a:solidFill>
                  <a:schemeClr val="tx1"/>
                </a:solidFill>
                <a:latin typeface="Arial"/>
                <a:cs typeface="Arial"/>
              </a:rPr>
              <a:t>system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259" dirty="0">
                <a:solidFill>
                  <a:schemeClr val="tx1"/>
                </a:solidFill>
                <a:latin typeface="Arial"/>
                <a:cs typeface="Arial"/>
              </a:rPr>
              <a:t>Europe </a:t>
            </a:r>
            <a:r>
              <a:rPr sz="3200" spc="-215" dirty="0">
                <a:solidFill>
                  <a:schemeClr val="tx1"/>
                </a:solidFill>
                <a:latin typeface="Arial"/>
                <a:cs typeface="Arial"/>
              </a:rPr>
              <a:t>have 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been </a:t>
            </a:r>
            <a:r>
              <a:rPr sz="3200" spc="-50" dirty="0">
                <a:solidFill>
                  <a:schemeClr val="tx1"/>
                </a:solidFill>
                <a:latin typeface="Arial"/>
                <a:cs typeface="Arial"/>
              </a:rPr>
              <a:t>widely </a:t>
            </a:r>
            <a:r>
              <a:rPr sz="3200" spc="-270" dirty="0">
                <a:solidFill>
                  <a:schemeClr val="tx1"/>
                </a:solidFill>
                <a:latin typeface="Arial"/>
                <a:cs typeface="Arial"/>
              </a:rPr>
              <a:t>used </a:t>
            </a:r>
            <a:r>
              <a:rPr sz="3200" spc="-292" dirty="0">
                <a:solidFill>
                  <a:schemeClr val="tx1"/>
                </a:solidFill>
                <a:latin typeface="Arial"/>
                <a:cs typeface="Arial"/>
              </a:rPr>
              <a:t>since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early  </a:t>
            </a:r>
            <a:r>
              <a:rPr sz="3200" spc="-126" dirty="0">
                <a:solidFill>
                  <a:schemeClr val="tx1"/>
                </a:solidFill>
                <a:latin typeface="Arial"/>
                <a:cs typeface="Arial"/>
              </a:rPr>
              <a:t>1900s.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408077" indent="-353480">
              <a:lnSpc>
                <a:spcPct val="100099"/>
              </a:lnSpc>
              <a:spcBef>
                <a:spcPts val="766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243" dirty="0">
                <a:solidFill>
                  <a:schemeClr val="tx1"/>
                </a:solidFill>
                <a:latin typeface="Arial"/>
                <a:cs typeface="Arial"/>
              </a:rPr>
              <a:t>Its </a:t>
            </a:r>
            <a:r>
              <a:rPr sz="3200" spc="-353" dirty="0">
                <a:solidFill>
                  <a:schemeClr val="tx1"/>
                </a:solidFill>
                <a:latin typeface="Arial"/>
                <a:cs typeface="Arial"/>
              </a:rPr>
              <a:t>common 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200" spc="-364" dirty="0">
                <a:solidFill>
                  <a:schemeClr val="tx1"/>
                </a:solidFill>
                <a:latin typeface="Arial"/>
                <a:cs typeface="Arial"/>
              </a:rPr>
              <a:t>use </a:t>
            </a:r>
            <a:r>
              <a:rPr sz="3200" spc="-463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measure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33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value 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spc="-83" dirty="0">
                <a:solidFill>
                  <a:schemeClr val="tx1"/>
                </a:solidFill>
                <a:latin typeface="Arial"/>
                <a:cs typeface="Arial"/>
              </a:rPr>
              <a:t>poultry </a:t>
            </a:r>
            <a:r>
              <a:rPr sz="3200" spc="-231" dirty="0">
                <a:solidFill>
                  <a:schemeClr val="tx1"/>
                </a:solidFill>
                <a:latin typeface="Arial"/>
                <a:cs typeface="Arial"/>
              </a:rPr>
              <a:t>because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their 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faeces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urine </a:t>
            </a:r>
            <a:r>
              <a:rPr sz="3200" spc="-55" dirty="0">
                <a:solidFill>
                  <a:schemeClr val="tx1"/>
                </a:solidFill>
                <a:latin typeface="Arial"/>
                <a:cs typeface="Arial"/>
              </a:rPr>
              <a:t>are  </a:t>
            </a:r>
            <a:r>
              <a:rPr sz="3200" spc="-126" dirty="0">
                <a:solidFill>
                  <a:schemeClr val="tx1"/>
                </a:solidFill>
                <a:latin typeface="Arial"/>
                <a:cs typeface="Arial"/>
              </a:rPr>
              <a:t>excreted </a:t>
            </a:r>
            <a:r>
              <a:rPr sz="3200" spc="-204" dirty="0">
                <a:solidFill>
                  <a:schemeClr val="tx1"/>
                </a:solidFill>
                <a:latin typeface="Arial"/>
                <a:cs typeface="Arial"/>
              </a:rPr>
              <a:t>through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200" spc="-347" dirty="0">
                <a:solidFill>
                  <a:schemeClr val="tx1"/>
                </a:solidFill>
                <a:latin typeface="Arial"/>
                <a:cs typeface="Arial"/>
              </a:rPr>
              <a:t>common </a:t>
            </a:r>
            <a:r>
              <a:rPr sz="3200" spc="-66" dirty="0">
                <a:solidFill>
                  <a:schemeClr val="tx1"/>
                </a:solidFill>
                <a:latin typeface="Arial"/>
                <a:cs typeface="Arial"/>
              </a:rPr>
              <a:t>orifice; </a:t>
            </a:r>
            <a:r>
              <a:rPr sz="3200" spc="-11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200" spc="-99" dirty="0">
                <a:solidFill>
                  <a:schemeClr val="tx1"/>
                </a:solidFill>
                <a:latin typeface="Arial"/>
                <a:cs typeface="Arial"/>
              </a:rPr>
              <a:t>actually  </a:t>
            </a:r>
            <a:r>
              <a:rPr sz="3200" spc="-143" dirty="0">
                <a:solidFill>
                  <a:schemeClr val="tx1"/>
                </a:solidFill>
                <a:latin typeface="Arial"/>
                <a:cs typeface="Arial"/>
              </a:rPr>
              <a:t>easier </a:t>
            </a:r>
            <a:r>
              <a:rPr sz="3200" spc="-99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200" spc="-149" dirty="0">
                <a:solidFill>
                  <a:schemeClr val="tx1"/>
                </a:solidFill>
                <a:latin typeface="Arial"/>
                <a:cs typeface="Arial"/>
              </a:rPr>
              <a:t>determine </a:t>
            </a:r>
            <a:r>
              <a:rPr sz="3200" spc="-463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3200" spc="-198" dirty="0">
                <a:solidFill>
                  <a:schemeClr val="tx1"/>
                </a:solidFill>
                <a:latin typeface="Arial"/>
                <a:cs typeface="Arial"/>
              </a:rPr>
              <a:t>than </a:t>
            </a:r>
            <a:r>
              <a:rPr sz="3200" spc="-551" dirty="0">
                <a:solidFill>
                  <a:schemeClr val="tx1"/>
                </a:solidFill>
                <a:latin typeface="Arial"/>
                <a:cs typeface="Arial"/>
              </a:rPr>
              <a:t>DE </a:t>
            </a:r>
            <a:r>
              <a:rPr sz="3200" spc="-17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3200" spc="8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them.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3346" y="433226"/>
            <a:ext cx="2296842" cy="633473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ME</a:t>
            </a:r>
            <a:r>
              <a:rPr sz="4000" spc="-8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-22" dirty="0">
                <a:solidFill>
                  <a:srgbClr val="FF0000"/>
                </a:solidFill>
                <a:latin typeface="Times New Roman"/>
                <a:cs typeface="Times New Roman"/>
              </a:rPr>
              <a:t>system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1960" y="1187549"/>
            <a:ext cx="7673326" cy="5031728"/>
          </a:xfrm>
          <a:prstGeom prst="rect">
            <a:avLst/>
          </a:prstGeom>
        </p:spPr>
        <p:txBody>
          <a:bodyPr vert="horz" wrap="square" lIns="0" tIns="44797" rIns="0" bIns="0" rtlCol="0">
            <a:spAutoFit/>
          </a:bodyPr>
          <a:lstStyle/>
          <a:p>
            <a:pPr marL="27998" algn="ctr">
              <a:spcBef>
                <a:spcPts val="353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Merits</a:t>
            </a:r>
            <a:endParaRPr sz="2400" dirty="0">
              <a:latin typeface="Times New Roman"/>
              <a:cs typeface="Times New Roman"/>
            </a:endParaRPr>
          </a:p>
          <a:p>
            <a:pPr marL="366779" marR="43398" indent="-353480">
              <a:lnSpc>
                <a:spcPct val="79500"/>
              </a:lnSpc>
              <a:spcBef>
                <a:spcPts val="794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200" spc="-309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2200" spc="-132" dirty="0">
                <a:solidFill>
                  <a:schemeClr val="tx1"/>
                </a:solidFill>
                <a:latin typeface="Arial"/>
                <a:cs typeface="Arial"/>
              </a:rPr>
              <a:t>represents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200" spc="-149" dirty="0">
                <a:solidFill>
                  <a:schemeClr val="tx1"/>
                </a:solidFill>
                <a:latin typeface="Arial"/>
                <a:cs typeface="Arial"/>
              </a:rPr>
              <a:t>more </a:t>
            </a:r>
            <a:r>
              <a:rPr sz="2200" spc="-110" dirty="0">
                <a:solidFill>
                  <a:schemeClr val="tx1"/>
                </a:solidFill>
                <a:latin typeface="Arial"/>
                <a:cs typeface="Arial"/>
              </a:rPr>
              <a:t>accurate </a:t>
            </a:r>
            <a:r>
              <a:rPr sz="2200" spc="-171" dirty="0">
                <a:solidFill>
                  <a:schemeClr val="tx1"/>
                </a:solidFill>
                <a:latin typeface="Arial"/>
                <a:cs typeface="Arial"/>
              </a:rPr>
              <a:t>measure </a:t>
            </a:r>
            <a:r>
              <a:rPr sz="2200" spc="-193" dirty="0">
                <a:solidFill>
                  <a:schemeClr val="tx1"/>
                </a:solidFill>
                <a:latin typeface="Arial"/>
                <a:cs typeface="Arial"/>
              </a:rPr>
              <a:t>since </a:t>
            </a:r>
            <a:r>
              <a:rPr sz="2200" spc="-220" dirty="0">
                <a:solidFill>
                  <a:schemeClr val="tx1"/>
                </a:solidFill>
                <a:latin typeface="Arial"/>
                <a:cs typeface="Arial"/>
              </a:rPr>
              <a:t>losses </a:t>
            </a:r>
            <a:r>
              <a:rPr sz="2200" spc="-138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200" spc="-66" dirty="0">
                <a:solidFill>
                  <a:schemeClr val="tx1"/>
                </a:solidFill>
                <a:latin typeface="Arial"/>
                <a:cs typeface="Arial"/>
              </a:rPr>
              <a:t>urinary </a:t>
            </a:r>
            <a:r>
              <a:rPr sz="2200" spc="-83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200" spc="-176" dirty="0">
                <a:solidFill>
                  <a:schemeClr val="tx1"/>
                </a:solidFill>
                <a:latin typeface="Arial"/>
                <a:cs typeface="Arial"/>
              </a:rPr>
              <a:t>gaseous  </a:t>
            </a:r>
            <a:r>
              <a:rPr sz="2200" spc="-126" dirty="0">
                <a:solidFill>
                  <a:schemeClr val="tx1"/>
                </a:solidFill>
                <a:latin typeface="Arial"/>
                <a:cs typeface="Arial"/>
              </a:rPr>
              <a:t>products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110" dirty="0">
                <a:solidFill>
                  <a:schemeClr val="tx1"/>
                </a:solidFill>
                <a:latin typeface="Arial"/>
                <a:cs typeface="Arial"/>
              </a:rPr>
              <a:t>digestion </a:t>
            </a:r>
            <a:r>
              <a:rPr sz="2200" spc="-5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200" spc="-121" dirty="0">
                <a:solidFill>
                  <a:schemeClr val="tx1"/>
                </a:solidFill>
                <a:latin typeface="Arial"/>
                <a:cs typeface="Arial"/>
              </a:rPr>
              <a:t>also </a:t>
            </a:r>
            <a:r>
              <a:rPr sz="2200" spc="-138" dirty="0">
                <a:solidFill>
                  <a:schemeClr val="tx1"/>
                </a:solidFill>
                <a:latin typeface="Arial"/>
                <a:cs typeface="Arial"/>
              </a:rPr>
              <a:t>accounted</a:t>
            </a:r>
            <a:r>
              <a:rPr sz="22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72" dirty="0">
                <a:solidFill>
                  <a:schemeClr val="tx1"/>
                </a:solidFill>
                <a:latin typeface="Arial"/>
                <a:cs typeface="Arial"/>
              </a:rPr>
              <a:t>for.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>
              <a:lnSpc>
                <a:spcPts val="2398"/>
              </a:lnSpc>
              <a:spcBef>
                <a:spcPts val="252"/>
              </a:spcBef>
              <a:buClr>
                <a:srgbClr val="DD8046"/>
              </a:buClr>
              <a:buSzPct val="5750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200" spc="-314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2200" spc="-94" dirty="0">
                <a:solidFill>
                  <a:schemeClr val="tx1"/>
                </a:solidFill>
                <a:latin typeface="Arial"/>
                <a:cs typeface="Arial"/>
              </a:rPr>
              <a:t>provides </a:t>
            </a:r>
            <a:r>
              <a:rPr sz="22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200" spc="-149" dirty="0">
                <a:solidFill>
                  <a:schemeClr val="tx1"/>
                </a:solidFill>
                <a:latin typeface="Arial"/>
                <a:cs typeface="Arial"/>
              </a:rPr>
              <a:t>more </a:t>
            </a:r>
            <a:r>
              <a:rPr sz="2200" spc="-83" dirty="0">
                <a:solidFill>
                  <a:schemeClr val="tx1"/>
                </a:solidFill>
                <a:latin typeface="Arial"/>
                <a:cs typeface="Arial"/>
              </a:rPr>
              <a:t>satisfactory </a:t>
            </a:r>
            <a:r>
              <a:rPr sz="2200" spc="-182" dirty="0">
                <a:solidFill>
                  <a:schemeClr val="tx1"/>
                </a:solidFill>
                <a:latin typeface="Arial"/>
                <a:cs typeface="Arial"/>
              </a:rPr>
              <a:t>measure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94" dirty="0">
                <a:solidFill>
                  <a:schemeClr val="tx1"/>
                </a:solidFill>
                <a:latin typeface="Arial"/>
                <a:cs typeface="Arial"/>
              </a:rPr>
              <a:t>nutritive </a:t>
            </a:r>
            <a:r>
              <a:rPr sz="2200" spc="-105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2200" spc="-132" dirty="0">
                <a:solidFill>
                  <a:schemeClr val="tx1"/>
                </a:solidFill>
                <a:latin typeface="Arial"/>
                <a:cs typeface="Arial"/>
              </a:rPr>
              <a:t>than </a:t>
            </a:r>
            <a:r>
              <a:rPr sz="2200" spc="-61" dirty="0">
                <a:solidFill>
                  <a:schemeClr val="tx1"/>
                </a:solidFill>
                <a:latin typeface="Arial"/>
                <a:cs typeface="Arial"/>
              </a:rPr>
              <a:t>do </a:t>
            </a:r>
            <a:r>
              <a:rPr sz="2200" spc="-243" dirty="0">
                <a:solidFill>
                  <a:schemeClr val="tx1"/>
                </a:solidFill>
                <a:latin typeface="Arial"/>
                <a:cs typeface="Arial"/>
              </a:rPr>
              <a:t>TDN</a:t>
            </a:r>
            <a:r>
              <a:rPr sz="2200" spc="-19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55" dirty="0" smtClean="0">
                <a:solidFill>
                  <a:schemeClr val="tx1"/>
                </a:solidFill>
                <a:latin typeface="Arial"/>
                <a:cs typeface="Arial"/>
              </a:rPr>
              <a:t>or</a:t>
            </a:r>
            <a:r>
              <a:rPr lang="en-IN" sz="2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375" dirty="0" smtClean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>
              <a:spcBef>
                <a:spcPts val="209"/>
              </a:spcBef>
              <a:buClr>
                <a:srgbClr val="DD8046"/>
              </a:buClr>
              <a:buSzPct val="5750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200" spc="-314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2200" spc="-193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200" spc="-94" dirty="0">
                <a:solidFill>
                  <a:schemeClr val="tx1"/>
                </a:solidFill>
                <a:latin typeface="Arial"/>
                <a:cs typeface="Arial"/>
              </a:rPr>
              <a:t>cheaper </a:t>
            </a:r>
            <a:r>
              <a:rPr sz="2200" spc="-83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200" spc="-99" dirty="0">
                <a:solidFill>
                  <a:schemeClr val="tx1"/>
                </a:solidFill>
                <a:latin typeface="Arial"/>
                <a:cs typeface="Arial"/>
              </a:rPr>
              <a:t>easier </a:t>
            </a:r>
            <a:r>
              <a:rPr sz="2200" spc="-72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200" spc="-66" dirty="0">
                <a:solidFill>
                  <a:schemeClr val="tx1"/>
                </a:solidFill>
                <a:latin typeface="Arial"/>
                <a:cs typeface="Arial"/>
              </a:rPr>
              <a:t>obtain </a:t>
            </a:r>
            <a:r>
              <a:rPr sz="2200" spc="-132" dirty="0">
                <a:solidFill>
                  <a:schemeClr val="tx1"/>
                </a:solidFill>
                <a:latin typeface="Arial"/>
                <a:cs typeface="Arial"/>
              </a:rPr>
              <a:t>than </a:t>
            </a:r>
            <a:r>
              <a:rPr sz="2200" spc="-314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r>
              <a:rPr sz="2200" spc="-18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149" dirty="0">
                <a:solidFill>
                  <a:schemeClr val="tx1"/>
                </a:solidFill>
                <a:latin typeface="Arial"/>
                <a:cs typeface="Arial"/>
              </a:rPr>
              <a:t>values.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>
              <a:lnSpc>
                <a:spcPts val="2375"/>
              </a:lnSpc>
              <a:spcBef>
                <a:spcPts val="252"/>
              </a:spcBef>
              <a:buClr>
                <a:srgbClr val="DD8046"/>
              </a:buClr>
              <a:buSzPct val="5750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200" spc="-24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spc="-66" dirty="0">
                <a:solidFill>
                  <a:schemeClr val="tx1"/>
                </a:solidFill>
                <a:latin typeface="Arial"/>
                <a:cs typeface="Arial"/>
              </a:rPr>
              <a:t>efficiency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99" dirty="0">
                <a:solidFill>
                  <a:schemeClr val="tx1"/>
                </a:solidFill>
                <a:latin typeface="Arial"/>
                <a:cs typeface="Arial"/>
              </a:rPr>
              <a:t>utilisation</a:t>
            </a:r>
            <a:r>
              <a:rPr sz="22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314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2200" spc="-132" dirty="0">
                <a:solidFill>
                  <a:schemeClr val="tx1"/>
                </a:solidFill>
                <a:latin typeface="Arial"/>
                <a:cs typeface="Arial"/>
              </a:rPr>
              <a:t>takes </a:t>
            </a:r>
            <a:r>
              <a:rPr sz="2200" spc="-105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2200" spc="-116" dirty="0">
                <a:solidFill>
                  <a:schemeClr val="tx1"/>
                </a:solidFill>
                <a:latin typeface="Arial"/>
                <a:cs typeface="Arial"/>
              </a:rPr>
              <a:t>consideration </a:t>
            </a:r>
            <a:r>
              <a:rPr sz="2200" spc="-12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spc="-116" dirty="0">
                <a:solidFill>
                  <a:schemeClr val="tx1"/>
                </a:solidFill>
                <a:latin typeface="Arial"/>
                <a:cs typeface="Arial"/>
              </a:rPr>
              <a:t>purpose</a:t>
            </a:r>
            <a:r>
              <a:rPr sz="2200" spc="-2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lang="en-IN" sz="2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160" dirty="0" smtClean="0">
                <a:solidFill>
                  <a:schemeClr val="tx1"/>
                </a:solidFill>
                <a:latin typeface="Arial"/>
                <a:cs typeface="Arial"/>
              </a:rPr>
              <a:t>which </a:t>
            </a:r>
            <a:r>
              <a:rPr sz="2200" spc="-17" dirty="0">
                <a:solidFill>
                  <a:schemeClr val="tx1"/>
                </a:solidFill>
                <a:latin typeface="Arial"/>
                <a:cs typeface="Arial"/>
              </a:rPr>
              <a:t>it </a:t>
            </a:r>
            <a:r>
              <a:rPr sz="2200" spc="-193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200" spc="-28" dirty="0">
                <a:solidFill>
                  <a:schemeClr val="tx1"/>
                </a:solidFill>
                <a:latin typeface="Arial"/>
                <a:cs typeface="Arial"/>
              </a:rPr>
              <a:t>fed, </a:t>
            </a:r>
            <a:r>
              <a:rPr sz="2200" spc="-83" dirty="0">
                <a:solidFill>
                  <a:schemeClr val="tx1"/>
                </a:solidFill>
                <a:latin typeface="Arial"/>
                <a:cs typeface="Arial"/>
              </a:rPr>
              <a:t>level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50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2200" spc="-83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200" spc="-88" dirty="0">
                <a:solidFill>
                  <a:schemeClr val="tx1"/>
                </a:solidFill>
                <a:latin typeface="Arial"/>
                <a:cs typeface="Arial"/>
              </a:rPr>
              <a:t>caloric </a:t>
            </a:r>
            <a:r>
              <a:rPr sz="2200" spc="-105" dirty="0">
                <a:solidFill>
                  <a:schemeClr val="tx1"/>
                </a:solidFill>
                <a:latin typeface="Arial"/>
                <a:cs typeface="Arial"/>
              </a:rPr>
              <a:t>density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126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2200" spc="-19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chemeClr val="tx1"/>
                </a:solidFill>
                <a:latin typeface="Arial"/>
                <a:cs typeface="Arial"/>
              </a:rPr>
              <a:t>diet.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998" algn="ctr">
              <a:spcBef>
                <a:spcPts val="252"/>
              </a:spcBef>
            </a:pPr>
            <a:r>
              <a:rPr sz="2200" spc="-154" dirty="0">
                <a:solidFill>
                  <a:schemeClr val="tx1"/>
                </a:solidFill>
                <a:latin typeface="Arial"/>
                <a:cs typeface="Arial"/>
              </a:rPr>
              <a:t>Demerits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52780" indent="-352780">
              <a:lnSpc>
                <a:spcPts val="2375"/>
              </a:lnSpc>
              <a:spcBef>
                <a:spcPts val="252"/>
              </a:spcBef>
              <a:buClr>
                <a:srgbClr val="DD8046"/>
              </a:buClr>
              <a:buSzPct val="57500"/>
              <a:buFont typeface="Wingdings"/>
              <a:buChar char=""/>
              <a:tabLst>
                <a:tab pos="352780" algn="l"/>
                <a:tab pos="367479" algn="l"/>
              </a:tabLst>
            </a:pPr>
            <a:r>
              <a:rPr sz="2200" spc="-24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spc="-110" dirty="0">
                <a:solidFill>
                  <a:schemeClr val="tx1"/>
                </a:solidFill>
                <a:latin typeface="Arial"/>
                <a:cs typeface="Arial"/>
              </a:rPr>
              <a:t>requirement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12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spc="-110" dirty="0">
                <a:solidFill>
                  <a:schemeClr val="tx1"/>
                </a:solidFill>
                <a:latin typeface="Arial"/>
                <a:cs typeface="Arial"/>
              </a:rPr>
              <a:t>animal </a:t>
            </a:r>
            <a:r>
              <a:rPr sz="2200" spc="-83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200" spc="-28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200" spc="-105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2200" spc="-33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200" spc="-110" dirty="0">
                <a:solidFill>
                  <a:schemeClr val="tx1"/>
                </a:solidFill>
                <a:latin typeface="Arial"/>
                <a:cs typeface="Arial"/>
              </a:rPr>
              <a:t>given </a:t>
            </a:r>
            <a:r>
              <a:rPr sz="2200" spc="-138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200" spc="-165" dirty="0">
                <a:solidFill>
                  <a:schemeClr val="tx1"/>
                </a:solidFill>
                <a:latin typeface="Arial"/>
                <a:cs typeface="Arial"/>
              </a:rPr>
              <a:t>terms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314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r>
              <a:rPr sz="22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83" dirty="0" smtClean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lang="en-IN" sz="2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248" dirty="0" smtClean="0">
                <a:solidFill>
                  <a:schemeClr val="tx1"/>
                </a:solidFill>
                <a:latin typeface="Arial"/>
                <a:cs typeface="Arial"/>
              </a:rPr>
              <a:t>ME,</a:t>
            </a:r>
            <a:r>
              <a:rPr lang="en-IN" sz="2200" spc="-126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105" dirty="0" smtClean="0">
                <a:solidFill>
                  <a:schemeClr val="tx1"/>
                </a:solidFill>
                <a:latin typeface="Arial"/>
                <a:cs typeface="Arial"/>
              </a:rPr>
              <a:t>respectively</a:t>
            </a:r>
            <a:r>
              <a:rPr sz="2200" spc="-10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52780" indent="-352780">
              <a:lnSpc>
                <a:spcPts val="2375"/>
              </a:lnSpc>
              <a:spcBef>
                <a:spcPts val="252"/>
              </a:spcBef>
              <a:buClr>
                <a:srgbClr val="DD8046"/>
              </a:buClr>
              <a:buSzPct val="57500"/>
              <a:buFont typeface="Wingdings"/>
              <a:buChar char=""/>
              <a:tabLst>
                <a:tab pos="352780" algn="l"/>
                <a:tab pos="367479" algn="l"/>
              </a:tabLst>
            </a:pPr>
            <a:r>
              <a:rPr sz="2200" spc="-24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spc="-33" dirty="0">
                <a:solidFill>
                  <a:schemeClr val="tx1"/>
                </a:solidFill>
                <a:latin typeface="Arial"/>
                <a:cs typeface="Arial"/>
              </a:rPr>
              <a:t>large </a:t>
            </a:r>
            <a:r>
              <a:rPr sz="2200" spc="-83" dirty="0">
                <a:solidFill>
                  <a:schemeClr val="tx1"/>
                </a:solidFill>
                <a:latin typeface="Arial"/>
                <a:cs typeface="Arial"/>
              </a:rPr>
              <a:t>differences </a:t>
            </a:r>
            <a:r>
              <a:rPr sz="2200" spc="-138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200" spc="-12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spc="-66" dirty="0">
                <a:solidFill>
                  <a:schemeClr val="tx1"/>
                </a:solidFill>
                <a:latin typeface="Arial"/>
                <a:cs typeface="Arial"/>
              </a:rPr>
              <a:t>efficiency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99" dirty="0">
                <a:solidFill>
                  <a:schemeClr val="tx1"/>
                </a:solidFill>
                <a:latin typeface="Arial"/>
                <a:cs typeface="Arial"/>
              </a:rPr>
              <a:t>utilisation</a:t>
            </a:r>
            <a:r>
              <a:rPr sz="22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200" spc="-309" dirty="0">
                <a:solidFill>
                  <a:schemeClr val="tx1"/>
                </a:solidFill>
                <a:latin typeface="Arial"/>
                <a:cs typeface="Arial"/>
              </a:rPr>
              <a:t>ME </a:t>
            </a:r>
            <a:r>
              <a:rPr sz="2200" spc="-33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200" spc="-44" dirty="0">
                <a:solidFill>
                  <a:schemeClr val="tx1"/>
                </a:solidFill>
                <a:latin typeface="Arial"/>
                <a:cs typeface="Arial"/>
              </a:rPr>
              <a:t>primarily</a:t>
            </a:r>
            <a:r>
              <a:rPr sz="2200" spc="-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116" dirty="0" smtClean="0">
                <a:solidFill>
                  <a:schemeClr val="tx1"/>
                </a:solidFill>
                <a:latin typeface="Arial"/>
                <a:cs typeface="Arial"/>
              </a:rPr>
              <a:t>due</a:t>
            </a:r>
            <a:r>
              <a:rPr lang="en-IN" sz="2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72" dirty="0" smtClean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200" spc="-66" dirty="0">
                <a:solidFill>
                  <a:schemeClr val="tx1"/>
                </a:solidFill>
                <a:latin typeface="Arial"/>
                <a:cs typeface="Arial"/>
              </a:rPr>
              <a:t>wide variation </a:t>
            </a:r>
            <a:r>
              <a:rPr sz="2200" spc="-138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200" spc="-126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200" spc="-83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2200" spc="-220" dirty="0">
                <a:solidFill>
                  <a:schemeClr val="tx1"/>
                </a:solidFill>
                <a:latin typeface="Arial"/>
                <a:cs typeface="Arial"/>
              </a:rPr>
              <a:t>losses </a:t>
            </a:r>
            <a:r>
              <a:rPr sz="2200" spc="-182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200" spc="-94" dirty="0" smtClean="0">
                <a:solidFill>
                  <a:schemeClr val="tx1"/>
                </a:solidFill>
                <a:latin typeface="Arial"/>
                <a:cs typeface="Arial"/>
              </a:rPr>
              <a:t>heat</a:t>
            </a:r>
            <a:r>
              <a:rPr lang="en-IN" sz="2200" spc="386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200" spc="-149" dirty="0" smtClean="0">
                <a:solidFill>
                  <a:schemeClr val="tx1"/>
                </a:solidFill>
                <a:latin typeface="Arial"/>
                <a:cs typeface="Arial"/>
              </a:rPr>
              <a:t>increment</a:t>
            </a:r>
            <a:r>
              <a:rPr sz="2200" spc="-149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2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4208" y="3419797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  <a:latin typeface="AR BERKLEY" pitchFamily="2" charset="0"/>
              </a:rPr>
              <a:t>Thank you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AR BERKLEY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13026" y="2983563"/>
          <a:ext cx="8988558" cy="3964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6186"/>
                <a:gridCol w="2996186"/>
                <a:gridCol w="2996186"/>
              </a:tblGrid>
              <a:tr h="660770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0" spc="20" dirty="0">
                          <a:solidFill>
                            <a:srgbClr val="000033"/>
                          </a:solidFill>
                          <a:latin typeface="Inconsolata"/>
                          <a:cs typeface="Inconsolata"/>
                        </a:rPr>
                        <a:t>Name </a:t>
                      </a:r>
                      <a:r>
                        <a:rPr sz="2000" b="0" spc="15" dirty="0">
                          <a:solidFill>
                            <a:srgbClr val="000033"/>
                          </a:solidFill>
                          <a:latin typeface="Inconsolata"/>
                          <a:cs typeface="Inconsolata"/>
                        </a:rPr>
                        <a:t>of </a:t>
                      </a:r>
                      <a:r>
                        <a:rPr sz="2000" b="0" spc="20" dirty="0">
                          <a:solidFill>
                            <a:srgbClr val="000033"/>
                          </a:solidFill>
                          <a:latin typeface="Inconsolata"/>
                          <a:cs typeface="Inconsolata"/>
                        </a:rPr>
                        <a:t>the</a:t>
                      </a:r>
                      <a:r>
                        <a:rPr sz="2000" b="0" spc="-204" dirty="0">
                          <a:solidFill>
                            <a:srgbClr val="000033"/>
                          </a:solidFill>
                          <a:latin typeface="Inconsolata"/>
                          <a:cs typeface="Inconsolata"/>
                        </a:rPr>
                        <a:t> </a:t>
                      </a:r>
                      <a:r>
                        <a:rPr sz="2000" b="0" spc="25" dirty="0">
                          <a:solidFill>
                            <a:srgbClr val="000033"/>
                          </a:solidFill>
                          <a:latin typeface="Inconsolata"/>
                          <a:cs typeface="Inconsolata"/>
                        </a:rPr>
                        <a:t>country</a:t>
                      </a:r>
                      <a:endParaRPr sz="2000">
                        <a:latin typeface="Inconsolata"/>
                        <a:cs typeface="Inconsolata"/>
                      </a:endParaRPr>
                    </a:p>
                  </a:txBody>
                  <a:tcPr marL="0" marR="0" marT="181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0" spc="25" dirty="0">
                          <a:solidFill>
                            <a:srgbClr val="000033"/>
                          </a:solidFill>
                          <a:latin typeface="Inconsolata"/>
                          <a:cs typeface="Inconsolata"/>
                        </a:rPr>
                        <a:t>Protein</a:t>
                      </a:r>
                      <a:endParaRPr sz="2000">
                        <a:latin typeface="Inconsolata"/>
                        <a:cs typeface="Inconsolata"/>
                      </a:endParaRPr>
                    </a:p>
                  </a:txBody>
                  <a:tcPr marL="0" marR="0" marT="181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0" spc="35" dirty="0">
                          <a:solidFill>
                            <a:srgbClr val="000033"/>
                          </a:solidFill>
                          <a:latin typeface="Inconsolata"/>
                          <a:cs typeface="Inconsolata"/>
                        </a:rPr>
                        <a:t>Energy</a:t>
                      </a:r>
                      <a:endParaRPr sz="2000">
                        <a:latin typeface="Inconsolata"/>
                        <a:cs typeface="Inconsolata"/>
                      </a:endParaRPr>
                    </a:p>
                  </a:txBody>
                  <a:tcPr marL="0" marR="0" marT="181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</a:tr>
              <a:tr h="66077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NRC</a:t>
                      </a:r>
                      <a:r>
                        <a:rPr sz="2000" spc="-55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 </a:t>
                      </a: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(USA)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CP,</a:t>
                      </a:r>
                      <a:r>
                        <a:rPr sz="2000" spc="-55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 </a:t>
                      </a: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DCP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TDN, DE,</a:t>
                      </a:r>
                      <a:r>
                        <a:rPr sz="2000" spc="-55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 </a:t>
                      </a: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NE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660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ARC</a:t>
                      </a:r>
                      <a:r>
                        <a:rPr sz="2000" spc="-55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 </a:t>
                      </a: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(UK)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DCP,</a:t>
                      </a:r>
                      <a:r>
                        <a:rPr sz="2000" spc="-55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 </a:t>
                      </a: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AP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DE,</a:t>
                      </a:r>
                      <a:r>
                        <a:rPr sz="2000" spc="-4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 </a:t>
                      </a: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ME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  <a:tr h="660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SCANDINAVIA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DTP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FEED</a:t>
                      </a:r>
                      <a:r>
                        <a:rPr sz="2000" spc="-5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 </a:t>
                      </a: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UNIT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6607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GERMAN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202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DCP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202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dirty="0">
                          <a:solidFill>
                            <a:srgbClr val="000033"/>
                          </a:solidFill>
                          <a:latin typeface="kiloji"/>
                          <a:cs typeface="kiloji"/>
                        </a:rPr>
                        <a:t>SE</a:t>
                      </a:r>
                      <a:endParaRPr sz="2000">
                        <a:latin typeface="kiloji"/>
                        <a:cs typeface="kiloji"/>
                      </a:endParaRPr>
                    </a:p>
                  </a:txBody>
                  <a:tcPr marL="0" marR="0" marT="202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  <a:tr h="660772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100" b="1" i="1" spc="-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INDIA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100" b="1" i="1" spc="-4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DCP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100" b="1" i="1" spc="-28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TDN,ME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5953" y="379468"/>
            <a:ext cx="3463815" cy="76646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900" spc="-325" dirty="0">
                <a:solidFill>
                  <a:srgbClr val="FF0000"/>
                </a:solidFill>
              </a:rPr>
              <a:t>Classification</a:t>
            </a:r>
            <a:endParaRPr sz="4900" dirty="0"/>
          </a:p>
        </p:txBody>
      </p:sp>
      <p:grpSp>
        <p:nvGrpSpPr>
          <p:cNvPr id="3" name="object 3"/>
          <p:cNvGrpSpPr/>
          <p:nvPr/>
        </p:nvGrpSpPr>
        <p:grpSpPr>
          <a:xfrm>
            <a:off x="829551" y="1921418"/>
            <a:ext cx="3969246" cy="2036912"/>
            <a:chOff x="752475" y="1743075"/>
            <a:chExt cx="3600450" cy="1847850"/>
          </a:xfrm>
        </p:grpSpPr>
        <p:sp>
          <p:nvSpPr>
            <p:cNvPr id="4" name="object 4"/>
            <p:cNvSpPr/>
            <p:nvPr/>
          </p:nvSpPr>
          <p:spPr>
            <a:xfrm>
              <a:off x="762000" y="1752600"/>
              <a:ext cx="3581400" cy="1828800"/>
            </a:xfrm>
            <a:custGeom>
              <a:avLst/>
              <a:gdLst/>
              <a:ahLst/>
              <a:cxnLst/>
              <a:rect l="l" t="t" r="r" b="b"/>
              <a:pathLst>
                <a:path w="3581400" h="1828800">
                  <a:moveTo>
                    <a:pt x="3276600" y="0"/>
                  </a:moveTo>
                  <a:lnTo>
                    <a:pt x="304800" y="0"/>
                  </a:lnTo>
                  <a:lnTo>
                    <a:pt x="255359" y="3990"/>
                  </a:lnTo>
                  <a:lnTo>
                    <a:pt x="208458" y="15544"/>
                  </a:lnTo>
                  <a:lnTo>
                    <a:pt x="164725" y="34032"/>
                  </a:lnTo>
                  <a:lnTo>
                    <a:pt x="124788" y="58826"/>
                  </a:lnTo>
                  <a:lnTo>
                    <a:pt x="89273" y="89296"/>
                  </a:lnTo>
                  <a:lnTo>
                    <a:pt x="58808" y="124815"/>
                  </a:lnTo>
                  <a:lnTo>
                    <a:pt x="34020" y="164753"/>
                  </a:lnTo>
                  <a:lnTo>
                    <a:pt x="15538" y="208483"/>
                  </a:lnTo>
                  <a:lnTo>
                    <a:pt x="3989" y="255374"/>
                  </a:lnTo>
                  <a:lnTo>
                    <a:pt x="0" y="304800"/>
                  </a:lnTo>
                  <a:lnTo>
                    <a:pt x="0" y="1524000"/>
                  </a:lnTo>
                  <a:lnTo>
                    <a:pt x="3989" y="1573425"/>
                  </a:lnTo>
                  <a:lnTo>
                    <a:pt x="15538" y="1620316"/>
                  </a:lnTo>
                  <a:lnTo>
                    <a:pt x="34020" y="1664046"/>
                  </a:lnTo>
                  <a:lnTo>
                    <a:pt x="58808" y="1703984"/>
                  </a:lnTo>
                  <a:lnTo>
                    <a:pt x="89273" y="1739503"/>
                  </a:lnTo>
                  <a:lnTo>
                    <a:pt x="124788" y="1769973"/>
                  </a:lnTo>
                  <a:lnTo>
                    <a:pt x="164725" y="1794767"/>
                  </a:lnTo>
                  <a:lnTo>
                    <a:pt x="208458" y="1813255"/>
                  </a:lnTo>
                  <a:lnTo>
                    <a:pt x="255359" y="1824809"/>
                  </a:lnTo>
                  <a:lnTo>
                    <a:pt x="304800" y="1828800"/>
                  </a:lnTo>
                  <a:lnTo>
                    <a:pt x="3276600" y="1828800"/>
                  </a:lnTo>
                  <a:lnTo>
                    <a:pt x="3326025" y="1824809"/>
                  </a:lnTo>
                  <a:lnTo>
                    <a:pt x="3372916" y="1813255"/>
                  </a:lnTo>
                  <a:lnTo>
                    <a:pt x="3416646" y="1794767"/>
                  </a:lnTo>
                  <a:lnTo>
                    <a:pt x="3456584" y="1769973"/>
                  </a:lnTo>
                  <a:lnTo>
                    <a:pt x="3492103" y="1739503"/>
                  </a:lnTo>
                  <a:lnTo>
                    <a:pt x="3522573" y="1703984"/>
                  </a:lnTo>
                  <a:lnTo>
                    <a:pt x="3547367" y="1664046"/>
                  </a:lnTo>
                  <a:lnTo>
                    <a:pt x="3565855" y="1620316"/>
                  </a:lnTo>
                  <a:lnTo>
                    <a:pt x="3577409" y="1573425"/>
                  </a:lnTo>
                  <a:lnTo>
                    <a:pt x="3581400" y="1524000"/>
                  </a:lnTo>
                  <a:lnTo>
                    <a:pt x="3581400" y="304800"/>
                  </a:lnTo>
                  <a:lnTo>
                    <a:pt x="3577409" y="255374"/>
                  </a:lnTo>
                  <a:lnTo>
                    <a:pt x="3565855" y="208483"/>
                  </a:lnTo>
                  <a:lnTo>
                    <a:pt x="3547367" y="164753"/>
                  </a:lnTo>
                  <a:lnTo>
                    <a:pt x="3522573" y="124815"/>
                  </a:lnTo>
                  <a:lnTo>
                    <a:pt x="3492103" y="89296"/>
                  </a:lnTo>
                  <a:lnTo>
                    <a:pt x="3456584" y="58826"/>
                  </a:lnTo>
                  <a:lnTo>
                    <a:pt x="3416646" y="34032"/>
                  </a:lnTo>
                  <a:lnTo>
                    <a:pt x="3372916" y="15544"/>
                  </a:lnTo>
                  <a:lnTo>
                    <a:pt x="3326025" y="3990"/>
                  </a:lnTo>
                  <a:lnTo>
                    <a:pt x="32766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000" y="1752600"/>
              <a:ext cx="3581400" cy="1828800"/>
            </a:xfrm>
            <a:custGeom>
              <a:avLst/>
              <a:gdLst/>
              <a:ahLst/>
              <a:cxnLst/>
              <a:rect l="l" t="t" r="r" b="b"/>
              <a:pathLst>
                <a:path w="3581400" h="1828800">
                  <a:moveTo>
                    <a:pt x="0" y="304800"/>
                  </a:moveTo>
                  <a:lnTo>
                    <a:pt x="3989" y="255374"/>
                  </a:lnTo>
                  <a:lnTo>
                    <a:pt x="15538" y="208483"/>
                  </a:lnTo>
                  <a:lnTo>
                    <a:pt x="34020" y="164753"/>
                  </a:lnTo>
                  <a:lnTo>
                    <a:pt x="58808" y="124815"/>
                  </a:lnTo>
                  <a:lnTo>
                    <a:pt x="89273" y="89296"/>
                  </a:lnTo>
                  <a:lnTo>
                    <a:pt x="124788" y="58826"/>
                  </a:lnTo>
                  <a:lnTo>
                    <a:pt x="164725" y="34032"/>
                  </a:lnTo>
                  <a:lnTo>
                    <a:pt x="208458" y="15544"/>
                  </a:lnTo>
                  <a:lnTo>
                    <a:pt x="255359" y="3990"/>
                  </a:lnTo>
                  <a:lnTo>
                    <a:pt x="304800" y="0"/>
                  </a:lnTo>
                  <a:lnTo>
                    <a:pt x="3276600" y="0"/>
                  </a:lnTo>
                  <a:lnTo>
                    <a:pt x="3326025" y="3990"/>
                  </a:lnTo>
                  <a:lnTo>
                    <a:pt x="3372916" y="15544"/>
                  </a:lnTo>
                  <a:lnTo>
                    <a:pt x="3416646" y="34032"/>
                  </a:lnTo>
                  <a:lnTo>
                    <a:pt x="3456584" y="58826"/>
                  </a:lnTo>
                  <a:lnTo>
                    <a:pt x="3492103" y="89296"/>
                  </a:lnTo>
                  <a:lnTo>
                    <a:pt x="3522573" y="124815"/>
                  </a:lnTo>
                  <a:lnTo>
                    <a:pt x="3547367" y="164753"/>
                  </a:lnTo>
                  <a:lnTo>
                    <a:pt x="3565855" y="208483"/>
                  </a:lnTo>
                  <a:lnTo>
                    <a:pt x="3577409" y="255374"/>
                  </a:lnTo>
                  <a:lnTo>
                    <a:pt x="3581400" y="304800"/>
                  </a:lnTo>
                  <a:lnTo>
                    <a:pt x="3581400" y="1524000"/>
                  </a:lnTo>
                  <a:lnTo>
                    <a:pt x="3577409" y="1573425"/>
                  </a:lnTo>
                  <a:lnTo>
                    <a:pt x="3565855" y="1620316"/>
                  </a:lnTo>
                  <a:lnTo>
                    <a:pt x="3547367" y="1664046"/>
                  </a:lnTo>
                  <a:lnTo>
                    <a:pt x="3522573" y="1703984"/>
                  </a:lnTo>
                  <a:lnTo>
                    <a:pt x="3492103" y="1739503"/>
                  </a:lnTo>
                  <a:lnTo>
                    <a:pt x="3456584" y="1769973"/>
                  </a:lnTo>
                  <a:lnTo>
                    <a:pt x="3416646" y="1794767"/>
                  </a:lnTo>
                  <a:lnTo>
                    <a:pt x="3372916" y="1813255"/>
                  </a:lnTo>
                  <a:lnTo>
                    <a:pt x="3326025" y="1824809"/>
                  </a:lnTo>
                  <a:lnTo>
                    <a:pt x="3276600" y="1828800"/>
                  </a:lnTo>
                  <a:lnTo>
                    <a:pt x="304800" y="1828800"/>
                  </a:lnTo>
                  <a:lnTo>
                    <a:pt x="255359" y="1824809"/>
                  </a:lnTo>
                  <a:lnTo>
                    <a:pt x="208458" y="1813255"/>
                  </a:lnTo>
                  <a:lnTo>
                    <a:pt x="164725" y="1794767"/>
                  </a:lnTo>
                  <a:lnTo>
                    <a:pt x="124788" y="1769973"/>
                  </a:lnTo>
                  <a:lnTo>
                    <a:pt x="89273" y="1739503"/>
                  </a:lnTo>
                  <a:lnTo>
                    <a:pt x="58808" y="1703984"/>
                  </a:lnTo>
                  <a:lnTo>
                    <a:pt x="34020" y="1664046"/>
                  </a:lnTo>
                  <a:lnTo>
                    <a:pt x="15538" y="1620316"/>
                  </a:lnTo>
                  <a:lnTo>
                    <a:pt x="3989" y="1573425"/>
                  </a:lnTo>
                  <a:lnTo>
                    <a:pt x="0" y="1524000"/>
                  </a:lnTo>
                  <a:lnTo>
                    <a:pt x="0" y="304800"/>
                  </a:lnTo>
                  <a:close/>
                </a:path>
              </a:pathLst>
            </a:custGeom>
            <a:ln w="19050">
              <a:solidFill>
                <a:srgbClr val="958B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25982" y="2235423"/>
            <a:ext cx="2832376" cy="1370472"/>
          </a:xfrm>
          <a:prstGeom prst="rect">
            <a:avLst/>
          </a:prstGeom>
        </p:spPr>
        <p:txBody>
          <a:bodyPr vert="horz" wrap="square" lIns="0" tIns="16098" rIns="0" bIns="0" rtlCol="0">
            <a:spAutoFit/>
          </a:bodyPr>
          <a:lstStyle/>
          <a:p>
            <a:pPr marL="13999" algn="just">
              <a:spcBef>
                <a:spcPts val="126"/>
              </a:spcBef>
            </a:pPr>
            <a:r>
              <a:rPr sz="2200" b="1" spc="-138" dirty="0">
                <a:latin typeface="Arial"/>
                <a:cs typeface="Arial"/>
              </a:rPr>
              <a:t>Comparative</a:t>
            </a:r>
            <a:r>
              <a:rPr sz="2200" b="1" spc="-182" dirty="0">
                <a:latin typeface="Arial"/>
                <a:cs typeface="Arial"/>
              </a:rPr>
              <a:t> </a:t>
            </a:r>
            <a:r>
              <a:rPr sz="2200" b="1" spc="-132" dirty="0">
                <a:latin typeface="Arial"/>
                <a:cs typeface="Arial"/>
              </a:rPr>
              <a:t>type</a:t>
            </a:r>
            <a:endParaRPr sz="2200" dirty="0">
              <a:latin typeface="Arial"/>
              <a:cs typeface="Arial"/>
            </a:endParaRPr>
          </a:p>
          <a:p>
            <a:pPr marL="13999" marR="5600" algn="just">
              <a:lnSpc>
                <a:spcPct val="99800"/>
              </a:lnSpc>
              <a:spcBef>
                <a:spcPts val="22"/>
              </a:spcBef>
            </a:pPr>
            <a:r>
              <a:rPr sz="2200" spc="-94" dirty="0">
                <a:latin typeface="Arial"/>
                <a:cs typeface="Arial"/>
              </a:rPr>
              <a:t>Hay </a:t>
            </a:r>
            <a:r>
              <a:rPr sz="2200" spc="-126" dirty="0">
                <a:latin typeface="Arial"/>
                <a:cs typeface="Arial"/>
              </a:rPr>
              <a:t>Equivalent </a:t>
            </a:r>
            <a:r>
              <a:rPr sz="2200" spc="-77" dirty="0">
                <a:latin typeface="Arial"/>
                <a:cs typeface="Arial"/>
              </a:rPr>
              <a:t>standard  </a:t>
            </a:r>
            <a:r>
              <a:rPr sz="2200" spc="-126" dirty="0">
                <a:latin typeface="Arial"/>
                <a:cs typeface="Arial"/>
              </a:rPr>
              <a:t>Scandinavian </a:t>
            </a:r>
            <a:r>
              <a:rPr sz="2200" spc="6" dirty="0">
                <a:latin typeface="Arial"/>
                <a:cs typeface="Arial"/>
              </a:rPr>
              <a:t>“feed</a:t>
            </a:r>
            <a:r>
              <a:rPr sz="2200" spc="-187" dirty="0">
                <a:latin typeface="Arial"/>
                <a:cs typeface="Arial"/>
              </a:rPr>
              <a:t> </a:t>
            </a:r>
            <a:r>
              <a:rPr sz="2200" spc="-83" dirty="0">
                <a:latin typeface="Arial"/>
                <a:cs typeface="Arial"/>
              </a:rPr>
              <a:t>Unit”  </a:t>
            </a:r>
            <a:r>
              <a:rPr sz="2200" spc="-77" dirty="0">
                <a:latin typeface="Arial"/>
                <a:cs typeface="Arial"/>
              </a:rPr>
              <a:t>Standard</a:t>
            </a:r>
            <a:endParaRPr sz="22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861801" y="1921418"/>
            <a:ext cx="4641288" cy="5060782"/>
            <a:chOff x="4410075" y="1743075"/>
            <a:chExt cx="4210050" cy="4591050"/>
          </a:xfrm>
        </p:grpSpPr>
        <p:sp>
          <p:nvSpPr>
            <p:cNvPr id="8" name="object 8"/>
            <p:cNvSpPr/>
            <p:nvPr/>
          </p:nvSpPr>
          <p:spPr>
            <a:xfrm>
              <a:off x="4419600" y="1752600"/>
              <a:ext cx="4191000" cy="4572000"/>
            </a:xfrm>
            <a:custGeom>
              <a:avLst/>
              <a:gdLst/>
              <a:ahLst/>
              <a:cxnLst/>
              <a:rect l="l" t="t" r="r" b="b"/>
              <a:pathLst>
                <a:path w="4191000" h="4572000">
                  <a:moveTo>
                    <a:pt x="3492500" y="0"/>
                  </a:moveTo>
                  <a:lnTo>
                    <a:pt x="698500" y="0"/>
                  </a:lnTo>
                  <a:lnTo>
                    <a:pt x="650670" y="1611"/>
                  </a:lnTo>
                  <a:lnTo>
                    <a:pt x="603706" y="6375"/>
                  </a:lnTo>
                  <a:lnTo>
                    <a:pt x="557712" y="14188"/>
                  </a:lnTo>
                  <a:lnTo>
                    <a:pt x="512791" y="24947"/>
                  </a:lnTo>
                  <a:lnTo>
                    <a:pt x="469049" y="38546"/>
                  </a:lnTo>
                  <a:lnTo>
                    <a:pt x="426589" y="54883"/>
                  </a:lnTo>
                  <a:lnTo>
                    <a:pt x="385514" y="73854"/>
                  </a:lnTo>
                  <a:lnTo>
                    <a:pt x="345929" y="95353"/>
                  </a:lnTo>
                  <a:lnTo>
                    <a:pt x="307937" y="119278"/>
                  </a:lnTo>
                  <a:lnTo>
                    <a:pt x="271644" y="145524"/>
                  </a:lnTo>
                  <a:lnTo>
                    <a:pt x="237151" y="173988"/>
                  </a:lnTo>
                  <a:lnTo>
                    <a:pt x="204565" y="204565"/>
                  </a:lnTo>
                  <a:lnTo>
                    <a:pt x="173988" y="237151"/>
                  </a:lnTo>
                  <a:lnTo>
                    <a:pt x="145524" y="271644"/>
                  </a:lnTo>
                  <a:lnTo>
                    <a:pt x="119278" y="307937"/>
                  </a:lnTo>
                  <a:lnTo>
                    <a:pt x="95353" y="345929"/>
                  </a:lnTo>
                  <a:lnTo>
                    <a:pt x="73854" y="385514"/>
                  </a:lnTo>
                  <a:lnTo>
                    <a:pt x="54883" y="426589"/>
                  </a:lnTo>
                  <a:lnTo>
                    <a:pt x="38546" y="469049"/>
                  </a:lnTo>
                  <a:lnTo>
                    <a:pt x="24947" y="512791"/>
                  </a:lnTo>
                  <a:lnTo>
                    <a:pt x="14188" y="557712"/>
                  </a:lnTo>
                  <a:lnTo>
                    <a:pt x="6375" y="603706"/>
                  </a:lnTo>
                  <a:lnTo>
                    <a:pt x="1611" y="650670"/>
                  </a:lnTo>
                  <a:lnTo>
                    <a:pt x="0" y="698500"/>
                  </a:lnTo>
                  <a:lnTo>
                    <a:pt x="0" y="3873487"/>
                  </a:lnTo>
                  <a:lnTo>
                    <a:pt x="1611" y="3921311"/>
                  </a:lnTo>
                  <a:lnTo>
                    <a:pt x="6375" y="3968270"/>
                  </a:lnTo>
                  <a:lnTo>
                    <a:pt x="14188" y="4014261"/>
                  </a:lnTo>
                  <a:lnTo>
                    <a:pt x="24947" y="4059178"/>
                  </a:lnTo>
                  <a:lnTo>
                    <a:pt x="38546" y="4102919"/>
                  </a:lnTo>
                  <a:lnTo>
                    <a:pt x="54883" y="4145378"/>
                  </a:lnTo>
                  <a:lnTo>
                    <a:pt x="73854" y="4186453"/>
                  </a:lnTo>
                  <a:lnTo>
                    <a:pt x="95353" y="4226038"/>
                  </a:lnTo>
                  <a:lnTo>
                    <a:pt x="119278" y="4264031"/>
                  </a:lnTo>
                  <a:lnTo>
                    <a:pt x="145524" y="4300326"/>
                  </a:lnTo>
                  <a:lnTo>
                    <a:pt x="173988" y="4334820"/>
                  </a:lnTo>
                  <a:lnTo>
                    <a:pt x="204565" y="4367409"/>
                  </a:lnTo>
                  <a:lnTo>
                    <a:pt x="237151" y="4397988"/>
                  </a:lnTo>
                  <a:lnTo>
                    <a:pt x="271644" y="4426455"/>
                  </a:lnTo>
                  <a:lnTo>
                    <a:pt x="307937" y="4452704"/>
                  </a:lnTo>
                  <a:lnTo>
                    <a:pt x="345929" y="4476631"/>
                  </a:lnTo>
                  <a:lnTo>
                    <a:pt x="385514" y="4498134"/>
                  </a:lnTo>
                  <a:lnTo>
                    <a:pt x="426589" y="4517107"/>
                  </a:lnTo>
                  <a:lnTo>
                    <a:pt x="469049" y="4533446"/>
                  </a:lnTo>
                  <a:lnTo>
                    <a:pt x="512791" y="4547048"/>
                  </a:lnTo>
                  <a:lnTo>
                    <a:pt x="557712" y="4557808"/>
                  </a:lnTo>
                  <a:lnTo>
                    <a:pt x="603706" y="4565623"/>
                  </a:lnTo>
                  <a:lnTo>
                    <a:pt x="650670" y="4570388"/>
                  </a:lnTo>
                  <a:lnTo>
                    <a:pt x="698500" y="4572000"/>
                  </a:lnTo>
                  <a:lnTo>
                    <a:pt x="3492500" y="4572000"/>
                  </a:lnTo>
                  <a:lnTo>
                    <a:pt x="3540329" y="4570388"/>
                  </a:lnTo>
                  <a:lnTo>
                    <a:pt x="3587293" y="4565623"/>
                  </a:lnTo>
                  <a:lnTo>
                    <a:pt x="3633287" y="4557808"/>
                  </a:lnTo>
                  <a:lnTo>
                    <a:pt x="3678208" y="4547048"/>
                  </a:lnTo>
                  <a:lnTo>
                    <a:pt x="3721950" y="4533446"/>
                  </a:lnTo>
                  <a:lnTo>
                    <a:pt x="3764410" y="4517107"/>
                  </a:lnTo>
                  <a:lnTo>
                    <a:pt x="3805485" y="4498134"/>
                  </a:lnTo>
                  <a:lnTo>
                    <a:pt x="3845070" y="4476631"/>
                  </a:lnTo>
                  <a:lnTo>
                    <a:pt x="3883062" y="4452704"/>
                  </a:lnTo>
                  <a:lnTo>
                    <a:pt x="3919355" y="4426455"/>
                  </a:lnTo>
                  <a:lnTo>
                    <a:pt x="3953848" y="4397988"/>
                  </a:lnTo>
                  <a:lnTo>
                    <a:pt x="3986434" y="4367409"/>
                  </a:lnTo>
                  <a:lnTo>
                    <a:pt x="4017011" y="4334820"/>
                  </a:lnTo>
                  <a:lnTo>
                    <a:pt x="4045475" y="4300326"/>
                  </a:lnTo>
                  <a:lnTo>
                    <a:pt x="4071721" y="4264031"/>
                  </a:lnTo>
                  <a:lnTo>
                    <a:pt x="4095646" y="4226038"/>
                  </a:lnTo>
                  <a:lnTo>
                    <a:pt x="4117145" y="4186453"/>
                  </a:lnTo>
                  <a:lnTo>
                    <a:pt x="4136116" y="4145378"/>
                  </a:lnTo>
                  <a:lnTo>
                    <a:pt x="4152453" y="4102919"/>
                  </a:lnTo>
                  <a:lnTo>
                    <a:pt x="4166052" y="4059178"/>
                  </a:lnTo>
                  <a:lnTo>
                    <a:pt x="4176811" y="4014261"/>
                  </a:lnTo>
                  <a:lnTo>
                    <a:pt x="4184624" y="3968270"/>
                  </a:lnTo>
                  <a:lnTo>
                    <a:pt x="4189388" y="3921311"/>
                  </a:lnTo>
                  <a:lnTo>
                    <a:pt x="4191000" y="3873487"/>
                  </a:lnTo>
                  <a:lnTo>
                    <a:pt x="4191000" y="698500"/>
                  </a:lnTo>
                  <a:lnTo>
                    <a:pt x="4189388" y="650670"/>
                  </a:lnTo>
                  <a:lnTo>
                    <a:pt x="4184624" y="603706"/>
                  </a:lnTo>
                  <a:lnTo>
                    <a:pt x="4176811" y="557712"/>
                  </a:lnTo>
                  <a:lnTo>
                    <a:pt x="4166052" y="512791"/>
                  </a:lnTo>
                  <a:lnTo>
                    <a:pt x="4152453" y="469049"/>
                  </a:lnTo>
                  <a:lnTo>
                    <a:pt x="4136116" y="426589"/>
                  </a:lnTo>
                  <a:lnTo>
                    <a:pt x="4117145" y="385514"/>
                  </a:lnTo>
                  <a:lnTo>
                    <a:pt x="4095646" y="345929"/>
                  </a:lnTo>
                  <a:lnTo>
                    <a:pt x="4071721" y="307937"/>
                  </a:lnTo>
                  <a:lnTo>
                    <a:pt x="4045475" y="271644"/>
                  </a:lnTo>
                  <a:lnTo>
                    <a:pt x="4017011" y="237151"/>
                  </a:lnTo>
                  <a:lnTo>
                    <a:pt x="3986434" y="204565"/>
                  </a:lnTo>
                  <a:lnTo>
                    <a:pt x="3953848" y="173988"/>
                  </a:lnTo>
                  <a:lnTo>
                    <a:pt x="3919355" y="145524"/>
                  </a:lnTo>
                  <a:lnTo>
                    <a:pt x="3883062" y="119278"/>
                  </a:lnTo>
                  <a:lnTo>
                    <a:pt x="3845070" y="95353"/>
                  </a:lnTo>
                  <a:lnTo>
                    <a:pt x="3805485" y="73854"/>
                  </a:lnTo>
                  <a:lnTo>
                    <a:pt x="3764410" y="54883"/>
                  </a:lnTo>
                  <a:lnTo>
                    <a:pt x="3721950" y="38546"/>
                  </a:lnTo>
                  <a:lnTo>
                    <a:pt x="3678208" y="24947"/>
                  </a:lnTo>
                  <a:lnTo>
                    <a:pt x="3633287" y="14188"/>
                  </a:lnTo>
                  <a:lnTo>
                    <a:pt x="3587293" y="6375"/>
                  </a:lnTo>
                  <a:lnTo>
                    <a:pt x="3540329" y="1611"/>
                  </a:lnTo>
                  <a:lnTo>
                    <a:pt x="3492500" y="0"/>
                  </a:lnTo>
                  <a:close/>
                </a:path>
              </a:pathLst>
            </a:custGeom>
            <a:solidFill>
              <a:srgbClr val="B98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19600" y="1752600"/>
              <a:ext cx="4191000" cy="4572000"/>
            </a:xfrm>
            <a:custGeom>
              <a:avLst/>
              <a:gdLst/>
              <a:ahLst/>
              <a:cxnLst/>
              <a:rect l="l" t="t" r="r" b="b"/>
              <a:pathLst>
                <a:path w="4191000" h="4572000">
                  <a:moveTo>
                    <a:pt x="0" y="698500"/>
                  </a:moveTo>
                  <a:lnTo>
                    <a:pt x="1611" y="650670"/>
                  </a:lnTo>
                  <a:lnTo>
                    <a:pt x="6375" y="603706"/>
                  </a:lnTo>
                  <a:lnTo>
                    <a:pt x="14188" y="557712"/>
                  </a:lnTo>
                  <a:lnTo>
                    <a:pt x="24947" y="512791"/>
                  </a:lnTo>
                  <a:lnTo>
                    <a:pt x="38546" y="469049"/>
                  </a:lnTo>
                  <a:lnTo>
                    <a:pt x="54883" y="426589"/>
                  </a:lnTo>
                  <a:lnTo>
                    <a:pt x="73854" y="385514"/>
                  </a:lnTo>
                  <a:lnTo>
                    <a:pt x="95353" y="345929"/>
                  </a:lnTo>
                  <a:lnTo>
                    <a:pt x="119278" y="307937"/>
                  </a:lnTo>
                  <a:lnTo>
                    <a:pt x="145524" y="271644"/>
                  </a:lnTo>
                  <a:lnTo>
                    <a:pt x="173988" y="237151"/>
                  </a:lnTo>
                  <a:lnTo>
                    <a:pt x="204565" y="204565"/>
                  </a:lnTo>
                  <a:lnTo>
                    <a:pt x="237151" y="173988"/>
                  </a:lnTo>
                  <a:lnTo>
                    <a:pt x="271644" y="145524"/>
                  </a:lnTo>
                  <a:lnTo>
                    <a:pt x="307937" y="119278"/>
                  </a:lnTo>
                  <a:lnTo>
                    <a:pt x="345929" y="95353"/>
                  </a:lnTo>
                  <a:lnTo>
                    <a:pt x="385514" y="73854"/>
                  </a:lnTo>
                  <a:lnTo>
                    <a:pt x="426589" y="54883"/>
                  </a:lnTo>
                  <a:lnTo>
                    <a:pt x="469049" y="38546"/>
                  </a:lnTo>
                  <a:lnTo>
                    <a:pt x="512791" y="24947"/>
                  </a:lnTo>
                  <a:lnTo>
                    <a:pt x="557712" y="14188"/>
                  </a:lnTo>
                  <a:lnTo>
                    <a:pt x="603706" y="6375"/>
                  </a:lnTo>
                  <a:lnTo>
                    <a:pt x="650670" y="1611"/>
                  </a:lnTo>
                  <a:lnTo>
                    <a:pt x="698500" y="0"/>
                  </a:lnTo>
                  <a:lnTo>
                    <a:pt x="3492500" y="0"/>
                  </a:lnTo>
                  <a:lnTo>
                    <a:pt x="3540329" y="1611"/>
                  </a:lnTo>
                  <a:lnTo>
                    <a:pt x="3587293" y="6375"/>
                  </a:lnTo>
                  <a:lnTo>
                    <a:pt x="3633287" y="14188"/>
                  </a:lnTo>
                  <a:lnTo>
                    <a:pt x="3678208" y="24947"/>
                  </a:lnTo>
                  <a:lnTo>
                    <a:pt x="3721950" y="38546"/>
                  </a:lnTo>
                  <a:lnTo>
                    <a:pt x="3764410" y="54883"/>
                  </a:lnTo>
                  <a:lnTo>
                    <a:pt x="3805485" y="73854"/>
                  </a:lnTo>
                  <a:lnTo>
                    <a:pt x="3845070" y="95353"/>
                  </a:lnTo>
                  <a:lnTo>
                    <a:pt x="3883062" y="119278"/>
                  </a:lnTo>
                  <a:lnTo>
                    <a:pt x="3919355" y="145524"/>
                  </a:lnTo>
                  <a:lnTo>
                    <a:pt x="3953848" y="173988"/>
                  </a:lnTo>
                  <a:lnTo>
                    <a:pt x="3986434" y="204565"/>
                  </a:lnTo>
                  <a:lnTo>
                    <a:pt x="4017011" y="237151"/>
                  </a:lnTo>
                  <a:lnTo>
                    <a:pt x="4045475" y="271644"/>
                  </a:lnTo>
                  <a:lnTo>
                    <a:pt x="4071721" y="307937"/>
                  </a:lnTo>
                  <a:lnTo>
                    <a:pt x="4095646" y="345929"/>
                  </a:lnTo>
                  <a:lnTo>
                    <a:pt x="4117145" y="385514"/>
                  </a:lnTo>
                  <a:lnTo>
                    <a:pt x="4136116" y="426589"/>
                  </a:lnTo>
                  <a:lnTo>
                    <a:pt x="4152453" y="469049"/>
                  </a:lnTo>
                  <a:lnTo>
                    <a:pt x="4166052" y="512791"/>
                  </a:lnTo>
                  <a:lnTo>
                    <a:pt x="4176811" y="557712"/>
                  </a:lnTo>
                  <a:lnTo>
                    <a:pt x="4184624" y="603706"/>
                  </a:lnTo>
                  <a:lnTo>
                    <a:pt x="4189388" y="650670"/>
                  </a:lnTo>
                  <a:lnTo>
                    <a:pt x="4191000" y="698500"/>
                  </a:lnTo>
                  <a:lnTo>
                    <a:pt x="4191000" y="3873487"/>
                  </a:lnTo>
                  <a:lnTo>
                    <a:pt x="4189388" y="3921311"/>
                  </a:lnTo>
                  <a:lnTo>
                    <a:pt x="4184624" y="3968270"/>
                  </a:lnTo>
                  <a:lnTo>
                    <a:pt x="4176811" y="4014261"/>
                  </a:lnTo>
                  <a:lnTo>
                    <a:pt x="4166052" y="4059178"/>
                  </a:lnTo>
                  <a:lnTo>
                    <a:pt x="4152453" y="4102919"/>
                  </a:lnTo>
                  <a:lnTo>
                    <a:pt x="4136116" y="4145378"/>
                  </a:lnTo>
                  <a:lnTo>
                    <a:pt x="4117145" y="4186453"/>
                  </a:lnTo>
                  <a:lnTo>
                    <a:pt x="4095646" y="4226038"/>
                  </a:lnTo>
                  <a:lnTo>
                    <a:pt x="4071721" y="4264031"/>
                  </a:lnTo>
                  <a:lnTo>
                    <a:pt x="4045475" y="4300326"/>
                  </a:lnTo>
                  <a:lnTo>
                    <a:pt x="4017011" y="4334820"/>
                  </a:lnTo>
                  <a:lnTo>
                    <a:pt x="3986434" y="4367409"/>
                  </a:lnTo>
                  <a:lnTo>
                    <a:pt x="3953848" y="4397988"/>
                  </a:lnTo>
                  <a:lnTo>
                    <a:pt x="3919355" y="4426455"/>
                  </a:lnTo>
                  <a:lnTo>
                    <a:pt x="3883062" y="4452704"/>
                  </a:lnTo>
                  <a:lnTo>
                    <a:pt x="3845070" y="4476631"/>
                  </a:lnTo>
                  <a:lnTo>
                    <a:pt x="3805485" y="4498134"/>
                  </a:lnTo>
                  <a:lnTo>
                    <a:pt x="3764410" y="4517107"/>
                  </a:lnTo>
                  <a:lnTo>
                    <a:pt x="3721950" y="4533446"/>
                  </a:lnTo>
                  <a:lnTo>
                    <a:pt x="3678208" y="4547048"/>
                  </a:lnTo>
                  <a:lnTo>
                    <a:pt x="3633287" y="4557808"/>
                  </a:lnTo>
                  <a:lnTo>
                    <a:pt x="3587293" y="4565623"/>
                  </a:lnTo>
                  <a:lnTo>
                    <a:pt x="3540329" y="4570388"/>
                  </a:lnTo>
                  <a:lnTo>
                    <a:pt x="3492500" y="4572000"/>
                  </a:lnTo>
                  <a:lnTo>
                    <a:pt x="698500" y="4572000"/>
                  </a:lnTo>
                  <a:lnTo>
                    <a:pt x="650670" y="4570388"/>
                  </a:lnTo>
                  <a:lnTo>
                    <a:pt x="603706" y="4565623"/>
                  </a:lnTo>
                  <a:lnTo>
                    <a:pt x="557712" y="4557808"/>
                  </a:lnTo>
                  <a:lnTo>
                    <a:pt x="512791" y="4547048"/>
                  </a:lnTo>
                  <a:lnTo>
                    <a:pt x="469049" y="4533446"/>
                  </a:lnTo>
                  <a:lnTo>
                    <a:pt x="426589" y="4517107"/>
                  </a:lnTo>
                  <a:lnTo>
                    <a:pt x="385514" y="4498134"/>
                  </a:lnTo>
                  <a:lnTo>
                    <a:pt x="345929" y="4476631"/>
                  </a:lnTo>
                  <a:lnTo>
                    <a:pt x="307937" y="4452704"/>
                  </a:lnTo>
                  <a:lnTo>
                    <a:pt x="271644" y="4426455"/>
                  </a:lnTo>
                  <a:lnTo>
                    <a:pt x="237151" y="4397988"/>
                  </a:lnTo>
                  <a:lnTo>
                    <a:pt x="204565" y="4367409"/>
                  </a:lnTo>
                  <a:lnTo>
                    <a:pt x="173988" y="4334820"/>
                  </a:lnTo>
                  <a:lnTo>
                    <a:pt x="145524" y="4300326"/>
                  </a:lnTo>
                  <a:lnTo>
                    <a:pt x="119278" y="4264031"/>
                  </a:lnTo>
                  <a:lnTo>
                    <a:pt x="95353" y="4226038"/>
                  </a:lnTo>
                  <a:lnTo>
                    <a:pt x="73854" y="4186453"/>
                  </a:lnTo>
                  <a:lnTo>
                    <a:pt x="54883" y="4145378"/>
                  </a:lnTo>
                  <a:lnTo>
                    <a:pt x="38546" y="4102919"/>
                  </a:lnTo>
                  <a:lnTo>
                    <a:pt x="24947" y="4059178"/>
                  </a:lnTo>
                  <a:lnTo>
                    <a:pt x="14188" y="4014261"/>
                  </a:lnTo>
                  <a:lnTo>
                    <a:pt x="6375" y="3968270"/>
                  </a:lnTo>
                  <a:lnTo>
                    <a:pt x="1611" y="3921311"/>
                  </a:lnTo>
                  <a:lnTo>
                    <a:pt x="0" y="3873487"/>
                  </a:lnTo>
                  <a:lnTo>
                    <a:pt x="0" y="698500"/>
                  </a:lnTo>
                  <a:close/>
                </a:path>
              </a:pathLst>
            </a:custGeom>
            <a:ln w="19050">
              <a:solidFill>
                <a:srgbClr val="958B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187322" y="2403361"/>
            <a:ext cx="3822237" cy="3617242"/>
          </a:xfrm>
          <a:prstGeom prst="rect">
            <a:avLst/>
          </a:prstGeom>
        </p:spPr>
        <p:txBody>
          <a:bodyPr vert="horz" wrap="square" lIns="0" tIns="16099" rIns="0" bIns="0" rtlCol="0">
            <a:spAutoFit/>
          </a:bodyPr>
          <a:lstStyle/>
          <a:p>
            <a:pPr marL="13999">
              <a:spcBef>
                <a:spcPts val="127"/>
              </a:spcBef>
            </a:pPr>
            <a:r>
              <a:rPr sz="2600" b="1" spc="-165" dirty="0">
                <a:latin typeface="Arial"/>
                <a:cs typeface="Arial"/>
              </a:rPr>
              <a:t>Digestible-Nutrient</a:t>
            </a:r>
            <a:r>
              <a:rPr sz="2600" b="1" spc="-160" dirty="0">
                <a:latin typeface="Arial"/>
                <a:cs typeface="Arial"/>
              </a:rPr>
              <a:t> </a:t>
            </a:r>
            <a:r>
              <a:rPr sz="2600" b="1" spc="-225" dirty="0">
                <a:latin typeface="Arial"/>
                <a:cs typeface="Arial"/>
              </a:rPr>
              <a:t>system</a:t>
            </a:r>
            <a:endParaRPr sz="2600" dirty="0">
              <a:latin typeface="Arial"/>
              <a:cs typeface="Arial"/>
            </a:endParaRPr>
          </a:p>
          <a:p>
            <a:pPr marL="132992" indent="-119693">
              <a:buSzPct val="95833"/>
              <a:buFont typeface="Arial"/>
              <a:buChar char="•"/>
              <a:tabLst>
                <a:tab pos="133692" algn="l"/>
              </a:tabLst>
            </a:pPr>
            <a:r>
              <a:rPr sz="2600" b="1" spc="-231" dirty="0">
                <a:latin typeface="Arial"/>
                <a:cs typeface="Arial"/>
              </a:rPr>
              <a:t>Grouven’s</a:t>
            </a:r>
            <a:endParaRPr sz="2600" dirty="0">
              <a:latin typeface="Arial"/>
              <a:cs typeface="Arial"/>
            </a:endParaRPr>
          </a:p>
          <a:p>
            <a:pPr marL="132291" indent="-118993">
              <a:buSzPct val="95833"/>
              <a:buFont typeface="Arial"/>
              <a:buChar char="•"/>
              <a:tabLst>
                <a:tab pos="132992" algn="l"/>
              </a:tabLst>
            </a:pPr>
            <a:r>
              <a:rPr sz="2600" b="1" spc="-187" dirty="0">
                <a:latin typeface="Arial"/>
                <a:cs typeface="Arial"/>
              </a:rPr>
              <a:t>Wolff’s</a:t>
            </a:r>
            <a:endParaRPr sz="2600" dirty="0">
              <a:latin typeface="Arial"/>
              <a:cs typeface="Arial"/>
            </a:endParaRPr>
          </a:p>
          <a:p>
            <a:pPr marL="132992" indent="-119693">
              <a:spcBef>
                <a:spcPts val="6"/>
              </a:spcBef>
              <a:buSzPct val="95833"/>
              <a:buFont typeface="Arial"/>
              <a:buChar char="•"/>
              <a:tabLst>
                <a:tab pos="133692" algn="l"/>
              </a:tabLst>
            </a:pPr>
            <a:r>
              <a:rPr sz="2600" b="1" spc="-187" dirty="0">
                <a:latin typeface="Arial"/>
                <a:cs typeface="Arial"/>
              </a:rPr>
              <a:t>Wolff’s</a:t>
            </a:r>
            <a:r>
              <a:rPr sz="2600" b="1" spc="-94" dirty="0">
                <a:latin typeface="Arial"/>
                <a:cs typeface="Arial"/>
              </a:rPr>
              <a:t> </a:t>
            </a:r>
            <a:r>
              <a:rPr sz="2600" b="1" spc="-231" dirty="0">
                <a:latin typeface="Arial"/>
                <a:cs typeface="Arial"/>
              </a:rPr>
              <a:t>Lehmann</a:t>
            </a:r>
            <a:endParaRPr sz="2600" dirty="0">
              <a:latin typeface="Arial"/>
              <a:cs typeface="Arial"/>
            </a:endParaRPr>
          </a:p>
          <a:p>
            <a:pPr marL="132992" indent="-119693">
              <a:buSzPct val="95833"/>
              <a:buFont typeface="Arial"/>
              <a:buChar char="•"/>
              <a:tabLst>
                <a:tab pos="133692" algn="l"/>
              </a:tabLst>
            </a:pPr>
            <a:r>
              <a:rPr sz="2600" b="1" spc="-248" dirty="0">
                <a:latin typeface="Arial"/>
                <a:cs typeface="Arial"/>
              </a:rPr>
              <a:t>Haeckers’s</a:t>
            </a:r>
            <a:endParaRPr sz="2600" dirty="0">
              <a:latin typeface="Arial"/>
              <a:cs typeface="Arial"/>
            </a:endParaRPr>
          </a:p>
          <a:p>
            <a:pPr marL="132992" indent="-119693">
              <a:spcBef>
                <a:spcPts val="6"/>
              </a:spcBef>
              <a:buSzPct val="95833"/>
              <a:buFont typeface="Arial"/>
              <a:buChar char="•"/>
              <a:tabLst>
                <a:tab pos="133692" algn="l"/>
              </a:tabLst>
            </a:pPr>
            <a:r>
              <a:rPr sz="2600" b="1" spc="-193" dirty="0">
                <a:latin typeface="Arial"/>
                <a:cs typeface="Arial"/>
              </a:rPr>
              <a:t>Savage</a:t>
            </a:r>
            <a:endParaRPr sz="2600" dirty="0">
              <a:latin typeface="Arial"/>
              <a:cs typeface="Arial"/>
            </a:endParaRPr>
          </a:p>
          <a:p>
            <a:pPr marL="132992" indent="-119693">
              <a:buSzPct val="95833"/>
              <a:buFont typeface="Arial"/>
              <a:buChar char="•"/>
              <a:tabLst>
                <a:tab pos="133692" algn="l"/>
              </a:tabLst>
            </a:pPr>
            <a:r>
              <a:rPr sz="2600" b="1" spc="-182" dirty="0">
                <a:latin typeface="Arial"/>
                <a:cs typeface="Arial"/>
              </a:rPr>
              <a:t>Morrison</a:t>
            </a:r>
            <a:endParaRPr sz="2600" dirty="0">
              <a:latin typeface="Arial"/>
              <a:cs typeface="Arial"/>
            </a:endParaRPr>
          </a:p>
          <a:p>
            <a:pPr marL="132291" indent="-118993">
              <a:buSzPct val="95833"/>
              <a:buFont typeface="Arial"/>
              <a:buChar char="•"/>
              <a:tabLst>
                <a:tab pos="132992" algn="l"/>
              </a:tabLst>
            </a:pPr>
            <a:r>
              <a:rPr sz="2600" b="1" spc="-116" dirty="0">
                <a:latin typeface="Arial"/>
                <a:cs typeface="Arial"/>
              </a:rPr>
              <a:t>National </a:t>
            </a:r>
            <a:r>
              <a:rPr sz="2600" b="1" spc="-259" dirty="0">
                <a:latin typeface="Arial"/>
                <a:cs typeface="Arial"/>
              </a:rPr>
              <a:t>Research</a:t>
            </a:r>
            <a:r>
              <a:rPr sz="2600" b="1" spc="-132" dirty="0">
                <a:latin typeface="Arial"/>
                <a:cs typeface="Arial"/>
              </a:rPr>
              <a:t> </a:t>
            </a:r>
            <a:r>
              <a:rPr sz="2600" b="1" spc="-209" dirty="0">
                <a:latin typeface="Arial"/>
                <a:cs typeface="Arial"/>
              </a:rPr>
              <a:t>Council</a:t>
            </a:r>
            <a:endParaRPr sz="2600" dirty="0">
              <a:latin typeface="Arial"/>
              <a:cs typeface="Arial"/>
            </a:endParaRPr>
          </a:p>
          <a:p>
            <a:pPr marL="132291" indent="-118993">
              <a:spcBef>
                <a:spcPts val="6"/>
              </a:spcBef>
              <a:buSzPct val="95833"/>
              <a:buFont typeface="Arial"/>
              <a:buChar char="•"/>
              <a:tabLst>
                <a:tab pos="132992" algn="l"/>
              </a:tabLst>
            </a:pPr>
            <a:r>
              <a:rPr sz="2600" b="1" spc="-138" dirty="0">
                <a:latin typeface="Arial"/>
                <a:cs typeface="Arial"/>
              </a:rPr>
              <a:t>Indian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29551" y="4273316"/>
            <a:ext cx="3969246" cy="2876876"/>
            <a:chOff x="752475" y="3876675"/>
            <a:chExt cx="3600450" cy="2609850"/>
          </a:xfrm>
        </p:grpSpPr>
        <p:sp>
          <p:nvSpPr>
            <p:cNvPr id="12" name="object 12"/>
            <p:cNvSpPr/>
            <p:nvPr/>
          </p:nvSpPr>
          <p:spPr>
            <a:xfrm>
              <a:off x="762000" y="3886200"/>
              <a:ext cx="3581400" cy="2590800"/>
            </a:xfrm>
            <a:custGeom>
              <a:avLst/>
              <a:gdLst/>
              <a:ahLst/>
              <a:cxnLst/>
              <a:rect l="l" t="t" r="r" b="b"/>
              <a:pathLst>
                <a:path w="3581400" h="2590800">
                  <a:moveTo>
                    <a:pt x="3149600" y="0"/>
                  </a:moveTo>
                  <a:lnTo>
                    <a:pt x="431812" y="0"/>
                  </a:lnTo>
                  <a:lnTo>
                    <a:pt x="384762" y="2533"/>
                  </a:lnTo>
                  <a:lnTo>
                    <a:pt x="339179" y="9958"/>
                  </a:lnTo>
                  <a:lnTo>
                    <a:pt x="295327" y="22010"/>
                  </a:lnTo>
                  <a:lnTo>
                    <a:pt x="253469" y="38427"/>
                  </a:lnTo>
                  <a:lnTo>
                    <a:pt x="213869" y="58946"/>
                  </a:lnTo>
                  <a:lnTo>
                    <a:pt x="176791" y="83303"/>
                  </a:lnTo>
                  <a:lnTo>
                    <a:pt x="142496" y="111235"/>
                  </a:lnTo>
                  <a:lnTo>
                    <a:pt x="111250" y="142479"/>
                  </a:lnTo>
                  <a:lnTo>
                    <a:pt x="83315" y="176771"/>
                  </a:lnTo>
                  <a:lnTo>
                    <a:pt x="58955" y="213849"/>
                  </a:lnTo>
                  <a:lnTo>
                    <a:pt x="38434" y="253448"/>
                  </a:lnTo>
                  <a:lnTo>
                    <a:pt x="22014" y="295306"/>
                  </a:lnTo>
                  <a:lnTo>
                    <a:pt x="9959" y="339159"/>
                  </a:lnTo>
                  <a:lnTo>
                    <a:pt x="2533" y="384745"/>
                  </a:lnTo>
                  <a:lnTo>
                    <a:pt x="0" y="431800"/>
                  </a:lnTo>
                  <a:lnTo>
                    <a:pt x="0" y="2158987"/>
                  </a:lnTo>
                  <a:lnTo>
                    <a:pt x="2533" y="2206037"/>
                  </a:lnTo>
                  <a:lnTo>
                    <a:pt x="9959" y="2251620"/>
                  </a:lnTo>
                  <a:lnTo>
                    <a:pt x="22014" y="2295472"/>
                  </a:lnTo>
                  <a:lnTo>
                    <a:pt x="38434" y="2337330"/>
                  </a:lnTo>
                  <a:lnTo>
                    <a:pt x="58955" y="2376930"/>
                  </a:lnTo>
                  <a:lnTo>
                    <a:pt x="83315" y="2414008"/>
                  </a:lnTo>
                  <a:lnTo>
                    <a:pt x="111250" y="2448303"/>
                  </a:lnTo>
                  <a:lnTo>
                    <a:pt x="142496" y="2479549"/>
                  </a:lnTo>
                  <a:lnTo>
                    <a:pt x="176791" y="2507484"/>
                  </a:lnTo>
                  <a:lnTo>
                    <a:pt x="213869" y="2531844"/>
                  </a:lnTo>
                  <a:lnTo>
                    <a:pt x="253469" y="2552365"/>
                  </a:lnTo>
                  <a:lnTo>
                    <a:pt x="295327" y="2568785"/>
                  </a:lnTo>
                  <a:lnTo>
                    <a:pt x="339179" y="2580840"/>
                  </a:lnTo>
                  <a:lnTo>
                    <a:pt x="384762" y="2588266"/>
                  </a:lnTo>
                  <a:lnTo>
                    <a:pt x="431812" y="2590800"/>
                  </a:lnTo>
                  <a:lnTo>
                    <a:pt x="3149600" y="2590800"/>
                  </a:lnTo>
                  <a:lnTo>
                    <a:pt x="3196654" y="2588266"/>
                  </a:lnTo>
                  <a:lnTo>
                    <a:pt x="3242240" y="2580840"/>
                  </a:lnTo>
                  <a:lnTo>
                    <a:pt x="3286093" y="2568785"/>
                  </a:lnTo>
                  <a:lnTo>
                    <a:pt x="3327951" y="2552365"/>
                  </a:lnTo>
                  <a:lnTo>
                    <a:pt x="3367550" y="2531844"/>
                  </a:lnTo>
                  <a:lnTo>
                    <a:pt x="3404628" y="2507484"/>
                  </a:lnTo>
                  <a:lnTo>
                    <a:pt x="3438920" y="2479549"/>
                  </a:lnTo>
                  <a:lnTo>
                    <a:pt x="3470164" y="2448303"/>
                  </a:lnTo>
                  <a:lnTo>
                    <a:pt x="3498096" y="2414008"/>
                  </a:lnTo>
                  <a:lnTo>
                    <a:pt x="3522453" y="2376930"/>
                  </a:lnTo>
                  <a:lnTo>
                    <a:pt x="3542972" y="2337330"/>
                  </a:lnTo>
                  <a:lnTo>
                    <a:pt x="3559389" y="2295472"/>
                  </a:lnTo>
                  <a:lnTo>
                    <a:pt x="3571441" y="2251620"/>
                  </a:lnTo>
                  <a:lnTo>
                    <a:pt x="3578866" y="2206037"/>
                  </a:lnTo>
                  <a:lnTo>
                    <a:pt x="3581400" y="2158987"/>
                  </a:lnTo>
                  <a:lnTo>
                    <a:pt x="3581400" y="431800"/>
                  </a:lnTo>
                  <a:lnTo>
                    <a:pt x="3578866" y="384745"/>
                  </a:lnTo>
                  <a:lnTo>
                    <a:pt x="3571441" y="339159"/>
                  </a:lnTo>
                  <a:lnTo>
                    <a:pt x="3559389" y="295306"/>
                  </a:lnTo>
                  <a:lnTo>
                    <a:pt x="3542972" y="253448"/>
                  </a:lnTo>
                  <a:lnTo>
                    <a:pt x="3522453" y="213849"/>
                  </a:lnTo>
                  <a:lnTo>
                    <a:pt x="3498096" y="176771"/>
                  </a:lnTo>
                  <a:lnTo>
                    <a:pt x="3470164" y="142479"/>
                  </a:lnTo>
                  <a:lnTo>
                    <a:pt x="3438920" y="111235"/>
                  </a:lnTo>
                  <a:lnTo>
                    <a:pt x="3404628" y="83303"/>
                  </a:lnTo>
                  <a:lnTo>
                    <a:pt x="3367550" y="58946"/>
                  </a:lnTo>
                  <a:lnTo>
                    <a:pt x="3327951" y="38427"/>
                  </a:lnTo>
                  <a:lnTo>
                    <a:pt x="3286093" y="22010"/>
                  </a:lnTo>
                  <a:lnTo>
                    <a:pt x="3242240" y="9958"/>
                  </a:lnTo>
                  <a:lnTo>
                    <a:pt x="3196654" y="2533"/>
                  </a:lnTo>
                  <a:lnTo>
                    <a:pt x="314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2000" y="3886200"/>
              <a:ext cx="3581400" cy="2590800"/>
            </a:xfrm>
            <a:custGeom>
              <a:avLst/>
              <a:gdLst/>
              <a:ahLst/>
              <a:cxnLst/>
              <a:rect l="l" t="t" r="r" b="b"/>
              <a:pathLst>
                <a:path w="3581400" h="2590800">
                  <a:moveTo>
                    <a:pt x="0" y="431800"/>
                  </a:moveTo>
                  <a:lnTo>
                    <a:pt x="2533" y="384745"/>
                  </a:lnTo>
                  <a:lnTo>
                    <a:pt x="9959" y="339159"/>
                  </a:lnTo>
                  <a:lnTo>
                    <a:pt x="22014" y="295306"/>
                  </a:lnTo>
                  <a:lnTo>
                    <a:pt x="38434" y="253448"/>
                  </a:lnTo>
                  <a:lnTo>
                    <a:pt x="58955" y="213849"/>
                  </a:lnTo>
                  <a:lnTo>
                    <a:pt x="83315" y="176771"/>
                  </a:lnTo>
                  <a:lnTo>
                    <a:pt x="111250" y="142479"/>
                  </a:lnTo>
                  <a:lnTo>
                    <a:pt x="142496" y="111235"/>
                  </a:lnTo>
                  <a:lnTo>
                    <a:pt x="176791" y="83303"/>
                  </a:lnTo>
                  <a:lnTo>
                    <a:pt x="213869" y="58946"/>
                  </a:lnTo>
                  <a:lnTo>
                    <a:pt x="253469" y="38427"/>
                  </a:lnTo>
                  <a:lnTo>
                    <a:pt x="295327" y="22010"/>
                  </a:lnTo>
                  <a:lnTo>
                    <a:pt x="339179" y="9958"/>
                  </a:lnTo>
                  <a:lnTo>
                    <a:pt x="384762" y="2533"/>
                  </a:lnTo>
                  <a:lnTo>
                    <a:pt x="431812" y="0"/>
                  </a:lnTo>
                  <a:lnTo>
                    <a:pt x="3149600" y="0"/>
                  </a:lnTo>
                  <a:lnTo>
                    <a:pt x="3196654" y="2533"/>
                  </a:lnTo>
                  <a:lnTo>
                    <a:pt x="3242240" y="9958"/>
                  </a:lnTo>
                  <a:lnTo>
                    <a:pt x="3286093" y="22010"/>
                  </a:lnTo>
                  <a:lnTo>
                    <a:pt x="3327951" y="38427"/>
                  </a:lnTo>
                  <a:lnTo>
                    <a:pt x="3367550" y="58946"/>
                  </a:lnTo>
                  <a:lnTo>
                    <a:pt x="3404628" y="83303"/>
                  </a:lnTo>
                  <a:lnTo>
                    <a:pt x="3438920" y="111235"/>
                  </a:lnTo>
                  <a:lnTo>
                    <a:pt x="3470164" y="142479"/>
                  </a:lnTo>
                  <a:lnTo>
                    <a:pt x="3498096" y="176771"/>
                  </a:lnTo>
                  <a:lnTo>
                    <a:pt x="3522453" y="213849"/>
                  </a:lnTo>
                  <a:lnTo>
                    <a:pt x="3542972" y="253448"/>
                  </a:lnTo>
                  <a:lnTo>
                    <a:pt x="3559389" y="295306"/>
                  </a:lnTo>
                  <a:lnTo>
                    <a:pt x="3571441" y="339159"/>
                  </a:lnTo>
                  <a:lnTo>
                    <a:pt x="3578866" y="384745"/>
                  </a:lnTo>
                  <a:lnTo>
                    <a:pt x="3581400" y="431800"/>
                  </a:lnTo>
                  <a:lnTo>
                    <a:pt x="3581400" y="2158987"/>
                  </a:lnTo>
                  <a:lnTo>
                    <a:pt x="3578866" y="2206037"/>
                  </a:lnTo>
                  <a:lnTo>
                    <a:pt x="3571441" y="2251620"/>
                  </a:lnTo>
                  <a:lnTo>
                    <a:pt x="3559389" y="2295472"/>
                  </a:lnTo>
                  <a:lnTo>
                    <a:pt x="3542972" y="2337330"/>
                  </a:lnTo>
                  <a:lnTo>
                    <a:pt x="3522453" y="2376930"/>
                  </a:lnTo>
                  <a:lnTo>
                    <a:pt x="3498096" y="2414008"/>
                  </a:lnTo>
                  <a:lnTo>
                    <a:pt x="3470164" y="2448303"/>
                  </a:lnTo>
                  <a:lnTo>
                    <a:pt x="3438920" y="2479549"/>
                  </a:lnTo>
                  <a:lnTo>
                    <a:pt x="3404628" y="2507484"/>
                  </a:lnTo>
                  <a:lnTo>
                    <a:pt x="3367550" y="2531844"/>
                  </a:lnTo>
                  <a:lnTo>
                    <a:pt x="3327951" y="2552365"/>
                  </a:lnTo>
                  <a:lnTo>
                    <a:pt x="3286093" y="2568785"/>
                  </a:lnTo>
                  <a:lnTo>
                    <a:pt x="3242240" y="2580840"/>
                  </a:lnTo>
                  <a:lnTo>
                    <a:pt x="3196654" y="2588266"/>
                  </a:lnTo>
                  <a:lnTo>
                    <a:pt x="3149600" y="2590800"/>
                  </a:lnTo>
                  <a:lnTo>
                    <a:pt x="431812" y="2590800"/>
                  </a:lnTo>
                  <a:lnTo>
                    <a:pt x="384762" y="2588266"/>
                  </a:lnTo>
                  <a:lnTo>
                    <a:pt x="339179" y="2580840"/>
                  </a:lnTo>
                  <a:lnTo>
                    <a:pt x="295327" y="2568785"/>
                  </a:lnTo>
                  <a:lnTo>
                    <a:pt x="253469" y="2552365"/>
                  </a:lnTo>
                  <a:lnTo>
                    <a:pt x="213869" y="2531844"/>
                  </a:lnTo>
                  <a:lnTo>
                    <a:pt x="176791" y="2507484"/>
                  </a:lnTo>
                  <a:lnTo>
                    <a:pt x="142496" y="2479549"/>
                  </a:lnTo>
                  <a:lnTo>
                    <a:pt x="111250" y="2448303"/>
                  </a:lnTo>
                  <a:lnTo>
                    <a:pt x="83315" y="2414008"/>
                  </a:lnTo>
                  <a:lnTo>
                    <a:pt x="58955" y="2376930"/>
                  </a:lnTo>
                  <a:lnTo>
                    <a:pt x="38434" y="2337330"/>
                  </a:lnTo>
                  <a:lnTo>
                    <a:pt x="22014" y="2295472"/>
                  </a:lnTo>
                  <a:lnTo>
                    <a:pt x="9959" y="2251620"/>
                  </a:lnTo>
                  <a:lnTo>
                    <a:pt x="2533" y="2206037"/>
                  </a:lnTo>
                  <a:lnTo>
                    <a:pt x="0" y="2158987"/>
                  </a:lnTo>
                  <a:lnTo>
                    <a:pt x="0" y="431800"/>
                  </a:lnTo>
                  <a:close/>
                </a:path>
              </a:pathLst>
            </a:custGeom>
            <a:ln w="19050">
              <a:solidFill>
                <a:srgbClr val="958B8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66978" y="4656200"/>
            <a:ext cx="2921981" cy="1787829"/>
          </a:xfrm>
          <a:prstGeom prst="rect">
            <a:avLst/>
          </a:prstGeom>
        </p:spPr>
        <p:txBody>
          <a:bodyPr vert="horz" wrap="square" lIns="0" tIns="15399" rIns="0" bIns="0" rtlCol="0">
            <a:spAutoFit/>
          </a:bodyPr>
          <a:lstStyle/>
          <a:p>
            <a:pPr marL="13999">
              <a:spcBef>
                <a:spcPts val="121"/>
              </a:spcBef>
            </a:pPr>
            <a:r>
              <a:rPr sz="2600" b="1" spc="-182" dirty="0">
                <a:latin typeface="Arial"/>
                <a:cs typeface="Arial"/>
              </a:rPr>
              <a:t>Production-value</a:t>
            </a:r>
            <a:r>
              <a:rPr sz="2600" b="1" spc="-386" dirty="0">
                <a:latin typeface="Arial"/>
                <a:cs typeface="Arial"/>
              </a:rPr>
              <a:t> </a:t>
            </a:r>
            <a:r>
              <a:rPr sz="2000" b="1" spc="-126" dirty="0">
                <a:latin typeface="Arial"/>
                <a:cs typeface="Arial"/>
              </a:rPr>
              <a:t>type</a:t>
            </a:r>
            <a:endParaRPr sz="2000" dirty="0">
              <a:latin typeface="Arial"/>
              <a:cs typeface="Arial"/>
            </a:endParaRPr>
          </a:p>
          <a:p>
            <a:pPr marL="13999" marR="2062084">
              <a:lnSpc>
                <a:spcPts val="2657"/>
              </a:lnSpc>
              <a:spcBef>
                <a:spcPts val="88"/>
              </a:spcBef>
            </a:pPr>
            <a:r>
              <a:rPr sz="2200" spc="-116" dirty="0">
                <a:latin typeface="Arial"/>
                <a:cs typeface="Arial"/>
              </a:rPr>
              <a:t>Kellner  </a:t>
            </a:r>
            <a:r>
              <a:rPr sz="2200" spc="-83" dirty="0">
                <a:latin typeface="Arial"/>
                <a:cs typeface="Arial"/>
              </a:rPr>
              <a:t>A</a:t>
            </a:r>
            <a:r>
              <a:rPr sz="2200" spc="11" dirty="0">
                <a:latin typeface="Arial"/>
                <a:cs typeface="Arial"/>
              </a:rPr>
              <a:t>r</a:t>
            </a:r>
            <a:r>
              <a:rPr sz="2200" spc="-369" dirty="0">
                <a:latin typeface="Arial"/>
                <a:cs typeface="Arial"/>
              </a:rPr>
              <a:t>m</a:t>
            </a:r>
            <a:r>
              <a:rPr sz="2200" spc="-353" dirty="0">
                <a:latin typeface="Arial"/>
                <a:cs typeface="Arial"/>
              </a:rPr>
              <a:t>s</a:t>
            </a:r>
            <a:r>
              <a:rPr sz="2200" spc="-121" dirty="0">
                <a:latin typeface="Arial"/>
                <a:cs typeface="Arial"/>
              </a:rPr>
              <a:t>b</a:t>
            </a:r>
            <a:r>
              <a:rPr sz="2200" spc="6" dirty="0">
                <a:latin typeface="Arial"/>
                <a:cs typeface="Arial"/>
              </a:rPr>
              <a:t>y</a:t>
            </a:r>
            <a:endParaRPr sz="2200" dirty="0">
              <a:latin typeface="Arial"/>
              <a:cs typeface="Arial"/>
            </a:endParaRPr>
          </a:p>
          <a:p>
            <a:pPr marL="13999">
              <a:lnSpc>
                <a:spcPts val="2563"/>
              </a:lnSpc>
            </a:pPr>
            <a:r>
              <a:rPr sz="2200" spc="-83" dirty="0">
                <a:latin typeface="Arial"/>
                <a:cs typeface="Arial"/>
              </a:rPr>
              <a:t>Agricultural and</a:t>
            </a:r>
            <a:r>
              <a:rPr sz="2200" spc="-132" dirty="0">
                <a:latin typeface="Arial"/>
                <a:cs typeface="Arial"/>
              </a:rPr>
              <a:t> </a:t>
            </a:r>
            <a:r>
              <a:rPr sz="2200" spc="-160" dirty="0">
                <a:latin typeface="Arial"/>
                <a:cs typeface="Arial"/>
              </a:rPr>
              <a:t>Food</a:t>
            </a:r>
            <a:endParaRPr sz="2200" dirty="0">
              <a:latin typeface="Arial"/>
              <a:cs typeface="Arial"/>
            </a:endParaRPr>
          </a:p>
          <a:p>
            <a:pPr marL="13999">
              <a:lnSpc>
                <a:spcPts val="2634"/>
              </a:lnSpc>
            </a:pPr>
            <a:r>
              <a:rPr sz="2200" spc="-193" dirty="0">
                <a:latin typeface="Arial"/>
                <a:cs typeface="Arial"/>
              </a:rPr>
              <a:t>Research</a:t>
            </a:r>
            <a:r>
              <a:rPr sz="2200" spc="-171" dirty="0">
                <a:latin typeface="Arial"/>
                <a:cs typeface="Arial"/>
              </a:rPr>
              <a:t> </a:t>
            </a:r>
            <a:r>
              <a:rPr sz="2200" spc="-160" dirty="0">
                <a:latin typeface="Arial"/>
                <a:cs typeface="Arial"/>
              </a:rPr>
              <a:t>Council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4008" y="901065"/>
            <a:ext cx="4320480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000" spc="-518" dirty="0"/>
              <a:t>HAY</a:t>
            </a:r>
            <a:r>
              <a:rPr sz="4000" spc="-187" dirty="0"/>
              <a:t> </a:t>
            </a:r>
            <a:r>
              <a:rPr sz="4000" spc="-546" dirty="0"/>
              <a:t>STANDARD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376016" y="1776188"/>
            <a:ext cx="7016661" cy="3564532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66779" marR="316382" indent="-353480">
              <a:lnSpc>
                <a:spcPct val="100400"/>
              </a:lnSpc>
              <a:spcBef>
                <a:spcPts val="116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165" dirty="0">
                <a:solidFill>
                  <a:schemeClr val="tx1"/>
                </a:solidFill>
                <a:latin typeface="Arial"/>
                <a:cs typeface="Arial"/>
              </a:rPr>
              <a:t>German </a:t>
            </a:r>
            <a:r>
              <a:rPr sz="3200" spc="-225" dirty="0">
                <a:solidFill>
                  <a:schemeClr val="tx1"/>
                </a:solidFill>
                <a:latin typeface="Arial"/>
                <a:cs typeface="Arial"/>
              </a:rPr>
              <a:t>scientist 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Thaer</a:t>
            </a:r>
            <a:r>
              <a:rPr sz="3200" spc="-252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3200" spc="-39" dirty="0">
                <a:solidFill>
                  <a:schemeClr val="tx1"/>
                </a:solidFill>
                <a:latin typeface="Arial"/>
                <a:cs typeface="Arial"/>
              </a:rPr>
              <a:t>different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feeds </a:t>
            </a:r>
            <a:r>
              <a:rPr sz="3200" spc="-248" dirty="0">
                <a:solidFill>
                  <a:schemeClr val="tx1"/>
                </a:solidFill>
                <a:latin typeface="Arial"/>
                <a:cs typeface="Arial"/>
              </a:rPr>
              <a:t>should </a:t>
            </a:r>
            <a:r>
              <a:rPr sz="3200" spc="-88" dirty="0">
                <a:solidFill>
                  <a:schemeClr val="tx1"/>
                </a:solidFill>
                <a:latin typeface="Arial"/>
                <a:cs typeface="Arial"/>
              </a:rPr>
              <a:t>be  </a:t>
            </a:r>
            <a:r>
              <a:rPr sz="3200" spc="-149" dirty="0">
                <a:solidFill>
                  <a:schemeClr val="tx1"/>
                </a:solidFill>
                <a:latin typeface="Arial"/>
                <a:cs typeface="Arial"/>
              </a:rPr>
              <a:t>compared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using </a:t>
            </a: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meadow </a:t>
            </a:r>
            <a:r>
              <a:rPr sz="3200" spc="-154" dirty="0">
                <a:solidFill>
                  <a:schemeClr val="tx1"/>
                </a:solidFill>
                <a:latin typeface="Arial"/>
                <a:cs typeface="Arial"/>
              </a:rPr>
              <a:t>hay </a:t>
            </a: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32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98" dirty="0">
                <a:solidFill>
                  <a:schemeClr val="tx1"/>
                </a:solidFill>
                <a:latin typeface="Arial"/>
                <a:cs typeface="Arial"/>
              </a:rPr>
              <a:t>unit.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5600" indent="-353480">
              <a:lnSpc>
                <a:spcPct val="99900"/>
              </a:lnSpc>
              <a:spcBef>
                <a:spcPts val="772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375" dirty="0">
                <a:solidFill>
                  <a:schemeClr val="tx1"/>
                </a:solidFill>
                <a:latin typeface="Arial"/>
                <a:cs typeface="Arial"/>
              </a:rPr>
              <a:t>This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3200" spc="-77" dirty="0">
                <a:solidFill>
                  <a:schemeClr val="tx1"/>
                </a:solidFill>
                <a:latin typeface="Arial"/>
                <a:cs typeface="Arial"/>
              </a:rPr>
              <a:t>provided </a:t>
            </a:r>
            <a:r>
              <a:rPr sz="3200" spc="-110" dirty="0">
                <a:solidFill>
                  <a:schemeClr val="tx1"/>
                </a:solidFill>
                <a:latin typeface="Arial"/>
                <a:cs typeface="Arial"/>
              </a:rPr>
              <a:t>that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100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lbs.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182" dirty="0">
                <a:solidFill>
                  <a:schemeClr val="tx1"/>
                </a:solidFill>
                <a:latin typeface="Arial"/>
                <a:cs typeface="Arial"/>
              </a:rPr>
              <a:t>meadow  </a:t>
            </a:r>
            <a:r>
              <a:rPr sz="3200" spc="-154" dirty="0">
                <a:solidFill>
                  <a:schemeClr val="tx1"/>
                </a:solidFill>
                <a:latin typeface="Arial"/>
                <a:cs typeface="Arial"/>
              </a:rPr>
              <a:t>hay </a:t>
            </a:r>
            <a:r>
              <a:rPr sz="3200" spc="-270" dirty="0">
                <a:solidFill>
                  <a:schemeClr val="tx1"/>
                </a:solidFill>
                <a:latin typeface="Arial"/>
                <a:cs typeface="Arial"/>
              </a:rPr>
              <a:t>was </a:t>
            </a:r>
            <a:r>
              <a:rPr sz="3200" spc="-110" dirty="0">
                <a:solidFill>
                  <a:schemeClr val="tx1"/>
                </a:solidFill>
                <a:latin typeface="Arial"/>
                <a:cs typeface="Arial"/>
              </a:rPr>
              <a:t>equal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143" dirty="0">
                <a:solidFill>
                  <a:schemeClr val="tx1"/>
                </a:solidFill>
                <a:latin typeface="Arial"/>
                <a:cs typeface="Arial"/>
              </a:rPr>
              <a:t>nutritive </a:t>
            </a:r>
            <a:r>
              <a:rPr sz="3200" spc="-171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91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lbs.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160" dirty="0">
                <a:solidFill>
                  <a:schemeClr val="tx1"/>
                </a:solidFill>
                <a:latin typeface="Arial"/>
                <a:cs typeface="Arial"/>
              </a:rPr>
              <a:t>clover  </a:t>
            </a:r>
            <a:r>
              <a:rPr sz="3200" spc="-154" dirty="0">
                <a:solidFill>
                  <a:schemeClr val="tx1"/>
                </a:solidFill>
                <a:latin typeface="Arial"/>
                <a:cs typeface="Arial"/>
              </a:rPr>
              <a:t>hay </a:t>
            </a:r>
            <a:r>
              <a:rPr sz="3200" spc="-77" dirty="0">
                <a:solidFill>
                  <a:schemeClr val="tx1"/>
                </a:solidFill>
                <a:latin typeface="Arial"/>
                <a:cs typeface="Arial"/>
              </a:rPr>
              <a:t>or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200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lbs.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3200" spc="23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126" dirty="0">
                <a:solidFill>
                  <a:schemeClr val="tx1"/>
                </a:solidFill>
                <a:latin typeface="Arial"/>
                <a:cs typeface="Arial"/>
              </a:rPr>
              <a:t>potatoes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4546" y="81701"/>
            <a:ext cx="5454038" cy="1371241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pc="-298" dirty="0"/>
              <a:t>SCANDINAVIAN </a:t>
            </a:r>
            <a:r>
              <a:rPr spc="-551" dirty="0"/>
              <a:t>“FEED  </a:t>
            </a:r>
            <a:r>
              <a:rPr spc="-270" dirty="0"/>
              <a:t>UNIT”</a:t>
            </a:r>
            <a:r>
              <a:rPr spc="-94" dirty="0"/>
              <a:t> </a:t>
            </a:r>
            <a:r>
              <a:rPr spc="-612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3967" y="1368805"/>
            <a:ext cx="7593619" cy="6011432"/>
          </a:xfrm>
          <a:prstGeom prst="rect">
            <a:avLst/>
          </a:prstGeom>
        </p:spPr>
        <p:txBody>
          <a:bodyPr vert="horz" wrap="square" lIns="0" tIns="111294" rIns="0" bIns="0" rtlCol="0">
            <a:spAutoFit/>
          </a:bodyPr>
          <a:lstStyle/>
          <a:p>
            <a:pPr marL="366779" indent="-353480" algn="just">
              <a:spcBef>
                <a:spcPts val="876"/>
              </a:spcBef>
              <a:buClr>
                <a:srgbClr val="DD8046"/>
              </a:buClr>
              <a:buSzPct val="58695"/>
              <a:buFont typeface="Wingdings"/>
              <a:buChar char=""/>
              <a:tabLst>
                <a:tab pos="367479" algn="l"/>
              </a:tabLst>
            </a:pPr>
            <a:r>
              <a:rPr sz="2500" spc="-187" dirty="0">
                <a:solidFill>
                  <a:schemeClr val="tx1"/>
                </a:solidFill>
                <a:latin typeface="Arial"/>
                <a:cs typeface="Arial"/>
              </a:rPr>
              <a:t>Professor </a:t>
            </a:r>
            <a:r>
              <a:rPr sz="2500" spc="-126" dirty="0">
                <a:solidFill>
                  <a:schemeClr val="tx1"/>
                </a:solidFill>
                <a:latin typeface="Arial"/>
                <a:cs typeface="Arial"/>
              </a:rPr>
              <a:t>Fjord</a:t>
            </a:r>
            <a:r>
              <a:rPr sz="2500" spc="13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500" spc="-94" dirty="0">
                <a:solidFill>
                  <a:schemeClr val="tx1"/>
                </a:solidFill>
                <a:latin typeface="Arial"/>
                <a:cs typeface="Arial"/>
              </a:rPr>
              <a:t>formulated</a:t>
            </a:r>
            <a:endParaRPr sz="2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5600" indent="-353480" algn="just">
              <a:lnSpc>
                <a:spcPct val="100499"/>
              </a:lnSpc>
              <a:spcBef>
                <a:spcPts val="755"/>
              </a:spcBef>
              <a:buClr>
                <a:srgbClr val="DD8046"/>
              </a:buClr>
              <a:buSzPct val="58695"/>
              <a:buFont typeface="Wingdings"/>
              <a:buChar char=""/>
              <a:tabLst>
                <a:tab pos="367479" algn="l"/>
              </a:tabLst>
            </a:pPr>
            <a:r>
              <a:rPr sz="2500" spc="-225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this </a:t>
            </a:r>
            <a:r>
              <a:rPr sz="2500" spc="-248" dirty="0">
                <a:solidFill>
                  <a:schemeClr val="tx1"/>
                </a:solidFill>
                <a:latin typeface="Arial"/>
                <a:cs typeface="Arial"/>
              </a:rPr>
              <a:t>system </a:t>
            </a:r>
            <a:r>
              <a:rPr sz="2500" spc="-116" dirty="0">
                <a:solidFill>
                  <a:schemeClr val="tx1"/>
                </a:solidFill>
                <a:latin typeface="Arial"/>
                <a:cs typeface="Arial"/>
              </a:rPr>
              <a:t>only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one </a:t>
            </a:r>
            <a:r>
              <a:rPr sz="2500" spc="-99" dirty="0">
                <a:solidFill>
                  <a:schemeClr val="tx1"/>
                </a:solidFill>
                <a:latin typeface="Arial"/>
                <a:cs typeface="Arial"/>
              </a:rPr>
              <a:t>factor, </a:t>
            </a:r>
            <a:r>
              <a:rPr sz="2500" spc="-171" dirty="0">
                <a:solidFill>
                  <a:schemeClr val="tx1"/>
                </a:solidFill>
                <a:latin typeface="Arial"/>
                <a:cs typeface="Arial"/>
              </a:rPr>
              <a:t>namely,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500" spc="-44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unit </a:t>
            </a:r>
            <a:r>
              <a:rPr sz="2500" spc="-231" dirty="0">
                <a:solidFill>
                  <a:schemeClr val="tx1"/>
                </a:solidFill>
                <a:latin typeface="Arial"/>
                <a:cs typeface="Arial"/>
              </a:rPr>
              <a:t>was </a:t>
            </a:r>
            <a:r>
              <a:rPr sz="2500" spc="-143" dirty="0">
                <a:solidFill>
                  <a:schemeClr val="tx1"/>
                </a:solidFill>
                <a:latin typeface="Arial"/>
                <a:cs typeface="Arial"/>
              </a:rPr>
              <a:t>taken </a:t>
            </a:r>
            <a:r>
              <a:rPr sz="2500" spc="-126" dirty="0">
                <a:solidFill>
                  <a:schemeClr val="tx1"/>
                </a:solidFill>
                <a:latin typeface="Arial"/>
                <a:cs typeface="Arial"/>
              </a:rPr>
              <a:t>into 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account.</a:t>
            </a:r>
            <a:endParaRPr sz="2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116893" indent="-353480" algn="just">
              <a:lnSpc>
                <a:spcPct val="100499"/>
              </a:lnSpc>
              <a:spcBef>
                <a:spcPts val="755"/>
              </a:spcBef>
              <a:buClr>
                <a:srgbClr val="DD8046"/>
              </a:buClr>
              <a:buSzPct val="58695"/>
              <a:buFont typeface="Wingdings"/>
              <a:buChar char=""/>
              <a:tabLst>
                <a:tab pos="367479" algn="l"/>
              </a:tabLst>
            </a:pPr>
            <a:r>
              <a:rPr sz="2500" spc="-292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500" spc="-138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2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one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pound </a:t>
            </a:r>
            <a:r>
              <a:rPr sz="2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500" spc="-280" dirty="0">
                <a:solidFill>
                  <a:schemeClr val="tx1"/>
                </a:solidFill>
                <a:latin typeface="Arial"/>
                <a:cs typeface="Arial"/>
              </a:rPr>
              <a:t>common </a:t>
            </a:r>
            <a:r>
              <a:rPr sz="2500" spc="-83" dirty="0">
                <a:solidFill>
                  <a:schemeClr val="tx1"/>
                </a:solidFill>
                <a:latin typeface="Arial"/>
                <a:cs typeface="Arial"/>
              </a:rPr>
              <a:t>grain </a:t>
            </a:r>
            <a:r>
              <a:rPr sz="2500" spc="-303" dirty="0">
                <a:solidFill>
                  <a:schemeClr val="tx1"/>
                </a:solidFill>
                <a:latin typeface="Arial"/>
                <a:cs typeface="Arial"/>
              </a:rPr>
              <a:t>such </a:t>
            </a:r>
            <a:r>
              <a:rPr sz="2500" spc="-22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500" spc="-171" dirty="0">
                <a:solidFill>
                  <a:schemeClr val="tx1"/>
                </a:solidFill>
                <a:latin typeface="Arial"/>
                <a:cs typeface="Arial"/>
              </a:rPr>
              <a:t>corn, </a:t>
            </a:r>
            <a:r>
              <a:rPr sz="2500" spc="-50" dirty="0">
                <a:solidFill>
                  <a:schemeClr val="tx1"/>
                </a:solidFill>
                <a:latin typeface="Arial"/>
                <a:cs typeface="Arial"/>
              </a:rPr>
              <a:t>barley </a:t>
            </a:r>
            <a:r>
              <a:rPr sz="2500" spc="-72" dirty="0">
                <a:solidFill>
                  <a:schemeClr val="tx1"/>
                </a:solidFill>
                <a:latin typeface="Arial"/>
                <a:cs typeface="Arial"/>
              </a:rPr>
              <a:t>or  </a:t>
            </a:r>
            <a:r>
              <a:rPr sz="2500" spc="-132" dirty="0">
                <a:solidFill>
                  <a:schemeClr val="tx1"/>
                </a:solidFill>
                <a:latin typeface="Arial"/>
                <a:cs typeface="Arial"/>
              </a:rPr>
              <a:t>wheat, </a:t>
            </a:r>
            <a:r>
              <a:rPr sz="2500" spc="-22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500" spc="-138" dirty="0">
                <a:solidFill>
                  <a:schemeClr val="tx1"/>
                </a:solidFill>
                <a:latin typeface="Arial"/>
                <a:cs typeface="Arial"/>
              </a:rPr>
              <a:t>given </a:t>
            </a:r>
            <a:r>
              <a:rPr sz="2500" spc="-22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one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unit </a:t>
            </a:r>
            <a:r>
              <a:rPr sz="2500" spc="-138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2500" spc="-110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500" spc="-138" dirty="0">
                <a:solidFill>
                  <a:schemeClr val="tx1"/>
                </a:solidFill>
                <a:latin typeface="Arial"/>
                <a:cs typeface="Arial"/>
              </a:rPr>
              <a:t>value </a:t>
            </a:r>
            <a:r>
              <a:rPr sz="2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500" spc="-17" dirty="0">
                <a:solidFill>
                  <a:schemeClr val="tx1"/>
                </a:solidFill>
                <a:latin typeface="Arial"/>
                <a:cs typeface="Arial"/>
              </a:rPr>
              <a:t>all </a:t>
            </a:r>
            <a:r>
              <a:rPr sz="2500" spc="-121" dirty="0">
                <a:solidFill>
                  <a:schemeClr val="tx1"/>
                </a:solidFill>
                <a:latin typeface="Arial"/>
                <a:cs typeface="Arial"/>
              </a:rPr>
              <a:t>other </a:t>
            </a:r>
            <a:r>
              <a:rPr sz="2500" spc="-132" dirty="0">
                <a:solidFill>
                  <a:schemeClr val="tx1"/>
                </a:solidFill>
                <a:latin typeface="Arial"/>
                <a:cs typeface="Arial"/>
              </a:rPr>
              <a:t>foods  </a:t>
            </a:r>
            <a:r>
              <a:rPr sz="2500" spc="-22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500" spc="-126" dirty="0">
                <a:solidFill>
                  <a:schemeClr val="tx1"/>
                </a:solidFill>
                <a:latin typeface="Arial"/>
                <a:cs typeface="Arial"/>
              </a:rPr>
              <a:t>based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upon</a:t>
            </a:r>
            <a:r>
              <a:rPr sz="25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this.</a:t>
            </a:r>
            <a:endParaRPr sz="2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25199" indent="-353480" algn="just">
              <a:lnSpc>
                <a:spcPct val="99800"/>
              </a:lnSpc>
              <a:spcBef>
                <a:spcPts val="777"/>
              </a:spcBef>
              <a:buClr>
                <a:srgbClr val="DD8046"/>
              </a:buClr>
              <a:buSzPct val="58695"/>
              <a:buFont typeface="Wingdings"/>
              <a:buChar char=""/>
              <a:tabLst>
                <a:tab pos="367479" algn="l"/>
              </a:tabLst>
            </a:pPr>
            <a:r>
              <a:rPr sz="2500" spc="-138" dirty="0">
                <a:solidFill>
                  <a:schemeClr val="tx1"/>
                </a:solidFill>
                <a:latin typeface="Arial"/>
                <a:cs typeface="Arial"/>
              </a:rPr>
              <a:t>According </a:t>
            </a:r>
            <a:r>
              <a:rPr sz="2500" spc="-88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this </a:t>
            </a:r>
            <a:r>
              <a:rPr sz="2500" spc="-110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2500" spc="-193" dirty="0">
                <a:solidFill>
                  <a:schemeClr val="tx1"/>
                </a:solidFill>
                <a:latin typeface="Arial"/>
                <a:cs typeface="Arial"/>
              </a:rPr>
              <a:t>one </a:t>
            </a:r>
            <a:r>
              <a:rPr sz="2500" spc="-44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unit </a:t>
            </a:r>
            <a:r>
              <a:rPr sz="2500" spc="-22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2500" spc="-83" dirty="0">
                <a:solidFill>
                  <a:schemeClr val="tx1"/>
                </a:solidFill>
                <a:latin typeface="Arial"/>
                <a:cs typeface="Arial"/>
              </a:rPr>
              <a:t>required </a:t>
            </a:r>
            <a:r>
              <a:rPr sz="2500" spc="-22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each </a:t>
            </a:r>
            <a:r>
              <a:rPr sz="2500" spc="-22" dirty="0">
                <a:solidFill>
                  <a:schemeClr val="tx1"/>
                </a:solidFill>
                <a:latin typeface="Arial"/>
                <a:cs typeface="Arial"/>
              </a:rPr>
              <a:t>150 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lbs </a:t>
            </a:r>
            <a:r>
              <a:rPr sz="2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500" spc="-72" dirty="0">
                <a:solidFill>
                  <a:schemeClr val="tx1"/>
                </a:solidFill>
                <a:latin typeface="Arial"/>
                <a:cs typeface="Arial"/>
              </a:rPr>
              <a:t>body </a:t>
            </a:r>
            <a:r>
              <a:rPr sz="2500" spc="-110" dirty="0">
                <a:solidFill>
                  <a:schemeClr val="tx1"/>
                </a:solidFill>
                <a:latin typeface="Arial"/>
                <a:cs typeface="Arial"/>
              </a:rPr>
              <a:t>weight </a:t>
            </a:r>
            <a:r>
              <a:rPr sz="2500" spc="-116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500" spc="-165" dirty="0">
                <a:solidFill>
                  <a:schemeClr val="tx1"/>
                </a:solidFill>
                <a:latin typeface="Arial"/>
                <a:cs typeface="Arial"/>
              </a:rPr>
              <a:t>an </a:t>
            </a:r>
            <a:r>
              <a:rPr sz="2500" spc="-66" dirty="0">
                <a:solidFill>
                  <a:schemeClr val="tx1"/>
                </a:solidFill>
                <a:latin typeface="Arial"/>
                <a:cs typeface="Arial"/>
              </a:rPr>
              <a:t>additional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unit </a:t>
            </a:r>
            <a:r>
              <a:rPr sz="2500" spc="-22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2500" spc="-99" dirty="0">
                <a:solidFill>
                  <a:schemeClr val="tx1"/>
                </a:solidFill>
                <a:latin typeface="Arial"/>
                <a:cs typeface="Arial"/>
              </a:rPr>
              <a:t>every </a:t>
            </a:r>
            <a:r>
              <a:rPr sz="2500" spc="-126" dirty="0">
                <a:solidFill>
                  <a:schemeClr val="tx1"/>
                </a:solidFill>
                <a:latin typeface="Arial"/>
                <a:cs typeface="Arial"/>
              </a:rPr>
              <a:t>three </a:t>
            </a:r>
            <a:r>
              <a:rPr sz="2500" spc="-204" dirty="0">
                <a:solidFill>
                  <a:schemeClr val="tx1"/>
                </a:solidFill>
                <a:latin typeface="Arial"/>
                <a:cs typeface="Arial"/>
              </a:rPr>
              <a:t>pounds  </a:t>
            </a:r>
            <a:r>
              <a:rPr sz="2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500" spc="-149" dirty="0">
                <a:solidFill>
                  <a:schemeClr val="tx1"/>
                </a:solidFill>
                <a:latin typeface="Arial"/>
                <a:cs typeface="Arial"/>
              </a:rPr>
              <a:t>milk</a:t>
            </a:r>
            <a:r>
              <a:rPr sz="2500" spc="-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500" spc="-138" dirty="0">
                <a:solidFill>
                  <a:schemeClr val="tx1"/>
                </a:solidFill>
                <a:latin typeface="Arial"/>
                <a:cs typeface="Arial"/>
              </a:rPr>
              <a:t>production.</a:t>
            </a:r>
            <a:endParaRPr sz="2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621565" indent="-353480">
              <a:lnSpc>
                <a:spcPct val="100499"/>
              </a:lnSpc>
              <a:spcBef>
                <a:spcPts val="755"/>
              </a:spcBef>
              <a:buClr>
                <a:srgbClr val="DD8046"/>
              </a:buClr>
              <a:buSzPct val="58695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500" spc="-287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500" spc="-143" dirty="0">
                <a:solidFill>
                  <a:schemeClr val="tx1"/>
                </a:solidFill>
                <a:latin typeface="Arial"/>
                <a:cs typeface="Arial"/>
              </a:rPr>
              <a:t>grains </a:t>
            </a:r>
            <a:r>
              <a:rPr sz="2500" spc="-61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500" spc="-44" dirty="0">
                <a:solidFill>
                  <a:schemeClr val="tx1"/>
                </a:solidFill>
                <a:latin typeface="Arial"/>
                <a:cs typeface="Arial"/>
              </a:rPr>
              <a:t>different </a:t>
            </a:r>
            <a:r>
              <a:rPr sz="2500" spc="-126" dirty="0">
                <a:solidFill>
                  <a:schemeClr val="tx1"/>
                </a:solidFill>
                <a:latin typeface="Arial"/>
                <a:cs typeface="Arial"/>
              </a:rPr>
              <a:t>types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500" spc="-44" dirty="0">
                <a:solidFill>
                  <a:schemeClr val="tx1"/>
                </a:solidFill>
                <a:latin typeface="Arial"/>
                <a:cs typeface="Arial"/>
              </a:rPr>
              <a:t>different </a:t>
            </a:r>
            <a:r>
              <a:rPr sz="2500" spc="-187" dirty="0">
                <a:solidFill>
                  <a:schemeClr val="tx1"/>
                </a:solidFill>
                <a:latin typeface="Arial"/>
                <a:cs typeface="Arial"/>
              </a:rPr>
              <a:t>countries,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the  </a:t>
            </a:r>
            <a:r>
              <a:rPr sz="2500" spc="-44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500" spc="-215" dirty="0">
                <a:solidFill>
                  <a:schemeClr val="tx1"/>
                </a:solidFill>
                <a:latin typeface="Arial"/>
                <a:cs typeface="Arial"/>
              </a:rPr>
              <a:t>units </a:t>
            </a:r>
            <a:r>
              <a:rPr sz="2500" spc="-198" dirty="0">
                <a:solidFill>
                  <a:schemeClr val="tx1"/>
                </a:solidFill>
                <a:latin typeface="Arial"/>
                <a:cs typeface="Arial"/>
              </a:rPr>
              <a:t>should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also </a:t>
            </a:r>
            <a:r>
              <a:rPr sz="2500" spc="-83" dirty="0">
                <a:solidFill>
                  <a:schemeClr val="tx1"/>
                </a:solidFill>
                <a:latin typeface="Arial"/>
                <a:cs typeface="Arial"/>
              </a:rPr>
              <a:t>be</a:t>
            </a:r>
            <a:r>
              <a:rPr sz="2500" spc="-41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500" spc="-61" dirty="0">
                <a:solidFill>
                  <a:schemeClr val="tx1"/>
                </a:solidFill>
                <a:latin typeface="Arial"/>
                <a:cs typeface="Arial"/>
              </a:rPr>
              <a:t>different.</a:t>
            </a:r>
            <a:endParaRPr sz="2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410177" indent="-353480">
              <a:lnSpc>
                <a:spcPct val="100499"/>
              </a:lnSpc>
              <a:spcBef>
                <a:spcPts val="755"/>
              </a:spcBef>
              <a:buClr>
                <a:srgbClr val="DD8046"/>
              </a:buClr>
              <a:buSzPct val="58695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500" spc="-231" dirty="0">
                <a:solidFill>
                  <a:schemeClr val="tx1"/>
                </a:solidFill>
                <a:latin typeface="Arial"/>
                <a:cs typeface="Arial"/>
              </a:rPr>
              <a:t>Hence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the Scandinavian </a:t>
            </a:r>
            <a:r>
              <a:rPr sz="2500" spc="-215" dirty="0">
                <a:solidFill>
                  <a:schemeClr val="tx1"/>
                </a:solidFill>
                <a:latin typeface="Arial"/>
                <a:cs typeface="Arial"/>
              </a:rPr>
              <a:t>units </a:t>
            </a:r>
            <a:r>
              <a:rPr sz="2500" spc="-61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not </a:t>
            </a:r>
            <a:r>
              <a:rPr sz="2500" spc="-61" dirty="0">
                <a:solidFill>
                  <a:schemeClr val="tx1"/>
                </a:solidFill>
                <a:latin typeface="Arial"/>
                <a:cs typeface="Arial"/>
              </a:rPr>
              <a:t>applicable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500" spc="-149" dirty="0">
                <a:solidFill>
                  <a:schemeClr val="tx1"/>
                </a:solidFill>
                <a:latin typeface="Arial"/>
                <a:cs typeface="Arial"/>
              </a:rPr>
              <a:t>our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country  </a:t>
            </a:r>
            <a:r>
              <a:rPr sz="2500" spc="-270" dirty="0">
                <a:solidFill>
                  <a:schemeClr val="tx1"/>
                </a:solidFill>
                <a:latin typeface="Arial"/>
                <a:cs typeface="Arial"/>
              </a:rPr>
              <a:t>unless </a:t>
            </a:r>
            <a:r>
              <a:rPr sz="2500" spc="-160" dirty="0">
                <a:solidFill>
                  <a:schemeClr val="tx1"/>
                </a:solidFill>
                <a:latin typeface="Arial"/>
                <a:cs typeface="Arial"/>
              </a:rPr>
              <a:t>experiments </a:t>
            </a:r>
            <a:r>
              <a:rPr sz="2500" spc="-61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2500" spc="-171" dirty="0">
                <a:solidFill>
                  <a:schemeClr val="tx1"/>
                </a:solidFill>
                <a:latin typeface="Arial"/>
                <a:cs typeface="Arial"/>
              </a:rPr>
              <a:t>conducted </a:t>
            </a:r>
            <a:r>
              <a:rPr sz="2500" spc="-149" dirty="0">
                <a:solidFill>
                  <a:schemeClr val="tx1"/>
                </a:solidFill>
                <a:latin typeface="Arial"/>
                <a:cs typeface="Arial"/>
              </a:rPr>
              <a:t>here </a:t>
            </a:r>
            <a:r>
              <a:rPr sz="2500" spc="-121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2500" spc="-149" dirty="0">
                <a:solidFill>
                  <a:schemeClr val="tx1"/>
                </a:solidFill>
                <a:latin typeface="Arial"/>
                <a:cs typeface="Arial"/>
              </a:rPr>
              <a:t>our </a:t>
            </a:r>
            <a:r>
              <a:rPr sz="2500" spc="-220" dirty="0">
                <a:solidFill>
                  <a:schemeClr val="tx1"/>
                </a:solidFill>
                <a:latin typeface="Arial"/>
                <a:cs typeface="Arial"/>
              </a:rPr>
              <a:t>own</a:t>
            </a:r>
            <a:r>
              <a:rPr sz="2500" spc="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500" spc="-154" dirty="0">
                <a:solidFill>
                  <a:schemeClr val="tx1"/>
                </a:solidFill>
                <a:latin typeface="Arial"/>
                <a:cs typeface="Arial"/>
              </a:rPr>
              <a:t>grains.</a:t>
            </a:r>
            <a:endParaRPr sz="2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8024" y="448210"/>
            <a:ext cx="7025858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000" spc="-478" dirty="0"/>
              <a:t>GROUVEN’S </a:t>
            </a:r>
            <a:r>
              <a:rPr sz="4000" spc="-529" dirty="0"/>
              <a:t>FEEDING</a:t>
            </a:r>
            <a:r>
              <a:rPr sz="4000" spc="-375" dirty="0"/>
              <a:t> </a:t>
            </a:r>
            <a:r>
              <a:rPr sz="4000" spc="-546" dirty="0"/>
              <a:t>STANDARD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799952" y="1716047"/>
            <a:ext cx="7695632" cy="5075550"/>
          </a:xfrm>
          <a:prstGeom prst="rect">
            <a:avLst/>
          </a:prstGeom>
        </p:spPr>
        <p:txBody>
          <a:bodyPr vert="horz" wrap="square" lIns="0" tIns="88195" rIns="0" bIns="0" rtlCol="0">
            <a:spAutoFit/>
          </a:bodyPr>
          <a:lstStyle/>
          <a:p>
            <a:pPr marL="366779" marR="5600" indent="-353480">
              <a:lnSpc>
                <a:spcPct val="79800"/>
              </a:lnSpc>
              <a:spcBef>
                <a:spcPts val="694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400" spc="-225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1859 </a:t>
            </a:r>
            <a:r>
              <a:rPr sz="2400" spc="-154" dirty="0">
                <a:solidFill>
                  <a:schemeClr val="tx1"/>
                </a:solidFill>
                <a:latin typeface="Arial"/>
                <a:cs typeface="Arial"/>
              </a:rPr>
              <a:t>Grouven</a:t>
            </a:r>
            <a:r>
              <a:rPr sz="2400" spc="-154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138" dirty="0">
                <a:solidFill>
                  <a:schemeClr val="tx1"/>
                </a:solidFill>
                <a:latin typeface="Arial"/>
                <a:cs typeface="Arial"/>
              </a:rPr>
              <a:t>German </a:t>
            </a:r>
            <a:r>
              <a:rPr sz="2400" spc="-215" dirty="0">
                <a:solidFill>
                  <a:schemeClr val="tx1"/>
                </a:solidFill>
                <a:latin typeface="Arial"/>
                <a:cs typeface="Arial"/>
              </a:rPr>
              <a:t>chemist </a:t>
            </a:r>
            <a:r>
              <a:rPr sz="2400" spc="-132" dirty="0">
                <a:solidFill>
                  <a:schemeClr val="tx1"/>
                </a:solidFill>
                <a:latin typeface="Arial"/>
                <a:cs typeface="Arial"/>
              </a:rPr>
              <a:t>published </a:t>
            </a:r>
            <a:r>
              <a:rPr sz="2400" spc="-237" dirty="0">
                <a:solidFill>
                  <a:schemeClr val="tx1"/>
                </a:solidFill>
                <a:latin typeface="Arial"/>
                <a:cs typeface="Arial"/>
              </a:rPr>
              <a:t>his </a:t>
            </a:r>
            <a:r>
              <a:rPr sz="2400" spc="-66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standard  </a:t>
            </a:r>
            <a:r>
              <a:rPr sz="2400" spc="-116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crude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protein, </a:t>
            </a:r>
            <a:r>
              <a:rPr sz="2400" spc="-116" dirty="0">
                <a:solidFill>
                  <a:schemeClr val="tx1"/>
                </a:solidFill>
                <a:latin typeface="Arial"/>
                <a:cs typeface="Arial"/>
              </a:rPr>
              <a:t>carbohydrates </a:t>
            </a:r>
            <a:r>
              <a:rPr sz="2400" spc="-105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400" spc="28" dirty="0">
                <a:solidFill>
                  <a:schemeClr val="tx1"/>
                </a:solidFill>
                <a:latin typeface="Arial"/>
                <a:cs typeface="Arial"/>
              </a:rPr>
              <a:t>fat </a:t>
            </a:r>
            <a:r>
              <a:rPr sz="2400" spc="-132" dirty="0">
                <a:solidFill>
                  <a:schemeClr val="tx1"/>
                </a:solidFill>
                <a:latin typeface="Arial"/>
                <a:cs typeface="Arial"/>
              </a:rPr>
              <a:t>contained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400" spc="-39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400" spc="-209" dirty="0">
                <a:solidFill>
                  <a:schemeClr val="tx1"/>
                </a:solidFill>
                <a:latin typeface="Arial"/>
                <a:cs typeface="Arial"/>
              </a:rPr>
              <a:t>as 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400" spc="-176" dirty="0">
                <a:solidFill>
                  <a:schemeClr val="tx1"/>
                </a:solidFill>
                <a:latin typeface="Arial"/>
                <a:cs typeface="Arial"/>
              </a:rPr>
              <a:t>basis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2400" spc="-19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chemeClr val="tx1"/>
                </a:solidFill>
                <a:latin typeface="Arial"/>
                <a:cs typeface="Arial"/>
              </a:rPr>
              <a:t>standard.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>
              <a:lnSpc>
                <a:spcPts val="2629"/>
              </a:lnSpc>
              <a:spcBef>
                <a:spcPts val="187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400" spc="-138" dirty="0">
                <a:solidFill>
                  <a:schemeClr val="tx1"/>
                </a:solidFill>
                <a:latin typeface="Arial"/>
                <a:cs typeface="Arial"/>
              </a:rPr>
              <a:t>According </a:t>
            </a:r>
            <a:r>
              <a:rPr sz="2400" spc="-72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182" dirty="0">
                <a:solidFill>
                  <a:schemeClr val="tx1"/>
                </a:solidFill>
                <a:latin typeface="Arial"/>
                <a:cs typeface="Arial"/>
              </a:rPr>
              <a:t>this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215" dirty="0">
                <a:solidFill>
                  <a:schemeClr val="tx1"/>
                </a:solidFill>
                <a:latin typeface="Arial"/>
                <a:cs typeface="Arial"/>
              </a:rPr>
              <a:t>cow </a:t>
            </a:r>
            <a:r>
              <a:rPr sz="2400" spc="-116" dirty="0">
                <a:solidFill>
                  <a:schemeClr val="tx1"/>
                </a:solidFill>
                <a:latin typeface="Arial"/>
                <a:cs typeface="Arial"/>
              </a:rPr>
              <a:t>weighing </a:t>
            </a:r>
            <a:r>
              <a:rPr sz="2400" spc="-44" dirty="0">
                <a:solidFill>
                  <a:schemeClr val="tx1"/>
                </a:solidFill>
                <a:latin typeface="Arial"/>
                <a:cs typeface="Arial"/>
              </a:rPr>
              <a:t>1,000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lbs. </a:t>
            </a:r>
            <a:r>
              <a:rPr sz="2400" spc="-193" dirty="0">
                <a:solidFill>
                  <a:schemeClr val="tx1"/>
                </a:solidFill>
                <a:latin typeface="Arial"/>
                <a:cs typeface="Arial"/>
              </a:rPr>
              <a:t>should </a:t>
            </a:r>
            <a:r>
              <a:rPr sz="2400" spc="-72" dirty="0">
                <a:solidFill>
                  <a:schemeClr val="tx1"/>
                </a:solidFill>
                <a:latin typeface="Arial"/>
                <a:cs typeface="Arial"/>
              </a:rPr>
              <a:t>be</a:t>
            </a:r>
            <a:r>
              <a:rPr sz="2400" spc="-28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fed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123893">
              <a:lnSpc>
                <a:spcPts val="2337"/>
              </a:lnSpc>
              <a:spcBef>
                <a:spcPts val="270"/>
              </a:spcBef>
            </a:pPr>
            <a:r>
              <a:rPr sz="2400" spc="-50" dirty="0">
                <a:solidFill>
                  <a:schemeClr val="tx1"/>
                </a:solidFill>
                <a:latin typeface="Arial"/>
                <a:cs typeface="Arial"/>
              </a:rPr>
              <a:t>28.7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lbs.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dry </a:t>
            </a:r>
            <a:r>
              <a:rPr sz="2400" spc="-88" dirty="0">
                <a:solidFill>
                  <a:schemeClr val="tx1"/>
                </a:solidFill>
                <a:latin typeface="Arial"/>
                <a:cs typeface="Arial"/>
              </a:rPr>
              <a:t>matter </a:t>
            </a:r>
            <a:r>
              <a:rPr sz="2400" spc="-138" dirty="0">
                <a:solidFill>
                  <a:schemeClr val="tx1"/>
                </a:solidFill>
                <a:latin typeface="Arial"/>
                <a:cs typeface="Arial"/>
              </a:rPr>
              <a:t>containing </a:t>
            </a:r>
            <a:r>
              <a:rPr sz="2400" spc="-50" dirty="0">
                <a:solidFill>
                  <a:schemeClr val="tx1"/>
                </a:solidFill>
                <a:latin typeface="Arial"/>
                <a:cs typeface="Arial"/>
              </a:rPr>
              <a:t>2.67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lbs.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crude </a:t>
            </a:r>
            <a:r>
              <a:rPr sz="2400" spc="-94" dirty="0">
                <a:solidFill>
                  <a:schemeClr val="tx1"/>
                </a:solidFill>
                <a:latin typeface="Arial"/>
                <a:cs typeface="Arial"/>
              </a:rPr>
              <a:t>protein </a:t>
            </a:r>
            <a:r>
              <a:rPr sz="2400" spc="-61" dirty="0">
                <a:solidFill>
                  <a:schemeClr val="tx1"/>
                </a:solidFill>
                <a:latin typeface="Arial"/>
                <a:cs typeface="Arial"/>
              </a:rPr>
              <a:t>0.6 </a:t>
            </a:r>
            <a:r>
              <a:rPr sz="2400" spc="-72" dirty="0">
                <a:solidFill>
                  <a:schemeClr val="tx1"/>
                </a:solidFill>
                <a:latin typeface="Arial"/>
                <a:cs typeface="Arial"/>
              </a:rPr>
              <a:t>lb. 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crude </a:t>
            </a:r>
            <a:r>
              <a:rPr sz="2400" spc="28" dirty="0">
                <a:solidFill>
                  <a:schemeClr val="tx1"/>
                </a:solidFill>
                <a:latin typeface="Arial"/>
                <a:cs typeface="Arial"/>
              </a:rPr>
              <a:t>fat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400" spc="-39" dirty="0">
                <a:solidFill>
                  <a:schemeClr val="tx1"/>
                </a:solidFill>
                <a:latin typeface="Arial"/>
                <a:cs typeface="Arial"/>
              </a:rPr>
              <a:t>14.55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lbs. </a:t>
            </a:r>
            <a:r>
              <a:rPr sz="2400" spc="6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crude</a:t>
            </a:r>
            <a:r>
              <a:rPr sz="24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121" dirty="0">
                <a:solidFill>
                  <a:schemeClr val="tx1"/>
                </a:solidFill>
                <a:latin typeface="Arial"/>
                <a:cs typeface="Arial"/>
              </a:rPr>
              <a:t>carbohydrates.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443075" indent="-353480">
              <a:lnSpc>
                <a:spcPct val="79800"/>
              </a:lnSpc>
              <a:spcBef>
                <a:spcPts val="799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400" spc="-116" dirty="0">
                <a:solidFill>
                  <a:schemeClr val="tx1"/>
                </a:solidFill>
                <a:latin typeface="Arial"/>
                <a:cs typeface="Arial"/>
              </a:rPr>
              <a:t>Very </a:t>
            </a:r>
            <a:r>
              <a:rPr sz="2400" spc="-243" dirty="0">
                <a:solidFill>
                  <a:schemeClr val="tx1"/>
                </a:solidFill>
                <a:latin typeface="Arial"/>
                <a:cs typeface="Arial"/>
              </a:rPr>
              <a:t>soon </a:t>
            </a:r>
            <a:r>
              <a:rPr sz="2400" spc="-6" dirty="0">
                <a:solidFill>
                  <a:schemeClr val="tx1"/>
                </a:solidFill>
                <a:latin typeface="Arial"/>
                <a:cs typeface="Arial"/>
              </a:rPr>
              <a:t>after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154" dirty="0">
                <a:solidFill>
                  <a:schemeClr val="tx1"/>
                </a:solidFill>
                <a:latin typeface="Arial"/>
                <a:cs typeface="Arial"/>
              </a:rPr>
              <a:t>Grouven, </a:t>
            </a:r>
            <a:r>
              <a:rPr sz="2400" spc="-149" dirty="0">
                <a:solidFill>
                  <a:schemeClr val="tx1"/>
                </a:solidFill>
                <a:latin typeface="Arial"/>
                <a:cs typeface="Arial"/>
              </a:rPr>
              <a:t>Henneberg </a:t>
            </a:r>
            <a:r>
              <a:rPr sz="2400" spc="-105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2400" spc="-225" dirty="0">
                <a:solidFill>
                  <a:schemeClr val="tx1"/>
                </a:solidFill>
                <a:latin typeface="Arial"/>
                <a:cs typeface="Arial"/>
              </a:rPr>
              <a:t>Stohmann</a:t>
            </a:r>
            <a:r>
              <a:rPr sz="2400" spc="-225" dirty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sz="2400" spc="-126" dirty="0">
                <a:solidFill>
                  <a:schemeClr val="tx1"/>
                </a:solidFill>
                <a:latin typeface="Arial"/>
                <a:cs typeface="Arial"/>
              </a:rPr>
              <a:t>found </a:t>
            </a:r>
            <a:r>
              <a:rPr sz="2400" spc="-83" dirty="0">
                <a:solidFill>
                  <a:schemeClr val="tx1"/>
                </a:solidFill>
                <a:latin typeface="Arial"/>
                <a:cs typeface="Arial"/>
              </a:rPr>
              <a:t>that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400" spc="-33" dirty="0">
                <a:solidFill>
                  <a:schemeClr val="tx1"/>
                </a:solidFill>
                <a:latin typeface="Arial"/>
                <a:cs typeface="Arial"/>
              </a:rPr>
              <a:t>total </a:t>
            </a:r>
            <a:r>
              <a:rPr sz="2400" spc="-132" dirty="0">
                <a:solidFill>
                  <a:schemeClr val="tx1"/>
                </a:solidFill>
                <a:latin typeface="Arial"/>
                <a:cs typeface="Arial"/>
              </a:rPr>
              <a:t>nutrient contained </a:t>
            </a:r>
            <a:r>
              <a:rPr sz="2400" spc="-16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2400" spc="-33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2400" spc="-17" dirty="0">
                <a:solidFill>
                  <a:schemeClr val="tx1"/>
                </a:solidFill>
                <a:latin typeface="Arial"/>
                <a:cs typeface="Arial"/>
              </a:rPr>
              <a:t>did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not </a:t>
            </a:r>
            <a:r>
              <a:rPr sz="2400" spc="-110" dirty="0">
                <a:solidFill>
                  <a:schemeClr val="tx1"/>
                </a:solidFill>
                <a:latin typeface="Arial"/>
                <a:cs typeface="Arial"/>
              </a:rPr>
              <a:t>form </a:t>
            </a:r>
            <a:r>
              <a:rPr sz="2400" spc="-149" dirty="0">
                <a:solidFill>
                  <a:schemeClr val="tx1"/>
                </a:solidFill>
                <a:latin typeface="Arial"/>
                <a:cs typeface="Arial"/>
              </a:rPr>
              <a:t>an  </a:t>
            </a:r>
            <a:r>
              <a:rPr sz="2400" spc="-138" dirty="0">
                <a:solidFill>
                  <a:schemeClr val="tx1"/>
                </a:solidFill>
                <a:latin typeface="Arial"/>
                <a:cs typeface="Arial"/>
              </a:rPr>
              <a:t>accurate </a:t>
            </a:r>
            <a:r>
              <a:rPr sz="2400" spc="-94" dirty="0">
                <a:solidFill>
                  <a:schemeClr val="tx1"/>
                </a:solidFill>
                <a:latin typeface="Arial"/>
                <a:cs typeface="Arial"/>
              </a:rPr>
              <a:t>guide </a:t>
            </a:r>
            <a:r>
              <a:rPr sz="2400" spc="-72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149" dirty="0">
                <a:solidFill>
                  <a:schemeClr val="tx1"/>
                </a:solidFill>
                <a:latin typeface="Arial"/>
                <a:cs typeface="Arial"/>
              </a:rPr>
              <a:t>its</a:t>
            </a:r>
            <a:r>
              <a:rPr sz="2400" spc="28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138" dirty="0">
                <a:solidFill>
                  <a:schemeClr val="tx1"/>
                </a:solidFill>
                <a:latin typeface="Arial"/>
                <a:cs typeface="Arial"/>
              </a:rPr>
              <a:t>value.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>
              <a:lnSpc>
                <a:spcPts val="2629"/>
              </a:lnSpc>
              <a:spcBef>
                <a:spcPts val="187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400" spc="-28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400" spc="-77" dirty="0">
                <a:solidFill>
                  <a:schemeClr val="tx1"/>
                </a:solidFill>
                <a:latin typeface="Arial"/>
                <a:cs typeface="Arial"/>
              </a:rPr>
              <a:t>proportion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2400" spc="-83" dirty="0">
                <a:solidFill>
                  <a:schemeClr val="tx1"/>
                </a:solidFill>
                <a:latin typeface="Arial"/>
                <a:cs typeface="Arial"/>
              </a:rPr>
              <a:t>digestible parts </a:t>
            </a:r>
            <a:r>
              <a:rPr sz="2400" spc="-61" dirty="0">
                <a:solidFill>
                  <a:schemeClr val="tx1"/>
                </a:solidFill>
                <a:latin typeface="Arial"/>
                <a:cs typeface="Arial"/>
              </a:rPr>
              <a:t>varied </a:t>
            </a:r>
            <a:r>
              <a:rPr sz="2400" spc="-110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2400" spc="-44" dirty="0">
                <a:solidFill>
                  <a:schemeClr val="tx1"/>
                </a:solidFill>
                <a:latin typeface="Arial"/>
                <a:cs typeface="Arial"/>
              </a:rPr>
              <a:t>different </a:t>
            </a:r>
            <a:r>
              <a:rPr sz="2400" spc="-110" dirty="0">
                <a:solidFill>
                  <a:schemeClr val="tx1"/>
                </a:solidFill>
                <a:latin typeface="Arial"/>
                <a:cs typeface="Arial"/>
              </a:rPr>
              <a:t>feeds</a:t>
            </a:r>
            <a:r>
              <a:rPr sz="2400" spc="29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>
              <a:lnSpc>
                <a:spcPts val="2629"/>
              </a:lnSpc>
            </a:pPr>
            <a:r>
              <a:rPr sz="2400" spc="-225" dirty="0">
                <a:solidFill>
                  <a:schemeClr val="tx1"/>
                </a:solidFill>
                <a:latin typeface="Arial"/>
                <a:cs typeface="Arial"/>
              </a:rPr>
              <a:t>hence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2400" spc="-83" dirty="0">
                <a:solidFill>
                  <a:schemeClr val="tx1"/>
                </a:solidFill>
                <a:latin typeface="Arial"/>
                <a:cs typeface="Arial"/>
              </a:rPr>
              <a:t>digestible </a:t>
            </a:r>
            <a:r>
              <a:rPr sz="2400" spc="-132" dirty="0">
                <a:solidFill>
                  <a:schemeClr val="tx1"/>
                </a:solidFill>
                <a:latin typeface="Arial"/>
                <a:cs typeface="Arial"/>
              </a:rPr>
              <a:t>nutrient </a:t>
            </a:r>
            <a:r>
              <a:rPr sz="2400" spc="-121" dirty="0">
                <a:solidFill>
                  <a:schemeClr val="tx1"/>
                </a:solidFill>
                <a:latin typeface="Arial"/>
                <a:cs typeface="Arial"/>
              </a:rPr>
              <a:t>would </a:t>
            </a:r>
            <a:r>
              <a:rPr sz="2400" spc="-72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2400" spc="-171" dirty="0">
                <a:solidFill>
                  <a:schemeClr val="tx1"/>
                </a:solidFill>
                <a:latin typeface="Arial"/>
                <a:cs typeface="Arial"/>
              </a:rPr>
              <a:t>more</a:t>
            </a:r>
            <a:r>
              <a:rPr sz="2400" spc="14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94" dirty="0">
                <a:solidFill>
                  <a:schemeClr val="tx1"/>
                </a:solidFill>
                <a:latin typeface="Arial"/>
                <a:cs typeface="Arial"/>
              </a:rPr>
              <a:t>valuable.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indent="-353480">
              <a:spcBef>
                <a:spcPts val="187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66779" algn="l"/>
                <a:tab pos="367479" algn="l"/>
              </a:tabLst>
            </a:pPr>
            <a:r>
              <a:rPr sz="2400" spc="-265" dirty="0">
                <a:solidFill>
                  <a:schemeClr val="tx1"/>
                </a:solidFill>
                <a:latin typeface="Arial"/>
                <a:cs typeface="Arial"/>
              </a:rPr>
              <a:t>So </a:t>
            </a:r>
            <a:r>
              <a:rPr sz="2400" spc="-143" dirty="0">
                <a:solidFill>
                  <a:schemeClr val="tx1"/>
                </a:solidFill>
                <a:latin typeface="Arial"/>
                <a:cs typeface="Arial"/>
              </a:rPr>
              <a:t>due </a:t>
            </a:r>
            <a:r>
              <a:rPr sz="2400" spc="-72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2400" spc="-182" dirty="0">
                <a:solidFill>
                  <a:schemeClr val="tx1"/>
                </a:solidFill>
                <a:latin typeface="Arial"/>
                <a:cs typeface="Arial"/>
              </a:rPr>
              <a:t>this </a:t>
            </a:r>
            <a:r>
              <a:rPr sz="2400" spc="-77" dirty="0">
                <a:solidFill>
                  <a:schemeClr val="tx1"/>
                </a:solidFill>
                <a:latin typeface="Arial"/>
                <a:cs typeface="Arial"/>
              </a:rPr>
              <a:t>defect </a:t>
            </a:r>
            <a:r>
              <a:rPr sz="2400" spc="-176" dirty="0">
                <a:solidFill>
                  <a:schemeClr val="tx1"/>
                </a:solidFill>
                <a:latin typeface="Arial"/>
                <a:cs typeface="Arial"/>
              </a:rPr>
              <a:t>Grouven’s</a:t>
            </a:r>
            <a:r>
              <a:rPr sz="2400" spc="-17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66" dirty="0">
                <a:solidFill>
                  <a:schemeClr val="tx1"/>
                </a:solidFill>
                <a:latin typeface="Arial"/>
                <a:cs typeface="Arial"/>
              </a:rPr>
              <a:t>feeding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standard </a:t>
            </a:r>
            <a:r>
              <a:rPr sz="2400" spc="-209" dirty="0">
                <a:solidFill>
                  <a:schemeClr val="tx1"/>
                </a:solidFill>
                <a:latin typeface="Arial"/>
                <a:cs typeface="Arial"/>
              </a:rPr>
              <a:t>was</a:t>
            </a:r>
            <a:r>
              <a:rPr sz="2400" spc="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99" dirty="0">
                <a:solidFill>
                  <a:schemeClr val="tx1"/>
                </a:solidFill>
                <a:latin typeface="Arial"/>
                <a:cs typeface="Arial"/>
              </a:rPr>
              <a:t>abandoned.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3927" y="448210"/>
            <a:ext cx="6967297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000" spc="-606" dirty="0"/>
              <a:t>WOLFF’S </a:t>
            </a:r>
            <a:r>
              <a:rPr sz="4000" spc="-529" dirty="0"/>
              <a:t>FEEDING</a:t>
            </a:r>
            <a:r>
              <a:rPr sz="4000" spc="-165" dirty="0"/>
              <a:t> </a:t>
            </a:r>
            <a:r>
              <a:rPr sz="4000" spc="-546" dirty="0"/>
              <a:t>STANDARD</a:t>
            </a:r>
            <a:endParaRPr sz="40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799952" y="1619597"/>
            <a:ext cx="7769498" cy="5535752"/>
          </a:xfrm>
          <a:prstGeom prst="rect">
            <a:avLst/>
          </a:prstGeom>
        </p:spPr>
        <p:txBody>
          <a:bodyPr vert="horz" wrap="square" lIns="0" tIns="64395" rIns="0" bIns="0" rtlCol="0">
            <a:spAutoFit/>
          </a:bodyPr>
          <a:lstStyle/>
          <a:p>
            <a:pPr marL="560667" marR="989744" indent="-353480">
              <a:lnSpc>
                <a:spcPts val="3219"/>
              </a:lnSpc>
              <a:spcBef>
                <a:spcPts val="506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561368" algn="l"/>
                <a:tab pos="562068" algn="l"/>
              </a:tabLst>
            </a:pPr>
            <a:r>
              <a:rPr sz="3000" spc="-248" dirty="0">
                <a:latin typeface="Arial"/>
                <a:cs typeface="Arial"/>
              </a:rPr>
              <a:t>Dr. </a:t>
            </a:r>
            <a:r>
              <a:rPr sz="3000" spc="-303" dirty="0">
                <a:latin typeface="Arial"/>
                <a:cs typeface="Arial"/>
              </a:rPr>
              <a:t>Emil </a:t>
            </a:r>
            <a:r>
              <a:rPr sz="3000" spc="-243" dirty="0">
                <a:latin typeface="Arial"/>
                <a:cs typeface="Arial"/>
              </a:rPr>
              <a:t>von </a:t>
            </a:r>
            <a:r>
              <a:rPr sz="3000" spc="11" dirty="0">
                <a:latin typeface="Arial"/>
                <a:cs typeface="Arial"/>
              </a:rPr>
              <a:t>Wolff </a:t>
            </a:r>
            <a:r>
              <a:rPr sz="3000" spc="-187" dirty="0">
                <a:latin typeface="Arial"/>
                <a:cs typeface="Arial"/>
              </a:rPr>
              <a:t>( </a:t>
            </a:r>
            <a:r>
              <a:rPr sz="3000" spc="-171" dirty="0">
                <a:latin typeface="Arial"/>
                <a:cs typeface="Arial"/>
              </a:rPr>
              <a:t>German </a:t>
            </a:r>
            <a:r>
              <a:rPr sz="3000" spc="-215" dirty="0">
                <a:latin typeface="Arial"/>
                <a:cs typeface="Arial"/>
              </a:rPr>
              <a:t>Scientist </a:t>
            </a:r>
            <a:r>
              <a:rPr sz="3000" spc="-187" dirty="0">
                <a:latin typeface="Arial"/>
                <a:cs typeface="Arial"/>
              </a:rPr>
              <a:t>) </a:t>
            </a:r>
            <a:r>
              <a:rPr sz="3000" spc="-121" dirty="0">
                <a:latin typeface="Arial"/>
                <a:cs typeface="Arial"/>
              </a:rPr>
              <a:t>-based </a:t>
            </a:r>
            <a:r>
              <a:rPr sz="3000" spc="-252" dirty="0">
                <a:latin typeface="Arial"/>
                <a:cs typeface="Arial"/>
              </a:rPr>
              <a:t>on  </a:t>
            </a:r>
            <a:r>
              <a:rPr sz="3000" spc="-110" dirty="0">
                <a:latin typeface="Arial"/>
                <a:cs typeface="Arial"/>
              </a:rPr>
              <a:t>digestible </a:t>
            </a:r>
            <a:r>
              <a:rPr sz="3000" spc="-121" dirty="0">
                <a:latin typeface="Arial"/>
                <a:cs typeface="Arial"/>
              </a:rPr>
              <a:t>protein, </a:t>
            </a:r>
            <a:r>
              <a:rPr sz="3000" spc="-110" dirty="0">
                <a:latin typeface="Arial"/>
                <a:cs typeface="Arial"/>
              </a:rPr>
              <a:t>digestible </a:t>
            </a:r>
            <a:r>
              <a:rPr sz="3000" spc="-143" dirty="0">
                <a:latin typeface="Arial"/>
                <a:cs typeface="Arial"/>
              </a:rPr>
              <a:t>carbohydrates </a:t>
            </a:r>
            <a:r>
              <a:rPr sz="3000" spc="-132" dirty="0">
                <a:latin typeface="Arial"/>
                <a:cs typeface="Arial"/>
              </a:rPr>
              <a:t>and  </a:t>
            </a:r>
            <a:r>
              <a:rPr sz="3000" spc="-110" dirty="0">
                <a:latin typeface="Arial"/>
                <a:cs typeface="Arial"/>
              </a:rPr>
              <a:t>digestible </a:t>
            </a:r>
            <a:r>
              <a:rPr sz="3000" spc="-99" dirty="0">
                <a:latin typeface="Arial"/>
                <a:cs typeface="Arial"/>
              </a:rPr>
              <a:t>fats </a:t>
            </a:r>
            <a:r>
              <a:rPr sz="3000" spc="-165" dirty="0">
                <a:latin typeface="Arial"/>
                <a:cs typeface="Arial"/>
              </a:rPr>
              <a:t>contained </a:t>
            </a:r>
            <a:r>
              <a:rPr sz="3000" spc="-193" dirty="0">
                <a:latin typeface="Arial"/>
                <a:cs typeface="Arial"/>
              </a:rPr>
              <a:t>in </a:t>
            </a:r>
            <a:r>
              <a:rPr sz="3000" spc="-17" dirty="0">
                <a:latin typeface="Arial"/>
                <a:cs typeface="Arial"/>
              </a:rPr>
              <a:t>a </a:t>
            </a:r>
            <a:r>
              <a:rPr sz="3000" spc="-83" dirty="0">
                <a:latin typeface="Arial"/>
                <a:cs typeface="Arial"/>
              </a:rPr>
              <a:t>feeding</a:t>
            </a:r>
            <a:r>
              <a:rPr sz="3000" spc="-17" dirty="0">
                <a:latin typeface="Arial"/>
                <a:cs typeface="Arial"/>
              </a:rPr>
              <a:t> </a:t>
            </a:r>
            <a:r>
              <a:rPr sz="3000" spc="-143" dirty="0">
                <a:latin typeface="Arial"/>
                <a:cs typeface="Arial"/>
              </a:rPr>
              <a:t>stuff.</a:t>
            </a:r>
            <a:endParaRPr sz="3000" dirty="0">
              <a:latin typeface="Arial"/>
              <a:cs typeface="Arial"/>
            </a:endParaRPr>
          </a:p>
          <a:p>
            <a:pPr marL="560667" marR="5600" indent="-353480">
              <a:lnSpc>
                <a:spcPct val="90100"/>
              </a:lnSpc>
              <a:spcBef>
                <a:spcPts val="70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561368" algn="l"/>
                <a:tab pos="562068" algn="l"/>
                <a:tab pos="2563255" algn="l"/>
                <a:tab pos="2955933" algn="l"/>
              </a:tabLst>
            </a:pPr>
            <a:r>
              <a:rPr sz="3000" spc="-347" dirty="0">
                <a:latin typeface="Arial"/>
                <a:cs typeface="Arial"/>
              </a:rPr>
              <a:t>This </a:t>
            </a:r>
            <a:r>
              <a:rPr sz="3000" spc="-126" dirty="0">
                <a:latin typeface="Arial"/>
                <a:cs typeface="Arial"/>
              </a:rPr>
              <a:t>standard </a:t>
            </a:r>
            <a:r>
              <a:rPr sz="3000" spc="-215" dirty="0">
                <a:latin typeface="Arial"/>
                <a:cs typeface="Arial"/>
              </a:rPr>
              <a:t>though </a:t>
            </a:r>
            <a:r>
              <a:rPr sz="3000" spc="-193" dirty="0">
                <a:latin typeface="Arial"/>
                <a:cs typeface="Arial"/>
              </a:rPr>
              <a:t>an </a:t>
            </a:r>
            <a:r>
              <a:rPr sz="3000" spc="-198" dirty="0">
                <a:latin typeface="Arial"/>
                <a:cs typeface="Arial"/>
              </a:rPr>
              <a:t>improvement </a:t>
            </a:r>
            <a:r>
              <a:rPr sz="3000" spc="-138" dirty="0">
                <a:latin typeface="Arial"/>
                <a:cs typeface="Arial"/>
              </a:rPr>
              <a:t>over </a:t>
            </a:r>
            <a:r>
              <a:rPr sz="3000" spc="-187" dirty="0">
                <a:latin typeface="Arial"/>
                <a:cs typeface="Arial"/>
              </a:rPr>
              <a:t>the </a:t>
            </a:r>
            <a:r>
              <a:rPr sz="3000" spc="-126" dirty="0">
                <a:latin typeface="Arial"/>
                <a:cs typeface="Arial"/>
              </a:rPr>
              <a:t>standard  </a:t>
            </a:r>
            <a:r>
              <a:rPr sz="3000" dirty="0">
                <a:latin typeface="Arial"/>
                <a:cs typeface="Arial"/>
              </a:rPr>
              <a:t>of</a:t>
            </a:r>
            <a:r>
              <a:rPr sz="3000" spc="94" dirty="0">
                <a:latin typeface="Arial"/>
                <a:cs typeface="Arial"/>
              </a:rPr>
              <a:t> </a:t>
            </a:r>
            <a:r>
              <a:rPr sz="3000" spc="-182" dirty="0">
                <a:latin typeface="Arial"/>
                <a:cs typeface="Arial"/>
              </a:rPr>
              <a:t>Grouven,	</a:t>
            </a:r>
            <a:r>
              <a:rPr sz="3000" spc="-28" dirty="0">
                <a:latin typeface="Arial"/>
                <a:cs typeface="Arial"/>
              </a:rPr>
              <a:t>it </a:t>
            </a:r>
            <a:r>
              <a:rPr sz="3000" spc="-209" dirty="0">
                <a:latin typeface="Arial"/>
                <a:cs typeface="Arial"/>
              </a:rPr>
              <a:t>does </a:t>
            </a:r>
            <a:r>
              <a:rPr sz="3000" spc="-176" dirty="0">
                <a:latin typeface="Arial"/>
                <a:cs typeface="Arial"/>
              </a:rPr>
              <a:t>not </a:t>
            </a:r>
            <a:r>
              <a:rPr sz="3000" spc="-198" dirty="0">
                <a:latin typeface="Arial"/>
                <a:cs typeface="Arial"/>
              </a:rPr>
              <a:t>consider </a:t>
            </a:r>
            <a:r>
              <a:rPr sz="3000" spc="-187" dirty="0">
                <a:latin typeface="Arial"/>
                <a:cs typeface="Arial"/>
              </a:rPr>
              <a:t>the </a:t>
            </a:r>
            <a:r>
              <a:rPr sz="3000" spc="-110" dirty="0">
                <a:latin typeface="Arial"/>
                <a:cs typeface="Arial"/>
              </a:rPr>
              <a:t>quantity </a:t>
            </a:r>
            <a:r>
              <a:rPr sz="3000" spc="-132" dirty="0">
                <a:latin typeface="Arial"/>
                <a:cs typeface="Arial"/>
              </a:rPr>
              <a:t>and  </a:t>
            </a:r>
            <a:r>
              <a:rPr sz="3000" spc="-72" dirty="0">
                <a:latin typeface="Arial"/>
                <a:cs typeface="Arial"/>
              </a:rPr>
              <a:t>quality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187" dirty="0">
                <a:latin typeface="Arial"/>
                <a:cs typeface="Arial"/>
              </a:rPr>
              <a:t>milk </a:t>
            </a:r>
            <a:r>
              <a:rPr sz="3000" spc="-138" dirty="0">
                <a:latin typeface="Arial"/>
                <a:cs typeface="Arial"/>
              </a:rPr>
              <a:t>produced </a:t>
            </a:r>
            <a:r>
              <a:rPr sz="3000" spc="-132" dirty="0">
                <a:latin typeface="Arial"/>
                <a:cs typeface="Arial"/>
              </a:rPr>
              <a:t>and </a:t>
            </a:r>
            <a:r>
              <a:rPr sz="3000" spc="-187" dirty="0">
                <a:latin typeface="Arial"/>
                <a:cs typeface="Arial"/>
              </a:rPr>
              <a:t>the </a:t>
            </a:r>
            <a:r>
              <a:rPr sz="3000" spc="-215" dirty="0">
                <a:latin typeface="Arial"/>
                <a:cs typeface="Arial"/>
              </a:rPr>
              <a:t>maintenance </a:t>
            </a:r>
            <a:r>
              <a:rPr sz="3000" spc="-132" dirty="0">
                <a:latin typeface="Arial"/>
                <a:cs typeface="Arial"/>
              </a:rPr>
              <a:t>and  </a:t>
            </a:r>
            <a:r>
              <a:rPr sz="3000" spc="-154" dirty="0">
                <a:latin typeface="Arial"/>
                <a:cs typeface="Arial"/>
              </a:rPr>
              <a:t>production </a:t>
            </a:r>
            <a:r>
              <a:rPr sz="3000" spc="-160" dirty="0">
                <a:latin typeface="Arial"/>
                <a:cs typeface="Arial"/>
              </a:rPr>
              <a:t>requirement </a:t>
            </a:r>
            <a:r>
              <a:rPr sz="3000" spc="-132" dirty="0">
                <a:latin typeface="Arial"/>
                <a:cs typeface="Arial"/>
              </a:rPr>
              <a:t>were </a:t>
            </a:r>
            <a:r>
              <a:rPr sz="3000" spc="-176" dirty="0">
                <a:latin typeface="Arial"/>
                <a:cs typeface="Arial"/>
              </a:rPr>
              <a:t>not considered  </a:t>
            </a:r>
            <a:r>
              <a:rPr sz="3000" spc="-121" dirty="0">
                <a:latin typeface="Arial"/>
                <a:cs typeface="Arial"/>
              </a:rPr>
              <a:t>separately. </a:t>
            </a:r>
            <a:r>
              <a:rPr sz="3000" spc="-165" dirty="0">
                <a:latin typeface="Arial"/>
                <a:cs typeface="Arial"/>
              </a:rPr>
              <a:t>Keeping </a:t>
            </a:r>
            <a:r>
              <a:rPr sz="3000" spc="-243" dirty="0">
                <a:latin typeface="Arial"/>
                <a:cs typeface="Arial"/>
              </a:rPr>
              <a:t>these shortcomings </a:t>
            </a:r>
            <a:r>
              <a:rPr sz="3000" spc="-193" dirty="0">
                <a:latin typeface="Arial"/>
                <a:cs typeface="Arial"/>
              </a:rPr>
              <a:t>in </a:t>
            </a:r>
            <a:r>
              <a:rPr sz="3000" spc="-225" dirty="0">
                <a:latin typeface="Arial"/>
                <a:cs typeface="Arial"/>
              </a:rPr>
              <a:t>mind  </a:t>
            </a:r>
            <a:r>
              <a:rPr sz="3000" spc="-204" dirty="0">
                <a:latin typeface="Arial"/>
                <a:cs typeface="Arial"/>
              </a:rPr>
              <a:t>Professor</a:t>
            </a:r>
            <a:r>
              <a:rPr sz="3000" spc="33" dirty="0">
                <a:latin typeface="Arial"/>
                <a:cs typeface="Arial"/>
              </a:rPr>
              <a:t> </a:t>
            </a:r>
            <a:r>
              <a:rPr sz="3000" spc="-364" dirty="0" smtClean="0">
                <a:latin typeface="Arial"/>
                <a:cs typeface="Arial"/>
              </a:rPr>
              <a:t>Kuhn</a:t>
            </a:r>
            <a:r>
              <a:rPr lang="en-IN" sz="3000" spc="-364" dirty="0" smtClean="0">
                <a:latin typeface="Arial"/>
                <a:cs typeface="Arial"/>
              </a:rPr>
              <a:t> </a:t>
            </a:r>
            <a:r>
              <a:rPr sz="3000" spc="-165" dirty="0" smtClean="0">
                <a:latin typeface="Arial"/>
                <a:cs typeface="Arial"/>
              </a:rPr>
              <a:t>published </a:t>
            </a:r>
            <a:r>
              <a:rPr sz="3000" spc="-83" dirty="0">
                <a:latin typeface="Arial"/>
                <a:cs typeface="Arial"/>
              </a:rPr>
              <a:t>feeding </a:t>
            </a:r>
            <a:r>
              <a:rPr sz="3000" spc="-165" dirty="0">
                <a:latin typeface="Arial"/>
                <a:cs typeface="Arial"/>
              </a:rPr>
              <a:t>standards </a:t>
            </a:r>
            <a:r>
              <a:rPr sz="3000" spc="-193" dirty="0">
                <a:latin typeface="Arial"/>
                <a:cs typeface="Arial"/>
              </a:rPr>
              <a:t>in </a:t>
            </a:r>
            <a:r>
              <a:rPr sz="3000" spc="-28" dirty="0">
                <a:latin typeface="Arial"/>
                <a:cs typeface="Arial"/>
              </a:rPr>
              <a:t>1867  </a:t>
            </a:r>
            <a:r>
              <a:rPr sz="3000" spc="-149" dirty="0">
                <a:latin typeface="Arial"/>
                <a:cs typeface="Arial"/>
              </a:rPr>
              <a:t>based </a:t>
            </a:r>
            <a:r>
              <a:rPr sz="3000" spc="-220" dirty="0">
                <a:latin typeface="Arial"/>
                <a:cs typeface="Arial"/>
              </a:rPr>
              <a:t>upon </a:t>
            </a:r>
            <a:r>
              <a:rPr sz="3000" spc="-187" dirty="0">
                <a:latin typeface="Arial"/>
                <a:cs typeface="Arial"/>
              </a:rPr>
              <a:t>the </a:t>
            </a:r>
            <a:r>
              <a:rPr sz="3000" spc="-215" dirty="0">
                <a:latin typeface="Arial"/>
                <a:cs typeface="Arial"/>
              </a:rPr>
              <a:t>maintenance </a:t>
            </a:r>
            <a:r>
              <a:rPr sz="3000" spc="-132" dirty="0">
                <a:latin typeface="Arial"/>
                <a:cs typeface="Arial"/>
              </a:rPr>
              <a:t>and </a:t>
            </a:r>
            <a:r>
              <a:rPr sz="3000" spc="-154" dirty="0">
                <a:latin typeface="Arial"/>
                <a:cs typeface="Arial"/>
              </a:rPr>
              <a:t>production  </a:t>
            </a:r>
            <a:r>
              <a:rPr sz="3000" spc="-187" dirty="0">
                <a:latin typeface="Arial"/>
                <a:cs typeface="Arial"/>
              </a:rPr>
              <a:t>requirements </a:t>
            </a:r>
            <a:r>
              <a:rPr sz="3000" spc="-116" dirty="0">
                <a:latin typeface="Arial"/>
                <a:cs typeface="Arial"/>
              </a:rPr>
              <a:t>along </a:t>
            </a:r>
            <a:r>
              <a:rPr sz="3000" spc="-149" dirty="0">
                <a:latin typeface="Arial"/>
                <a:cs typeface="Arial"/>
              </a:rPr>
              <a:t>with </a:t>
            </a:r>
            <a:r>
              <a:rPr sz="3000" spc="-110" dirty="0">
                <a:latin typeface="Arial"/>
                <a:cs typeface="Arial"/>
              </a:rPr>
              <a:t>quantity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187" dirty="0">
                <a:latin typeface="Arial"/>
                <a:cs typeface="Arial"/>
              </a:rPr>
              <a:t>milk</a:t>
            </a:r>
            <a:r>
              <a:rPr sz="3000" spc="61" dirty="0">
                <a:latin typeface="Arial"/>
                <a:cs typeface="Arial"/>
              </a:rPr>
              <a:t> </a:t>
            </a:r>
            <a:r>
              <a:rPr sz="3000" spc="-154" dirty="0">
                <a:latin typeface="Arial"/>
                <a:cs typeface="Arial"/>
              </a:rPr>
              <a:t>production.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5936" y="308008"/>
            <a:ext cx="7913514" cy="1244535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4000" spc="-546" dirty="0"/>
              <a:t>WOLFF’S </a:t>
            </a:r>
            <a:r>
              <a:rPr sz="4000" spc="-391" dirty="0"/>
              <a:t>LEHMANN </a:t>
            </a:r>
            <a:r>
              <a:rPr sz="4000" spc="-474" dirty="0"/>
              <a:t>FEEDING  </a:t>
            </a:r>
            <a:r>
              <a:rPr sz="4000" spc="-502" dirty="0"/>
              <a:t>STANDARD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71959" y="1776188"/>
            <a:ext cx="7604723" cy="2566823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66779" marR="5600" indent="-353480">
              <a:lnSpc>
                <a:spcPct val="100400"/>
              </a:lnSpc>
              <a:spcBef>
                <a:spcPts val="116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265" dirty="0">
                <a:solidFill>
                  <a:schemeClr val="tx1"/>
                </a:solidFill>
                <a:latin typeface="Arial"/>
                <a:cs typeface="Arial"/>
              </a:rPr>
              <a:t>Dr. </a:t>
            </a:r>
            <a:r>
              <a:rPr sz="3200" spc="-165" dirty="0">
                <a:solidFill>
                  <a:schemeClr val="tx1"/>
                </a:solidFill>
                <a:latin typeface="Arial"/>
                <a:cs typeface="Arial"/>
              </a:rPr>
              <a:t>G. </a:t>
            </a:r>
            <a:r>
              <a:rPr sz="3200" spc="-342" dirty="0">
                <a:solidFill>
                  <a:schemeClr val="tx1"/>
                </a:solidFill>
                <a:latin typeface="Arial"/>
                <a:cs typeface="Arial"/>
              </a:rPr>
              <a:t>Lehmann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160" dirty="0">
                <a:solidFill>
                  <a:schemeClr val="tx1"/>
                </a:solidFill>
                <a:latin typeface="Arial"/>
                <a:cs typeface="Arial"/>
              </a:rPr>
              <a:t>Berlin </a:t>
            </a:r>
            <a:r>
              <a:rPr sz="3200" spc="-83" dirty="0">
                <a:solidFill>
                  <a:schemeClr val="tx1"/>
                </a:solidFill>
                <a:latin typeface="Arial"/>
                <a:cs typeface="Arial"/>
              </a:rPr>
              <a:t>modified </a:t>
            </a:r>
            <a:r>
              <a:rPr sz="3200" spc="-33" dirty="0">
                <a:solidFill>
                  <a:schemeClr val="tx1"/>
                </a:solidFill>
                <a:latin typeface="Arial"/>
                <a:cs typeface="Arial"/>
              </a:rPr>
              <a:t>Wolff’s </a:t>
            </a:r>
            <a:r>
              <a:rPr sz="3200" spc="-116" dirty="0">
                <a:solidFill>
                  <a:schemeClr val="tx1"/>
                </a:solidFill>
                <a:latin typeface="Arial"/>
                <a:cs typeface="Arial"/>
              </a:rPr>
              <a:t>standard 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2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39" dirty="0">
                <a:solidFill>
                  <a:schemeClr val="tx1"/>
                </a:solidFill>
                <a:latin typeface="Arial"/>
                <a:cs typeface="Arial"/>
              </a:rPr>
              <a:t>1896.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66779" marR="88895" indent="-353480">
              <a:lnSpc>
                <a:spcPct val="99900"/>
              </a:lnSpc>
              <a:spcBef>
                <a:spcPts val="772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67479" algn="l"/>
              </a:tabLst>
            </a:pPr>
            <a:r>
              <a:rPr sz="3200" spc="-270" dirty="0">
                <a:solidFill>
                  <a:schemeClr val="tx1"/>
                </a:solidFill>
                <a:latin typeface="Arial"/>
                <a:cs typeface="Arial"/>
              </a:rPr>
              <a:t>He </a:t>
            </a:r>
            <a:r>
              <a:rPr sz="3200" spc="-132" dirty="0">
                <a:solidFill>
                  <a:schemeClr val="tx1"/>
                </a:solidFill>
                <a:latin typeface="Arial"/>
                <a:cs typeface="Arial"/>
              </a:rPr>
              <a:t>took </a:t>
            </a:r>
            <a:r>
              <a:rPr sz="3200" spc="-149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3200" spc="-243" dirty="0">
                <a:solidFill>
                  <a:schemeClr val="tx1"/>
                </a:solidFill>
                <a:latin typeface="Arial"/>
                <a:cs typeface="Arial"/>
              </a:rPr>
              <a:t>account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105" dirty="0">
                <a:solidFill>
                  <a:schemeClr val="tx1"/>
                </a:solidFill>
                <a:latin typeface="Arial"/>
                <a:cs typeface="Arial"/>
              </a:rPr>
              <a:t>quantity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spc="-176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3200" spc="-149" dirty="0">
                <a:solidFill>
                  <a:schemeClr val="tx1"/>
                </a:solidFill>
                <a:latin typeface="Arial"/>
                <a:cs typeface="Arial"/>
              </a:rPr>
              <a:t>produced,  </a:t>
            </a:r>
            <a:r>
              <a:rPr sz="3200" spc="-138" dirty="0">
                <a:solidFill>
                  <a:schemeClr val="tx1"/>
                </a:solidFill>
                <a:latin typeface="Arial"/>
                <a:cs typeface="Arial"/>
              </a:rPr>
              <a:t>but </a:t>
            </a:r>
            <a:r>
              <a:rPr sz="3200" spc="-280" dirty="0">
                <a:solidFill>
                  <a:schemeClr val="tx1"/>
                </a:solidFill>
                <a:latin typeface="Arial"/>
                <a:cs typeface="Arial"/>
              </a:rPr>
              <a:t>he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failed 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take </a:t>
            </a:r>
            <a:r>
              <a:rPr sz="3200" spc="-149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3200" spc="-243" dirty="0">
                <a:solidFill>
                  <a:schemeClr val="tx1"/>
                </a:solidFill>
                <a:latin typeface="Arial"/>
                <a:cs typeface="Arial"/>
              </a:rPr>
              <a:t>account </a:t>
            </a:r>
            <a:r>
              <a:rPr sz="3200" spc="-193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200" spc="-61" dirty="0">
                <a:solidFill>
                  <a:schemeClr val="tx1"/>
                </a:solidFill>
                <a:latin typeface="Arial"/>
                <a:cs typeface="Arial"/>
              </a:rPr>
              <a:t>quality </a:t>
            </a:r>
            <a:r>
              <a:rPr sz="3200" spc="11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3200" spc="-187" dirty="0">
                <a:solidFill>
                  <a:schemeClr val="tx1"/>
                </a:solidFill>
                <a:latin typeface="Arial"/>
                <a:cs typeface="Arial"/>
              </a:rPr>
              <a:t>milk.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1281</Words>
  <Application>Microsoft Office PowerPoint</Application>
  <PresentationFormat>Custom</PresentationFormat>
  <Paragraphs>132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Milk Production Management and Dairy Development</vt:lpstr>
      <vt:lpstr>FEEDING STANDARDS</vt:lpstr>
      <vt:lpstr>Slide 3</vt:lpstr>
      <vt:lpstr>Classification</vt:lpstr>
      <vt:lpstr>HAY STANDARD</vt:lpstr>
      <vt:lpstr>SCANDINAVIAN “FEED  UNIT” SYSTEM</vt:lpstr>
      <vt:lpstr>GROUVEN’S FEEDING STANDARD</vt:lpstr>
      <vt:lpstr>WOLFF’S FEEDING STANDARD</vt:lpstr>
      <vt:lpstr>WOLFF’S LEHMANN FEEDING  STANDARD</vt:lpstr>
      <vt:lpstr>HAECKER’S FEEDING STANDARD</vt:lpstr>
      <vt:lpstr>SAVAGE FEEDING STANDARD</vt:lpstr>
      <vt:lpstr>MORRISON FEEDING STANDARD</vt:lpstr>
      <vt:lpstr>NATIONAL RESEARCH COUNCIL  (N.R.C.) STANDARD</vt:lpstr>
      <vt:lpstr>INDIAN STANDARDS</vt:lpstr>
      <vt:lpstr>ICAR feeding standard</vt:lpstr>
      <vt:lpstr>USEFULLNESS AND LIMITATIONS OF  FEEDING STANDARDS</vt:lpstr>
      <vt:lpstr>Merits and Demerits of various feeding standards</vt:lpstr>
      <vt:lpstr>TDN and DE Systems</vt:lpstr>
      <vt:lpstr>Slide 19</vt:lpstr>
      <vt:lpstr>SE and ME system</vt:lpstr>
      <vt:lpstr>ME system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Gouri Sahu</dc:creator>
  <cp:lastModifiedBy>user</cp:lastModifiedBy>
  <cp:revision>17</cp:revision>
  <cp:lastPrinted>1601-01-01T00:00:00Z</cp:lastPrinted>
  <dcterms:created xsi:type="dcterms:W3CDTF">2018-01-17T07:28:50Z</dcterms:created>
  <dcterms:modified xsi:type="dcterms:W3CDTF">2021-03-06T18:35:25Z</dcterms:modified>
</cp:coreProperties>
</file>