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82" r:id="rId2"/>
    <p:sldId id="257" r:id="rId3"/>
    <p:sldId id="258" r:id="rId4"/>
    <p:sldId id="261" r:id="rId5"/>
    <p:sldId id="259" r:id="rId6"/>
    <p:sldId id="260" r:id="rId7"/>
    <p:sldId id="264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80" r:id="rId19"/>
    <p:sldId id="281" r:id="rId20"/>
    <p:sldId id="28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7FE2A7-F506-40C9-951C-F20DE08FBA21}" type="datetimeFigureOut">
              <a:rPr lang="en-US" smtClean="0"/>
              <a:t>11/26/2020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5CE83E-A147-420B-BF71-5E975F200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14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40B7B7-BCA8-4F2A-BFC5-1987A811007B}" type="slidenum">
              <a:rPr lang="de-DE" smtClean="0"/>
              <a:pPr>
                <a:defRPr/>
              </a:pPr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077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90800" y="1676400"/>
            <a:ext cx="4267200" cy="7620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Clustal 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2133600"/>
          </a:xfrm>
        </p:spPr>
        <p:txBody>
          <a:bodyPr/>
          <a:lstStyle/>
          <a:p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Pradip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Kumar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Prusty</a:t>
            </a:r>
            <a:endParaRPr lang="en-US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Assistant Professor</a:t>
            </a: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Center for genetics and genomics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52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CLUSTAL</a:t>
            </a:r>
          </a:p>
        </p:txBody>
      </p:sp>
      <p:sp>
        <p:nvSpPr>
          <p:cNvPr id="168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Quick, pairwise alignment of all sequences</a:t>
            </a:r>
          </a:p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Line up pairs, with the most similar first</a:t>
            </a:r>
          </a:p>
          <a:p>
            <a:endParaRPr lang="en-GB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Sequence searching and alignments - Andrew Cowley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924EBB60-FE5F-4BDC-9B12-128139DCB740}" type="datetime1">
              <a:rPr lang="en-GB"/>
              <a:pPr>
                <a:defRPr/>
              </a:pPr>
              <a:t>26/11/2020</a:t>
            </a:fld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F1E148-7B74-463F-BE92-88AA879429C9}" type="slidenum">
              <a:rPr lang="de-DE" smtClean="0"/>
              <a:pPr>
                <a:defRPr/>
              </a:pPr>
              <a:t>10</a:t>
            </a:fld>
            <a:endParaRPr lang="de-DE"/>
          </a:p>
        </p:txBody>
      </p:sp>
      <p:sp>
        <p:nvSpPr>
          <p:cNvPr id="168967" name="Rounded Rectangle 6"/>
          <p:cNvSpPr>
            <a:spLocks noChangeArrowheads="1"/>
          </p:cNvSpPr>
          <p:nvPr/>
        </p:nvSpPr>
        <p:spPr bwMode="auto">
          <a:xfrm>
            <a:off x="1331913" y="2924175"/>
            <a:ext cx="2447925" cy="730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8968" name="Rounded Rectangle 7"/>
          <p:cNvSpPr>
            <a:spLocks noChangeArrowheads="1"/>
          </p:cNvSpPr>
          <p:nvPr/>
        </p:nvSpPr>
        <p:spPr bwMode="auto">
          <a:xfrm>
            <a:off x="1331913" y="3213100"/>
            <a:ext cx="2447925" cy="7143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8969" name="Rounded Rectangle 8"/>
          <p:cNvSpPr>
            <a:spLocks noChangeArrowheads="1"/>
          </p:cNvSpPr>
          <p:nvPr/>
        </p:nvSpPr>
        <p:spPr bwMode="auto">
          <a:xfrm>
            <a:off x="1331913" y="3644900"/>
            <a:ext cx="2447925" cy="7143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8970" name="Rounded Rectangle 9"/>
          <p:cNvSpPr>
            <a:spLocks noChangeArrowheads="1"/>
          </p:cNvSpPr>
          <p:nvPr/>
        </p:nvSpPr>
        <p:spPr bwMode="auto">
          <a:xfrm>
            <a:off x="1331913" y="3933825"/>
            <a:ext cx="2447925" cy="7143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8971" name="Rounded Rectangle 10"/>
          <p:cNvSpPr>
            <a:spLocks noChangeArrowheads="1"/>
          </p:cNvSpPr>
          <p:nvPr/>
        </p:nvSpPr>
        <p:spPr bwMode="auto">
          <a:xfrm>
            <a:off x="1331913" y="4508500"/>
            <a:ext cx="2447925" cy="730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8972" name="Rounded Rectangle 11"/>
          <p:cNvSpPr>
            <a:spLocks noChangeArrowheads="1"/>
          </p:cNvSpPr>
          <p:nvPr/>
        </p:nvSpPr>
        <p:spPr bwMode="auto">
          <a:xfrm>
            <a:off x="1331913" y="4797425"/>
            <a:ext cx="2447925" cy="7143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8973" name="Rounded Rectangle 12"/>
          <p:cNvSpPr>
            <a:spLocks noChangeArrowheads="1"/>
          </p:cNvSpPr>
          <p:nvPr/>
        </p:nvSpPr>
        <p:spPr bwMode="auto">
          <a:xfrm>
            <a:off x="1331913" y="5229225"/>
            <a:ext cx="2447925" cy="7143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8974" name="Rounded Rectangle 13"/>
          <p:cNvSpPr>
            <a:spLocks noChangeArrowheads="1"/>
          </p:cNvSpPr>
          <p:nvPr/>
        </p:nvSpPr>
        <p:spPr bwMode="auto">
          <a:xfrm>
            <a:off x="1331913" y="5516563"/>
            <a:ext cx="2447925" cy="730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17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CLUSTAL</a:t>
            </a:r>
          </a:p>
        </p:txBody>
      </p:sp>
      <p:sp>
        <p:nvSpPr>
          <p:cNvPr id="169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Fix the alignment between pairs and treat as one sequence</a:t>
            </a:r>
          </a:p>
          <a:p>
            <a:endParaRPr lang="en-GB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Sequence searching and alignments - Andrew Cowley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CA9393FB-886E-4226-AD71-C1380340B6D9}" type="datetime1">
              <a:rPr lang="en-GB"/>
              <a:pPr>
                <a:defRPr/>
              </a:pPr>
              <a:t>26/11/2020</a:t>
            </a:fld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E93407-FCD5-43D6-9929-C87DCF9BE99E}" type="slidenum">
              <a:rPr lang="de-DE" smtClean="0"/>
              <a:pPr>
                <a:defRPr/>
              </a:pPr>
              <a:t>11</a:t>
            </a:fld>
            <a:endParaRPr lang="de-DE"/>
          </a:p>
        </p:txBody>
      </p:sp>
      <p:sp>
        <p:nvSpPr>
          <p:cNvPr id="169991" name="Rounded Rectangle 6"/>
          <p:cNvSpPr>
            <a:spLocks noChangeArrowheads="1"/>
          </p:cNvSpPr>
          <p:nvPr/>
        </p:nvSpPr>
        <p:spPr bwMode="auto">
          <a:xfrm>
            <a:off x="5076825" y="2565400"/>
            <a:ext cx="2447925" cy="7143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9992" name="Rounded Rectangle 7"/>
          <p:cNvSpPr>
            <a:spLocks noChangeArrowheads="1"/>
          </p:cNvSpPr>
          <p:nvPr/>
        </p:nvSpPr>
        <p:spPr bwMode="auto">
          <a:xfrm>
            <a:off x="5076825" y="2852738"/>
            <a:ext cx="2447925" cy="714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9993" name="Rounded Rectangle 8"/>
          <p:cNvSpPr>
            <a:spLocks noChangeArrowheads="1"/>
          </p:cNvSpPr>
          <p:nvPr/>
        </p:nvSpPr>
        <p:spPr bwMode="auto">
          <a:xfrm>
            <a:off x="5076825" y="3284538"/>
            <a:ext cx="2447925" cy="730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9994" name="Rounded Rectangle 9"/>
          <p:cNvSpPr>
            <a:spLocks noChangeArrowheads="1"/>
          </p:cNvSpPr>
          <p:nvPr/>
        </p:nvSpPr>
        <p:spPr bwMode="auto">
          <a:xfrm>
            <a:off x="5076825" y="3573463"/>
            <a:ext cx="2447925" cy="714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9995" name="Rounded Rectangle 10"/>
          <p:cNvSpPr>
            <a:spLocks noChangeArrowheads="1"/>
          </p:cNvSpPr>
          <p:nvPr/>
        </p:nvSpPr>
        <p:spPr bwMode="auto">
          <a:xfrm>
            <a:off x="5076825" y="4292600"/>
            <a:ext cx="2447925" cy="730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9996" name="Rounded Rectangle 11"/>
          <p:cNvSpPr>
            <a:spLocks noChangeArrowheads="1"/>
          </p:cNvSpPr>
          <p:nvPr/>
        </p:nvSpPr>
        <p:spPr bwMode="auto">
          <a:xfrm>
            <a:off x="5076825" y="4581525"/>
            <a:ext cx="2447925" cy="7143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9997" name="Rounded Rectangle 12"/>
          <p:cNvSpPr>
            <a:spLocks noChangeArrowheads="1"/>
          </p:cNvSpPr>
          <p:nvPr/>
        </p:nvSpPr>
        <p:spPr bwMode="auto">
          <a:xfrm>
            <a:off x="5076825" y="5013325"/>
            <a:ext cx="2447925" cy="7143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9998" name="Rounded Rectangle 13"/>
          <p:cNvSpPr>
            <a:spLocks noChangeArrowheads="1"/>
          </p:cNvSpPr>
          <p:nvPr/>
        </p:nvSpPr>
        <p:spPr bwMode="auto">
          <a:xfrm>
            <a:off x="5076825" y="5300663"/>
            <a:ext cx="2447925" cy="730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cxnSp>
        <p:nvCxnSpPr>
          <p:cNvPr id="169999" name="Elbow Connector 15"/>
          <p:cNvCxnSpPr>
            <a:cxnSpLocks noChangeShapeType="1"/>
            <a:stCxn id="169991" idx="1"/>
            <a:endCxn id="169992" idx="1"/>
          </p:cNvCxnSpPr>
          <p:nvPr/>
        </p:nvCxnSpPr>
        <p:spPr bwMode="auto">
          <a:xfrm rot="10800000" flipV="1">
            <a:off x="5076825" y="2600325"/>
            <a:ext cx="1588" cy="288925"/>
          </a:xfrm>
          <a:prstGeom prst="bentConnector3">
            <a:avLst>
              <a:gd name="adj1" fmla="val 14395468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70000" name="Elbow Connector 17"/>
          <p:cNvCxnSpPr>
            <a:cxnSpLocks noChangeShapeType="1"/>
            <a:stCxn id="169993" idx="1"/>
            <a:endCxn id="169994" idx="1"/>
          </p:cNvCxnSpPr>
          <p:nvPr/>
        </p:nvCxnSpPr>
        <p:spPr bwMode="auto">
          <a:xfrm rot="10800000" flipV="1">
            <a:off x="5076825" y="3321050"/>
            <a:ext cx="1588" cy="287338"/>
          </a:xfrm>
          <a:prstGeom prst="bentConnector3">
            <a:avLst>
              <a:gd name="adj1" fmla="val 14395468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70001" name="Elbow Connector 21"/>
          <p:cNvCxnSpPr>
            <a:cxnSpLocks noChangeShapeType="1"/>
            <a:stCxn id="169995" idx="1"/>
            <a:endCxn id="169996" idx="1"/>
          </p:cNvCxnSpPr>
          <p:nvPr/>
        </p:nvCxnSpPr>
        <p:spPr bwMode="auto">
          <a:xfrm rot="10800000" flipV="1">
            <a:off x="5076825" y="4329113"/>
            <a:ext cx="1588" cy="287337"/>
          </a:xfrm>
          <a:prstGeom prst="bentConnector3">
            <a:avLst>
              <a:gd name="adj1" fmla="val 14395468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70002" name="Elbow Connector 23"/>
          <p:cNvCxnSpPr>
            <a:cxnSpLocks noChangeShapeType="1"/>
            <a:stCxn id="169997" idx="1"/>
            <a:endCxn id="169998" idx="1"/>
          </p:cNvCxnSpPr>
          <p:nvPr/>
        </p:nvCxnSpPr>
        <p:spPr bwMode="auto">
          <a:xfrm rot="10800000" flipV="1">
            <a:off x="5076825" y="5049838"/>
            <a:ext cx="1588" cy="287337"/>
          </a:xfrm>
          <a:prstGeom prst="bentConnector3">
            <a:avLst>
              <a:gd name="adj1" fmla="val 14395468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222451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CLUSTAL</a:t>
            </a:r>
          </a:p>
        </p:txBody>
      </p:sp>
      <p:sp>
        <p:nvSpPr>
          <p:cNvPr id="171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Align your fixed pairs with each other</a:t>
            </a:r>
          </a:p>
          <a:p>
            <a:endParaRPr lang="en-GB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Sequence searching and alignments - Andrew Cowley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C2FEC6CD-7D2D-48FC-8F44-9EAB398F679E}" type="datetime1">
              <a:rPr lang="en-GB"/>
              <a:pPr>
                <a:defRPr/>
              </a:pPr>
              <a:t>26/11/2020</a:t>
            </a:fld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21AB44-62BD-42C6-A911-D831FAAC604B}" type="slidenum">
              <a:rPr lang="de-DE" smtClean="0"/>
              <a:pPr>
                <a:defRPr/>
              </a:pPr>
              <a:t>12</a:t>
            </a:fld>
            <a:endParaRPr lang="de-DE"/>
          </a:p>
        </p:txBody>
      </p:sp>
      <p:sp>
        <p:nvSpPr>
          <p:cNvPr id="171015" name="Rounded Rectangle 6"/>
          <p:cNvSpPr>
            <a:spLocks noChangeArrowheads="1"/>
          </p:cNvSpPr>
          <p:nvPr/>
        </p:nvSpPr>
        <p:spPr bwMode="auto">
          <a:xfrm>
            <a:off x="5076825" y="2565400"/>
            <a:ext cx="2447925" cy="7143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1016" name="Rounded Rectangle 7"/>
          <p:cNvSpPr>
            <a:spLocks noChangeArrowheads="1"/>
          </p:cNvSpPr>
          <p:nvPr/>
        </p:nvSpPr>
        <p:spPr bwMode="auto">
          <a:xfrm>
            <a:off x="5076825" y="2852738"/>
            <a:ext cx="2447925" cy="714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1017" name="Rounded Rectangle 8"/>
          <p:cNvSpPr>
            <a:spLocks noChangeArrowheads="1"/>
          </p:cNvSpPr>
          <p:nvPr/>
        </p:nvSpPr>
        <p:spPr bwMode="auto">
          <a:xfrm>
            <a:off x="5076825" y="3284538"/>
            <a:ext cx="2447925" cy="730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1018" name="Rounded Rectangle 9"/>
          <p:cNvSpPr>
            <a:spLocks noChangeArrowheads="1"/>
          </p:cNvSpPr>
          <p:nvPr/>
        </p:nvSpPr>
        <p:spPr bwMode="auto">
          <a:xfrm>
            <a:off x="5076825" y="3573463"/>
            <a:ext cx="2447925" cy="714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1019" name="Rounded Rectangle 10"/>
          <p:cNvSpPr>
            <a:spLocks noChangeArrowheads="1"/>
          </p:cNvSpPr>
          <p:nvPr/>
        </p:nvSpPr>
        <p:spPr bwMode="auto">
          <a:xfrm>
            <a:off x="5076825" y="4292600"/>
            <a:ext cx="2447925" cy="730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1020" name="Rounded Rectangle 11"/>
          <p:cNvSpPr>
            <a:spLocks noChangeArrowheads="1"/>
          </p:cNvSpPr>
          <p:nvPr/>
        </p:nvSpPr>
        <p:spPr bwMode="auto">
          <a:xfrm>
            <a:off x="5076825" y="4581525"/>
            <a:ext cx="2447925" cy="7143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1021" name="Rounded Rectangle 12"/>
          <p:cNvSpPr>
            <a:spLocks noChangeArrowheads="1"/>
          </p:cNvSpPr>
          <p:nvPr/>
        </p:nvSpPr>
        <p:spPr bwMode="auto">
          <a:xfrm>
            <a:off x="5076825" y="5013325"/>
            <a:ext cx="2447925" cy="7143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1022" name="Rounded Rectangle 13"/>
          <p:cNvSpPr>
            <a:spLocks noChangeArrowheads="1"/>
          </p:cNvSpPr>
          <p:nvPr/>
        </p:nvSpPr>
        <p:spPr bwMode="auto">
          <a:xfrm>
            <a:off x="5076825" y="5300663"/>
            <a:ext cx="2447925" cy="730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cxnSp>
        <p:nvCxnSpPr>
          <p:cNvPr id="171023" name="Elbow Connector 14"/>
          <p:cNvCxnSpPr>
            <a:cxnSpLocks noChangeShapeType="1"/>
            <a:stCxn id="171015" idx="1"/>
            <a:endCxn id="171016" idx="1"/>
          </p:cNvCxnSpPr>
          <p:nvPr/>
        </p:nvCxnSpPr>
        <p:spPr bwMode="auto">
          <a:xfrm rot="10800000" flipV="1">
            <a:off x="5076825" y="2600325"/>
            <a:ext cx="1588" cy="288925"/>
          </a:xfrm>
          <a:prstGeom prst="bentConnector3">
            <a:avLst>
              <a:gd name="adj1" fmla="val 14395468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71024" name="Elbow Connector 15"/>
          <p:cNvCxnSpPr>
            <a:cxnSpLocks noChangeShapeType="1"/>
            <a:stCxn id="171017" idx="1"/>
            <a:endCxn id="171018" idx="1"/>
          </p:cNvCxnSpPr>
          <p:nvPr/>
        </p:nvCxnSpPr>
        <p:spPr bwMode="auto">
          <a:xfrm rot="10800000" flipV="1">
            <a:off x="5076825" y="3321050"/>
            <a:ext cx="1588" cy="287338"/>
          </a:xfrm>
          <a:prstGeom prst="bentConnector3">
            <a:avLst>
              <a:gd name="adj1" fmla="val 14395468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71025" name="Elbow Connector 16"/>
          <p:cNvCxnSpPr>
            <a:cxnSpLocks noChangeShapeType="1"/>
            <a:stCxn id="171019" idx="1"/>
            <a:endCxn id="171020" idx="1"/>
          </p:cNvCxnSpPr>
          <p:nvPr/>
        </p:nvCxnSpPr>
        <p:spPr bwMode="auto">
          <a:xfrm rot="10800000" flipV="1">
            <a:off x="5076825" y="4329113"/>
            <a:ext cx="1588" cy="287337"/>
          </a:xfrm>
          <a:prstGeom prst="bentConnector3">
            <a:avLst>
              <a:gd name="adj1" fmla="val 14395468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71026" name="Elbow Connector 17"/>
          <p:cNvCxnSpPr>
            <a:cxnSpLocks noChangeShapeType="1"/>
            <a:stCxn id="171021" idx="1"/>
            <a:endCxn id="171022" idx="1"/>
          </p:cNvCxnSpPr>
          <p:nvPr/>
        </p:nvCxnSpPr>
        <p:spPr bwMode="auto">
          <a:xfrm rot="10800000" flipV="1">
            <a:off x="5076825" y="5049838"/>
            <a:ext cx="1588" cy="287337"/>
          </a:xfrm>
          <a:prstGeom prst="bentConnector3">
            <a:avLst>
              <a:gd name="adj1" fmla="val 14395468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grpSp>
        <p:nvGrpSpPr>
          <p:cNvPr id="171027" name="Group 24"/>
          <p:cNvGrpSpPr>
            <a:grpSpLocks/>
          </p:cNvGrpSpPr>
          <p:nvPr/>
        </p:nvGrpSpPr>
        <p:grpSpPr bwMode="auto">
          <a:xfrm>
            <a:off x="4356100" y="2708275"/>
            <a:ext cx="503238" cy="720725"/>
            <a:chOff x="4211960" y="2708920"/>
            <a:chExt cx="504056" cy="720080"/>
          </a:xfrm>
        </p:grpSpPr>
        <p:cxnSp>
          <p:nvCxnSpPr>
            <p:cNvPr id="171032" name="Straight Connector 19"/>
            <p:cNvCxnSpPr>
              <a:cxnSpLocks noChangeShapeType="1"/>
            </p:cNvCxnSpPr>
            <p:nvPr/>
          </p:nvCxnSpPr>
          <p:spPr bwMode="auto">
            <a:xfrm rot="10800000">
              <a:off x="4211960" y="2708920"/>
              <a:ext cx="504056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71033" name="Straight Connector 21"/>
            <p:cNvCxnSpPr>
              <a:cxnSpLocks noChangeShapeType="1"/>
            </p:cNvCxnSpPr>
            <p:nvPr/>
          </p:nvCxnSpPr>
          <p:spPr bwMode="auto">
            <a:xfrm rot="5400000">
              <a:off x="3851920" y="3068960"/>
              <a:ext cx="72008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71034" name="Straight Connector 23"/>
            <p:cNvCxnSpPr>
              <a:cxnSpLocks noChangeShapeType="1"/>
            </p:cNvCxnSpPr>
            <p:nvPr/>
          </p:nvCxnSpPr>
          <p:spPr bwMode="auto">
            <a:xfrm>
              <a:off x="4211960" y="3429000"/>
              <a:ext cx="504056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171028" name="Group 25"/>
          <p:cNvGrpSpPr>
            <a:grpSpLocks/>
          </p:cNvGrpSpPr>
          <p:nvPr/>
        </p:nvGrpSpPr>
        <p:grpSpPr bwMode="auto">
          <a:xfrm>
            <a:off x="4356100" y="4437063"/>
            <a:ext cx="503238" cy="720725"/>
            <a:chOff x="4211960" y="2708920"/>
            <a:chExt cx="504056" cy="720080"/>
          </a:xfrm>
        </p:grpSpPr>
        <p:cxnSp>
          <p:nvCxnSpPr>
            <p:cNvPr id="171029" name="Straight Connector 26"/>
            <p:cNvCxnSpPr>
              <a:cxnSpLocks noChangeShapeType="1"/>
            </p:cNvCxnSpPr>
            <p:nvPr/>
          </p:nvCxnSpPr>
          <p:spPr bwMode="auto">
            <a:xfrm rot="10800000">
              <a:off x="4211960" y="2708920"/>
              <a:ext cx="504056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71030" name="Straight Connector 27"/>
            <p:cNvCxnSpPr>
              <a:cxnSpLocks noChangeShapeType="1"/>
            </p:cNvCxnSpPr>
            <p:nvPr/>
          </p:nvCxnSpPr>
          <p:spPr bwMode="auto">
            <a:xfrm rot="5400000">
              <a:off x="3851920" y="3068960"/>
              <a:ext cx="72008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71031" name="Straight Connector 28"/>
            <p:cNvCxnSpPr>
              <a:cxnSpLocks noChangeShapeType="1"/>
            </p:cNvCxnSpPr>
            <p:nvPr/>
          </p:nvCxnSpPr>
          <p:spPr bwMode="auto">
            <a:xfrm>
              <a:off x="4211960" y="3429000"/>
              <a:ext cx="504056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</p:grpSp>
    </p:spTree>
    <p:extLst>
      <p:ext uri="{BB962C8B-B14F-4D97-AF65-F5344CB8AC3E}">
        <p14:creationId xmlns:p14="http://schemas.microsoft.com/office/powerpoint/2010/main" val="338963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CLUSTAL</a:t>
            </a:r>
          </a:p>
        </p:txBody>
      </p:sp>
      <p:sp>
        <p:nvSpPr>
          <p:cNvPr id="171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Align your fixed pairs with each other</a:t>
            </a:r>
          </a:p>
          <a:p>
            <a:endParaRPr lang="en-GB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Sequence searching and alignments - Andrew Cowley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C2FEC6CD-7D2D-48FC-8F44-9EAB398F679E}" type="datetime1">
              <a:rPr lang="en-GB"/>
              <a:pPr>
                <a:defRPr/>
              </a:pPr>
              <a:t>26/11/2020</a:t>
            </a:fld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21AB44-62BD-42C6-A911-D831FAAC604B}" type="slidenum">
              <a:rPr lang="de-DE" smtClean="0"/>
              <a:pPr>
                <a:defRPr/>
              </a:pPr>
              <a:t>13</a:t>
            </a:fld>
            <a:endParaRPr lang="de-DE"/>
          </a:p>
        </p:txBody>
      </p:sp>
      <p:sp>
        <p:nvSpPr>
          <p:cNvPr id="171015" name="Rounded Rectangle 6"/>
          <p:cNvSpPr>
            <a:spLocks noChangeArrowheads="1"/>
          </p:cNvSpPr>
          <p:nvPr/>
        </p:nvSpPr>
        <p:spPr bwMode="auto">
          <a:xfrm>
            <a:off x="5076825" y="2565400"/>
            <a:ext cx="2447925" cy="7143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1016" name="Rounded Rectangle 7"/>
          <p:cNvSpPr>
            <a:spLocks noChangeArrowheads="1"/>
          </p:cNvSpPr>
          <p:nvPr/>
        </p:nvSpPr>
        <p:spPr bwMode="auto">
          <a:xfrm>
            <a:off x="5076825" y="2852738"/>
            <a:ext cx="2447925" cy="714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1017" name="Rounded Rectangle 8"/>
          <p:cNvSpPr>
            <a:spLocks noChangeArrowheads="1"/>
          </p:cNvSpPr>
          <p:nvPr/>
        </p:nvSpPr>
        <p:spPr bwMode="auto">
          <a:xfrm>
            <a:off x="5076825" y="3284538"/>
            <a:ext cx="2447925" cy="730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1018" name="Rounded Rectangle 9"/>
          <p:cNvSpPr>
            <a:spLocks noChangeArrowheads="1"/>
          </p:cNvSpPr>
          <p:nvPr/>
        </p:nvSpPr>
        <p:spPr bwMode="auto">
          <a:xfrm>
            <a:off x="5076825" y="3573463"/>
            <a:ext cx="2447925" cy="714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1019" name="Rounded Rectangle 10"/>
          <p:cNvSpPr>
            <a:spLocks noChangeArrowheads="1"/>
          </p:cNvSpPr>
          <p:nvPr/>
        </p:nvSpPr>
        <p:spPr bwMode="auto">
          <a:xfrm>
            <a:off x="5076825" y="4292600"/>
            <a:ext cx="2447925" cy="730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1020" name="Rounded Rectangle 11"/>
          <p:cNvSpPr>
            <a:spLocks noChangeArrowheads="1"/>
          </p:cNvSpPr>
          <p:nvPr/>
        </p:nvSpPr>
        <p:spPr bwMode="auto">
          <a:xfrm>
            <a:off x="5076825" y="4581525"/>
            <a:ext cx="2447925" cy="7143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1021" name="Rounded Rectangle 12"/>
          <p:cNvSpPr>
            <a:spLocks noChangeArrowheads="1"/>
          </p:cNvSpPr>
          <p:nvPr/>
        </p:nvSpPr>
        <p:spPr bwMode="auto">
          <a:xfrm>
            <a:off x="5076825" y="5013325"/>
            <a:ext cx="2447925" cy="7143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1022" name="Rounded Rectangle 13"/>
          <p:cNvSpPr>
            <a:spLocks noChangeArrowheads="1"/>
          </p:cNvSpPr>
          <p:nvPr/>
        </p:nvSpPr>
        <p:spPr bwMode="auto">
          <a:xfrm>
            <a:off x="5076825" y="5300663"/>
            <a:ext cx="2447925" cy="730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cxnSp>
        <p:nvCxnSpPr>
          <p:cNvPr id="171023" name="Elbow Connector 14"/>
          <p:cNvCxnSpPr>
            <a:cxnSpLocks noChangeShapeType="1"/>
            <a:stCxn id="171015" idx="1"/>
            <a:endCxn id="171016" idx="1"/>
          </p:cNvCxnSpPr>
          <p:nvPr/>
        </p:nvCxnSpPr>
        <p:spPr bwMode="auto">
          <a:xfrm rot="10800000" flipV="1">
            <a:off x="5076825" y="2600325"/>
            <a:ext cx="1588" cy="288925"/>
          </a:xfrm>
          <a:prstGeom prst="bentConnector3">
            <a:avLst>
              <a:gd name="adj1" fmla="val 14395468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71024" name="Elbow Connector 15"/>
          <p:cNvCxnSpPr>
            <a:cxnSpLocks noChangeShapeType="1"/>
            <a:stCxn id="171017" idx="1"/>
            <a:endCxn id="171018" idx="1"/>
          </p:cNvCxnSpPr>
          <p:nvPr/>
        </p:nvCxnSpPr>
        <p:spPr bwMode="auto">
          <a:xfrm rot="10800000" flipV="1">
            <a:off x="5076825" y="3321050"/>
            <a:ext cx="1588" cy="287338"/>
          </a:xfrm>
          <a:prstGeom prst="bentConnector3">
            <a:avLst>
              <a:gd name="adj1" fmla="val 14395468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71025" name="Elbow Connector 16"/>
          <p:cNvCxnSpPr>
            <a:cxnSpLocks noChangeShapeType="1"/>
            <a:stCxn id="171019" idx="1"/>
            <a:endCxn id="171020" idx="1"/>
          </p:cNvCxnSpPr>
          <p:nvPr/>
        </p:nvCxnSpPr>
        <p:spPr bwMode="auto">
          <a:xfrm rot="10800000" flipV="1">
            <a:off x="5076825" y="4329113"/>
            <a:ext cx="1588" cy="287337"/>
          </a:xfrm>
          <a:prstGeom prst="bentConnector3">
            <a:avLst>
              <a:gd name="adj1" fmla="val 14395468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71026" name="Elbow Connector 17"/>
          <p:cNvCxnSpPr>
            <a:cxnSpLocks noChangeShapeType="1"/>
            <a:stCxn id="171021" idx="1"/>
            <a:endCxn id="171022" idx="1"/>
          </p:cNvCxnSpPr>
          <p:nvPr/>
        </p:nvCxnSpPr>
        <p:spPr bwMode="auto">
          <a:xfrm rot="10800000" flipV="1">
            <a:off x="5076825" y="5049838"/>
            <a:ext cx="1588" cy="287337"/>
          </a:xfrm>
          <a:prstGeom prst="bentConnector3">
            <a:avLst>
              <a:gd name="adj1" fmla="val 14395468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grpSp>
        <p:nvGrpSpPr>
          <p:cNvPr id="171027" name="Group 24"/>
          <p:cNvGrpSpPr>
            <a:grpSpLocks/>
          </p:cNvGrpSpPr>
          <p:nvPr/>
        </p:nvGrpSpPr>
        <p:grpSpPr bwMode="auto">
          <a:xfrm>
            <a:off x="4356100" y="2708275"/>
            <a:ext cx="503238" cy="720725"/>
            <a:chOff x="4211960" y="2708920"/>
            <a:chExt cx="504056" cy="720080"/>
          </a:xfrm>
        </p:grpSpPr>
        <p:cxnSp>
          <p:nvCxnSpPr>
            <p:cNvPr id="171032" name="Straight Connector 19"/>
            <p:cNvCxnSpPr>
              <a:cxnSpLocks noChangeShapeType="1"/>
            </p:cNvCxnSpPr>
            <p:nvPr/>
          </p:nvCxnSpPr>
          <p:spPr bwMode="auto">
            <a:xfrm rot="10800000">
              <a:off x="4211960" y="2708920"/>
              <a:ext cx="504056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71033" name="Straight Connector 21"/>
            <p:cNvCxnSpPr>
              <a:cxnSpLocks noChangeShapeType="1"/>
            </p:cNvCxnSpPr>
            <p:nvPr/>
          </p:nvCxnSpPr>
          <p:spPr bwMode="auto">
            <a:xfrm rot="5400000">
              <a:off x="3851920" y="3068960"/>
              <a:ext cx="72008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71034" name="Straight Connector 23"/>
            <p:cNvCxnSpPr>
              <a:cxnSpLocks noChangeShapeType="1"/>
            </p:cNvCxnSpPr>
            <p:nvPr/>
          </p:nvCxnSpPr>
          <p:spPr bwMode="auto">
            <a:xfrm>
              <a:off x="4211960" y="3429000"/>
              <a:ext cx="504056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171028" name="Group 25"/>
          <p:cNvGrpSpPr>
            <a:grpSpLocks/>
          </p:cNvGrpSpPr>
          <p:nvPr/>
        </p:nvGrpSpPr>
        <p:grpSpPr bwMode="auto">
          <a:xfrm>
            <a:off x="4356100" y="4437063"/>
            <a:ext cx="503238" cy="720725"/>
            <a:chOff x="4211960" y="2708920"/>
            <a:chExt cx="504056" cy="720080"/>
          </a:xfrm>
        </p:grpSpPr>
        <p:cxnSp>
          <p:nvCxnSpPr>
            <p:cNvPr id="171029" name="Straight Connector 26"/>
            <p:cNvCxnSpPr>
              <a:cxnSpLocks noChangeShapeType="1"/>
            </p:cNvCxnSpPr>
            <p:nvPr/>
          </p:nvCxnSpPr>
          <p:spPr bwMode="auto">
            <a:xfrm rot="10800000">
              <a:off x="4211960" y="2708920"/>
              <a:ext cx="504056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71030" name="Straight Connector 27"/>
            <p:cNvCxnSpPr>
              <a:cxnSpLocks noChangeShapeType="1"/>
            </p:cNvCxnSpPr>
            <p:nvPr/>
          </p:nvCxnSpPr>
          <p:spPr bwMode="auto">
            <a:xfrm rot="5400000">
              <a:off x="3851920" y="3068960"/>
              <a:ext cx="72008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71031" name="Straight Connector 28"/>
            <p:cNvCxnSpPr>
              <a:cxnSpLocks noChangeShapeType="1"/>
            </p:cNvCxnSpPr>
            <p:nvPr/>
          </p:nvCxnSpPr>
          <p:spPr bwMode="auto">
            <a:xfrm>
              <a:off x="4211960" y="3429000"/>
              <a:ext cx="504056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</p:grpSp>
    </p:spTree>
    <p:extLst>
      <p:ext uri="{BB962C8B-B14F-4D97-AF65-F5344CB8AC3E}">
        <p14:creationId xmlns:p14="http://schemas.microsoft.com/office/powerpoint/2010/main" val="242463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smtClean="0"/>
          </a:p>
        </p:txBody>
      </p:sp>
      <p:sp>
        <p:nvSpPr>
          <p:cNvPr id="172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Note, this is not a phylogram!</a:t>
            </a:r>
          </a:p>
          <a:p>
            <a:r>
              <a:rPr lang="en-GB" smtClean="0"/>
              <a:t>Only a guide tree for the alignment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Sequence searching and alignments - Andrew Cowley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5661D8A9-6D11-44F4-B5F4-9B6BF9C00460}" type="datetime1">
              <a:rPr lang="en-GB"/>
              <a:pPr>
                <a:defRPr/>
              </a:pPr>
              <a:t>26/11/2020</a:t>
            </a:fld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9933ED-1473-433C-AAEA-FEBE368660DC}" type="slidenum">
              <a:rPr lang="de-DE" smtClean="0"/>
              <a:pPr>
                <a:defRPr/>
              </a:pPr>
              <a:t>14</a:t>
            </a:fld>
            <a:endParaRPr lang="de-DE"/>
          </a:p>
        </p:txBody>
      </p:sp>
      <p:pic>
        <p:nvPicPr>
          <p:cNvPr id="7" name="Picture 6" descr="guidetre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188" y="2852738"/>
            <a:ext cx="7740650" cy="20399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Multiply 7"/>
          <p:cNvSpPr/>
          <p:nvPr/>
        </p:nvSpPr>
        <p:spPr bwMode="auto">
          <a:xfrm>
            <a:off x="323850" y="2708275"/>
            <a:ext cx="1800225" cy="936625"/>
          </a:xfrm>
          <a:prstGeom prst="mathMultiply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GB">
              <a:ea typeface="Geneva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17431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ClustalW at the EBI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Sequence searching and alignments - Andrew Cowley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04265709-B9F0-4EC5-A74D-5D3F9E33B7B9}" type="datetime1">
              <a:rPr lang="en-GB"/>
              <a:pPr>
                <a:defRPr/>
              </a:pPr>
              <a:t>26/11/2020</a:t>
            </a:fld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917D23-9B91-4268-B142-DC7DD5DB44CC}" type="slidenum">
              <a:rPr lang="de-DE" smtClean="0"/>
              <a:pPr>
                <a:defRPr/>
              </a:pPr>
              <a:t>15</a:t>
            </a:fld>
            <a:endParaRPr lang="de-DE"/>
          </a:p>
        </p:txBody>
      </p:sp>
      <p:pic>
        <p:nvPicPr>
          <p:cNvPr id="7" name="Picture 6" descr="sequencetool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5875" y="1196975"/>
            <a:ext cx="4032250" cy="3987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Oval 7"/>
          <p:cNvSpPr/>
          <p:nvPr/>
        </p:nvSpPr>
        <p:spPr bwMode="auto">
          <a:xfrm>
            <a:off x="3924300" y="2781300"/>
            <a:ext cx="1655763" cy="360363"/>
          </a:xfrm>
          <a:prstGeom prst="ellipse">
            <a:avLst/>
          </a:prstGeom>
          <a:noFill/>
          <a:ln w="50800"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35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914400"/>
            <a:ext cx="7805737" cy="450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3925406" y="117475"/>
            <a:ext cx="156099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r>
              <a:rPr lang="en-US" sz="2800" dirty="0" err="1">
                <a:latin typeface="Gill Sans MT"/>
                <a:cs typeface="Gill Sans MT"/>
              </a:rPr>
              <a:t>ClustalW</a:t>
            </a:r>
            <a:endParaRPr lang="en-US" sz="2800" dirty="0">
              <a:latin typeface="Gill Sans MT"/>
              <a:cs typeface="Gill Sans MT"/>
            </a:endParaRP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1295400" y="5797550"/>
            <a:ext cx="7467600" cy="831850"/>
          </a:xfrm>
          <a:prstGeom prst="rect">
            <a:avLst/>
          </a:prstGeom>
          <a:noFill/>
          <a:ln w="9525">
            <a:solidFill>
              <a:srgbClr val="99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r>
              <a:rPr lang="en-US">
                <a:latin typeface="Gill Sans MT"/>
                <a:cs typeface="Gill Sans MT"/>
              </a:rPr>
              <a:t>Note how the region of a conserved histidine (▼) varies depending on which of five prominent algorithms is used</a:t>
            </a:r>
          </a:p>
        </p:txBody>
      </p:sp>
    </p:spTree>
    <p:extLst>
      <p:ext uri="{BB962C8B-B14F-4D97-AF65-F5344CB8AC3E}">
        <p14:creationId xmlns:p14="http://schemas.microsoft.com/office/powerpoint/2010/main" val="394711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latin typeface="Times New Roman" pitchFamily="18" charset="0"/>
                <a:cs typeface="Times New Roman" pitchFamily="18" charset="0"/>
              </a:rPr>
              <a:t>Homology           vs.           Simi</a:t>
            </a:r>
            <a:r>
              <a:rPr lang="en-GB" dirty="0" smtClean="0"/>
              <a:t>larity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322263" indent="-322263" eaLnBrk="1" hangingPunct="1">
              <a:spcBef>
                <a:spcPts val="500"/>
              </a:spcBef>
              <a:buClr>
                <a:srgbClr val="72AD46"/>
              </a:buClr>
              <a:buFont typeface="Arial" charset="0"/>
              <a:buChar char="•"/>
              <a:tabLst>
                <a:tab pos="322263" algn="l"/>
                <a:tab pos="438150" algn="l"/>
                <a:tab pos="895350" algn="l"/>
                <a:tab pos="1352550" algn="l"/>
                <a:tab pos="1809750" algn="l"/>
                <a:tab pos="2266950" algn="l"/>
                <a:tab pos="2724150" algn="l"/>
                <a:tab pos="3181350" algn="l"/>
                <a:tab pos="3638550" algn="l"/>
                <a:tab pos="4095750" algn="l"/>
                <a:tab pos="4552950" algn="l"/>
                <a:tab pos="5010150" algn="l"/>
                <a:tab pos="5467350" algn="l"/>
                <a:tab pos="5924550" algn="l"/>
                <a:tab pos="6381750" algn="l"/>
                <a:tab pos="6838950" algn="l"/>
                <a:tab pos="7296150" algn="l"/>
                <a:tab pos="7753350" algn="l"/>
                <a:tab pos="8210550" algn="l"/>
                <a:tab pos="8667750" algn="l"/>
                <a:tab pos="9124950" algn="l"/>
              </a:tabLst>
              <a:defRPr/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Presence 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of similar features because of common decent</a:t>
            </a:r>
          </a:p>
          <a:p>
            <a:pPr marL="322263" indent="-322263" eaLnBrk="1" hangingPunct="1">
              <a:spcBef>
                <a:spcPts val="500"/>
              </a:spcBef>
              <a:buClr>
                <a:srgbClr val="72AD46"/>
              </a:buClr>
              <a:buFont typeface="Arial" charset="0"/>
              <a:buChar char="•"/>
              <a:tabLst>
                <a:tab pos="322263" algn="l"/>
                <a:tab pos="438150" algn="l"/>
                <a:tab pos="895350" algn="l"/>
                <a:tab pos="1352550" algn="l"/>
                <a:tab pos="1809750" algn="l"/>
                <a:tab pos="2266950" algn="l"/>
                <a:tab pos="2724150" algn="l"/>
                <a:tab pos="3181350" algn="l"/>
                <a:tab pos="3638550" algn="l"/>
                <a:tab pos="4095750" algn="l"/>
                <a:tab pos="4552950" algn="l"/>
                <a:tab pos="5010150" algn="l"/>
                <a:tab pos="5467350" algn="l"/>
                <a:tab pos="5924550" algn="l"/>
                <a:tab pos="6381750" algn="l"/>
                <a:tab pos="6838950" algn="l"/>
                <a:tab pos="7296150" algn="l"/>
                <a:tab pos="7753350" algn="l"/>
                <a:tab pos="8210550" algn="l"/>
                <a:tab pos="8667750" algn="l"/>
                <a:tab pos="9124950" algn="l"/>
              </a:tabLst>
              <a:defRPr/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Cannot be observed since the ancestors are not anymore</a:t>
            </a:r>
          </a:p>
          <a:p>
            <a:pPr marL="322263" indent="-322263" eaLnBrk="1" hangingPunct="1">
              <a:spcBef>
                <a:spcPts val="500"/>
              </a:spcBef>
              <a:buClr>
                <a:srgbClr val="72AD46"/>
              </a:buClr>
              <a:buFont typeface="Arial" charset="0"/>
              <a:buChar char="•"/>
              <a:tabLst>
                <a:tab pos="322263" algn="l"/>
                <a:tab pos="438150" algn="l"/>
                <a:tab pos="895350" algn="l"/>
                <a:tab pos="1352550" algn="l"/>
                <a:tab pos="1809750" algn="l"/>
                <a:tab pos="2266950" algn="l"/>
                <a:tab pos="2724150" algn="l"/>
                <a:tab pos="3181350" algn="l"/>
                <a:tab pos="3638550" algn="l"/>
                <a:tab pos="4095750" algn="l"/>
                <a:tab pos="4552950" algn="l"/>
                <a:tab pos="5010150" algn="l"/>
                <a:tab pos="5467350" algn="l"/>
                <a:tab pos="5924550" algn="l"/>
                <a:tab pos="6381750" algn="l"/>
                <a:tab pos="6838950" algn="l"/>
                <a:tab pos="7296150" algn="l"/>
                <a:tab pos="7753350" algn="l"/>
                <a:tab pos="8210550" algn="l"/>
                <a:tab pos="8667750" algn="l"/>
                <a:tab pos="9124950" algn="l"/>
              </a:tabLst>
              <a:defRPr/>
            </a:pPr>
            <a:r>
              <a:rPr lang="en-GB" sz="2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Is inferred as </a:t>
            </a:r>
            <a:r>
              <a:rPr lang="en-GB" sz="2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GB" sz="2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conclusion based on ‘similarity’</a:t>
            </a:r>
          </a:p>
          <a:p>
            <a:pPr marL="322263" indent="-322263" eaLnBrk="1" hangingPunct="1">
              <a:spcBef>
                <a:spcPts val="500"/>
              </a:spcBef>
              <a:buClr>
                <a:srgbClr val="72AD46"/>
              </a:buClr>
              <a:buFont typeface="Arial" charset="0"/>
              <a:buChar char="•"/>
              <a:tabLst>
                <a:tab pos="322263" algn="l"/>
                <a:tab pos="438150" algn="l"/>
                <a:tab pos="895350" algn="l"/>
                <a:tab pos="1352550" algn="l"/>
                <a:tab pos="1809750" algn="l"/>
                <a:tab pos="2266950" algn="l"/>
                <a:tab pos="2724150" algn="l"/>
                <a:tab pos="3181350" algn="l"/>
                <a:tab pos="3638550" algn="l"/>
                <a:tab pos="4095750" algn="l"/>
                <a:tab pos="4552950" algn="l"/>
                <a:tab pos="5010150" algn="l"/>
                <a:tab pos="5467350" algn="l"/>
                <a:tab pos="5924550" algn="l"/>
                <a:tab pos="6381750" algn="l"/>
                <a:tab pos="6838950" algn="l"/>
                <a:tab pos="7296150" algn="l"/>
                <a:tab pos="7753350" algn="l"/>
                <a:tab pos="8210550" algn="l"/>
                <a:tab pos="8667750" algn="l"/>
                <a:tab pos="9124950" algn="l"/>
              </a:tabLst>
              <a:defRPr/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Homology is like pregnancy: Either one is or one isn’t! (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Gribskov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– 1999)</a:t>
            </a:r>
          </a:p>
          <a:p>
            <a:pPr>
              <a:defRPr/>
            </a:pPr>
            <a:endParaRPr lang="en-GB" dirty="0">
              <a:cs typeface="+mn-c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322263" indent="-322263" eaLnBrk="1" hangingPunct="1">
              <a:spcBef>
                <a:spcPts val="500"/>
              </a:spcBef>
              <a:buClr>
                <a:srgbClr val="72AD46"/>
              </a:buClr>
              <a:buFont typeface="Arial" charset="0"/>
              <a:buChar char="•"/>
              <a:tabLst>
                <a:tab pos="322263" algn="l"/>
                <a:tab pos="438150" algn="l"/>
                <a:tab pos="895350" algn="l"/>
                <a:tab pos="1352550" algn="l"/>
                <a:tab pos="1809750" algn="l"/>
                <a:tab pos="2266950" algn="l"/>
                <a:tab pos="2724150" algn="l"/>
                <a:tab pos="3181350" algn="l"/>
                <a:tab pos="3638550" algn="l"/>
                <a:tab pos="4095750" algn="l"/>
                <a:tab pos="4552950" algn="l"/>
                <a:tab pos="5010150" algn="l"/>
                <a:tab pos="5467350" algn="l"/>
                <a:tab pos="5924550" algn="l"/>
                <a:tab pos="6381750" algn="l"/>
                <a:tab pos="6838950" algn="l"/>
                <a:tab pos="7296150" algn="l"/>
                <a:tab pos="7753350" algn="l"/>
                <a:tab pos="8210550" algn="l"/>
                <a:tab pos="8667750" algn="l"/>
                <a:tab pos="9124950" algn="l"/>
              </a:tabLst>
              <a:defRPr/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Quantifies a ‘likeness’</a:t>
            </a:r>
          </a:p>
          <a:p>
            <a:pPr marL="322263" indent="-322263" eaLnBrk="1" hangingPunct="1">
              <a:spcBef>
                <a:spcPts val="500"/>
              </a:spcBef>
              <a:buClr>
                <a:srgbClr val="72AD46"/>
              </a:buClr>
              <a:buFont typeface="Arial" charset="0"/>
              <a:buChar char="•"/>
              <a:tabLst>
                <a:tab pos="322263" algn="l"/>
                <a:tab pos="438150" algn="l"/>
                <a:tab pos="895350" algn="l"/>
                <a:tab pos="1352550" algn="l"/>
                <a:tab pos="1809750" algn="l"/>
                <a:tab pos="2266950" algn="l"/>
                <a:tab pos="2724150" algn="l"/>
                <a:tab pos="3181350" algn="l"/>
                <a:tab pos="3638550" algn="l"/>
                <a:tab pos="4095750" algn="l"/>
                <a:tab pos="4552950" algn="l"/>
                <a:tab pos="5010150" algn="l"/>
                <a:tab pos="5467350" algn="l"/>
                <a:tab pos="5924550" algn="l"/>
                <a:tab pos="6381750" algn="l"/>
                <a:tab pos="6838950" algn="l"/>
                <a:tab pos="7296150" algn="l"/>
                <a:tab pos="7753350" algn="l"/>
                <a:tab pos="8210550" algn="l"/>
                <a:tab pos="8667750" algn="l"/>
                <a:tab pos="9124950" algn="l"/>
              </a:tabLst>
              <a:defRPr/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Uses statistics to determine ‘significance’ of a similarity</a:t>
            </a:r>
          </a:p>
          <a:p>
            <a:pPr marL="322263" indent="-322263" eaLnBrk="1" hangingPunct="1">
              <a:spcBef>
                <a:spcPts val="500"/>
              </a:spcBef>
              <a:buClr>
                <a:srgbClr val="72AD46"/>
              </a:buClr>
              <a:buFont typeface="Arial" charset="0"/>
              <a:buChar char="•"/>
              <a:tabLst>
                <a:tab pos="322263" algn="l"/>
                <a:tab pos="438150" algn="l"/>
                <a:tab pos="895350" algn="l"/>
                <a:tab pos="1352550" algn="l"/>
                <a:tab pos="1809750" algn="l"/>
                <a:tab pos="2266950" algn="l"/>
                <a:tab pos="2724150" algn="l"/>
                <a:tab pos="3181350" algn="l"/>
                <a:tab pos="3638550" algn="l"/>
                <a:tab pos="4095750" algn="l"/>
                <a:tab pos="4552950" algn="l"/>
                <a:tab pos="5010150" algn="l"/>
                <a:tab pos="5467350" algn="l"/>
                <a:tab pos="5924550" algn="l"/>
                <a:tab pos="6381750" algn="l"/>
                <a:tab pos="6838950" algn="l"/>
                <a:tab pos="7296150" algn="l"/>
                <a:tab pos="7753350" algn="l"/>
                <a:tab pos="8210550" algn="l"/>
                <a:tab pos="8667750" algn="l"/>
                <a:tab pos="9124950" algn="l"/>
              </a:tabLst>
              <a:defRPr/>
            </a:pPr>
            <a:r>
              <a:rPr lang="en-GB" sz="2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Statistically significant similar sequences are considered ‘homologous’</a:t>
            </a:r>
          </a:p>
          <a:p>
            <a:pPr>
              <a:defRPr/>
            </a:pPr>
            <a:endParaRPr lang="en-GB" sz="2000" dirty="0">
              <a:cs typeface="+mn-cs"/>
            </a:endParaRPr>
          </a:p>
        </p:txBody>
      </p:sp>
      <p:sp>
        <p:nvSpPr>
          <p:cNvPr id="52230" name="Date Placeholder 5"/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76B3EFAD-62E5-4A11-9BF3-60892955BB02}" type="datetime1">
              <a:rPr lang="en-GB">
                <a:ea typeface="Geneva" pitchFamily="25" charset="0"/>
              </a:rPr>
              <a:pPr>
                <a:defRPr/>
              </a:pPr>
              <a:t>26/11/2020</a:t>
            </a:fld>
            <a:endParaRPr lang="de-DE">
              <a:ea typeface="Geneva" pitchFamily="25" charset="0"/>
              <a:cs typeface="Geneva" pitchFamily="25" charset="0"/>
            </a:endParaRPr>
          </a:p>
        </p:txBody>
      </p:sp>
      <p:sp>
        <p:nvSpPr>
          <p:cNvPr id="11367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DA24F46-0E4F-4F6B-8299-4152B8D6D861}" type="slidenum">
              <a:rPr lang="de-DE" smtClean="0">
                <a:ea typeface="Geneva" pitchFamily="25" charset="0"/>
                <a:cs typeface="Geneva" pitchFamily="25" charset="0"/>
              </a:rPr>
              <a:pPr/>
              <a:t>17</a:t>
            </a:fld>
            <a:endParaRPr lang="de-DE" smtClean="0">
              <a:ea typeface="Geneva" pitchFamily="25" charset="0"/>
              <a:cs typeface="Geneva" pitchFamily="2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89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0600" y="264633"/>
            <a:ext cx="69342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59939" algn="l"/>
              </a:tabLst>
            </a:pPr>
            <a:r>
              <a:rPr spc="-5" dirty="0">
                <a:latin typeface="Comic Sans MS"/>
                <a:cs typeface="Comic Sans MS"/>
              </a:rPr>
              <a:t>ClustalW	example</a:t>
            </a:r>
          </a:p>
        </p:txBody>
      </p:sp>
      <p:sp>
        <p:nvSpPr>
          <p:cNvPr id="3" name="object 3"/>
          <p:cNvSpPr/>
          <p:nvPr/>
        </p:nvSpPr>
        <p:spPr>
          <a:xfrm>
            <a:off x="533400" y="1219200"/>
            <a:ext cx="7924800" cy="44497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4294967295"/>
          </p:nvPr>
        </p:nvSpPr>
        <p:spPr>
          <a:xfrm>
            <a:off x="8135975" y="6322310"/>
            <a:ext cx="27432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60"/>
              </a:lnSpc>
            </a:pPr>
            <a:fld id="{81D60167-4931-47E6-BA6A-407CBD079E47}" type="slidenum">
              <a:rPr dirty="0"/>
              <a:t>18</a:t>
            </a:fld>
            <a:endParaRPr dirty="0"/>
          </a:p>
        </p:txBody>
      </p:sp>
      <p:sp>
        <p:nvSpPr>
          <p:cNvPr id="5" name="object 5"/>
          <p:cNvSpPr txBox="1"/>
          <p:nvPr/>
        </p:nvSpPr>
        <p:spPr>
          <a:xfrm>
            <a:off x="231140" y="6383906"/>
            <a:ext cx="4416425" cy="266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35"/>
              </a:lnSpc>
            </a:pPr>
            <a:r>
              <a:rPr sz="900" spc="-10" dirty="0">
                <a:latin typeface="Arial"/>
                <a:cs typeface="Arial"/>
              </a:rPr>
              <a:t>Pevsner, </a:t>
            </a:r>
            <a:r>
              <a:rPr sz="900" dirty="0">
                <a:latin typeface="Arial"/>
                <a:cs typeface="Arial"/>
              </a:rPr>
              <a:t>Jonathan. Bioinformatics and </a:t>
            </a:r>
            <a:r>
              <a:rPr sz="900" spc="-5" dirty="0">
                <a:latin typeface="Arial"/>
                <a:cs typeface="Arial"/>
              </a:rPr>
              <a:t>Functional </a:t>
            </a:r>
            <a:r>
              <a:rPr sz="900" dirty="0">
                <a:latin typeface="Arial"/>
                <a:cs typeface="Arial"/>
              </a:rPr>
              <a:t>Genomics. 2nd. Baltimore</a:t>
            </a:r>
            <a:r>
              <a:rPr sz="900" spc="-3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Maryland: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ts val="1040"/>
              </a:lnSpc>
            </a:pPr>
            <a:r>
              <a:rPr sz="900" dirty="0">
                <a:latin typeface="Arial"/>
                <a:cs typeface="Arial"/>
              </a:rPr>
              <a:t>Wiley-Blackwell, 2009. 179-207.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Print.</a:t>
            </a:r>
            <a:endParaRPr sz="9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177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161375" y="6281420"/>
            <a:ext cx="22352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29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12140" y="264633"/>
            <a:ext cx="815086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15260" algn="l"/>
                <a:tab pos="4762500" algn="l"/>
              </a:tabLst>
            </a:pPr>
            <a:r>
              <a:rPr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spc="-5" dirty="0">
                <a:latin typeface="Times New Roman" pitchFamily="18" charset="0"/>
                <a:cs typeface="Times New Roman" pitchFamily="18" charset="0"/>
              </a:rPr>
              <a:t>um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spc="-5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ry</a:t>
            </a:r>
            <a:r>
              <a:rPr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pc="-5" dirty="0" err="1" smtClean="0">
                <a:latin typeface="Times New Roman" pitchFamily="18" charset="0"/>
                <a:cs typeface="Times New Roman" pitchFamily="18" charset="0"/>
              </a:rPr>
              <a:t>Clus</a:t>
            </a:r>
            <a:r>
              <a:rPr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spc="-5" dirty="0" err="1" smtClean="0">
                <a:latin typeface="Times New Roman" pitchFamily="18" charset="0"/>
                <a:cs typeface="Times New Roman" pitchFamily="18" charset="0"/>
              </a:rPr>
              <a:t>al</a:t>
            </a:r>
            <a:r>
              <a:rPr dirty="0" err="1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	met</a:t>
            </a:r>
            <a:r>
              <a:rPr spc="-5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od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04800" y="1265428"/>
            <a:ext cx="8220710" cy="5135060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5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years,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ClustalW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was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best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method</a:t>
            </a:r>
            <a:r>
              <a:rPr sz="28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available.</a:t>
            </a:r>
          </a:p>
          <a:p>
            <a:pPr marL="355600" marR="247015" indent="-342900" algn="just">
              <a:lnSpc>
                <a:spcPct val="101099"/>
              </a:lnSpc>
              <a:spcBef>
                <a:spcPts val="46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 pitchFamily="18" charset="0"/>
                <a:cs typeface="Times New Roman" pitchFamily="18" charset="0"/>
              </a:rPr>
              <a:t>It’s still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a solid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performer,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provided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that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sequences are  closely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related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and do not have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significant structural  differences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  <a:p>
            <a:pPr marL="355600" indent="-342900" algn="just">
              <a:lnSpc>
                <a:spcPct val="100000"/>
              </a:lnSpc>
              <a:spcBef>
                <a:spcPts val="4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 pitchFamily="18" charset="0"/>
                <a:cs typeface="Times New Roman" pitchFamily="18" charset="0"/>
              </a:rPr>
              <a:t>Distinguishing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characteristics: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  <a:p>
            <a:pPr marL="755650" lvl="1" indent="-285750" algn="just">
              <a:lnSpc>
                <a:spcPct val="100000"/>
              </a:lnSpc>
              <a:spcBef>
                <a:spcPts val="525"/>
              </a:spcBef>
              <a:buChar char="–"/>
              <a:tabLst>
                <a:tab pos="755015" algn="l"/>
                <a:tab pos="755650" algn="l"/>
              </a:tabLst>
            </a:pPr>
            <a:r>
              <a:rPr sz="2800" dirty="0">
                <a:latin typeface="Times New Roman" pitchFamily="18" charset="0"/>
                <a:cs typeface="Times New Roman" pitchFamily="18" charset="0"/>
              </a:rPr>
              <a:t>Progressive alignment based on a guide</a:t>
            </a:r>
            <a:r>
              <a:rPr sz="28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tree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  <a:p>
            <a:pPr marL="749300" marR="5080" lvl="1" indent="-279400" algn="just">
              <a:lnSpc>
                <a:spcPct val="100800"/>
              </a:lnSpc>
              <a:spcBef>
                <a:spcPts val="480"/>
              </a:spcBef>
              <a:buChar char="–"/>
              <a:tabLst>
                <a:tab pos="755015" algn="l"/>
                <a:tab pos="755650" algn="l"/>
              </a:tabLst>
            </a:pPr>
            <a:r>
              <a:rPr sz="2800" spc="-5" dirty="0">
                <a:latin typeface="Times New Roman" pitchFamily="18" charset="0"/>
                <a:cs typeface="Times New Roman" pitchFamily="18" charset="0"/>
              </a:rPr>
              <a:t>Gap parameters informed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by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hydrophobicity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of amino acids and  by previously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inserted</a:t>
            </a:r>
            <a:r>
              <a:rPr sz="28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gaps</a:t>
            </a:r>
          </a:p>
          <a:p>
            <a:pPr marL="749300" marR="349885" lvl="1" indent="-279400" algn="just">
              <a:lnSpc>
                <a:spcPts val="2320"/>
              </a:lnSpc>
              <a:spcBef>
                <a:spcPts val="625"/>
              </a:spcBef>
              <a:buChar char="–"/>
              <a:tabLst>
                <a:tab pos="755015" algn="l"/>
                <a:tab pos="755650" algn="l"/>
              </a:tabLst>
            </a:pPr>
            <a:r>
              <a:rPr sz="2800" dirty="0">
                <a:latin typeface="Times New Roman" pitchFamily="18" charset="0"/>
                <a:cs typeface="Times New Roman" pitchFamily="18" charset="0"/>
              </a:rPr>
              <a:t>Amino acid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substitution matrices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derived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from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observed  sequence divergence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(different matrices for different</a:t>
            </a:r>
            <a:r>
              <a:rPr sz="28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groups</a:t>
            </a:r>
            <a:r>
              <a:rPr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49300" marR="349885" lvl="1" indent="-279400" algn="just">
              <a:lnSpc>
                <a:spcPts val="2320"/>
              </a:lnSpc>
              <a:spcBef>
                <a:spcPts val="625"/>
              </a:spcBef>
              <a:buChar char="–"/>
              <a:tabLst>
                <a:tab pos="755015" algn="l"/>
                <a:tab pos="755650" algn="l"/>
              </a:tabLst>
            </a:pPr>
            <a:endParaRPr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07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4267200" cy="944562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077200" cy="5181600"/>
          </a:xfrm>
        </p:spPr>
        <p:txBody>
          <a:bodyPr>
            <a:noAutofit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Clustal W is a general purpose multiple sequence alignment program for DNA or proteins.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produces biologically meaningful multiple sequence alignments of divergent sequence.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calculate the best match for the selected sequence ,and lines them up so that the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identiies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09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43000" y="1951673"/>
            <a:ext cx="6858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GB" sz="1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THANK YOU</a:t>
            </a:r>
            <a:endParaRPr lang="en-GB" sz="10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82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5334000" cy="8382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Algorithm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Clustal W is a matrix-based algorithm, whereas tools like T-coffee are consistency-based.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Clustal W has a fairly efficient algorithm that competes well against in other software.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first step to the algorithm is computing a rough distance matrix between each pair of sequence, also known as pairwise sequence alignment.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53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Accuracy and Results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algorithm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ClustalW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uses provides a close –to-optimal result almost every time.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However, it does exceptionally well when the data set contains sequences with varied degrees of divergence.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721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Clustal Omega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Clustal omega is a new multiple sequence alignment program that uses seeded guide trees and HMM profile –profile technique to generate alignment between three or more sequence.</a:t>
            </a:r>
          </a:p>
          <a:p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Ideally, might think to build up multiple alignments through weighted sum of pairs (pairwise 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scores) </a:t>
            </a:r>
          </a:p>
          <a:p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But 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this is too computationally intensive</a:t>
            </a:r>
          </a:p>
          <a:p>
            <a:pPr lvl="1"/>
            <a:r>
              <a:rPr lang="en-GB" dirty="0">
                <a:latin typeface="Times New Roman" pitchFamily="18" charset="0"/>
                <a:cs typeface="Times New Roman" pitchFamily="18" charset="0"/>
              </a:rPr>
              <a:t>And doesn’t make much biological sense</a:t>
            </a:r>
          </a:p>
          <a:p>
            <a:pPr algn="just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56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74638"/>
            <a:ext cx="5334000" cy="868362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Basic Steps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Compute the pairwise alignments for all against all sequences.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similarities are stored in a matrix 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Convert the sequence similarity matrix values to distance measures , reflecting evolutionary distance between  each pair of sequence.</a:t>
            </a: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Construct a tree for the order in which pairs of sequence are to be aligned and combined with previous alignments.</a:t>
            </a: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Progressively align the sequence together into each branch point of the guide tree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starting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with the least distance pairs of sequence.</a:t>
            </a:r>
          </a:p>
          <a:p>
            <a:pPr algn="just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56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Title 6"/>
          <p:cNvSpPr>
            <a:spLocks noGrp="1"/>
          </p:cNvSpPr>
          <p:nvPr>
            <p:ph type="title"/>
          </p:nvPr>
        </p:nvSpPr>
        <p:spPr>
          <a:xfrm>
            <a:off x="1295400" y="274638"/>
            <a:ext cx="6019800" cy="944562"/>
          </a:xfrm>
        </p:spPr>
        <p:txBody>
          <a:bodyPr/>
          <a:lstStyle/>
          <a:p>
            <a:r>
              <a:rPr lang="en-GB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Uses of MSA</a:t>
            </a:r>
          </a:p>
        </p:txBody>
      </p:sp>
      <p:sp>
        <p:nvSpPr>
          <p:cNvPr id="163843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Functional prediction</a:t>
            </a:r>
          </a:p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Phylogeny</a:t>
            </a:r>
          </a:p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Structural prediction</a:t>
            </a:r>
          </a:p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Protein analysis</a:t>
            </a:r>
          </a:p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distinguish between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orthology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parology</a:t>
            </a:r>
            <a:endParaRPr lang="en-GB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B9858545-217F-4AB4-90B6-AB098AC205B1}" type="datetime1">
              <a:rPr lang="en-GB"/>
              <a:pPr>
                <a:defRPr/>
              </a:pPr>
              <a:t>26/11/2020</a:t>
            </a:fld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428B1F-89A7-4043-B378-396CB0E28B33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1993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5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876801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Ideally, might think to build up multiple alignments through weighted sum of pairs (pairwise scores)</a:t>
            </a:r>
          </a:p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But this is too computationally intensive</a:t>
            </a:r>
          </a:p>
          <a:p>
            <a:pPr lvl="1"/>
            <a:r>
              <a:rPr lang="en-GB" sz="3200" dirty="0" smtClean="0">
                <a:latin typeface="Times New Roman" pitchFamily="18" charset="0"/>
                <a:cs typeface="Times New Roman" pitchFamily="18" charset="0"/>
              </a:rPr>
              <a:t>And doesn’t make much biological </a:t>
            </a:r>
            <a:r>
              <a:rPr lang="en-GB" sz="3200" dirty="0" smtClean="0">
                <a:latin typeface="Times New Roman" pitchFamily="18" charset="0"/>
                <a:cs typeface="Times New Roman" pitchFamily="18" charset="0"/>
              </a:rPr>
              <a:t>sense</a:t>
            </a:r>
            <a:endParaRPr lang="en-GB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So use heuristics and progressive alignment methods</a:t>
            </a:r>
          </a:p>
          <a:p>
            <a:endParaRPr lang="en-GB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Sequence searching and alignments - Andrew Cowley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EB2289E5-9267-4463-A95E-8B4B2F53E922}" type="datetime1">
              <a:rPr lang="en-GB"/>
              <a:pPr>
                <a:defRPr/>
              </a:pPr>
              <a:t>26/11/2020</a:t>
            </a:fld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4410EE-8C4F-481B-81D1-27F86DE6C4DF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301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9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938" y="692150"/>
            <a:ext cx="5402262" cy="324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7939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algn="l"/>
            <a:r>
              <a:rPr lang="en-IE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ClustalW</a:t>
            </a:r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7941" name="Text Box 5"/>
          <p:cNvSpPr txBox="1">
            <a:spLocks noChangeArrowheads="1"/>
          </p:cNvSpPr>
          <p:nvPr/>
        </p:nvSpPr>
        <p:spPr bwMode="auto">
          <a:xfrm>
            <a:off x="5773738" y="4972050"/>
            <a:ext cx="2871787" cy="57943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chemeClr val="bg2"/>
                </a:solidFill>
              </a:rPr>
              <a:t>www.clustal.org</a:t>
            </a:r>
            <a:endParaRPr lang="en-US" sz="3200" dirty="0">
              <a:solidFill>
                <a:schemeClr val="bg2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quarter" idx="11"/>
          </p:nvPr>
        </p:nvSpPr>
        <p:spPr>
          <a:xfrm>
            <a:off x="5791323" y="6248400"/>
            <a:ext cx="2895600" cy="365125"/>
          </a:xfrm>
        </p:spPr>
        <p:txBody>
          <a:bodyPr/>
          <a:lstStyle/>
          <a:p>
            <a:pPr>
              <a:defRPr/>
            </a:pPr>
            <a:fld id="{6D273315-FD59-4626-8F94-778460F67BF7}" type="datetime1">
              <a:rPr lang="en-GB"/>
              <a:pPr>
                <a:defRPr/>
              </a:pPr>
              <a:t>26/11/2020</a:t>
            </a:fld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565DDC-846D-4D41-B13F-155E4F074978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306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672</Words>
  <Application>Microsoft Office PowerPoint</Application>
  <PresentationFormat>On-screen Show (4:3)</PresentationFormat>
  <Paragraphs>102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Clustal W</vt:lpstr>
      <vt:lpstr>Introduction</vt:lpstr>
      <vt:lpstr>Algorithm</vt:lpstr>
      <vt:lpstr>Accuracy and Results</vt:lpstr>
      <vt:lpstr>Clustal Omega</vt:lpstr>
      <vt:lpstr>Basic Steps</vt:lpstr>
      <vt:lpstr>Uses of MSA</vt:lpstr>
      <vt:lpstr>PowerPoint Presentation</vt:lpstr>
      <vt:lpstr>ClustalW</vt:lpstr>
      <vt:lpstr>CLUSTAL</vt:lpstr>
      <vt:lpstr>CLUSTAL</vt:lpstr>
      <vt:lpstr>CLUSTAL</vt:lpstr>
      <vt:lpstr>CLUSTAL</vt:lpstr>
      <vt:lpstr>PowerPoint Presentation</vt:lpstr>
      <vt:lpstr>ClustalW at the EBI</vt:lpstr>
      <vt:lpstr>PowerPoint Presentation</vt:lpstr>
      <vt:lpstr>Homology           vs.           Similarity</vt:lpstr>
      <vt:lpstr>ClustalW example</vt:lpstr>
      <vt:lpstr>Summary of ClustalW method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Clustal W</dc:title>
  <dc:creator>pradip prusty</dc:creator>
  <cp:lastModifiedBy>pradip prusty</cp:lastModifiedBy>
  <cp:revision>13</cp:revision>
  <dcterms:created xsi:type="dcterms:W3CDTF">2006-08-16T00:00:00Z</dcterms:created>
  <dcterms:modified xsi:type="dcterms:W3CDTF">2020-11-26T11:14:51Z</dcterms:modified>
</cp:coreProperties>
</file>