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75" r:id="rId5"/>
    <p:sldId id="276" r:id="rId6"/>
    <p:sldId id="277" r:id="rId7"/>
    <p:sldId id="283" r:id="rId8"/>
    <p:sldId id="278" r:id="rId9"/>
    <p:sldId id="284" r:id="rId10"/>
    <p:sldId id="285" r:id="rId11"/>
    <p:sldId id="279"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7E07E-D781-4075-AB28-A49E21A9EAD0}" type="datetimeFigureOut">
              <a:rPr lang="en-US" smtClean="0"/>
              <a:pPr/>
              <a:t>11/26/2020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FD4CA4F-122D-463B-98BF-CEFA0C9801A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7E07E-D781-4075-AB28-A49E21A9EAD0}" type="datetimeFigureOut">
              <a:rPr lang="en-US" smtClean="0"/>
              <a:pPr/>
              <a:t>11/26/2020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4CA4F-122D-463B-98BF-CEFA0C9801A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ADP-ribose"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en.wikipedia.org/wiki/Phosphat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2143116"/>
            <a:ext cx="7786742" cy="1015663"/>
          </a:xfrm>
          <a:prstGeom prst="rect">
            <a:avLst/>
          </a:prstGeom>
          <a:noFill/>
        </p:spPr>
        <p:txBody>
          <a:bodyPr wrap="square" rtlCol="0">
            <a:spAutoFit/>
          </a:bodyPr>
          <a:lstStyle/>
          <a:p>
            <a:pPr algn="ctr"/>
            <a:r>
              <a:rPr lang="en-IN" sz="6000" dirty="0" smtClean="0">
                <a:solidFill>
                  <a:srgbClr val="002060"/>
                </a:solidFill>
                <a:latin typeface="Comic Sans MS" pitchFamily="66" charset="0"/>
              </a:rPr>
              <a:t>Molecular Docking</a:t>
            </a:r>
            <a:endParaRPr lang="en-IN" sz="6000" dirty="0">
              <a:solidFill>
                <a:srgbClr val="002060"/>
              </a:solidFill>
              <a:latin typeface="Comic Sans MS" pitchFamily="66" charset="0"/>
            </a:endParaRPr>
          </a:p>
        </p:txBody>
      </p:sp>
      <p:pic>
        <p:nvPicPr>
          <p:cNvPr id="3" name="Picture 5" descr="MCj02875010000[1]"/>
          <p:cNvPicPr>
            <a:picLocks noChangeAspect="1" noChangeArrowheads="1"/>
          </p:cNvPicPr>
          <p:nvPr/>
        </p:nvPicPr>
        <p:blipFill>
          <a:blip r:embed="rId2"/>
          <a:srcRect/>
          <a:stretch>
            <a:fillRect/>
          </a:stretch>
        </p:blipFill>
        <p:spPr>
          <a:xfrm>
            <a:off x="3286116" y="3429000"/>
            <a:ext cx="2417953" cy="3060700"/>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68025"/>
            <a:ext cx="7429552" cy="584775"/>
          </a:xfrm>
          <a:prstGeom prst="rect">
            <a:avLst/>
          </a:prstGeom>
          <a:noFill/>
          <a:ln>
            <a:solidFill>
              <a:srgbClr val="FFC000"/>
            </a:solidFill>
          </a:ln>
        </p:spPr>
        <p:txBody>
          <a:bodyPr wrap="square" rtlCol="0">
            <a:spAutoFit/>
          </a:bodyPr>
          <a:lstStyle/>
          <a:p>
            <a:pPr algn="ctr"/>
            <a:r>
              <a:rPr lang="en-IN" sz="3200" dirty="0" smtClean="0">
                <a:solidFill>
                  <a:srgbClr val="C00000"/>
                </a:solidFill>
                <a:latin typeface="Comic Sans MS" pitchFamily="66" charset="0"/>
              </a:rPr>
              <a:t>Major steps in molecular docking</a:t>
            </a:r>
            <a:endParaRPr lang="en-IN" sz="3200" dirty="0">
              <a:solidFill>
                <a:srgbClr val="C00000"/>
              </a:solidFill>
              <a:latin typeface="Comic Sans MS" pitchFamily="66" charset="0"/>
            </a:endParaRPr>
          </a:p>
        </p:txBody>
      </p:sp>
      <p:sp>
        <p:nvSpPr>
          <p:cNvPr id="3" name="Rectangle 2"/>
          <p:cNvSpPr/>
          <p:nvPr/>
        </p:nvSpPr>
        <p:spPr>
          <a:xfrm>
            <a:off x="0" y="917912"/>
            <a:ext cx="9144000" cy="5632311"/>
          </a:xfrm>
          <a:prstGeom prst="rect">
            <a:avLst/>
          </a:prstGeom>
        </p:spPr>
        <p:txBody>
          <a:bodyPr wrap="square">
            <a:spAutoFit/>
          </a:bodyPr>
          <a:lstStyle/>
          <a:p>
            <a:pPr fontAlgn="base"/>
            <a:r>
              <a:rPr lang="en-IN" sz="2000" b="1" dirty="0">
                <a:latin typeface="Comic Sans MS" pitchFamily="66" charset="0"/>
              </a:rPr>
              <a:t>Step III – Ligand Preparation</a:t>
            </a:r>
            <a:r>
              <a:rPr lang="en-IN" sz="2000" dirty="0" smtClean="0">
                <a:latin typeface="Comic Sans MS" pitchFamily="66" charset="0"/>
              </a:rPr>
              <a:t/>
            </a:r>
            <a:br>
              <a:rPr lang="en-IN" sz="2000" dirty="0" smtClean="0">
                <a:latin typeface="Comic Sans MS" pitchFamily="66" charset="0"/>
              </a:rPr>
            </a:br>
            <a:r>
              <a:rPr lang="en-IN" sz="2000" dirty="0">
                <a:latin typeface="Comic Sans MS" pitchFamily="66" charset="0"/>
              </a:rPr>
              <a:t>Ligands can be obtained from various databases like ZINC, </a:t>
            </a:r>
            <a:r>
              <a:rPr lang="en-IN" sz="2000" dirty="0" err="1">
                <a:latin typeface="Comic Sans MS" pitchFamily="66" charset="0"/>
              </a:rPr>
              <a:t>PubChem</a:t>
            </a:r>
            <a:r>
              <a:rPr lang="en-IN" sz="2000" dirty="0">
                <a:latin typeface="Comic Sans MS" pitchFamily="66" charset="0"/>
              </a:rPr>
              <a:t> or can be sketched using tools like </a:t>
            </a:r>
            <a:r>
              <a:rPr lang="en-IN" sz="2000" dirty="0" err="1" smtClean="0">
                <a:latin typeface="Comic Sans MS" pitchFamily="66" charset="0"/>
              </a:rPr>
              <a:t>Chemsketch</a:t>
            </a:r>
            <a:r>
              <a:rPr lang="en-IN" sz="2000" dirty="0">
                <a:latin typeface="Comic Sans MS" pitchFamily="66" charset="0"/>
              </a:rPr>
              <a:t>. While selecting the ligand, the LIPINSKY’S RULE OF 5 should be applied. The rule is important for drug development where a pharmacologically active lead structure is optimized stepwise for increased activity and selectivity, as well as drug-like properties, as described.</a:t>
            </a:r>
          </a:p>
          <a:p>
            <a:pPr fontAlgn="base"/>
            <a:r>
              <a:rPr lang="en-IN" sz="2000" dirty="0" smtClean="0">
                <a:latin typeface="Comic Sans MS" pitchFamily="66" charset="0"/>
              </a:rPr>
              <a:t/>
            </a:r>
            <a:br>
              <a:rPr lang="en-IN" sz="2000" dirty="0" smtClean="0">
                <a:latin typeface="Comic Sans MS" pitchFamily="66" charset="0"/>
              </a:rPr>
            </a:br>
            <a:r>
              <a:rPr lang="en-IN" sz="2000" dirty="0">
                <a:latin typeface="Comic Sans MS" pitchFamily="66" charset="0"/>
              </a:rPr>
              <a:t>For the selection of a ligand using LIPINSKY’S RULE:</a:t>
            </a:r>
          </a:p>
          <a:p>
            <a:pPr fontAlgn="base">
              <a:buFont typeface="Arial" pitchFamily="34" charset="0"/>
              <a:buChar char="•"/>
            </a:pPr>
            <a:r>
              <a:rPr lang="en-IN" sz="2000" dirty="0" smtClean="0">
                <a:latin typeface="Comic Sans MS" pitchFamily="66" charset="0"/>
              </a:rPr>
              <a:t> Not </a:t>
            </a:r>
            <a:r>
              <a:rPr lang="en-IN" sz="2000" dirty="0">
                <a:latin typeface="Comic Sans MS" pitchFamily="66" charset="0"/>
              </a:rPr>
              <a:t>more than 5 –H bond donors.</a:t>
            </a:r>
          </a:p>
          <a:p>
            <a:pPr fontAlgn="base">
              <a:buFont typeface="Arial" pitchFamily="34" charset="0"/>
              <a:buChar char="•"/>
            </a:pPr>
            <a:r>
              <a:rPr lang="en-IN" sz="2000" dirty="0" smtClean="0">
                <a:latin typeface="Comic Sans MS" pitchFamily="66" charset="0"/>
              </a:rPr>
              <a:t> Molecular </a:t>
            </a:r>
            <a:r>
              <a:rPr lang="en-IN" sz="2000" dirty="0">
                <a:latin typeface="Comic Sans MS" pitchFamily="66" charset="0"/>
              </a:rPr>
              <a:t>Weight NOT more than 500 Da.</a:t>
            </a:r>
          </a:p>
          <a:p>
            <a:pPr fontAlgn="base">
              <a:buFont typeface="Arial" pitchFamily="34" charset="0"/>
              <a:buChar char="•"/>
            </a:pPr>
            <a:r>
              <a:rPr lang="en-IN" sz="2000" dirty="0" smtClean="0">
                <a:latin typeface="Comic Sans MS" pitchFamily="66" charset="0"/>
              </a:rPr>
              <a:t> Log </a:t>
            </a:r>
            <a:r>
              <a:rPr lang="en-IN" sz="2000" dirty="0">
                <a:latin typeface="Comic Sans MS" pitchFamily="66" charset="0"/>
              </a:rPr>
              <a:t>P not over 5 for </a:t>
            </a:r>
            <a:r>
              <a:rPr lang="en-IN" sz="2000" dirty="0" err="1">
                <a:latin typeface="Comic Sans MS" pitchFamily="66" charset="0"/>
              </a:rPr>
              <a:t>octanol</a:t>
            </a:r>
            <a:r>
              <a:rPr lang="en-IN" sz="2000" dirty="0">
                <a:latin typeface="Comic Sans MS" pitchFamily="66" charset="0"/>
              </a:rPr>
              <a:t> water partition coefficient.</a:t>
            </a:r>
          </a:p>
          <a:p>
            <a:pPr fontAlgn="base">
              <a:buFont typeface="Arial" pitchFamily="34" charset="0"/>
              <a:buChar char="•"/>
            </a:pPr>
            <a:r>
              <a:rPr lang="en-IN" sz="2000" dirty="0" smtClean="0">
                <a:latin typeface="Comic Sans MS" pitchFamily="66" charset="0"/>
              </a:rPr>
              <a:t> NOT </a:t>
            </a:r>
            <a:r>
              <a:rPr lang="en-IN" sz="2000" dirty="0">
                <a:latin typeface="Comic Sans MS" pitchFamily="66" charset="0"/>
              </a:rPr>
              <a:t>more than 10 H bond acceptors.</a:t>
            </a:r>
          </a:p>
          <a:p>
            <a:pPr fontAlgn="base"/>
            <a:r>
              <a:rPr lang="en-IN" sz="2000" dirty="0" smtClean="0">
                <a:latin typeface="Comic Sans MS" pitchFamily="66" charset="0"/>
              </a:rPr>
              <a:t/>
            </a:r>
            <a:br>
              <a:rPr lang="en-IN" sz="2000" dirty="0" smtClean="0">
                <a:latin typeface="Comic Sans MS" pitchFamily="66" charset="0"/>
              </a:rPr>
            </a:br>
            <a:r>
              <a:rPr lang="en-IN" sz="2000" b="1" dirty="0" smtClean="0">
                <a:latin typeface="Comic Sans MS" pitchFamily="66" charset="0"/>
              </a:rPr>
              <a:t>Step </a:t>
            </a:r>
            <a:r>
              <a:rPr lang="en-IN" sz="2000" b="1" dirty="0">
                <a:latin typeface="Comic Sans MS" pitchFamily="66" charset="0"/>
              </a:rPr>
              <a:t>IV- Docking</a:t>
            </a:r>
            <a:r>
              <a:rPr lang="en-IN" sz="2000" dirty="0" smtClean="0">
                <a:latin typeface="Comic Sans MS" pitchFamily="66" charset="0"/>
              </a:rPr>
              <a:t/>
            </a:r>
            <a:br>
              <a:rPr lang="en-IN" sz="2000" dirty="0" smtClean="0">
                <a:latin typeface="Comic Sans MS" pitchFamily="66" charset="0"/>
              </a:rPr>
            </a:br>
            <a:r>
              <a:rPr lang="en-IN" sz="2000" dirty="0">
                <a:latin typeface="Comic Sans MS" pitchFamily="66" charset="0"/>
              </a:rPr>
              <a:t>This is the last step, where the ligand is docked onto the receptor and the interactions are checked. The scoring function generates scores depending on which the ligand with the best fit is selected.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3071810"/>
            <a:ext cx="8072494" cy="646331"/>
          </a:xfrm>
          <a:prstGeom prst="rect">
            <a:avLst/>
          </a:prstGeom>
          <a:noFill/>
          <a:ln>
            <a:solidFill>
              <a:srgbClr val="C00000"/>
            </a:solidFill>
          </a:ln>
        </p:spPr>
        <p:txBody>
          <a:bodyPr wrap="square" rtlCol="0">
            <a:spAutoFit/>
          </a:bodyPr>
          <a:lstStyle/>
          <a:p>
            <a:pPr algn="ctr"/>
            <a:r>
              <a:rPr lang="en-IN" sz="3600" b="1" dirty="0" smtClean="0">
                <a:solidFill>
                  <a:srgbClr val="002060"/>
                </a:solidFill>
                <a:latin typeface="Comic Sans MS" pitchFamily="66" charset="0"/>
              </a:rPr>
              <a:t>Molecular Docking: A Case Study</a:t>
            </a:r>
            <a:endParaRPr lang="en-IN" sz="3600" b="1" dirty="0">
              <a:solidFill>
                <a:srgbClr val="002060"/>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928794" y="214290"/>
            <a:ext cx="5786478" cy="584775"/>
          </a:xfrm>
          <a:prstGeom prst="rect">
            <a:avLst/>
          </a:prstGeom>
          <a:noFill/>
        </p:spPr>
        <p:txBody>
          <a:bodyPr wrap="square" rtlCol="0">
            <a:spAutoFit/>
          </a:bodyPr>
          <a:lstStyle/>
          <a:p>
            <a:pPr algn="ctr"/>
            <a:r>
              <a:rPr lang="en-IN" sz="3200" dirty="0" smtClean="0">
                <a:solidFill>
                  <a:srgbClr val="C00000"/>
                </a:solidFill>
                <a:latin typeface="Comic Sans MS" pitchFamily="66" charset="0"/>
              </a:rPr>
              <a:t>Identifying target </a:t>
            </a:r>
            <a:r>
              <a:rPr lang="en-IN" sz="3200" dirty="0">
                <a:solidFill>
                  <a:srgbClr val="C00000"/>
                </a:solidFill>
                <a:latin typeface="Comic Sans MS" pitchFamily="66" charset="0"/>
              </a:rPr>
              <a:t>m</a:t>
            </a:r>
            <a:r>
              <a:rPr lang="en-IN" sz="3200" dirty="0" smtClean="0">
                <a:solidFill>
                  <a:srgbClr val="C00000"/>
                </a:solidFill>
                <a:latin typeface="Comic Sans MS" pitchFamily="66" charset="0"/>
              </a:rPr>
              <a:t>olecule</a:t>
            </a:r>
            <a:endParaRPr lang="en-IN" sz="3200" dirty="0">
              <a:solidFill>
                <a:srgbClr val="C00000"/>
              </a:solidFill>
              <a:latin typeface="Comic Sans MS" pitchFamily="66" charset="0"/>
            </a:endParaRPr>
          </a:p>
        </p:txBody>
      </p:sp>
      <p:sp>
        <p:nvSpPr>
          <p:cNvPr id="60" name="TextBox 59"/>
          <p:cNvSpPr txBox="1"/>
          <p:nvPr/>
        </p:nvSpPr>
        <p:spPr>
          <a:xfrm>
            <a:off x="2143108" y="142852"/>
            <a:ext cx="5357850" cy="830997"/>
          </a:xfrm>
          <a:prstGeom prst="rect">
            <a:avLst/>
          </a:prstGeom>
          <a:noFill/>
          <a:ln w="47625">
            <a:solidFill>
              <a:schemeClr val="accent3">
                <a:lumMod val="50000"/>
              </a:schemeClr>
            </a:solidFill>
          </a:ln>
        </p:spPr>
        <p:txBody>
          <a:bodyPr wrap="square" rtlCol="0">
            <a:spAutoFit/>
          </a:bodyPr>
          <a:lstStyle/>
          <a:p>
            <a:pPr algn="ctr"/>
            <a:endParaRPr lang="en-IN" sz="4800" dirty="0">
              <a:solidFill>
                <a:srgbClr val="002060"/>
              </a:solidFill>
              <a:latin typeface="Comic Sans MS" pitchFamily="66" charset="0"/>
            </a:endParaRPr>
          </a:p>
        </p:txBody>
      </p:sp>
      <p:pic>
        <p:nvPicPr>
          <p:cNvPr id="63" name="Picture 2"/>
          <p:cNvPicPr>
            <a:picLocks noChangeAspect="1" noChangeArrowheads="1"/>
          </p:cNvPicPr>
          <p:nvPr/>
        </p:nvPicPr>
        <p:blipFill>
          <a:blip r:embed="rId2"/>
          <a:srcRect l="52709" t="18554" r="24231" b="34570"/>
          <a:stretch>
            <a:fillRect/>
          </a:stretch>
        </p:blipFill>
        <p:spPr bwMode="auto">
          <a:xfrm>
            <a:off x="142844" y="1940944"/>
            <a:ext cx="3857652" cy="3929089"/>
          </a:xfrm>
          <a:prstGeom prst="rect">
            <a:avLst/>
          </a:prstGeom>
          <a:noFill/>
          <a:ln w="9525">
            <a:noFill/>
            <a:miter lim="800000"/>
            <a:headEnd/>
            <a:tailEnd/>
          </a:ln>
          <a:effectLst/>
        </p:spPr>
      </p:pic>
      <p:sp>
        <p:nvSpPr>
          <p:cNvPr id="64" name="Rectangle 63"/>
          <p:cNvSpPr/>
          <p:nvPr/>
        </p:nvSpPr>
        <p:spPr>
          <a:xfrm>
            <a:off x="214282" y="1071546"/>
            <a:ext cx="3921266" cy="369332"/>
          </a:xfrm>
          <a:prstGeom prst="rect">
            <a:avLst/>
          </a:prstGeom>
        </p:spPr>
        <p:txBody>
          <a:bodyPr wrap="none">
            <a:spAutoFit/>
          </a:bodyPr>
          <a:lstStyle/>
          <a:p>
            <a:r>
              <a:rPr lang="en-IN" b="1" dirty="0" smtClean="0">
                <a:latin typeface="Comic Sans MS" pitchFamily="66" charset="0"/>
              </a:rPr>
              <a:t>ADP ribose </a:t>
            </a:r>
            <a:r>
              <a:rPr lang="en-IN" b="1" dirty="0" err="1" smtClean="0">
                <a:latin typeface="Comic Sans MS" pitchFamily="66" charset="0"/>
              </a:rPr>
              <a:t>phosphatase</a:t>
            </a:r>
            <a:r>
              <a:rPr lang="en-IN" b="1" dirty="0" smtClean="0">
                <a:latin typeface="Comic Sans MS" pitchFamily="66" charset="0"/>
              </a:rPr>
              <a:t> of NSP3</a:t>
            </a:r>
            <a:endParaRPr lang="en-IN" b="1" dirty="0">
              <a:latin typeface="Comic Sans MS" pitchFamily="66" charset="0"/>
            </a:endParaRPr>
          </a:p>
        </p:txBody>
      </p:sp>
      <p:sp>
        <p:nvSpPr>
          <p:cNvPr id="65" name="Rectangle 64"/>
          <p:cNvSpPr/>
          <p:nvPr/>
        </p:nvSpPr>
        <p:spPr>
          <a:xfrm>
            <a:off x="677710" y="1357298"/>
            <a:ext cx="2505814" cy="369332"/>
          </a:xfrm>
          <a:prstGeom prst="rect">
            <a:avLst/>
          </a:prstGeom>
        </p:spPr>
        <p:txBody>
          <a:bodyPr wrap="none">
            <a:spAutoFit/>
          </a:bodyPr>
          <a:lstStyle/>
          <a:p>
            <a:pPr algn="ctr"/>
            <a:r>
              <a:rPr lang="en-IN" dirty="0" smtClean="0">
                <a:latin typeface="Comic Sans MS" pitchFamily="66" charset="0"/>
              </a:rPr>
              <a:t>PDB Accession: 6VXS</a:t>
            </a:r>
            <a:endParaRPr lang="en-IN" dirty="0">
              <a:latin typeface="Comic Sans MS" pitchFamily="66" charset="0"/>
            </a:endParaRPr>
          </a:p>
        </p:txBody>
      </p:sp>
      <p:cxnSp>
        <p:nvCxnSpPr>
          <p:cNvPr id="67" name="Straight Arrow Connector 66"/>
          <p:cNvCxnSpPr/>
          <p:nvPr/>
        </p:nvCxnSpPr>
        <p:spPr>
          <a:xfrm rot="10800000" flipV="1">
            <a:off x="2143108" y="4369836"/>
            <a:ext cx="214314" cy="142876"/>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2278830" y="4143380"/>
            <a:ext cx="1364476" cy="369332"/>
          </a:xfrm>
          <a:prstGeom prst="rect">
            <a:avLst/>
          </a:prstGeom>
        </p:spPr>
        <p:txBody>
          <a:bodyPr wrap="none">
            <a:spAutoFit/>
          </a:bodyPr>
          <a:lstStyle/>
          <a:p>
            <a:pPr algn="ctr"/>
            <a:r>
              <a:rPr lang="en-IN" dirty="0" smtClean="0">
                <a:solidFill>
                  <a:schemeClr val="bg1"/>
                </a:solidFill>
                <a:latin typeface="Comic Sans MS" pitchFamily="66" charset="0"/>
              </a:rPr>
              <a:t>Active site</a:t>
            </a:r>
            <a:endParaRPr lang="en-IN" dirty="0">
              <a:solidFill>
                <a:schemeClr val="bg1"/>
              </a:solidFill>
              <a:latin typeface="Comic Sans MS" pitchFamily="66" charset="0"/>
            </a:endParaRPr>
          </a:p>
        </p:txBody>
      </p:sp>
      <p:sp>
        <p:nvSpPr>
          <p:cNvPr id="70" name="Rounded Rectangle 69"/>
          <p:cNvSpPr/>
          <p:nvPr/>
        </p:nvSpPr>
        <p:spPr>
          <a:xfrm>
            <a:off x="5143504" y="1214422"/>
            <a:ext cx="3571900" cy="5500726"/>
          </a:xfrm>
          <a:prstGeom prst="round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Rectangle 70"/>
          <p:cNvSpPr/>
          <p:nvPr/>
        </p:nvSpPr>
        <p:spPr>
          <a:xfrm>
            <a:off x="6286467" y="1214422"/>
            <a:ext cx="1285929" cy="369332"/>
          </a:xfrm>
          <a:prstGeom prst="rect">
            <a:avLst/>
          </a:prstGeom>
        </p:spPr>
        <p:txBody>
          <a:bodyPr wrap="none">
            <a:spAutoFit/>
          </a:bodyPr>
          <a:lstStyle/>
          <a:p>
            <a:r>
              <a:rPr lang="en-IN" b="1" dirty="0" smtClean="0">
                <a:solidFill>
                  <a:schemeClr val="accent6">
                    <a:lumMod val="75000"/>
                  </a:schemeClr>
                </a:solidFill>
                <a:latin typeface="Comic Sans MS" pitchFamily="66" charset="0"/>
              </a:rPr>
              <a:t>Procedure</a:t>
            </a:r>
            <a:endParaRPr lang="en-IN" b="1" dirty="0">
              <a:solidFill>
                <a:schemeClr val="accent6">
                  <a:lumMod val="75000"/>
                </a:schemeClr>
              </a:solidFill>
              <a:latin typeface="Comic Sans MS" pitchFamily="66" charset="0"/>
            </a:endParaRPr>
          </a:p>
        </p:txBody>
      </p:sp>
      <p:sp>
        <p:nvSpPr>
          <p:cNvPr id="72" name="Rectangle 71"/>
          <p:cNvSpPr/>
          <p:nvPr/>
        </p:nvSpPr>
        <p:spPr>
          <a:xfrm>
            <a:off x="5857884" y="1643050"/>
            <a:ext cx="2060179" cy="369332"/>
          </a:xfrm>
          <a:prstGeom prst="rect">
            <a:avLst/>
          </a:prstGeom>
        </p:spPr>
        <p:txBody>
          <a:bodyPr wrap="none">
            <a:spAutoFit/>
          </a:bodyPr>
          <a:lstStyle/>
          <a:p>
            <a:r>
              <a:rPr lang="en-IN" b="1" dirty="0" smtClean="0">
                <a:latin typeface="Comic Sans MS" pitchFamily="66" charset="0"/>
              </a:rPr>
              <a:t>Discovery Studio</a:t>
            </a:r>
            <a:endParaRPr lang="en-IN" b="1" dirty="0">
              <a:latin typeface="Comic Sans MS" pitchFamily="66" charset="0"/>
            </a:endParaRPr>
          </a:p>
        </p:txBody>
      </p:sp>
      <p:sp>
        <p:nvSpPr>
          <p:cNvPr id="73" name="Rectangle 72"/>
          <p:cNvSpPr/>
          <p:nvPr/>
        </p:nvSpPr>
        <p:spPr>
          <a:xfrm>
            <a:off x="6429388" y="2357430"/>
            <a:ext cx="580608" cy="369332"/>
          </a:xfrm>
          <a:prstGeom prst="rect">
            <a:avLst/>
          </a:prstGeom>
        </p:spPr>
        <p:txBody>
          <a:bodyPr wrap="none">
            <a:spAutoFit/>
          </a:bodyPr>
          <a:lstStyle/>
          <a:p>
            <a:r>
              <a:rPr lang="en-IN" b="1" dirty="0" smtClean="0">
                <a:latin typeface="Comic Sans MS" pitchFamily="66" charset="0"/>
              </a:rPr>
              <a:t>File</a:t>
            </a:r>
            <a:endParaRPr lang="en-IN" b="1" dirty="0">
              <a:latin typeface="Comic Sans MS" pitchFamily="66" charset="0"/>
            </a:endParaRPr>
          </a:p>
        </p:txBody>
      </p:sp>
      <p:sp>
        <p:nvSpPr>
          <p:cNvPr id="74" name="Rectangle 73"/>
          <p:cNvSpPr/>
          <p:nvPr/>
        </p:nvSpPr>
        <p:spPr>
          <a:xfrm>
            <a:off x="6357950" y="2928934"/>
            <a:ext cx="742511" cy="369332"/>
          </a:xfrm>
          <a:prstGeom prst="rect">
            <a:avLst/>
          </a:prstGeom>
        </p:spPr>
        <p:txBody>
          <a:bodyPr wrap="none">
            <a:spAutoFit/>
          </a:bodyPr>
          <a:lstStyle/>
          <a:p>
            <a:r>
              <a:rPr lang="en-IN" b="1" dirty="0" smtClean="0">
                <a:latin typeface="Comic Sans MS" pitchFamily="66" charset="0"/>
              </a:rPr>
              <a:t>Open</a:t>
            </a:r>
            <a:endParaRPr lang="en-IN" b="1" dirty="0">
              <a:latin typeface="Comic Sans MS" pitchFamily="66" charset="0"/>
            </a:endParaRPr>
          </a:p>
        </p:txBody>
      </p:sp>
      <p:sp>
        <p:nvSpPr>
          <p:cNvPr id="75" name="Rectangle 74"/>
          <p:cNvSpPr/>
          <p:nvPr/>
        </p:nvSpPr>
        <p:spPr>
          <a:xfrm>
            <a:off x="5857884" y="3571876"/>
            <a:ext cx="1838965" cy="369332"/>
          </a:xfrm>
          <a:prstGeom prst="rect">
            <a:avLst/>
          </a:prstGeom>
        </p:spPr>
        <p:txBody>
          <a:bodyPr wrap="none">
            <a:spAutoFit/>
          </a:bodyPr>
          <a:lstStyle/>
          <a:p>
            <a:r>
              <a:rPr lang="en-IN" b="1" dirty="0" smtClean="0">
                <a:latin typeface="Comic Sans MS" pitchFamily="66" charset="0"/>
              </a:rPr>
              <a:t>Select the file</a:t>
            </a:r>
            <a:endParaRPr lang="en-IN" b="1" dirty="0">
              <a:latin typeface="Comic Sans MS" pitchFamily="66" charset="0"/>
            </a:endParaRPr>
          </a:p>
        </p:txBody>
      </p:sp>
      <p:sp>
        <p:nvSpPr>
          <p:cNvPr id="76" name="Rectangle 75"/>
          <p:cNvSpPr/>
          <p:nvPr/>
        </p:nvSpPr>
        <p:spPr>
          <a:xfrm>
            <a:off x="5286380" y="5059932"/>
            <a:ext cx="3308919" cy="369332"/>
          </a:xfrm>
          <a:prstGeom prst="rect">
            <a:avLst/>
          </a:prstGeom>
        </p:spPr>
        <p:txBody>
          <a:bodyPr wrap="none">
            <a:spAutoFit/>
          </a:bodyPr>
          <a:lstStyle/>
          <a:p>
            <a:r>
              <a:rPr lang="en-IN" b="1" dirty="0" smtClean="0">
                <a:latin typeface="Comic Sans MS" pitchFamily="66" charset="0"/>
              </a:rPr>
              <a:t>Receptor-Ligand interaction</a:t>
            </a:r>
            <a:endParaRPr lang="en-IN" b="1" dirty="0">
              <a:latin typeface="Comic Sans MS" pitchFamily="66" charset="0"/>
            </a:endParaRPr>
          </a:p>
        </p:txBody>
      </p:sp>
      <p:sp>
        <p:nvSpPr>
          <p:cNvPr id="77" name="Rectangle 76"/>
          <p:cNvSpPr/>
          <p:nvPr/>
        </p:nvSpPr>
        <p:spPr>
          <a:xfrm>
            <a:off x="6357950" y="4345552"/>
            <a:ext cx="763351" cy="369332"/>
          </a:xfrm>
          <a:prstGeom prst="rect">
            <a:avLst/>
          </a:prstGeom>
        </p:spPr>
        <p:txBody>
          <a:bodyPr wrap="none">
            <a:spAutoFit/>
          </a:bodyPr>
          <a:lstStyle/>
          <a:p>
            <a:r>
              <a:rPr lang="en-IN" b="1" dirty="0" smtClean="0">
                <a:latin typeface="Comic Sans MS" pitchFamily="66" charset="0"/>
              </a:rPr>
              <a:t>Tools</a:t>
            </a:r>
            <a:endParaRPr lang="en-IN" b="1" dirty="0">
              <a:latin typeface="Comic Sans MS" pitchFamily="66" charset="0"/>
            </a:endParaRPr>
          </a:p>
        </p:txBody>
      </p:sp>
      <p:sp>
        <p:nvSpPr>
          <p:cNvPr id="79" name="Rectangle 78"/>
          <p:cNvSpPr/>
          <p:nvPr/>
        </p:nvSpPr>
        <p:spPr>
          <a:xfrm>
            <a:off x="5286380" y="6274378"/>
            <a:ext cx="3312125" cy="369332"/>
          </a:xfrm>
          <a:prstGeom prst="rect">
            <a:avLst/>
          </a:prstGeom>
        </p:spPr>
        <p:txBody>
          <a:bodyPr wrap="none">
            <a:spAutoFit/>
          </a:bodyPr>
          <a:lstStyle/>
          <a:p>
            <a:r>
              <a:rPr lang="en-IN" b="1" dirty="0" smtClean="0">
                <a:latin typeface="Comic Sans MS" pitchFamily="66" charset="0"/>
              </a:rPr>
              <a:t>Define and edit binding site</a:t>
            </a:r>
            <a:endParaRPr lang="en-IN" b="1" dirty="0">
              <a:latin typeface="Comic Sans MS" pitchFamily="66" charset="0"/>
            </a:endParaRPr>
          </a:p>
        </p:txBody>
      </p:sp>
      <p:cxnSp>
        <p:nvCxnSpPr>
          <p:cNvPr id="81" name="Straight Arrow Connector 80"/>
          <p:cNvCxnSpPr/>
          <p:nvPr/>
        </p:nvCxnSpPr>
        <p:spPr>
          <a:xfrm rot="5400000">
            <a:off x="6536545" y="2178835"/>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6535751" y="2892421"/>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6536545" y="3463925"/>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6536545" y="4179099"/>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6536545" y="4892685"/>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6536545" y="5607065"/>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416871" y="5643578"/>
            <a:ext cx="2727029" cy="369332"/>
          </a:xfrm>
          <a:prstGeom prst="rect">
            <a:avLst/>
          </a:prstGeom>
        </p:spPr>
        <p:txBody>
          <a:bodyPr wrap="none">
            <a:spAutoFit/>
          </a:bodyPr>
          <a:lstStyle/>
          <a:p>
            <a:r>
              <a:rPr lang="en-IN" b="1" dirty="0" smtClean="0">
                <a:latin typeface="Comic Sans MS" pitchFamily="66" charset="0"/>
              </a:rPr>
              <a:t>From receptor cavities</a:t>
            </a:r>
            <a:endParaRPr lang="en-IN" b="1" dirty="0">
              <a:latin typeface="Comic Sans MS" pitchFamily="66" charset="0"/>
            </a:endParaRPr>
          </a:p>
        </p:txBody>
      </p:sp>
      <p:cxnSp>
        <p:nvCxnSpPr>
          <p:cNvPr id="90" name="Straight Arrow Connector 89"/>
          <p:cNvCxnSpPr/>
          <p:nvPr/>
        </p:nvCxnSpPr>
        <p:spPr>
          <a:xfrm rot="5400000">
            <a:off x="6536545" y="6250007"/>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17" name="Rectangle 1"/>
          <p:cNvSpPr>
            <a:spLocks noChangeArrowheads="1"/>
          </p:cNvSpPr>
          <p:nvPr/>
        </p:nvSpPr>
        <p:spPr bwMode="auto">
          <a:xfrm>
            <a:off x="0" y="6143644"/>
            <a:ext cx="523091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cs typeface="Arial" charset="0"/>
              </a:rPr>
              <a:t>ADP-ribose 1’-phosphate + H</a:t>
            </a:r>
            <a:r>
              <a:rPr kumimoji="0" lang="en-US" sz="1400" b="0" i="0" u="none" strike="noStrike" cap="none" normalizeH="0" baseline="-30000" dirty="0" smtClean="0">
                <a:ln>
                  <a:noFill/>
                </a:ln>
                <a:solidFill>
                  <a:schemeClr val="tx1"/>
                </a:solidFill>
                <a:effectLst/>
                <a:latin typeface="Comic Sans MS" pitchFamily="66" charset="0"/>
                <a:cs typeface="Arial" charset="0"/>
              </a:rPr>
              <a:t>2</a:t>
            </a:r>
            <a:r>
              <a:rPr kumimoji="0" lang="en-US" sz="1400" b="0" i="0" u="none" strike="noStrike" cap="none" normalizeH="0" baseline="0" dirty="0" smtClean="0">
                <a:ln>
                  <a:noFill/>
                </a:ln>
                <a:solidFill>
                  <a:schemeClr val="tx1"/>
                </a:solidFill>
                <a:effectLst/>
                <a:latin typeface="Comic Sans MS" pitchFamily="66" charset="0"/>
                <a:cs typeface="Arial" charset="0"/>
              </a:rPr>
              <a:t>O    </a:t>
            </a:r>
            <a:r>
              <a:rPr kumimoji="0" lang="en-US" sz="1600" b="0" i="0" u="none" strike="noStrike" cap="none" normalizeH="0" baseline="0" dirty="0" smtClean="0">
                <a:ln>
                  <a:noFill/>
                </a:ln>
                <a:solidFill>
                  <a:schemeClr val="tx1"/>
                </a:solidFill>
                <a:effectLst/>
                <a:latin typeface="Comic Sans MS" pitchFamily="66" charset="0"/>
                <a:cs typeface="Arial" charset="0"/>
              </a:rPr>
              <a:t>   </a:t>
            </a:r>
            <a:r>
              <a:rPr kumimoji="0" lang="en-US" sz="1400" b="0" i="0" u="none" strike="noStrike" cap="none" normalizeH="0" baseline="0" dirty="0" smtClean="0">
                <a:ln>
                  <a:noFill/>
                </a:ln>
                <a:solidFill>
                  <a:schemeClr val="tx1"/>
                </a:solidFill>
                <a:effectLst/>
                <a:latin typeface="Comic Sans MS" pitchFamily="66" charset="0"/>
                <a:cs typeface="Arial" charset="0"/>
                <a:hlinkClick r:id="rId3" tooltip="ADP-ribose"/>
              </a:rPr>
              <a:t>ADP-ribose</a:t>
            </a:r>
            <a:r>
              <a:rPr kumimoji="0" lang="en-US" sz="1400" b="0" i="0" u="none" strike="noStrike" cap="none" normalizeH="0" baseline="0" dirty="0" smtClean="0">
                <a:ln>
                  <a:noFill/>
                </a:ln>
                <a:solidFill>
                  <a:schemeClr val="tx1"/>
                </a:solidFill>
                <a:effectLst/>
                <a:latin typeface="Comic Sans MS" pitchFamily="66" charset="0"/>
                <a:cs typeface="Arial" charset="0"/>
              </a:rPr>
              <a:t> + </a:t>
            </a:r>
            <a:r>
              <a:rPr kumimoji="0" lang="en-US" sz="1400" b="0" i="0" u="none" strike="noStrike" cap="none" normalizeH="0" baseline="0" dirty="0" smtClean="0">
                <a:ln>
                  <a:noFill/>
                </a:ln>
                <a:solidFill>
                  <a:schemeClr val="tx1"/>
                </a:solidFill>
                <a:effectLst/>
                <a:latin typeface="Comic Sans MS" pitchFamily="66" charset="0"/>
                <a:cs typeface="Arial" charset="0"/>
                <a:hlinkClick r:id="rId4" tooltip="Phosphate"/>
              </a:rPr>
              <a:t>phosphate</a:t>
            </a:r>
            <a:r>
              <a:rPr kumimoji="0" lang="en-US" sz="1400" b="0" i="0" u="none" strike="noStrike" cap="none" normalizeH="0" baseline="0" dirty="0" smtClean="0">
                <a:ln>
                  <a:noFill/>
                </a:ln>
                <a:solidFill>
                  <a:schemeClr val="tx1"/>
                </a:solidFill>
                <a:effectLst/>
                <a:latin typeface="Comic Sans MS" pitchFamily="66" charset="0"/>
                <a:cs typeface="Arial" charset="0"/>
              </a:rPr>
              <a:t> </a:t>
            </a:r>
          </a:p>
        </p:txBody>
      </p:sp>
      <p:sp>
        <p:nvSpPr>
          <p:cNvPr id="9218" name="AutoShape 2" descr="\rightleftharpoons "/>
          <p:cNvSpPr>
            <a:spLocks noChangeAspect="1" noChangeArrowheads="1"/>
          </p:cNvSpPr>
          <p:nvPr/>
        </p:nvSpPr>
        <p:spPr bwMode="auto">
          <a:xfrm>
            <a:off x="349408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cxnSp>
        <p:nvCxnSpPr>
          <p:cNvPr id="29" name="Straight Arrow Connector 28"/>
          <p:cNvCxnSpPr/>
          <p:nvPr/>
        </p:nvCxnSpPr>
        <p:spPr>
          <a:xfrm>
            <a:off x="2714612" y="6357958"/>
            <a:ext cx="28575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214290"/>
            <a:ext cx="5786478" cy="584775"/>
          </a:xfrm>
          <a:prstGeom prst="rect">
            <a:avLst/>
          </a:prstGeom>
          <a:noFill/>
        </p:spPr>
        <p:txBody>
          <a:bodyPr wrap="square" rtlCol="0">
            <a:spAutoFit/>
          </a:bodyPr>
          <a:lstStyle/>
          <a:p>
            <a:pPr algn="ctr"/>
            <a:r>
              <a:rPr lang="en-IN" sz="3200" dirty="0" smtClean="0">
                <a:solidFill>
                  <a:srgbClr val="C00000"/>
                </a:solidFill>
                <a:latin typeface="Comic Sans MS" pitchFamily="66" charset="0"/>
              </a:rPr>
              <a:t>Screening of Phytochemicals</a:t>
            </a:r>
            <a:endParaRPr lang="en-IN" sz="3200" dirty="0">
              <a:solidFill>
                <a:srgbClr val="C00000"/>
              </a:solidFill>
              <a:latin typeface="Comic Sans MS" pitchFamily="66" charset="0"/>
            </a:endParaRPr>
          </a:p>
        </p:txBody>
      </p:sp>
      <p:sp>
        <p:nvSpPr>
          <p:cNvPr id="3" name="TextBox 2"/>
          <p:cNvSpPr txBox="1"/>
          <p:nvPr/>
        </p:nvSpPr>
        <p:spPr>
          <a:xfrm>
            <a:off x="2000232" y="142852"/>
            <a:ext cx="5715040" cy="830997"/>
          </a:xfrm>
          <a:prstGeom prst="rect">
            <a:avLst/>
          </a:prstGeom>
          <a:noFill/>
          <a:ln w="47625">
            <a:solidFill>
              <a:schemeClr val="accent3">
                <a:lumMod val="50000"/>
              </a:schemeClr>
            </a:solidFill>
          </a:ln>
        </p:spPr>
        <p:txBody>
          <a:bodyPr wrap="square" rtlCol="0">
            <a:spAutoFit/>
          </a:bodyPr>
          <a:lstStyle/>
          <a:p>
            <a:pPr algn="ctr"/>
            <a:endParaRPr lang="en-IN" sz="4800" dirty="0">
              <a:solidFill>
                <a:srgbClr val="002060"/>
              </a:solidFill>
              <a:latin typeface="Comic Sans MS" pitchFamily="66" charset="0"/>
            </a:endParaRPr>
          </a:p>
        </p:txBody>
      </p:sp>
      <p:sp>
        <p:nvSpPr>
          <p:cNvPr id="4" name="Rectangle 3"/>
          <p:cNvSpPr/>
          <p:nvPr/>
        </p:nvSpPr>
        <p:spPr>
          <a:xfrm>
            <a:off x="500034" y="6429396"/>
            <a:ext cx="7999306" cy="369332"/>
          </a:xfrm>
          <a:prstGeom prst="rect">
            <a:avLst/>
          </a:prstGeom>
        </p:spPr>
        <p:txBody>
          <a:bodyPr wrap="none">
            <a:spAutoFit/>
          </a:bodyPr>
          <a:lstStyle/>
          <a:p>
            <a:r>
              <a:rPr lang="en-IN" b="1" dirty="0" smtClean="0">
                <a:latin typeface="Comic Sans MS" pitchFamily="66" charset="0"/>
              </a:rPr>
              <a:t>Glutathione effectively binds to the active site of the target protein</a:t>
            </a:r>
            <a:endParaRPr lang="en-IN" b="1" dirty="0">
              <a:latin typeface="Comic Sans MS" pitchFamily="66" charset="0"/>
            </a:endParaRPr>
          </a:p>
        </p:txBody>
      </p:sp>
      <p:pic>
        <p:nvPicPr>
          <p:cNvPr id="1026" name="Picture 2"/>
          <p:cNvPicPr>
            <a:picLocks noChangeAspect="1" noChangeArrowheads="1"/>
          </p:cNvPicPr>
          <p:nvPr/>
        </p:nvPicPr>
        <p:blipFill>
          <a:blip r:embed="rId2"/>
          <a:srcRect l="55454" t="24414" r="22583" b="28711"/>
          <a:stretch>
            <a:fillRect/>
          </a:stretch>
        </p:blipFill>
        <p:spPr bwMode="auto">
          <a:xfrm>
            <a:off x="4500562" y="1142984"/>
            <a:ext cx="2143140" cy="242889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48865" t="20508" r="29722" b="31640"/>
          <a:stretch>
            <a:fillRect/>
          </a:stretch>
        </p:blipFill>
        <p:spPr bwMode="auto">
          <a:xfrm>
            <a:off x="6715140" y="1142984"/>
            <a:ext cx="2357454" cy="242889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28038" t="20703" r="19802" b="11914"/>
          <a:stretch>
            <a:fillRect/>
          </a:stretch>
        </p:blipFill>
        <p:spPr bwMode="auto">
          <a:xfrm>
            <a:off x="71407" y="1142984"/>
            <a:ext cx="4357718" cy="4071966"/>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5167338" y="3878274"/>
          <a:ext cx="3048000" cy="1193800"/>
        </p:xfrm>
        <a:graphic>
          <a:graphicData uri="http://schemas.openxmlformats.org/drawingml/2006/table">
            <a:tbl>
              <a:tblPr firstRow="1" bandRow="1">
                <a:tableStyleId>{93296810-A885-4BE3-A3E7-6D5BEEA58F35}</a:tableStyleId>
              </a:tblPr>
              <a:tblGrid>
                <a:gridCol w="1524000"/>
                <a:gridCol w="1524000"/>
              </a:tblGrid>
              <a:tr h="370840">
                <a:tc>
                  <a:txBody>
                    <a:bodyPr/>
                    <a:lstStyle/>
                    <a:p>
                      <a:r>
                        <a:rPr lang="en-IN" sz="1600" dirty="0" smtClean="0">
                          <a:latin typeface="Comic Sans MS" pitchFamily="66" charset="0"/>
                        </a:rPr>
                        <a:t>Ligand</a:t>
                      </a:r>
                      <a:endParaRPr lang="en-IN" sz="1600" dirty="0">
                        <a:latin typeface="Comic Sans MS" pitchFamily="66" charset="0"/>
                      </a:endParaRPr>
                    </a:p>
                  </a:txBody>
                  <a:tcPr/>
                </a:tc>
                <a:tc>
                  <a:txBody>
                    <a:bodyPr/>
                    <a:lstStyle/>
                    <a:p>
                      <a:r>
                        <a:rPr lang="en-IN" sz="1600" dirty="0" smtClean="0">
                          <a:latin typeface="Comic Sans MS" pitchFamily="66" charset="0"/>
                        </a:rPr>
                        <a:t>Receptor</a:t>
                      </a:r>
                    </a:p>
                    <a:p>
                      <a:r>
                        <a:rPr lang="en-IN" sz="1600" dirty="0" smtClean="0">
                          <a:latin typeface="Comic Sans MS" pitchFamily="66" charset="0"/>
                        </a:rPr>
                        <a:t>(PDB Accession)</a:t>
                      </a:r>
                      <a:endParaRPr lang="en-IN" sz="1600" dirty="0">
                        <a:latin typeface="Comic Sans MS" pitchFamily="66" charset="0"/>
                      </a:endParaRPr>
                    </a:p>
                  </a:txBody>
                  <a:tcPr/>
                </a:tc>
              </a:tr>
              <a:tr h="370840">
                <a:tc>
                  <a:txBody>
                    <a:bodyPr/>
                    <a:lstStyle/>
                    <a:p>
                      <a:r>
                        <a:rPr lang="en-IN" sz="1600" dirty="0" smtClean="0">
                          <a:latin typeface="Comic Sans MS" pitchFamily="66" charset="0"/>
                        </a:rPr>
                        <a:t>Glutathione</a:t>
                      </a:r>
                      <a:endParaRPr lang="en-IN" sz="1600" dirty="0">
                        <a:latin typeface="Comic Sans MS" pitchFamily="66" charset="0"/>
                      </a:endParaRPr>
                    </a:p>
                  </a:txBody>
                  <a:tcPr/>
                </a:tc>
                <a:tc>
                  <a:txBody>
                    <a:bodyPr/>
                    <a:lstStyle/>
                    <a:p>
                      <a:r>
                        <a:rPr lang="en-IN" sz="1600" dirty="0" smtClean="0">
                          <a:latin typeface="Comic Sans MS" pitchFamily="66" charset="0"/>
                        </a:rPr>
                        <a:t>6VXS</a:t>
                      </a:r>
                      <a:endParaRPr lang="en-IN" sz="1600" dirty="0">
                        <a:latin typeface="Comic Sans MS" pitchFamily="66" charset="0"/>
                      </a:endParaRPr>
                    </a:p>
                  </a:txBody>
                  <a:tcPr/>
                </a:tc>
              </a:tr>
            </a:tbl>
          </a:graphicData>
        </a:graphic>
      </p:graphicFrame>
      <p:graphicFrame>
        <p:nvGraphicFramePr>
          <p:cNvPr id="10" name="Table 9"/>
          <p:cNvGraphicFramePr>
            <a:graphicFrameLocks noGrp="1"/>
          </p:cNvGraphicFramePr>
          <p:nvPr/>
        </p:nvGraphicFramePr>
        <p:xfrm>
          <a:off x="5167338" y="5072074"/>
          <a:ext cx="3048000" cy="1193800"/>
        </p:xfrm>
        <a:graphic>
          <a:graphicData uri="http://schemas.openxmlformats.org/drawingml/2006/table">
            <a:tbl>
              <a:tblPr firstRow="1" bandRow="1">
                <a:tableStyleId>{00A15C55-8517-42AA-B614-E9B94910E393}</a:tableStyleId>
              </a:tblPr>
              <a:tblGrid>
                <a:gridCol w="1524000"/>
                <a:gridCol w="1524000"/>
              </a:tblGrid>
              <a:tr h="370840">
                <a:tc>
                  <a:txBody>
                    <a:bodyPr/>
                    <a:lstStyle/>
                    <a:p>
                      <a:r>
                        <a:rPr lang="en-IN" sz="1600" dirty="0" smtClean="0">
                          <a:latin typeface="Comic Sans MS" pitchFamily="66" charset="0"/>
                        </a:rPr>
                        <a:t>-CDOCKER ENERGY</a:t>
                      </a:r>
                      <a:endParaRPr lang="en-IN" sz="1600" dirty="0">
                        <a:latin typeface="Comic Sans MS" pitchFamily="66" charset="0"/>
                      </a:endParaRPr>
                    </a:p>
                  </a:txBody>
                  <a:tcPr/>
                </a:tc>
                <a:tc>
                  <a:txBody>
                    <a:bodyPr/>
                    <a:lstStyle/>
                    <a:p>
                      <a:r>
                        <a:rPr lang="en-IN" sz="1600" dirty="0" smtClean="0">
                          <a:latin typeface="Comic Sans MS" pitchFamily="66" charset="0"/>
                        </a:rPr>
                        <a:t>-CDOCKER INTERACTION ENERGY</a:t>
                      </a:r>
                      <a:endParaRPr lang="en-IN" sz="1600" dirty="0">
                        <a:latin typeface="Comic Sans MS" pitchFamily="66" charset="0"/>
                      </a:endParaRPr>
                    </a:p>
                  </a:txBody>
                  <a:tcPr/>
                </a:tc>
              </a:tr>
              <a:tr h="370840">
                <a:tc>
                  <a:txBody>
                    <a:bodyPr/>
                    <a:lstStyle/>
                    <a:p>
                      <a:r>
                        <a:rPr lang="en-IN" sz="1600" dirty="0" smtClean="0">
                          <a:latin typeface="Comic Sans MS" pitchFamily="66" charset="0"/>
                        </a:rPr>
                        <a:t>39.2875</a:t>
                      </a:r>
                      <a:endParaRPr lang="en-IN" sz="1600" dirty="0">
                        <a:latin typeface="Comic Sans MS" pitchFamily="66" charset="0"/>
                      </a:endParaRPr>
                    </a:p>
                  </a:txBody>
                  <a:tcPr/>
                </a:tc>
                <a:tc>
                  <a:txBody>
                    <a:bodyPr/>
                    <a:lstStyle/>
                    <a:p>
                      <a:r>
                        <a:rPr lang="en-IN" sz="1600" dirty="0" smtClean="0">
                          <a:latin typeface="Comic Sans MS" pitchFamily="66" charset="0"/>
                        </a:rPr>
                        <a:t>36.1134</a:t>
                      </a:r>
                      <a:endParaRPr lang="en-IN" sz="1600" dirty="0">
                        <a:latin typeface="Comic Sans MS" pitchFamily="66" charset="0"/>
                      </a:endParaRPr>
                    </a:p>
                  </a:txBody>
                  <a:tcPr/>
                </a:tc>
              </a:tr>
            </a:tbl>
          </a:graphicData>
        </a:graphic>
      </p:graphicFrame>
      <p:sp>
        <p:nvSpPr>
          <p:cNvPr id="11" name="Oval 10"/>
          <p:cNvSpPr/>
          <p:nvPr/>
        </p:nvSpPr>
        <p:spPr>
          <a:xfrm rot="16200000">
            <a:off x="6250794" y="4536290"/>
            <a:ext cx="500065" cy="3000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 name="Straight Arrow Connector 11"/>
          <p:cNvCxnSpPr/>
          <p:nvPr/>
        </p:nvCxnSpPr>
        <p:spPr>
          <a:xfrm rot="10800000" flipV="1">
            <a:off x="2571736" y="2941076"/>
            <a:ext cx="214314" cy="142876"/>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07458" y="2714620"/>
            <a:ext cx="1426994" cy="369332"/>
          </a:xfrm>
          <a:prstGeom prst="rect">
            <a:avLst/>
          </a:prstGeom>
        </p:spPr>
        <p:txBody>
          <a:bodyPr wrap="none">
            <a:spAutoFit/>
          </a:bodyPr>
          <a:lstStyle/>
          <a:p>
            <a:pPr algn="ctr"/>
            <a:r>
              <a:rPr lang="en-IN" dirty="0" smtClean="0">
                <a:solidFill>
                  <a:schemeClr val="bg1"/>
                </a:solidFill>
                <a:latin typeface="Comic Sans MS" pitchFamily="66" charset="0"/>
              </a:rPr>
              <a:t>Glutathione</a:t>
            </a:r>
            <a:endParaRPr lang="en-IN" dirty="0">
              <a:solidFill>
                <a:schemeClr val="bg1"/>
              </a:solidFill>
              <a:latin typeface="Comic Sans MS" pitchFamily="66" charset="0"/>
            </a:endParaRPr>
          </a:p>
        </p:txBody>
      </p:sp>
      <p:sp>
        <p:nvSpPr>
          <p:cNvPr id="14" name="Rectangle 13"/>
          <p:cNvSpPr/>
          <p:nvPr/>
        </p:nvSpPr>
        <p:spPr>
          <a:xfrm>
            <a:off x="5929322" y="1142984"/>
            <a:ext cx="720070" cy="307777"/>
          </a:xfrm>
          <a:prstGeom prst="rect">
            <a:avLst/>
          </a:prstGeom>
        </p:spPr>
        <p:txBody>
          <a:bodyPr wrap="none">
            <a:spAutoFit/>
          </a:bodyPr>
          <a:lstStyle/>
          <a:p>
            <a:pPr algn="ctr"/>
            <a:r>
              <a:rPr lang="en-IN" sz="1400" dirty="0" smtClean="0">
                <a:solidFill>
                  <a:schemeClr val="bg1"/>
                </a:solidFill>
                <a:latin typeface="Comic Sans MS" pitchFamily="66" charset="0"/>
              </a:rPr>
              <a:t>Ligand</a:t>
            </a:r>
            <a:endParaRPr lang="en-IN" sz="1400" dirty="0">
              <a:solidFill>
                <a:schemeClr val="bg1"/>
              </a:solidFill>
              <a:latin typeface="Comic Sans MS" pitchFamily="66" charset="0"/>
            </a:endParaRPr>
          </a:p>
        </p:txBody>
      </p:sp>
      <p:sp>
        <p:nvSpPr>
          <p:cNvPr id="15" name="Rectangle 14"/>
          <p:cNvSpPr/>
          <p:nvPr/>
        </p:nvSpPr>
        <p:spPr>
          <a:xfrm>
            <a:off x="6778309" y="1142984"/>
            <a:ext cx="947695" cy="307777"/>
          </a:xfrm>
          <a:prstGeom prst="rect">
            <a:avLst/>
          </a:prstGeom>
        </p:spPr>
        <p:txBody>
          <a:bodyPr wrap="none">
            <a:spAutoFit/>
          </a:bodyPr>
          <a:lstStyle/>
          <a:p>
            <a:pPr algn="ctr"/>
            <a:r>
              <a:rPr lang="en-IN" sz="1400" dirty="0" smtClean="0">
                <a:solidFill>
                  <a:schemeClr val="bg1"/>
                </a:solidFill>
                <a:latin typeface="Comic Sans MS" pitchFamily="66" charset="0"/>
              </a:rPr>
              <a:t>Receptor</a:t>
            </a:r>
            <a:endParaRPr lang="en-IN" sz="1400" dirty="0">
              <a:solidFill>
                <a:schemeClr val="bg1"/>
              </a:solidFill>
              <a:latin typeface="Comic Sans MS" pitchFamily="66" charset="0"/>
            </a:endParaRPr>
          </a:p>
        </p:txBody>
      </p:sp>
      <p:sp>
        <p:nvSpPr>
          <p:cNvPr id="16" name="Rounded Rectangle 15"/>
          <p:cNvSpPr/>
          <p:nvPr/>
        </p:nvSpPr>
        <p:spPr>
          <a:xfrm>
            <a:off x="0" y="5286388"/>
            <a:ext cx="4929190" cy="1143008"/>
          </a:xfrm>
          <a:prstGeom prst="round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0" y="5733652"/>
            <a:ext cx="2965877" cy="338554"/>
          </a:xfrm>
          <a:prstGeom prst="rect">
            <a:avLst/>
          </a:prstGeom>
        </p:spPr>
        <p:txBody>
          <a:bodyPr wrap="none">
            <a:spAutoFit/>
          </a:bodyPr>
          <a:lstStyle/>
          <a:p>
            <a:r>
              <a:rPr lang="en-IN" sz="1600" b="1" dirty="0" smtClean="0">
                <a:latin typeface="Comic Sans MS" pitchFamily="66" charset="0"/>
              </a:rPr>
              <a:t>Receptor-Ligand interaction</a:t>
            </a:r>
            <a:endParaRPr lang="en-IN" sz="1600" b="1" dirty="0">
              <a:latin typeface="Comic Sans MS" pitchFamily="66" charset="0"/>
            </a:endParaRPr>
          </a:p>
        </p:txBody>
      </p:sp>
      <p:cxnSp>
        <p:nvCxnSpPr>
          <p:cNvPr id="18" name="Straight Arrow Connector 17"/>
          <p:cNvCxnSpPr/>
          <p:nvPr/>
        </p:nvCxnSpPr>
        <p:spPr>
          <a:xfrm>
            <a:off x="3071802" y="5876528"/>
            <a:ext cx="500066"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500298" y="6072206"/>
            <a:ext cx="1133644" cy="338554"/>
          </a:xfrm>
          <a:prstGeom prst="rect">
            <a:avLst/>
          </a:prstGeom>
        </p:spPr>
        <p:txBody>
          <a:bodyPr wrap="none">
            <a:spAutoFit/>
          </a:bodyPr>
          <a:lstStyle/>
          <a:p>
            <a:r>
              <a:rPr lang="en-IN" sz="1600" b="1" dirty="0" smtClean="0">
                <a:latin typeface="Comic Sans MS" pitchFamily="66" charset="0"/>
              </a:rPr>
              <a:t>CDOCKER</a:t>
            </a:r>
            <a:endParaRPr lang="en-IN" sz="1600" b="1" dirty="0">
              <a:latin typeface="Comic Sans MS" pitchFamily="66" charset="0"/>
            </a:endParaRPr>
          </a:p>
        </p:txBody>
      </p:sp>
      <p:sp>
        <p:nvSpPr>
          <p:cNvPr id="21" name="Rectangle 20"/>
          <p:cNvSpPr/>
          <p:nvPr/>
        </p:nvSpPr>
        <p:spPr>
          <a:xfrm>
            <a:off x="1714435" y="5286388"/>
            <a:ext cx="1285929" cy="369332"/>
          </a:xfrm>
          <a:prstGeom prst="rect">
            <a:avLst/>
          </a:prstGeom>
        </p:spPr>
        <p:txBody>
          <a:bodyPr wrap="none">
            <a:spAutoFit/>
          </a:bodyPr>
          <a:lstStyle/>
          <a:p>
            <a:r>
              <a:rPr lang="en-IN" b="1" dirty="0" smtClean="0">
                <a:solidFill>
                  <a:schemeClr val="accent6">
                    <a:lumMod val="75000"/>
                  </a:schemeClr>
                </a:solidFill>
                <a:latin typeface="Comic Sans MS" pitchFamily="66" charset="0"/>
              </a:rPr>
              <a:t>Procedure</a:t>
            </a:r>
            <a:endParaRPr lang="en-IN" b="1" dirty="0">
              <a:solidFill>
                <a:schemeClr val="accent6">
                  <a:lumMod val="75000"/>
                </a:schemeClr>
              </a:solidFill>
              <a:latin typeface="Comic Sans MS" pitchFamily="66" charset="0"/>
            </a:endParaRPr>
          </a:p>
        </p:txBody>
      </p:sp>
      <p:sp>
        <p:nvSpPr>
          <p:cNvPr id="22" name="Rectangle 21"/>
          <p:cNvSpPr/>
          <p:nvPr/>
        </p:nvSpPr>
        <p:spPr>
          <a:xfrm>
            <a:off x="3500430" y="5715016"/>
            <a:ext cx="1467068" cy="338554"/>
          </a:xfrm>
          <a:prstGeom prst="rect">
            <a:avLst/>
          </a:prstGeom>
        </p:spPr>
        <p:txBody>
          <a:bodyPr wrap="none">
            <a:spAutoFit/>
          </a:bodyPr>
          <a:lstStyle/>
          <a:p>
            <a:r>
              <a:rPr lang="en-IN" sz="1600" b="1" dirty="0" smtClean="0">
                <a:latin typeface="Comic Sans MS" pitchFamily="66" charset="0"/>
              </a:rPr>
              <a:t>Dock Ligands</a:t>
            </a:r>
            <a:endParaRPr lang="en-IN" sz="1600" b="1" dirty="0">
              <a:latin typeface="Comic Sans MS" pitchFamily="66" charset="0"/>
            </a:endParaRPr>
          </a:p>
        </p:txBody>
      </p:sp>
      <p:cxnSp>
        <p:nvCxnSpPr>
          <p:cNvPr id="23" name="Straight Arrow Connector 22"/>
          <p:cNvCxnSpPr/>
          <p:nvPr/>
        </p:nvCxnSpPr>
        <p:spPr>
          <a:xfrm rot="10800000" flipV="1">
            <a:off x="3571868" y="6000768"/>
            <a:ext cx="438152" cy="1861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214290"/>
            <a:ext cx="5786478" cy="584775"/>
          </a:xfrm>
          <a:prstGeom prst="rect">
            <a:avLst/>
          </a:prstGeom>
          <a:noFill/>
        </p:spPr>
        <p:txBody>
          <a:bodyPr wrap="square" rtlCol="0">
            <a:spAutoFit/>
          </a:bodyPr>
          <a:lstStyle/>
          <a:p>
            <a:pPr algn="ctr"/>
            <a:r>
              <a:rPr lang="en-IN" sz="3200" dirty="0" smtClean="0">
                <a:solidFill>
                  <a:srgbClr val="C00000"/>
                </a:solidFill>
                <a:latin typeface="Comic Sans MS" pitchFamily="66" charset="0"/>
              </a:rPr>
              <a:t>Possible </a:t>
            </a:r>
            <a:r>
              <a:rPr lang="en-IN" sz="3200" dirty="0" err="1" smtClean="0">
                <a:solidFill>
                  <a:srgbClr val="C00000"/>
                </a:solidFill>
                <a:latin typeface="Comic Sans MS" pitchFamily="66" charset="0"/>
              </a:rPr>
              <a:t>pharmacophores</a:t>
            </a:r>
            <a:endParaRPr lang="en-IN" sz="3200" dirty="0">
              <a:solidFill>
                <a:srgbClr val="C00000"/>
              </a:solidFill>
              <a:latin typeface="Comic Sans MS" pitchFamily="66" charset="0"/>
            </a:endParaRPr>
          </a:p>
        </p:txBody>
      </p:sp>
      <p:sp>
        <p:nvSpPr>
          <p:cNvPr id="3" name="TextBox 2"/>
          <p:cNvSpPr txBox="1"/>
          <p:nvPr/>
        </p:nvSpPr>
        <p:spPr>
          <a:xfrm>
            <a:off x="2000232" y="142852"/>
            <a:ext cx="5715040" cy="830997"/>
          </a:xfrm>
          <a:prstGeom prst="rect">
            <a:avLst/>
          </a:prstGeom>
          <a:noFill/>
          <a:ln w="47625">
            <a:solidFill>
              <a:schemeClr val="accent3">
                <a:lumMod val="50000"/>
              </a:schemeClr>
            </a:solidFill>
          </a:ln>
        </p:spPr>
        <p:txBody>
          <a:bodyPr wrap="square" rtlCol="0">
            <a:spAutoFit/>
          </a:bodyPr>
          <a:lstStyle/>
          <a:p>
            <a:pPr algn="ctr"/>
            <a:endParaRPr lang="en-IN" sz="4800" dirty="0">
              <a:solidFill>
                <a:srgbClr val="002060"/>
              </a:solidFill>
              <a:latin typeface="Comic Sans MS" pitchFamily="66" charset="0"/>
            </a:endParaRPr>
          </a:p>
        </p:txBody>
      </p:sp>
      <p:sp>
        <p:nvSpPr>
          <p:cNvPr id="4" name="TextBox 3"/>
          <p:cNvSpPr txBox="1"/>
          <p:nvPr/>
        </p:nvSpPr>
        <p:spPr>
          <a:xfrm>
            <a:off x="1000100" y="1038509"/>
            <a:ext cx="7358114" cy="461665"/>
          </a:xfrm>
          <a:prstGeom prst="rect">
            <a:avLst/>
          </a:prstGeom>
          <a:noFill/>
          <a:ln w="28575">
            <a:solidFill>
              <a:schemeClr val="accent3">
                <a:lumMod val="60000"/>
                <a:lumOff val="40000"/>
              </a:schemeClr>
            </a:solidFill>
          </a:ln>
        </p:spPr>
        <p:txBody>
          <a:bodyPr wrap="square" rtlCol="0">
            <a:spAutoFit/>
          </a:bodyPr>
          <a:lstStyle/>
          <a:p>
            <a:pPr algn="ctr"/>
            <a:r>
              <a:rPr lang="en-IN" sz="2400" dirty="0" smtClean="0">
                <a:solidFill>
                  <a:srgbClr val="7030A0"/>
                </a:solidFill>
                <a:latin typeface="Comic Sans MS" pitchFamily="66" charset="0"/>
              </a:rPr>
              <a:t>Automated generation of </a:t>
            </a:r>
            <a:r>
              <a:rPr lang="en-IN" sz="2400" dirty="0" err="1" smtClean="0">
                <a:solidFill>
                  <a:srgbClr val="7030A0"/>
                </a:solidFill>
                <a:latin typeface="Comic Sans MS" pitchFamily="66" charset="0"/>
              </a:rPr>
              <a:t>pharmacophores</a:t>
            </a:r>
            <a:endParaRPr lang="en-IN" sz="2400" dirty="0">
              <a:solidFill>
                <a:srgbClr val="7030A0"/>
              </a:solidFill>
              <a:latin typeface="Comic Sans MS" pitchFamily="66" charset="0"/>
            </a:endParaRPr>
          </a:p>
        </p:txBody>
      </p:sp>
      <p:sp>
        <p:nvSpPr>
          <p:cNvPr id="5" name="Rounded Rectangle 4"/>
          <p:cNvSpPr/>
          <p:nvPr/>
        </p:nvSpPr>
        <p:spPr>
          <a:xfrm>
            <a:off x="6357950" y="2000240"/>
            <a:ext cx="2786050" cy="2571768"/>
          </a:xfrm>
          <a:prstGeom prst="round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6" name="Rectangle 5"/>
          <p:cNvSpPr/>
          <p:nvPr/>
        </p:nvSpPr>
        <p:spPr>
          <a:xfrm>
            <a:off x="7133429" y="1947438"/>
            <a:ext cx="1164101" cy="338554"/>
          </a:xfrm>
          <a:prstGeom prst="rect">
            <a:avLst/>
          </a:prstGeom>
        </p:spPr>
        <p:txBody>
          <a:bodyPr wrap="none">
            <a:spAutoFit/>
          </a:bodyPr>
          <a:lstStyle/>
          <a:p>
            <a:r>
              <a:rPr lang="en-IN" sz="1600" b="1" dirty="0" smtClean="0">
                <a:solidFill>
                  <a:schemeClr val="accent6">
                    <a:lumMod val="75000"/>
                  </a:schemeClr>
                </a:solidFill>
                <a:latin typeface="Comic Sans MS" pitchFamily="66" charset="0"/>
              </a:rPr>
              <a:t>Procedure</a:t>
            </a:r>
            <a:endParaRPr lang="en-IN" sz="1600" b="1" dirty="0">
              <a:solidFill>
                <a:schemeClr val="accent6">
                  <a:lumMod val="75000"/>
                </a:schemeClr>
              </a:solidFill>
              <a:latin typeface="Comic Sans MS" pitchFamily="66" charset="0"/>
            </a:endParaRPr>
          </a:p>
        </p:txBody>
      </p:sp>
      <p:sp>
        <p:nvSpPr>
          <p:cNvPr id="7" name="Rectangle 6"/>
          <p:cNvSpPr/>
          <p:nvPr/>
        </p:nvSpPr>
        <p:spPr>
          <a:xfrm>
            <a:off x="7215206" y="2428868"/>
            <a:ext cx="697627" cy="338554"/>
          </a:xfrm>
          <a:prstGeom prst="rect">
            <a:avLst/>
          </a:prstGeom>
        </p:spPr>
        <p:txBody>
          <a:bodyPr wrap="none">
            <a:spAutoFit/>
          </a:bodyPr>
          <a:lstStyle/>
          <a:p>
            <a:r>
              <a:rPr lang="en-IN" sz="1600" b="1" dirty="0" smtClean="0">
                <a:latin typeface="Comic Sans MS" pitchFamily="66" charset="0"/>
              </a:rPr>
              <a:t>Tools</a:t>
            </a:r>
            <a:endParaRPr lang="en-IN" sz="1600" b="1" dirty="0">
              <a:latin typeface="Comic Sans MS" pitchFamily="66" charset="0"/>
            </a:endParaRPr>
          </a:p>
        </p:txBody>
      </p:sp>
      <p:sp>
        <p:nvSpPr>
          <p:cNvPr id="8" name="Rectangle 7"/>
          <p:cNvSpPr/>
          <p:nvPr/>
        </p:nvSpPr>
        <p:spPr>
          <a:xfrm>
            <a:off x="6668745" y="3090446"/>
            <a:ext cx="1774845" cy="338554"/>
          </a:xfrm>
          <a:prstGeom prst="rect">
            <a:avLst/>
          </a:prstGeom>
        </p:spPr>
        <p:txBody>
          <a:bodyPr wrap="none">
            <a:spAutoFit/>
          </a:bodyPr>
          <a:lstStyle/>
          <a:p>
            <a:r>
              <a:rPr lang="en-IN" sz="1600" b="1" dirty="0" err="1" smtClean="0">
                <a:latin typeface="Comic Sans MS" pitchFamily="66" charset="0"/>
              </a:rPr>
              <a:t>Pharmacaophore</a:t>
            </a:r>
            <a:endParaRPr lang="en-IN" sz="1600" b="1" dirty="0">
              <a:latin typeface="Comic Sans MS" pitchFamily="66" charset="0"/>
            </a:endParaRPr>
          </a:p>
        </p:txBody>
      </p:sp>
      <p:sp>
        <p:nvSpPr>
          <p:cNvPr id="9" name="Rectangle 8"/>
          <p:cNvSpPr/>
          <p:nvPr/>
        </p:nvSpPr>
        <p:spPr>
          <a:xfrm>
            <a:off x="6364105" y="3714752"/>
            <a:ext cx="2779927" cy="584775"/>
          </a:xfrm>
          <a:prstGeom prst="rect">
            <a:avLst/>
          </a:prstGeom>
        </p:spPr>
        <p:txBody>
          <a:bodyPr wrap="none">
            <a:spAutoFit/>
          </a:bodyPr>
          <a:lstStyle/>
          <a:p>
            <a:pPr algn="ctr"/>
            <a:r>
              <a:rPr lang="en-IN" sz="1600" b="1" dirty="0" smtClean="0">
                <a:latin typeface="Comic Sans MS" pitchFamily="66" charset="0"/>
              </a:rPr>
              <a:t>Auto </a:t>
            </a:r>
          </a:p>
          <a:p>
            <a:pPr algn="ctr"/>
            <a:r>
              <a:rPr lang="en-IN" sz="1600" b="1" dirty="0" err="1" smtClean="0">
                <a:latin typeface="Comic Sans MS" pitchFamily="66" charset="0"/>
              </a:rPr>
              <a:t>pharmacophore</a:t>
            </a:r>
            <a:r>
              <a:rPr lang="en-IN" sz="1600" b="1" dirty="0" smtClean="0">
                <a:latin typeface="Comic Sans MS" pitchFamily="66" charset="0"/>
              </a:rPr>
              <a:t> generation</a:t>
            </a:r>
            <a:endParaRPr lang="en-IN" sz="1600" b="1" dirty="0">
              <a:latin typeface="Comic Sans MS" pitchFamily="66" charset="0"/>
            </a:endParaRPr>
          </a:p>
        </p:txBody>
      </p:sp>
      <p:cxnSp>
        <p:nvCxnSpPr>
          <p:cNvPr id="11" name="Straight Arrow Connector 10"/>
          <p:cNvCxnSpPr/>
          <p:nvPr/>
        </p:nvCxnSpPr>
        <p:spPr>
          <a:xfrm rot="5400000">
            <a:off x="7383507" y="2893215"/>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7382713" y="3606801"/>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srcRect l="17020" t="19531" r="25329" b="24805"/>
          <a:stretch>
            <a:fillRect/>
          </a:stretch>
        </p:blipFill>
        <p:spPr bwMode="auto">
          <a:xfrm>
            <a:off x="-32" y="1571612"/>
            <a:ext cx="6286512" cy="307183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5293" t="30469" r="50549" b="51953"/>
          <a:stretch>
            <a:fillRect/>
          </a:stretch>
        </p:blipFill>
        <p:spPr bwMode="auto">
          <a:xfrm>
            <a:off x="55531" y="4714884"/>
            <a:ext cx="4016403" cy="17859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17606" t="19726" r="70864" b="57813"/>
          <a:stretch>
            <a:fillRect/>
          </a:stretch>
        </p:blipFill>
        <p:spPr bwMode="auto">
          <a:xfrm>
            <a:off x="6357982" y="4714884"/>
            <a:ext cx="2786050" cy="1928802"/>
          </a:xfrm>
          <a:prstGeom prst="rect">
            <a:avLst/>
          </a:prstGeom>
          <a:noFill/>
          <a:ln w="9525">
            <a:noFill/>
            <a:miter lim="800000"/>
            <a:headEnd/>
            <a:tailEnd/>
          </a:ln>
          <a:effectLst/>
        </p:spPr>
      </p:pic>
      <p:pic>
        <p:nvPicPr>
          <p:cNvPr id="17" name="Picture 4"/>
          <p:cNvPicPr>
            <a:picLocks noChangeAspect="1" noChangeArrowheads="1"/>
          </p:cNvPicPr>
          <p:nvPr/>
        </p:nvPicPr>
        <p:blipFill>
          <a:blip r:embed="rId4"/>
          <a:srcRect l="55417" t="24479" r="25842" b="37435"/>
          <a:stretch>
            <a:fillRect/>
          </a:stretch>
        </p:blipFill>
        <p:spPr bwMode="auto">
          <a:xfrm>
            <a:off x="4143372" y="4664350"/>
            <a:ext cx="2143140" cy="2193650"/>
          </a:xfrm>
          <a:prstGeom prst="rect">
            <a:avLst/>
          </a:prstGeom>
          <a:noFill/>
          <a:ln w="9525">
            <a:noFill/>
            <a:miter lim="800000"/>
            <a:headEnd/>
            <a:tailEnd/>
          </a:ln>
          <a:effectLst/>
        </p:spPr>
      </p:pic>
      <p:sp>
        <p:nvSpPr>
          <p:cNvPr id="18" name="Rectangle 17"/>
          <p:cNvSpPr/>
          <p:nvPr/>
        </p:nvSpPr>
        <p:spPr>
          <a:xfrm>
            <a:off x="357158" y="3429000"/>
            <a:ext cx="785818"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571472" y="5286388"/>
            <a:ext cx="335758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7643834" y="4929198"/>
            <a:ext cx="1428760" cy="1714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p:cNvSpPr txBox="1"/>
          <p:nvPr/>
        </p:nvSpPr>
        <p:spPr>
          <a:xfrm>
            <a:off x="-214346" y="6457890"/>
            <a:ext cx="4500594" cy="307777"/>
          </a:xfrm>
          <a:prstGeom prst="rect">
            <a:avLst/>
          </a:prstGeom>
          <a:noFill/>
        </p:spPr>
        <p:txBody>
          <a:bodyPr wrap="square" rtlCol="0">
            <a:spAutoFit/>
          </a:bodyPr>
          <a:lstStyle/>
          <a:p>
            <a:pPr algn="ctr"/>
            <a:r>
              <a:rPr lang="en-IN" sz="1400" b="1" dirty="0" smtClean="0">
                <a:latin typeface="Comic Sans MS" pitchFamily="66" charset="0"/>
              </a:rPr>
              <a:t>But, all the 8192 are not positive candidates!</a:t>
            </a:r>
            <a:endParaRPr lang="en-IN" sz="1400" b="1" dirty="0">
              <a:latin typeface="Comic Sans MS" pitchFamily="66" charset="0"/>
            </a:endParaRPr>
          </a:p>
        </p:txBody>
      </p:sp>
      <p:sp>
        <p:nvSpPr>
          <p:cNvPr id="22" name="Horizontal Scroll 21"/>
          <p:cNvSpPr/>
          <p:nvPr/>
        </p:nvSpPr>
        <p:spPr>
          <a:xfrm>
            <a:off x="0" y="6286520"/>
            <a:ext cx="4143372" cy="571504"/>
          </a:xfrm>
          <a:prstGeom prst="horizontalScroll">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8786874" cy="461665"/>
          </a:xfrm>
          <a:prstGeom prst="rect">
            <a:avLst/>
          </a:prstGeom>
          <a:noFill/>
          <a:ln w="28575">
            <a:solidFill>
              <a:schemeClr val="tx2">
                <a:lumMod val="60000"/>
                <a:lumOff val="40000"/>
              </a:schemeClr>
            </a:solidFill>
          </a:ln>
        </p:spPr>
        <p:txBody>
          <a:bodyPr wrap="square" rtlCol="0">
            <a:spAutoFit/>
          </a:bodyPr>
          <a:lstStyle/>
          <a:p>
            <a:pPr algn="ctr"/>
            <a:r>
              <a:rPr lang="en-IN" sz="2400" dirty="0" smtClean="0">
                <a:solidFill>
                  <a:srgbClr val="7030A0"/>
                </a:solidFill>
                <a:latin typeface="Comic Sans MS" pitchFamily="66" charset="0"/>
              </a:rPr>
              <a:t>Generation of </a:t>
            </a:r>
            <a:r>
              <a:rPr lang="en-IN" sz="2400" dirty="0" err="1" smtClean="0">
                <a:solidFill>
                  <a:srgbClr val="7030A0"/>
                </a:solidFill>
                <a:latin typeface="Comic Sans MS" pitchFamily="66" charset="0"/>
              </a:rPr>
              <a:t>pharmacophores</a:t>
            </a:r>
            <a:r>
              <a:rPr lang="en-IN" sz="2400" dirty="0" smtClean="0">
                <a:solidFill>
                  <a:srgbClr val="7030A0"/>
                </a:solidFill>
                <a:latin typeface="Comic Sans MS" pitchFamily="66" charset="0"/>
              </a:rPr>
              <a:t> depending on input query</a:t>
            </a:r>
            <a:endParaRPr lang="en-IN" sz="2400" dirty="0">
              <a:solidFill>
                <a:srgbClr val="7030A0"/>
              </a:solidFill>
              <a:latin typeface="Comic Sans MS" pitchFamily="66" charset="0"/>
            </a:endParaRPr>
          </a:p>
        </p:txBody>
      </p:sp>
      <p:pic>
        <p:nvPicPr>
          <p:cNvPr id="2050" name="Picture 2"/>
          <p:cNvPicPr>
            <a:picLocks noChangeAspect="1" noChangeArrowheads="1"/>
          </p:cNvPicPr>
          <p:nvPr/>
        </p:nvPicPr>
        <p:blipFill>
          <a:blip r:embed="rId2"/>
          <a:srcRect l="17569" t="9765" r="17643" b="12109"/>
          <a:stretch>
            <a:fillRect/>
          </a:stretch>
        </p:blipFill>
        <p:spPr bwMode="auto">
          <a:xfrm>
            <a:off x="1" y="987966"/>
            <a:ext cx="6143636" cy="4165177"/>
          </a:xfrm>
          <a:prstGeom prst="rect">
            <a:avLst/>
          </a:prstGeom>
          <a:noFill/>
          <a:ln w="9525">
            <a:noFill/>
            <a:miter lim="800000"/>
            <a:headEnd/>
            <a:tailEnd/>
          </a:ln>
          <a:effectLst/>
        </p:spPr>
      </p:pic>
      <p:sp>
        <p:nvSpPr>
          <p:cNvPr id="4" name="TextBox 3"/>
          <p:cNvSpPr txBox="1"/>
          <p:nvPr/>
        </p:nvSpPr>
        <p:spPr>
          <a:xfrm>
            <a:off x="285720" y="5274246"/>
            <a:ext cx="4643470" cy="369332"/>
          </a:xfrm>
          <a:prstGeom prst="rect">
            <a:avLst/>
          </a:prstGeom>
          <a:noFill/>
        </p:spPr>
        <p:txBody>
          <a:bodyPr wrap="square" rtlCol="0">
            <a:spAutoFit/>
          </a:bodyPr>
          <a:lstStyle/>
          <a:p>
            <a:pPr algn="ctr"/>
            <a:r>
              <a:rPr lang="en-IN" dirty="0" smtClean="0">
                <a:solidFill>
                  <a:srgbClr val="FF0000"/>
                </a:solidFill>
                <a:latin typeface="Comic Sans MS" pitchFamily="66" charset="0"/>
              </a:rPr>
              <a:t>4711 hits from drug like diverse database</a:t>
            </a:r>
            <a:endParaRPr lang="en-IN" dirty="0">
              <a:solidFill>
                <a:srgbClr val="FF0000"/>
              </a:solidFill>
              <a:latin typeface="Comic Sans MS" pitchFamily="66" charset="0"/>
            </a:endParaRPr>
          </a:p>
        </p:txBody>
      </p:sp>
      <p:sp>
        <p:nvSpPr>
          <p:cNvPr id="5" name="TextBox 4"/>
          <p:cNvSpPr txBox="1"/>
          <p:nvPr/>
        </p:nvSpPr>
        <p:spPr>
          <a:xfrm>
            <a:off x="571472" y="6215082"/>
            <a:ext cx="7929618" cy="400110"/>
          </a:xfrm>
          <a:prstGeom prst="rect">
            <a:avLst/>
          </a:prstGeom>
          <a:noFill/>
        </p:spPr>
        <p:txBody>
          <a:bodyPr wrap="square" rtlCol="0">
            <a:spAutoFit/>
          </a:bodyPr>
          <a:lstStyle/>
          <a:p>
            <a:pPr algn="ctr"/>
            <a:r>
              <a:rPr lang="en-IN" sz="2000" dirty="0" smtClean="0">
                <a:latin typeface="Comic Sans MS" pitchFamily="66" charset="0"/>
              </a:rPr>
              <a:t>But, all the 4711 are not positive candidates!</a:t>
            </a:r>
            <a:endParaRPr lang="en-IN" sz="2000" dirty="0">
              <a:latin typeface="Comic Sans MS" pitchFamily="66" charset="0"/>
            </a:endParaRPr>
          </a:p>
        </p:txBody>
      </p:sp>
      <p:sp>
        <p:nvSpPr>
          <p:cNvPr id="6" name="Horizontal Scroll 5"/>
          <p:cNvSpPr/>
          <p:nvPr/>
        </p:nvSpPr>
        <p:spPr>
          <a:xfrm>
            <a:off x="1357290" y="5929330"/>
            <a:ext cx="6286544" cy="857256"/>
          </a:xfrm>
          <a:prstGeom prst="horizontalScroll">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1000100" y="2988230"/>
            <a:ext cx="57150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214282" y="1488032"/>
            <a:ext cx="785818" cy="2928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8"/>
          <p:cNvSpPr/>
          <p:nvPr/>
        </p:nvSpPr>
        <p:spPr>
          <a:xfrm>
            <a:off x="6429388" y="1488032"/>
            <a:ext cx="2500330" cy="3071834"/>
          </a:xfrm>
          <a:prstGeom prst="round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061991" y="1500174"/>
            <a:ext cx="1285929" cy="369332"/>
          </a:xfrm>
          <a:prstGeom prst="rect">
            <a:avLst/>
          </a:prstGeom>
        </p:spPr>
        <p:txBody>
          <a:bodyPr wrap="none">
            <a:spAutoFit/>
          </a:bodyPr>
          <a:lstStyle/>
          <a:p>
            <a:r>
              <a:rPr lang="en-IN" b="1" dirty="0" smtClean="0">
                <a:solidFill>
                  <a:schemeClr val="accent6">
                    <a:lumMod val="75000"/>
                  </a:schemeClr>
                </a:solidFill>
                <a:latin typeface="Comic Sans MS" pitchFamily="66" charset="0"/>
              </a:rPr>
              <a:t>Procedure</a:t>
            </a:r>
            <a:endParaRPr lang="en-IN" b="1" dirty="0">
              <a:solidFill>
                <a:schemeClr val="accent6">
                  <a:lumMod val="75000"/>
                </a:schemeClr>
              </a:solidFill>
              <a:latin typeface="Comic Sans MS" pitchFamily="66" charset="0"/>
            </a:endParaRPr>
          </a:p>
        </p:txBody>
      </p:sp>
      <p:sp>
        <p:nvSpPr>
          <p:cNvPr id="11" name="Rectangle 10"/>
          <p:cNvSpPr/>
          <p:nvPr/>
        </p:nvSpPr>
        <p:spPr>
          <a:xfrm>
            <a:off x="7358082" y="2000240"/>
            <a:ext cx="636713" cy="307777"/>
          </a:xfrm>
          <a:prstGeom prst="rect">
            <a:avLst/>
          </a:prstGeom>
        </p:spPr>
        <p:txBody>
          <a:bodyPr wrap="none">
            <a:spAutoFit/>
          </a:bodyPr>
          <a:lstStyle/>
          <a:p>
            <a:r>
              <a:rPr lang="en-IN" sz="1400" b="1" dirty="0" smtClean="0">
                <a:latin typeface="Comic Sans MS" pitchFamily="66" charset="0"/>
              </a:rPr>
              <a:t>Tools</a:t>
            </a:r>
            <a:endParaRPr lang="en-IN" sz="1400" b="1" dirty="0">
              <a:latin typeface="Comic Sans MS" pitchFamily="66" charset="0"/>
            </a:endParaRPr>
          </a:p>
        </p:txBody>
      </p:sp>
      <p:sp>
        <p:nvSpPr>
          <p:cNvPr id="12" name="Rectangle 11"/>
          <p:cNvSpPr/>
          <p:nvPr/>
        </p:nvSpPr>
        <p:spPr>
          <a:xfrm>
            <a:off x="6921812" y="2773916"/>
            <a:ext cx="1579278" cy="307777"/>
          </a:xfrm>
          <a:prstGeom prst="rect">
            <a:avLst/>
          </a:prstGeom>
        </p:spPr>
        <p:txBody>
          <a:bodyPr wrap="none">
            <a:spAutoFit/>
          </a:bodyPr>
          <a:lstStyle/>
          <a:p>
            <a:r>
              <a:rPr lang="en-IN" sz="1400" b="1" dirty="0" err="1" smtClean="0">
                <a:latin typeface="Comic Sans MS" pitchFamily="66" charset="0"/>
              </a:rPr>
              <a:t>Pharmacaophore</a:t>
            </a:r>
            <a:endParaRPr lang="en-IN" sz="1400" b="1" dirty="0">
              <a:latin typeface="Comic Sans MS" pitchFamily="66" charset="0"/>
            </a:endParaRPr>
          </a:p>
        </p:txBody>
      </p:sp>
      <p:sp>
        <p:nvSpPr>
          <p:cNvPr id="13" name="Rectangle 12"/>
          <p:cNvSpPr/>
          <p:nvPr/>
        </p:nvSpPr>
        <p:spPr>
          <a:xfrm>
            <a:off x="6429388" y="3429000"/>
            <a:ext cx="2577950" cy="307777"/>
          </a:xfrm>
          <a:prstGeom prst="rect">
            <a:avLst/>
          </a:prstGeom>
        </p:spPr>
        <p:txBody>
          <a:bodyPr wrap="none">
            <a:spAutoFit/>
          </a:bodyPr>
          <a:lstStyle/>
          <a:p>
            <a:r>
              <a:rPr lang="en-IN" sz="1400" b="1" dirty="0" smtClean="0">
                <a:latin typeface="Comic Sans MS" pitchFamily="66" charset="0"/>
              </a:rPr>
              <a:t>Search, Screen and Profile</a:t>
            </a:r>
            <a:endParaRPr lang="en-IN" sz="1400" b="1" dirty="0">
              <a:latin typeface="Comic Sans MS" pitchFamily="66" charset="0"/>
            </a:endParaRPr>
          </a:p>
        </p:txBody>
      </p:sp>
      <p:sp>
        <p:nvSpPr>
          <p:cNvPr id="14" name="Rectangle 13"/>
          <p:cNvSpPr/>
          <p:nvPr/>
        </p:nvSpPr>
        <p:spPr>
          <a:xfrm>
            <a:off x="6717741" y="4049917"/>
            <a:ext cx="1997663" cy="307777"/>
          </a:xfrm>
          <a:prstGeom prst="rect">
            <a:avLst/>
          </a:prstGeom>
        </p:spPr>
        <p:txBody>
          <a:bodyPr wrap="none">
            <a:spAutoFit/>
          </a:bodyPr>
          <a:lstStyle/>
          <a:p>
            <a:r>
              <a:rPr lang="en-IN" sz="1400" b="1" dirty="0" smtClean="0">
                <a:latin typeface="Comic Sans MS" pitchFamily="66" charset="0"/>
              </a:rPr>
              <a:t>Search 3D Database</a:t>
            </a:r>
            <a:endParaRPr lang="en-IN" sz="1400" b="1" dirty="0">
              <a:latin typeface="Comic Sans MS" pitchFamily="66" charset="0"/>
            </a:endParaRPr>
          </a:p>
        </p:txBody>
      </p:sp>
      <p:cxnSp>
        <p:nvCxnSpPr>
          <p:cNvPr id="18" name="Straight Arrow Connector 17"/>
          <p:cNvCxnSpPr/>
          <p:nvPr/>
        </p:nvCxnSpPr>
        <p:spPr>
          <a:xfrm rot="5400000">
            <a:off x="7464445" y="2595321"/>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7465239" y="3308907"/>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464445" y="3880411"/>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214290"/>
            <a:ext cx="5786478" cy="584775"/>
          </a:xfrm>
          <a:prstGeom prst="rect">
            <a:avLst/>
          </a:prstGeom>
          <a:noFill/>
        </p:spPr>
        <p:txBody>
          <a:bodyPr wrap="square" rtlCol="0">
            <a:spAutoFit/>
          </a:bodyPr>
          <a:lstStyle/>
          <a:p>
            <a:pPr algn="ctr"/>
            <a:r>
              <a:rPr lang="en-IN" sz="3200" dirty="0" smtClean="0">
                <a:solidFill>
                  <a:srgbClr val="C00000"/>
                </a:solidFill>
                <a:latin typeface="Comic Sans MS" pitchFamily="66" charset="0"/>
              </a:rPr>
              <a:t>ADMET and Toxicity</a:t>
            </a:r>
            <a:endParaRPr lang="en-IN" sz="3200" dirty="0">
              <a:solidFill>
                <a:srgbClr val="C00000"/>
              </a:solidFill>
              <a:latin typeface="Comic Sans MS" pitchFamily="66" charset="0"/>
            </a:endParaRPr>
          </a:p>
        </p:txBody>
      </p:sp>
      <p:sp>
        <p:nvSpPr>
          <p:cNvPr id="3" name="TextBox 2"/>
          <p:cNvSpPr txBox="1"/>
          <p:nvPr/>
        </p:nvSpPr>
        <p:spPr>
          <a:xfrm>
            <a:off x="2071670" y="169111"/>
            <a:ext cx="5715040" cy="830997"/>
          </a:xfrm>
          <a:prstGeom prst="rect">
            <a:avLst/>
          </a:prstGeom>
          <a:noFill/>
          <a:ln w="47625">
            <a:solidFill>
              <a:schemeClr val="accent3">
                <a:lumMod val="50000"/>
              </a:schemeClr>
            </a:solidFill>
          </a:ln>
        </p:spPr>
        <p:txBody>
          <a:bodyPr wrap="square" rtlCol="0">
            <a:spAutoFit/>
          </a:bodyPr>
          <a:lstStyle/>
          <a:p>
            <a:pPr algn="ctr"/>
            <a:endParaRPr lang="en-IN" sz="4800" dirty="0">
              <a:solidFill>
                <a:srgbClr val="002060"/>
              </a:solidFill>
              <a:latin typeface="Comic Sans MS" pitchFamily="66" charset="0"/>
            </a:endParaRPr>
          </a:p>
        </p:txBody>
      </p:sp>
      <p:pic>
        <p:nvPicPr>
          <p:cNvPr id="4" name="Picture 3"/>
          <p:cNvPicPr>
            <a:picLocks noChangeAspect="1" noChangeArrowheads="1"/>
          </p:cNvPicPr>
          <p:nvPr/>
        </p:nvPicPr>
        <p:blipFill>
          <a:blip r:embed="rId2"/>
          <a:srcRect l="58199" t="19531" b="9179"/>
          <a:stretch>
            <a:fillRect/>
          </a:stretch>
        </p:blipFill>
        <p:spPr bwMode="auto">
          <a:xfrm>
            <a:off x="2928926" y="1123561"/>
            <a:ext cx="3071834" cy="2805505"/>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l="57101" t="19531" b="10156"/>
          <a:stretch>
            <a:fillRect/>
          </a:stretch>
        </p:blipFill>
        <p:spPr bwMode="auto">
          <a:xfrm>
            <a:off x="6000760" y="1123561"/>
            <a:ext cx="3071834" cy="2714644"/>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l="56552" t="19531" b="10156"/>
          <a:stretch>
            <a:fillRect/>
          </a:stretch>
        </p:blipFill>
        <p:spPr bwMode="auto">
          <a:xfrm>
            <a:off x="0" y="1123561"/>
            <a:ext cx="3000396" cy="2786082"/>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l="35688" t="23437" r="36859" b="33594"/>
          <a:stretch>
            <a:fillRect/>
          </a:stretch>
        </p:blipFill>
        <p:spPr bwMode="auto">
          <a:xfrm>
            <a:off x="3071802" y="4137665"/>
            <a:ext cx="2928958" cy="2577483"/>
          </a:xfrm>
          <a:prstGeom prst="rect">
            <a:avLst/>
          </a:prstGeom>
          <a:noFill/>
          <a:ln w="9525">
            <a:noFill/>
            <a:miter lim="800000"/>
            <a:headEnd/>
            <a:tailEnd/>
          </a:ln>
          <a:effectLst/>
        </p:spPr>
      </p:pic>
      <p:sp>
        <p:nvSpPr>
          <p:cNvPr id="8" name="Rectangle 7"/>
          <p:cNvSpPr/>
          <p:nvPr/>
        </p:nvSpPr>
        <p:spPr>
          <a:xfrm>
            <a:off x="5005880" y="4143381"/>
            <a:ext cx="1066318" cy="276999"/>
          </a:xfrm>
          <a:prstGeom prst="rect">
            <a:avLst/>
          </a:prstGeom>
        </p:spPr>
        <p:txBody>
          <a:bodyPr wrap="none">
            <a:spAutoFit/>
          </a:bodyPr>
          <a:lstStyle/>
          <a:p>
            <a:r>
              <a:rPr lang="en-IN" sz="1200" b="1" dirty="0" smtClean="0">
                <a:solidFill>
                  <a:schemeClr val="bg1"/>
                </a:solidFill>
                <a:latin typeface="Comic Sans MS" pitchFamily="66" charset="0"/>
              </a:rPr>
              <a:t>AS1184301</a:t>
            </a:r>
            <a:endParaRPr lang="en-IN" sz="1200" b="1" dirty="0">
              <a:solidFill>
                <a:schemeClr val="bg1"/>
              </a:solidFill>
              <a:latin typeface="Comic Sans MS" pitchFamily="66" charset="0"/>
            </a:endParaRPr>
          </a:p>
        </p:txBody>
      </p:sp>
      <p:pic>
        <p:nvPicPr>
          <p:cNvPr id="9" name="Picture 4"/>
          <p:cNvPicPr>
            <a:picLocks noChangeAspect="1" noChangeArrowheads="1"/>
          </p:cNvPicPr>
          <p:nvPr/>
        </p:nvPicPr>
        <p:blipFill>
          <a:blip r:embed="rId6"/>
          <a:srcRect l="32394" t="25390" r="41801" b="38477"/>
          <a:stretch>
            <a:fillRect/>
          </a:stretch>
        </p:blipFill>
        <p:spPr bwMode="auto">
          <a:xfrm rot="16200000">
            <a:off x="6250793" y="3959070"/>
            <a:ext cx="2571768" cy="2928958"/>
          </a:xfrm>
          <a:prstGeom prst="rect">
            <a:avLst/>
          </a:prstGeom>
          <a:noFill/>
          <a:ln w="9525">
            <a:noFill/>
            <a:miter lim="800000"/>
            <a:headEnd/>
            <a:tailEnd/>
          </a:ln>
          <a:effectLst/>
        </p:spPr>
      </p:pic>
      <p:sp>
        <p:nvSpPr>
          <p:cNvPr id="10" name="Rectangle 9"/>
          <p:cNvSpPr/>
          <p:nvPr/>
        </p:nvSpPr>
        <p:spPr>
          <a:xfrm>
            <a:off x="7929586" y="4146418"/>
            <a:ext cx="1066318" cy="276999"/>
          </a:xfrm>
          <a:prstGeom prst="rect">
            <a:avLst/>
          </a:prstGeom>
        </p:spPr>
        <p:txBody>
          <a:bodyPr wrap="none">
            <a:spAutoFit/>
          </a:bodyPr>
          <a:lstStyle/>
          <a:p>
            <a:r>
              <a:rPr lang="en-IN" sz="1200" b="1" dirty="0" smtClean="0">
                <a:solidFill>
                  <a:schemeClr val="bg1"/>
                </a:solidFill>
                <a:latin typeface="Comic Sans MS" pitchFamily="66" charset="0"/>
              </a:rPr>
              <a:t>AS1109019</a:t>
            </a:r>
            <a:endParaRPr lang="en-IN" sz="1200" b="1" dirty="0">
              <a:solidFill>
                <a:schemeClr val="bg1"/>
              </a:solidFill>
              <a:latin typeface="Comic Sans MS" pitchFamily="66" charset="0"/>
            </a:endParaRPr>
          </a:p>
        </p:txBody>
      </p:sp>
      <p:pic>
        <p:nvPicPr>
          <p:cNvPr id="11" name="Picture 5"/>
          <p:cNvPicPr>
            <a:picLocks noChangeAspect="1" noChangeArrowheads="1"/>
          </p:cNvPicPr>
          <p:nvPr/>
        </p:nvPicPr>
        <p:blipFill>
          <a:blip r:embed="rId7"/>
          <a:srcRect l="39531" t="28320" r="39605" b="31641"/>
          <a:stretch>
            <a:fillRect/>
          </a:stretch>
        </p:blipFill>
        <p:spPr bwMode="auto">
          <a:xfrm>
            <a:off x="71406" y="4137665"/>
            <a:ext cx="2928958" cy="2571768"/>
          </a:xfrm>
          <a:prstGeom prst="rect">
            <a:avLst/>
          </a:prstGeom>
          <a:noFill/>
          <a:ln w="9525">
            <a:noFill/>
            <a:miter lim="800000"/>
            <a:headEnd/>
            <a:tailEnd/>
          </a:ln>
          <a:effectLst/>
        </p:spPr>
      </p:pic>
      <p:sp>
        <p:nvSpPr>
          <p:cNvPr id="12" name="Rectangle 11"/>
          <p:cNvSpPr/>
          <p:nvPr/>
        </p:nvSpPr>
        <p:spPr>
          <a:xfrm>
            <a:off x="1928794" y="4137665"/>
            <a:ext cx="1018227" cy="276999"/>
          </a:xfrm>
          <a:prstGeom prst="rect">
            <a:avLst/>
          </a:prstGeom>
        </p:spPr>
        <p:txBody>
          <a:bodyPr wrap="none">
            <a:spAutoFit/>
          </a:bodyPr>
          <a:lstStyle/>
          <a:p>
            <a:r>
              <a:rPr lang="en-IN" sz="1200" b="1" dirty="0" smtClean="0">
                <a:solidFill>
                  <a:schemeClr val="bg1"/>
                </a:solidFill>
                <a:latin typeface="Comic Sans MS" pitchFamily="66" charset="0"/>
              </a:rPr>
              <a:t>Glutathione</a:t>
            </a:r>
            <a:endParaRPr lang="en-IN" sz="1200" b="1" dirty="0">
              <a:solidFill>
                <a:schemeClr val="bg1"/>
              </a:solidFill>
              <a:latin typeface="Comic Sans MS" pitchFamily="66" charset="0"/>
            </a:endParaRPr>
          </a:p>
        </p:txBody>
      </p:sp>
      <p:sp>
        <p:nvSpPr>
          <p:cNvPr id="13" name="Rectangle 12"/>
          <p:cNvSpPr/>
          <p:nvPr/>
        </p:nvSpPr>
        <p:spPr>
          <a:xfrm>
            <a:off x="5011132" y="1220138"/>
            <a:ext cx="1066318" cy="276999"/>
          </a:xfrm>
          <a:prstGeom prst="rect">
            <a:avLst/>
          </a:prstGeom>
        </p:spPr>
        <p:txBody>
          <a:bodyPr wrap="none">
            <a:spAutoFit/>
          </a:bodyPr>
          <a:lstStyle/>
          <a:p>
            <a:r>
              <a:rPr lang="en-IN" sz="1200" b="1" dirty="0" smtClean="0">
                <a:solidFill>
                  <a:srgbClr val="C00000"/>
                </a:solidFill>
                <a:latin typeface="Comic Sans MS" pitchFamily="66" charset="0"/>
              </a:rPr>
              <a:t>AS1184301</a:t>
            </a:r>
            <a:endParaRPr lang="en-IN" sz="1200" b="1" dirty="0">
              <a:solidFill>
                <a:srgbClr val="C00000"/>
              </a:solidFill>
              <a:latin typeface="Comic Sans MS" pitchFamily="66" charset="0"/>
            </a:endParaRPr>
          </a:p>
        </p:txBody>
      </p:sp>
      <p:sp>
        <p:nvSpPr>
          <p:cNvPr id="14" name="Rectangle 13"/>
          <p:cNvSpPr/>
          <p:nvPr/>
        </p:nvSpPr>
        <p:spPr>
          <a:xfrm>
            <a:off x="7934838" y="1223175"/>
            <a:ext cx="1066318" cy="276999"/>
          </a:xfrm>
          <a:prstGeom prst="rect">
            <a:avLst/>
          </a:prstGeom>
        </p:spPr>
        <p:txBody>
          <a:bodyPr wrap="none">
            <a:spAutoFit/>
          </a:bodyPr>
          <a:lstStyle/>
          <a:p>
            <a:r>
              <a:rPr lang="en-IN" sz="1200" b="1" dirty="0" smtClean="0">
                <a:solidFill>
                  <a:srgbClr val="C00000"/>
                </a:solidFill>
                <a:latin typeface="Comic Sans MS" pitchFamily="66" charset="0"/>
              </a:rPr>
              <a:t>AS1109019</a:t>
            </a:r>
            <a:endParaRPr lang="en-IN" sz="1200" b="1" dirty="0">
              <a:solidFill>
                <a:srgbClr val="C00000"/>
              </a:solidFill>
              <a:latin typeface="Comic Sans MS" pitchFamily="66" charset="0"/>
            </a:endParaRPr>
          </a:p>
        </p:txBody>
      </p:sp>
      <p:sp>
        <p:nvSpPr>
          <p:cNvPr id="15" name="Rectangle 14"/>
          <p:cNvSpPr/>
          <p:nvPr/>
        </p:nvSpPr>
        <p:spPr>
          <a:xfrm>
            <a:off x="1934046" y="1214422"/>
            <a:ext cx="1018227" cy="276999"/>
          </a:xfrm>
          <a:prstGeom prst="rect">
            <a:avLst/>
          </a:prstGeom>
        </p:spPr>
        <p:txBody>
          <a:bodyPr wrap="none">
            <a:spAutoFit/>
          </a:bodyPr>
          <a:lstStyle/>
          <a:p>
            <a:r>
              <a:rPr lang="en-IN" sz="1200" b="1" dirty="0" smtClean="0">
                <a:solidFill>
                  <a:srgbClr val="C00000"/>
                </a:solidFill>
                <a:latin typeface="Comic Sans MS" pitchFamily="66" charset="0"/>
              </a:rPr>
              <a:t>Glutathione</a:t>
            </a:r>
            <a:endParaRPr lang="en-IN" sz="1200" b="1"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214290"/>
            <a:ext cx="5786478" cy="584775"/>
          </a:xfrm>
          <a:prstGeom prst="rect">
            <a:avLst/>
          </a:prstGeom>
          <a:noFill/>
        </p:spPr>
        <p:txBody>
          <a:bodyPr wrap="square" rtlCol="0">
            <a:spAutoFit/>
          </a:bodyPr>
          <a:lstStyle/>
          <a:p>
            <a:pPr algn="ctr"/>
            <a:r>
              <a:rPr lang="en-IN" sz="3200" dirty="0" smtClean="0">
                <a:solidFill>
                  <a:srgbClr val="C00000"/>
                </a:solidFill>
                <a:latin typeface="Comic Sans MS" pitchFamily="66" charset="0"/>
              </a:rPr>
              <a:t>Mutagenic nature</a:t>
            </a:r>
            <a:endParaRPr lang="en-IN" sz="3200" dirty="0">
              <a:solidFill>
                <a:srgbClr val="C00000"/>
              </a:solidFill>
              <a:latin typeface="Comic Sans MS" pitchFamily="66" charset="0"/>
            </a:endParaRPr>
          </a:p>
        </p:txBody>
      </p:sp>
      <p:sp>
        <p:nvSpPr>
          <p:cNvPr id="3" name="TextBox 2"/>
          <p:cNvSpPr txBox="1"/>
          <p:nvPr/>
        </p:nvSpPr>
        <p:spPr>
          <a:xfrm>
            <a:off x="2000232" y="71414"/>
            <a:ext cx="5715040" cy="830997"/>
          </a:xfrm>
          <a:prstGeom prst="rect">
            <a:avLst/>
          </a:prstGeom>
          <a:noFill/>
          <a:ln w="47625">
            <a:solidFill>
              <a:schemeClr val="accent3">
                <a:lumMod val="50000"/>
              </a:schemeClr>
            </a:solidFill>
          </a:ln>
        </p:spPr>
        <p:txBody>
          <a:bodyPr wrap="square" rtlCol="0">
            <a:spAutoFit/>
          </a:bodyPr>
          <a:lstStyle/>
          <a:p>
            <a:pPr algn="ctr"/>
            <a:endParaRPr lang="en-IN" sz="4800" dirty="0">
              <a:solidFill>
                <a:srgbClr val="002060"/>
              </a:solidFill>
              <a:latin typeface="Comic Sans MS" pitchFamily="66" charset="0"/>
            </a:endParaRPr>
          </a:p>
        </p:txBody>
      </p:sp>
      <p:graphicFrame>
        <p:nvGraphicFramePr>
          <p:cNvPr id="4" name="Table 3"/>
          <p:cNvGraphicFramePr>
            <a:graphicFrameLocks noGrp="1"/>
          </p:cNvGraphicFramePr>
          <p:nvPr/>
        </p:nvGraphicFramePr>
        <p:xfrm>
          <a:off x="142844" y="1000108"/>
          <a:ext cx="4643470" cy="1752600"/>
        </p:xfrm>
        <a:graphic>
          <a:graphicData uri="http://schemas.openxmlformats.org/drawingml/2006/table">
            <a:tbl>
              <a:tblPr firstRow="1" bandRow="1">
                <a:tableStyleId>{9DCAF9ED-07DC-4A11-8D7F-57B35C25682E}</a:tableStyleId>
              </a:tblPr>
              <a:tblGrid>
                <a:gridCol w="2321735"/>
                <a:gridCol w="2321735"/>
              </a:tblGrid>
              <a:tr h="370840">
                <a:tc>
                  <a:txBody>
                    <a:bodyPr/>
                    <a:lstStyle/>
                    <a:p>
                      <a:pPr algn="ctr"/>
                      <a:r>
                        <a:rPr lang="en-IN" dirty="0" smtClean="0">
                          <a:latin typeface="Comic Sans MS" pitchFamily="66" charset="0"/>
                        </a:rPr>
                        <a:t>Ligand</a:t>
                      </a:r>
                      <a:endParaRPr lang="en-IN" dirty="0">
                        <a:latin typeface="Comic Sans MS" pitchFamily="66" charset="0"/>
                      </a:endParaRPr>
                    </a:p>
                  </a:txBody>
                  <a:tcPr/>
                </a:tc>
                <a:tc>
                  <a:txBody>
                    <a:bodyPr/>
                    <a:lstStyle/>
                    <a:p>
                      <a:pPr algn="ctr"/>
                      <a:r>
                        <a:rPr lang="en-IN" dirty="0" smtClean="0">
                          <a:latin typeface="Comic Sans MS" pitchFamily="66" charset="0"/>
                        </a:rPr>
                        <a:t>Mutagenic nature</a:t>
                      </a:r>
                      <a:endParaRPr lang="en-IN" dirty="0">
                        <a:latin typeface="Comic Sans MS" pitchFamily="66" charset="0"/>
                      </a:endParaRPr>
                    </a:p>
                  </a:txBody>
                  <a:tcPr/>
                </a:tc>
              </a:tr>
              <a:tr h="370840">
                <a:tc>
                  <a:txBody>
                    <a:bodyPr/>
                    <a:lstStyle/>
                    <a:p>
                      <a:pPr algn="ctr"/>
                      <a:r>
                        <a:rPr lang="en-IN" dirty="0" smtClean="0">
                          <a:latin typeface="Comic Sans MS" pitchFamily="66" charset="0"/>
                        </a:rPr>
                        <a:t>Glutathione</a:t>
                      </a:r>
                      <a:endParaRPr lang="en-IN" dirty="0">
                        <a:latin typeface="Comic Sans MS" pitchFamily="66" charset="0"/>
                      </a:endParaRPr>
                    </a:p>
                  </a:txBody>
                  <a:tcPr/>
                </a:tc>
                <a:tc>
                  <a:txBody>
                    <a:bodyPr/>
                    <a:lstStyle/>
                    <a:p>
                      <a:pPr algn="ctr"/>
                      <a:r>
                        <a:rPr lang="en-IN" dirty="0" smtClean="0">
                          <a:latin typeface="Comic Sans MS" pitchFamily="66" charset="0"/>
                        </a:rPr>
                        <a:t>Mutagen</a:t>
                      </a:r>
                      <a:endParaRPr lang="en-IN" dirty="0">
                        <a:latin typeface="Comic Sans MS" pitchFamily="66" charset="0"/>
                      </a:endParaRPr>
                    </a:p>
                  </a:txBody>
                  <a:tcPr/>
                </a:tc>
              </a:tr>
              <a:tr h="370840">
                <a:tc>
                  <a:txBody>
                    <a:bodyPr/>
                    <a:lstStyle/>
                    <a:p>
                      <a:pPr algn="ctr"/>
                      <a:r>
                        <a:rPr lang="en-IN" dirty="0" smtClean="0">
                          <a:latin typeface="Comic Sans MS" pitchFamily="66" charset="0"/>
                        </a:rPr>
                        <a:t>AS1184301</a:t>
                      </a:r>
                      <a:endParaRPr lang="en-IN" dirty="0">
                        <a:latin typeface="Comic Sans MS" pitchFamily="66" charset="0"/>
                      </a:endParaRPr>
                    </a:p>
                  </a:txBody>
                  <a:tcPr/>
                </a:tc>
                <a:tc>
                  <a:txBody>
                    <a:bodyPr/>
                    <a:lstStyle/>
                    <a:p>
                      <a:pPr algn="ctr"/>
                      <a:r>
                        <a:rPr lang="en-IN" dirty="0" smtClean="0">
                          <a:latin typeface="Comic Sans MS" pitchFamily="66" charset="0"/>
                        </a:rPr>
                        <a:t>Non-mutagen</a:t>
                      </a:r>
                      <a:endParaRPr lang="en-IN" dirty="0">
                        <a:latin typeface="Comic Sans MS" pitchFamily="66" charset="0"/>
                      </a:endParaRPr>
                    </a:p>
                  </a:txBody>
                  <a:tcPr/>
                </a:tc>
              </a:tr>
              <a:tr h="370840">
                <a:tc>
                  <a:txBody>
                    <a:bodyPr/>
                    <a:lstStyle/>
                    <a:p>
                      <a:pPr algn="ctr"/>
                      <a:r>
                        <a:rPr lang="en-IN" dirty="0" smtClean="0">
                          <a:latin typeface="Comic Sans MS" pitchFamily="66" charset="0"/>
                        </a:rPr>
                        <a:t>AS1109019</a:t>
                      </a:r>
                      <a:endParaRPr lang="en-IN"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Comic Sans MS" pitchFamily="66" charset="0"/>
                        </a:rPr>
                        <a:t>Non-mutagen</a:t>
                      </a:r>
                    </a:p>
                    <a:p>
                      <a:pPr algn="ctr"/>
                      <a:endParaRPr lang="en-IN" dirty="0">
                        <a:latin typeface="Comic Sans MS" pitchFamily="66" charset="0"/>
                      </a:endParaRPr>
                    </a:p>
                  </a:txBody>
                  <a:tcPr/>
                </a:tc>
              </a:tr>
            </a:tbl>
          </a:graphicData>
        </a:graphic>
      </p:graphicFrame>
      <p:pic>
        <p:nvPicPr>
          <p:cNvPr id="6146" name="Picture 2"/>
          <p:cNvPicPr>
            <a:picLocks noChangeAspect="1" noChangeArrowheads="1"/>
          </p:cNvPicPr>
          <p:nvPr/>
        </p:nvPicPr>
        <p:blipFill>
          <a:blip r:embed="rId2"/>
          <a:srcRect l="13726" t="14648" r="67057" b="16992"/>
          <a:stretch>
            <a:fillRect/>
          </a:stretch>
        </p:blipFill>
        <p:spPr bwMode="auto">
          <a:xfrm>
            <a:off x="642910" y="3214686"/>
            <a:ext cx="2428892" cy="364331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l="13762" t="13867" r="67021" b="17773"/>
          <a:stretch>
            <a:fillRect/>
          </a:stretch>
        </p:blipFill>
        <p:spPr bwMode="auto">
          <a:xfrm>
            <a:off x="3214678" y="3143296"/>
            <a:ext cx="2428860" cy="364329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l="14275" t="14648" r="67057" b="16992"/>
          <a:stretch>
            <a:fillRect/>
          </a:stretch>
        </p:blipFill>
        <p:spPr bwMode="auto">
          <a:xfrm>
            <a:off x="5857852" y="3214686"/>
            <a:ext cx="2428892" cy="3643314"/>
          </a:xfrm>
          <a:prstGeom prst="rect">
            <a:avLst/>
          </a:prstGeom>
          <a:noFill/>
          <a:ln w="9525">
            <a:noFill/>
            <a:miter lim="800000"/>
            <a:headEnd/>
            <a:tailEnd/>
          </a:ln>
          <a:effectLst/>
        </p:spPr>
      </p:pic>
      <p:sp>
        <p:nvSpPr>
          <p:cNvPr id="7" name="Rectangle 6"/>
          <p:cNvSpPr/>
          <p:nvPr/>
        </p:nvSpPr>
        <p:spPr>
          <a:xfrm>
            <a:off x="785754" y="5214950"/>
            <a:ext cx="742955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8"/>
          <p:cNvSpPr/>
          <p:nvPr/>
        </p:nvSpPr>
        <p:spPr>
          <a:xfrm>
            <a:off x="5286380" y="1071546"/>
            <a:ext cx="3786214" cy="2071702"/>
          </a:xfrm>
          <a:prstGeom prst="round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0" name="Rectangle 9"/>
          <p:cNvSpPr/>
          <p:nvPr/>
        </p:nvSpPr>
        <p:spPr>
          <a:xfrm>
            <a:off x="6633363" y="1120959"/>
            <a:ext cx="1285929" cy="307777"/>
          </a:xfrm>
          <a:prstGeom prst="rect">
            <a:avLst/>
          </a:prstGeom>
        </p:spPr>
        <p:txBody>
          <a:bodyPr wrap="square">
            <a:spAutoFit/>
          </a:bodyPr>
          <a:lstStyle/>
          <a:p>
            <a:r>
              <a:rPr lang="en-IN" sz="1400" b="1" dirty="0" smtClean="0">
                <a:solidFill>
                  <a:schemeClr val="accent6">
                    <a:lumMod val="75000"/>
                  </a:schemeClr>
                </a:solidFill>
                <a:latin typeface="Comic Sans MS" pitchFamily="66" charset="0"/>
              </a:rPr>
              <a:t>Procedure</a:t>
            </a:r>
            <a:endParaRPr lang="en-IN" sz="1400" b="1" dirty="0">
              <a:solidFill>
                <a:schemeClr val="accent6">
                  <a:lumMod val="75000"/>
                </a:schemeClr>
              </a:solidFill>
              <a:latin typeface="Comic Sans MS" pitchFamily="66" charset="0"/>
            </a:endParaRPr>
          </a:p>
        </p:txBody>
      </p:sp>
      <p:sp>
        <p:nvSpPr>
          <p:cNvPr id="11" name="Rectangle 10"/>
          <p:cNvSpPr/>
          <p:nvPr/>
        </p:nvSpPr>
        <p:spPr>
          <a:xfrm>
            <a:off x="5429256" y="1500174"/>
            <a:ext cx="763351" cy="307777"/>
          </a:xfrm>
          <a:prstGeom prst="rect">
            <a:avLst/>
          </a:prstGeom>
        </p:spPr>
        <p:txBody>
          <a:bodyPr wrap="square">
            <a:spAutoFit/>
          </a:bodyPr>
          <a:lstStyle/>
          <a:p>
            <a:r>
              <a:rPr lang="en-IN" sz="1400" b="1" dirty="0" smtClean="0">
                <a:latin typeface="Comic Sans MS" pitchFamily="66" charset="0"/>
              </a:rPr>
              <a:t>Tools</a:t>
            </a:r>
            <a:endParaRPr lang="en-IN" sz="1400" b="1" dirty="0">
              <a:latin typeface="Comic Sans MS" pitchFamily="66" charset="0"/>
            </a:endParaRPr>
          </a:p>
        </p:txBody>
      </p:sp>
      <p:sp>
        <p:nvSpPr>
          <p:cNvPr id="12" name="Rectangle 11"/>
          <p:cNvSpPr/>
          <p:nvPr/>
        </p:nvSpPr>
        <p:spPr>
          <a:xfrm>
            <a:off x="6643702" y="1571612"/>
            <a:ext cx="1975221" cy="307777"/>
          </a:xfrm>
          <a:prstGeom prst="rect">
            <a:avLst/>
          </a:prstGeom>
        </p:spPr>
        <p:txBody>
          <a:bodyPr wrap="square">
            <a:spAutoFit/>
          </a:bodyPr>
          <a:lstStyle/>
          <a:p>
            <a:r>
              <a:rPr lang="en-IN" sz="1400" b="1" dirty="0" smtClean="0">
                <a:latin typeface="Comic Sans MS" pitchFamily="66" charset="0"/>
              </a:rPr>
              <a:t>Small molecules</a:t>
            </a:r>
            <a:endParaRPr lang="en-IN" sz="1400" b="1" dirty="0">
              <a:latin typeface="Comic Sans MS" pitchFamily="66" charset="0"/>
            </a:endParaRPr>
          </a:p>
        </p:txBody>
      </p:sp>
      <p:sp>
        <p:nvSpPr>
          <p:cNvPr id="13" name="Rectangle 12"/>
          <p:cNvSpPr/>
          <p:nvPr/>
        </p:nvSpPr>
        <p:spPr>
          <a:xfrm>
            <a:off x="7429520" y="2357430"/>
            <a:ext cx="1260281" cy="307777"/>
          </a:xfrm>
          <a:prstGeom prst="rect">
            <a:avLst/>
          </a:prstGeom>
        </p:spPr>
        <p:txBody>
          <a:bodyPr wrap="square">
            <a:spAutoFit/>
          </a:bodyPr>
          <a:lstStyle/>
          <a:p>
            <a:r>
              <a:rPr lang="en-IN" sz="1400" b="1" dirty="0" smtClean="0">
                <a:latin typeface="Comic Sans MS" pitchFamily="66" charset="0"/>
              </a:rPr>
              <a:t>Screening</a:t>
            </a:r>
            <a:endParaRPr lang="en-IN" sz="1400" b="1" dirty="0">
              <a:latin typeface="Comic Sans MS" pitchFamily="66" charset="0"/>
            </a:endParaRPr>
          </a:p>
        </p:txBody>
      </p:sp>
      <p:cxnSp>
        <p:nvCxnSpPr>
          <p:cNvPr id="15" name="Straight Arrow Connector 14"/>
          <p:cNvCxnSpPr/>
          <p:nvPr/>
        </p:nvCxnSpPr>
        <p:spPr>
          <a:xfrm>
            <a:off x="6143636" y="1714488"/>
            <a:ext cx="41833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608115" y="2107397"/>
            <a:ext cx="357984"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6786578" y="2500306"/>
            <a:ext cx="500066" cy="103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15008" y="2335405"/>
            <a:ext cx="1260281" cy="307777"/>
          </a:xfrm>
          <a:prstGeom prst="rect">
            <a:avLst/>
          </a:prstGeom>
        </p:spPr>
        <p:txBody>
          <a:bodyPr wrap="square">
            <a:spAutoFit/>
          </a:bodyPr>
          <a:lstStyle/>
          <a:p>
            <a:r>
              <a:rPr lang="en-IN" sz="1400" b="1" dirty="0" smtClean="0">
                <a:latin typeface="Comic Sans MS" pitchFamily="66" charset="0"/>
              </a:rPr>
              <a:t>ADMET</a:t>
            </a:r>
            <a:endParaRPr lang="en-IN" sz="1400" b="1" dirty="0">
              <a:latin typeface="Comic Sans MS" pitchFamily="66" charset="0"/>
            </a:endParaRPr>
          </a:p>
        </p:txBody>
      </p:sp>
      <p:sp>
        <p:nvSpPr>
          <p:cNvPr id="26" name="Rectangle 25"/>
          <p:cNvSpPr/>
          <p:nvPr/>
        </p:nvSpPr>
        <p:spPr>
          <a:xfrm>
            <a:off x="5500694" y="2621157"/>
            <a:ext cx="1260281" cy="307777"/>
          </a:xfrm>
          <a:prstGeom prst="rect">
            <a:avLst/>
          </a:prstGeom>
        </p:spPr>
        <p:txBody>
          <a:bodyPr wrap="square">
            <a:spAutoFit/>
          </a:bodyPr>
          <a:lstStyle/>
          <a:p>
            <a:r>
              <a:rPr lang="en-IN" sz="1400" b="1" dirty="0" smtClean="0">
                <a:latin typeface="Comic Sans MS" pitchFamily="66" charset="0"/>
              </a:rPr>
              <a:t>TOXICITY</a:t>
            </a:r>
            <a:endParaRPr lang="en-IN" sz="1400" b="1" dirty="0">
              <a:latin typeface="Comic Sans MS" pitchFamily="66" charset="0"/>
            </a:endParaRPr>
          </a:p>
        </p:txBody>
      </p:sp>
      <p:sp>
        <p:nvSpPr>
          <p:cNvPr id="19" name="Rectangle 18"/>
          <p:cNvSpPr/>
          <p:nvPr/>
        </p:nvSpPr>
        <p:spPr>
          <a:xfrm>
            <a:off x="571472" y="1428736"/>
            <a:ext cx="3643338"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794" y="214290"/>
            <a:ext cx="5786478" cy="584775"/>
          </a:xfrm>
          <a:prstGeom prst="rect">
            <a:avLst/>
          </a:prstGeom>
          <a:noFill/>
        </p:spPr>
        <p:txBody>
          <a:bodyPr wrap="square" rtlCol="0">
            <a:spAutoFit/>
          </a:bodyPr>
          <a:lstStyle/>
          <a:p>
            <a:pPr algn="ctr"/>
            <a:r>
              <a:rPr lang="en-IN" sz="3200" dirty="0" smtClean="0">
                <a:solidFill>
                  <a:srgbClr val="C00000"/>
                </a:solidFill>
                <a:latin typeface="Comic Sans MS" pitchFamily="66" charset="0"/>
              </a:rPr>
              <a:t>Receptor-Ligand interaction</a:t>
            </a:r>
            <a:endParaRPr lang="en-IN" sz="3200" dirty="0">
              <a:solidFill>
                <a:srgbClr val="C00000"/>
              </a:solidFill>
              <a:latin typeface="Comic Sans MS" pitchFamily="66" charset="0"/>
            </a:endParaRPr>
          </a:p>
        </p:txBody>
      </p:sp>
      <p:sp>
        <p:nvSpPr>
          <p:cNvPr id="3" name="TextBox 2"/>
          <p:cNvSpPr txBox="1"/>
          <p:nvPr/>
        </p:nvSpPr>
        <p:spPr>
          <a:xfrm>
            <a:off x="2000232" y="142852"/>
            <a:ext cx="5715040" cy="830997"/>
          </a:xfrm>
          <a:prstGeom prst="rect">
            <a:avLst/>
          </a:prstGeom>
          <a:noFill/>
          <a:ln w="47625">
            <a:solidFill>
              <a:schemeClr val="accent3">
                <a:lumMod val="50000"/>
              </a:schemeClr>
            </a:solidFill>
          </a:ln>
        </p:spPr>
        <p:txBody>
          <a:bodyPr wrap="square" rtlCol="0">
            <a:spAutoFit/>
          </a:bodyPr>
          <a:lstStyle/>
          <a:p>
            <a:pPr algn="ctr"/>
            <a:endParaRPr lang="en-IN" sz="4800" dirty="0">
              <a:solidFill>
                <a:srgbClr val="002060"/>
              </a:solidFill>
              <a:latin typeface="Comic Sans MS" pitchFamily="66" charset="0"/>
            </a:endParaRPr>
          </a:p>
        </p:txBody>
      </p:sp>
      <p:graphicFrame>
        <p:nvGraphicFramePr>
          <p:cNvPr id="4" name="Table 3"/>
          <p:cNvGraphicFramePr>
            <a:graphicFrameLocks noGrp="1"/>
          </p:cNvGraphicFramePr>
          <p:nvPr/>
        </p:nvGraphicFramePr>
        <p:xfrm>
          <a:off x="714346" y="1785926"/>
          <a:ext cx="8143936" cy="2565400"/>
        </p:xfrm>
        <a:graphic>
          <a:graphicData uri="http://schemas.openxmlformats.org/drawingml/2006/table">
            <a:tbl>
              <a:tblPr firstRow="1" bandRow="1">
                <a:tableStyleId>{F5AB1C69-6EDB-4FF4-983F-18BD219EF322}</a:tableStyleId>
              </a:tblPr>
              <a:tblGrid>
                <a:gridCol w="1428762"/>
                <a:gridCol w="1928826"/>
                <a:gridCol w="2428892"/>
                <a:gridCol w="2357456"/>
              </a:tblGrid>
              <a:tr h="370840">
                <a:tc>
                  <a:txBody>
                    <a:bodyPr/>
                    <a:lstStyle/>
                    <a:p>
                      <a:pPr algn="ctr"/>
                      <a:r>
                        <a:rPr lang="en-IN" dirty="0" smtClean="0">
                          <a:latin typeface="Comic Sans MS" pitchFamily="66" charset="0"/>
                        </a:rPr>
                        <a:t>Ligand</a:t>
                      </a:r>
                      <a:endParaRPr lang="en-IN" dirty="0">
                        <a:latin typeface="Comic Sans MS" pitchFamily="66" charset="0"/>
                      </a:endParaRPr>
                    </a:p>
                  </a:txBody>
                  <a:tcPr/>
                </a:tc>
                <a:tc>
                  <a:txBody>
                    <a:bodyPr/>
                    <a:lstStyle/>
                    <a:p>
                      <a:pPr algn="ctr"/>
                      <a:r>
                        <a:rPr lang="en-IN" dirty="0" smtClean="0">
                          <a:latin typeface="Comic Sans MS" pitchFamily="66" charset="0"/>
                        </a:rPr>
                        <a:t>Receptor</a:t>
                      </a:r>
                    </a:p>
                    <a:p>
                      <a:pPr algn="ctr"/>
                      <a:r>
                        <a:rPr lang="en-IN" dirty="0" smtClean="0">
                          <a:latin typeface="Comic Sans MS" pitchFamily="66" charset="0"/>
                        </a:rPr>
                        <a:t>(PDB Accession)</a:t>
                      </a:r>
                      <a:endParaRPr lang="en-IN" dirty="0">
                        <a:latin typeface="Comic Sans MS" pitchFamily="66" charset="0"/>
                      </a:endParaRPr>
                    </a:p>
                  </a:txBody>
                  <a:tcPr/>
                </a:tc>
                <a:tc>
                  <a:txBody>
                    <a:bodyPr/>
                    <a:lstStyle/>
                    <a:p>
                      <a:pPr algn="ctr"/>
                      <a:r>
                        <a:rPr lang="en-IN" dirty="0" smtClean="0">
                          <a:latin typeface="Comic Sans MS" pitchFamily="66" charset="0"/>
                        </a:rPr>
                        <a:t>-CDOCKER ENERGY</a:t>
                      </a:r>
                      <a:endParaRPr lang="en-IN" dirty="0">
                        <a:latin typeface="Comic Sans MS" pitchFamily="66" charset="0"/>
                      </a:endParaRPr>
                    </a:p>
                  </a:txBody>
                  <a:tcPr/>
                </a:tc>
                <a:tc>
                  <a:txBody>
                    <a:bodyPr/>
                    <a:lstStyle/>
                    <a:p>
                      <a:pPr algn="ctr"/>
                      <a:r>
                        <a:rPr lang="en-IN" dirty="0" smtClean="0">
                          <a:latin typeface="Comic Sans MS" pitchFamily="66" charset="0"/>
                        </a:rPr>
                        <a:t>-CDOCKER INTERACTION ENERGY</a:t>
                      </a:r>
                      <a:endParaRPr lang="en-IN" dirty="0">
                        <a:latin typeface="Comic Sans MS" pitchFamily="66" charset="0"/>
                      </a:endParaRPr>
                    </a:p>
                  </a:txBody>
                  <a:tcPr/>
                </a:tc>
              </a:tr>
              <a:tr h="370840">
                <a:tc>
                  <a:txBody>
                    <a:bodyPr/>
                    <a:lstStyle/>
                    <a:p>
                      <a:pPr algn="ctr"/>
                      <a:r>
                        <a:rPr lang="en-IN" dirty="0" smtClean="0">
                          <a:latin typeface="Comic Sans MS" pitchFamily="66" charset="0"/>
                        </a:rPr>
                        <a:t>Glutathione</a:t>
                      </a:r>
                      <a:endParaRPr lang="en-IN" dirty="0">
                        <a:latin typeface="Comic Sans MS" pitchFamily="66" charset="0"/>
                      </a:endParaRPr>
                    </a:p>
                  </a:txBody>
                  <a:tcPr/>
                </a:tc>
                <a:tc>
                  <a:txBody>
                    <a:bodyPr/>
                    <a:lstStyle/>
                    <a:p>
                      <a:pPr algn="ctr"/>
                      <a:r>
                        <a:rPr lang="en-IN" dirty="0" smtClean="0">
                          <a:latin typeface="Comic Sans MS" pitchFamily="66" charset="0"/>
                        </a:rPr>
                        <a:t>6VXS</a:t>
                      </a:r>
                      <a:endParaRPr lang="en-IN" dirty="0">
                        <a:latin typeface="Comic Sans MS" pitchFamily="66" charset="0"/>
                      </a:endParaRPr>
                    </a:p>
                  </a:txBody>
                  <a:tcPr/>
                </a:tc>
                <a:tc>
                  <a:txBody>
                    <a:bodyPr/>
                    <a:lstStyle/>
                    <a:p>
                      <a:pPr algn="ctr"/>
                      <a:r>
                        <a:rPr lang="en-IN" dirty="0" smtClean="0">
                          <a:latin typeface="Comic Sans MS" pitchFamily="66" charset="0"/>
                        </a:rPr>
                        <a:t>39.2875</a:t>
                      </a:r>
                      <a:endParaRPr lang="en-IN" dirty="0">
                        <a:latin typeface="Comic Sans MS" pitchFamily="66" charset="0"/>
                      </a:endParaRPr>
                    </a:p>
                  </a:txBody>
                  <a:tcPr/>
                </a:tc>
                <a:tc>
                  <a:txBody>
                    <a:bodyPr/>
                    <a:lstStyle/>
                    <a:p>
                      <a:pPr algn="ctr"/>
                      <a:r>
                        <a:rPr lang="en-IN" dirty="0" smtClean="0">
                          <a:latin typeface="Comic Sans MS" pitchFamily="66" charset="0"/>
                        </a:rPr>
                        <a:t>36.1134</a:t>
                      </a:r>
                      <a:endParaRPr lang="en-IN" dirty="0">
                        <a:latin typeface="Comic Sans MS" pitchFamily="66" charset="0"/>
                      </a:endParaRPr>
                    </a:p>
                  </a:txBody>
                  <a:tcPr/>
                </a:tc>
              </a:tr>
              <a:tr h="370840">
                <a:tc>
                  <a:txBody>
                    <a:bodyPr/>
                    <a:lstStyle/>
                    <a:p>
                      <a:pPr algn="ctr"/>
                      <a:r>
                        <a:rPr lang="en-IN" dirty="0" smtClean="0">
                          <a:latin typeface="Comic Sans MS" pitchFamily="66" charset="0"/>
                        </a:rPr>
                        <a:t>AS1184301</a:t>
                      </a:r>
                      <a:endParaRPr lang="en-IN"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Comic Sans MS" pitchFamily="66" charset="0"/>
                        </a:rPr>
                        <a:t>6VXS</a:t>
                      </a:r>
                    </a:p>
                    <a:p>
                      <a:pPr algn="ctr"/>
                      <a:endParaRPr lang="en-IN" dirty="0">
                        <a:latin typeface="Comic Sans MS" pitchFamily="66" charset="0"/>
                      </a:endParaRPr>
                    </a:p>
                  </a:txBody>
                  <a:tcPr/>
                </a:tc>
                <a:tc>
                  <a:txBody>
                    <a:bodyPr/>
                    <a:lstStyle/>
                    <a:p>
                      <a:pPr algn="ctr"/>
                      <a:r>
                        <a:rPr lang="en-IN" dirty="0" smtClean="0">
                          <a:latin typeface="Comic Sans MS" pitchFamily="66" charset="0"/>
                        </a:rPr>
                        <a:t>8.083</a:t>
                      </a:r>
                      <a:endParaRPr lang="en-IN" dirty="0">
                        <a:latin typeface="Comic Sans MS" pitchFamily="66" charset="0"/>
                      </a:endParaRPr>
                    </a:p>
                  </a:txBody>
                  <a:tcPr/>
                </a:tc>
                <a:tc>
                  <a:txBody>
                    <a:bodyPr/>
                    <a:lstStyle/>
                    <a:p>
                      <a:pPr algn="ctr"/>
                      <a:r>
                        <a:rPr lang="en-IN" dirty="0" smtClean="0">
                          <a:latin typeface="Comic Sans MS" pitchFamily="66" charset="0"/>
                        </a:rPr>
                        <a:t>22.690</a:t>
                      </a:r>
                      <a:endParaRPr lang="en-IN" dirty="0">
                        <a:latin typeface="Comic Sans MS" pitchFamily="66" charset="0"/>
                      </a:endParaRPr>
                    </a:p>
                  </a:txBody>
                  <a:tcPr/>
                </a:tc>
              </a:tr>
              <a:tr h="370840">
                <a:tc>
                  <a:txBody>
                    <a:bodyPr/>
                    <a:lstStyle/>
                    <a:p>
                      <a:pPr algn="ctr"/>
                      <a:r>
                        <a:rPr lang="en-IN" dirty="0" smtClean="0">
                          <a:latin typeface="Comic Sans MS" pitchFamily="66" charset="0"/>
                        </a:rPr>
                        <a:t>AS1109019</a:t>
                      </a:r>
                      <a:endParaRPr lang="en-IN" dirty="0">
                        <a:latin typeface="Comic Sans MS"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Comic Sans MS" pitchFamily="66" charset="0"/>
                        </a:rPr>
                        <a:t>6VXS</a:t>
                      </a:r>
                    </a:p>
                    <a:p>
                      <a:pPr algn="ctr"/>
                      <a:endParaRPr lang="en-IN" dirty="0">
                        <a:latin typeface="Comic Sans MS" pitchFamily="66" charset="0"/>
                      </a:endParaRPr>
                    </a:p>
                  </a:txBody>
                  <a:tcPr/>
                </a:tc>
                <a:tc>
                  <a:txBody>
                    <a:bodyPr/>
                    <a:lstStyle/>
                    <a:p>
                      <a:pPr algn="ctr"/>
                      <a:r>
                        <a:rPr lang="en-IN" dirty="0" smtClean="0">
                          <a:latin typeface="Comic Sans MS" pitchFamily="66" charset="0"/>
                        </a:rPr>
                        <a:t>24.409</a:t>
                      </a:r>
                      <a:endParaRPr lang="en-IN" dirty="0">
                        <a:latin typeface="Comic Sans MS" pitchFamily="66" charset="0"/>
                      </a:endParaRPr>
                    </a:p>
                  </a:txBody>
                  <a:tcPr/>
                </a:tc>
                <a:tc>
                  <a:txBody>
                    <a:bodyPr/>
                    <a:lstStyle/>
                    <a:p>
                      <a:pPr algn="ctr"/>
                      <a:r>
                        <a:rPr lang="en-IN" dirty="0" smtClean="0">
                          <a:latin typeface="Comic Sans MS" pitchFamily="66" charset="0"/>
                        </a:rPr>
                        <a:t>32.447</a:t>
                      </a:r>
                      <a:endParaRPr lang="en-IN" dirty="0">
                        <a:latin typeface="Comic Sans MS" pitchFamily="66" charset="0"/>
                      </a:endParaRPr>
                    </a:p>
                  </a:txBody>
                  <a:tcPr/>
                </a:tc>
              </a:tr>
            </a:tbl>
          </a:graphicData>
        </a:graphic>
      </p:graphicFrame>
      <p:sp>
        <p:nvSpPr>
          <p:cNvPr id="5" name="Oval 4"/>
          <p:cNvSpPr/>
          <p:nvPr/>
        </p:nvSpPr>
        <p:spPr>
          <a:xfrm rot="16200000">
            <a:off x="4107653" y="35695"/>
            <a:ext cx="857256" cy="77867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1621025"/>
            <a:ext cx="1571636" cy="3857652"/>
          </a:xfrm>
          <a:prstGeom prst="rect">
            <a:avLst/>
          </a:prstGeom>
          <a:solidFill>
            <a:schemeClr val="accent2">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5715008" y="1621025"/>
            <a:ext cx="1000132" cy="3857652"/>
          </a:xfrm>
          <a:prstGeom prst="rect">
            <a:avLst/>
          </a:prstGeom>
          <a:solidFill>
            <a:schemeClr val="bg2">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7929586" y="1621025"/>
            <a:ext cx="1214446" cy="3857652"/>
          </a:xfrm>
          <a:prstGeom prst="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357158" y="1621025"/>
            <a:ext cx="1571636" cy="3857652"/>
          </a:xfrm>
          <a:prstGeom prst="rect">
            <a:avLst/>
          </a:prstGeom>
          <a:solidFill>
            <a:schemeClr val="accent4">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571868" y="1621025"/>
            <a:ext cx="1071570" cy="3857652"/>
          </a:xfrm>
          <a:prstGeom prst="rect">
            <a:avLst/>
          </a:prstGeom>
          <a:solidFill>
            <a:schemeClr val="accent3">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4643438" y="1621025"/>
            <a:ext cx="1071570" cy="3857652"/>
          </a:xfrm>
          <a:prstGeom prst="rect">
            <a:avLst/>
          </a:prstGeom>
          <a:solidFill>
            <a:schemeClr val="tx2">
              <a:lumMod val="60000"/>
              <a:lumOff val="4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6786578" y="1621025"/>
            <a:ext cx="1143008" cy="3857652"/>
          </a:xfrm>
          <a:prstGeom prst="rect">
            <a:avLst/>
          </a:prstGeom>
          <a:solidFill>
            <a:srgbClr val="00B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Isosceles Triangle 11"/>
          <p:cNvSpPr/>
          <p:nvPr/>
        </p:nvSpPr>
        <p:spPr>
          <a:xfrm rot="5400000">
            <a:off x="3143240" y="-236363"/>
            <a:ext cx="2000266" cy="7572430"/>
          </a:xfrm>
          <a:prstGeom prst="triangle">
            <a:avLst/>
          </a:prstGeom>
          <a:solidFill>
            <a:srgbClr val="A90713">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2071670" y="1692463"/>
            <a:ext cx="1285884" cy="307777"/>
          </a:xfrm>
          <a:prstGeom prst="rect">
            <a:avLst/>
          </a:prstGeom>
          <a:noFill/>
        </p:spPr>
        <p:txBody>
          <a:bodyPr wrap="square" rtlCol="0">
            <a:spAutoFit/>
          </a:bodyPr>
          <a:lstStyle/>
          <a:p>
            <a:r>
              <a:rPr lang="en-IN" sz="1400" b="1" dirty="0" smtClean="0">
                <a:latin typeface="Comic Sans MS" pitchFamily="66" charset="0"/>
              </a:rPr>
              <a:t>Preclinical</a:t>
            </a:r>
            <a:endParaRPr lang="en-IN" sz="1400" b="1" dirty="0">
              <a:latin typeface="Comic Sans MS" pitchFamily="66" charset="0"/>
            </a:endParaRPr>
          </a:p>
        </p:txBody>
      </p:sp>
      <p:sp>
        <p:nvSpPr>
          <p:cNvPr id="15" name="TextBox 14"/>
          <p:cNvSpPr txBox="1"/>
          <p:nvPr/>
        </p:nvSpPr>
        <p:spPr>
          <a:xfrm>
            <a:off x="500034" y="1680321"/>
            <a:ext cx="1285884" cy="307777"/>
          </a:xfrm>
          <a:prstGeom prst="rect">
            <a:avLst/>
          </a:prstGeom>
          <a:noFill/>
        </p:spPr>
        <p:txBody>
          <a:bodyPr wrap="square" rtlCol="0">
            <a:spAutoFit/>
          </a:bodyPr>
          <a:lstStyle/>
          <a:p>
            <a:r>
              <a:rPr lang="en-IN" sz="1400" b="1" dirty="0" smtClean="0">
                <a:latin typeface="Comic Sans MS" pitchFamily="66" charset="0"/>
              </a:rPr>
              <a:t>Screening</a:t>
            </a:r>
            <a:endParaRPr lang="en-IN" sz="1400" b="1" dirty="0">
              <a:latin typeface="Comic Sans MS" pitchFamily="66" charset="0"/>
            </a:endParaRPr>
          </a:p>
        </p:txBody>
      </p:sp>
      <p:sp>
        <p:nvSpPr>
          <p:cNvPr id="16" name="TextBox 15"/>
          <p:cNvSpPr txBox="1"/>
          <p:nvPr/>
        </p:nvSpPr>
        <p:spPr>
          <a:xfrm>
            <a:off x="4429124" y="1692463"/>
            <a:ext cx="1857388" cy="307777"/>
          </a:xfrm>
          <a:prstGeom prst="rect">
            <a:avLst/>
          </a:prstGeom>
          <a:noFill/>
        </p:spPr>
        <p:txBody>
          <a:bodyPr wrap="square" rtlCol="0">
            <a:spAutoFit/>
          </a:bodyPr>
          <a:lstStyle/>
          <a:p>
            <a:r>
              <a:rPr lang="en-IN" sz="1400" b="1" dirty="0" smtClean="0">
                <a:latin typeface="Comic Sans MS" pitchFamily="66" charset="0"/>
              </a:rPr>
              <a:t>Clinical trial</a:t>
            </a:r>
            <a:endParaRPr lang="en-IN" sz="1400" b="1" dirty="0">
              <a:latin typeface="Comic Sans MS" pitchFamily="66" charset="0"/>
            </a:endParaRPr>
          </a:p>
        </p:txBody>
      </p:sp>
      <p:sp>
        <p:nvSpPr>
          <p:cNvPr id="17" name="TextBox 16"/>
          <p:cNvSpPr txBox="1"/>
          <p:nvPr/>
        </p:nvSpPr>
        <p:spPr>
          <a:xfrm>
            <a:off x="6858016" y="1692463"/>
            <a:ext cx="1285884" cy="307777"/>
          </a:xfrm>
          <a:prstGeom prst="rect">
            <a:avLst/>
          </a:prstGeom>
          <a:noFill/>
        </p:spPr>
        <p:txBody>
          <a:bodyPr wrap="square" rtlCol="0">
            <a:spAutoFit/>
          </a:bodyPr>
          <a:lstStyle/>
          <a:p>
            <a:r>
              <a:rPr lang="en-IN" sz="1400" b="1" dirty="0" smtClean="0">
                <a:latin typeface="Comic Sans MS" pitchFamily="66" charset="0"/>
              </a:rPr>
              <a:t>Review</a:t>
            </a:r>
            <a:endParaRPr lang="en-IN" sz="1400" b="1" dirty="0">
              <a:latin typeface="Comic Sans MS" pitchFamily="66" charset="0"/>
            </a:endParaRPr>
          </a:p>
        </p:txBody>
      </p:sp>
      <p:sp>
        <p:nvSpPr>
          <p:cNvPr id="18" name="TextBox 17"/>
          <p:cNvSpPr txBox="1"/>
          <p:nvPr/>
        </p:nvSpPr>
        <p:spPr>
          <a:xfrm>
            <a:off x="7929586" y="1621025"/>
            <a:ext cx="1785950" cy="523220"/>
          </a:xfrm>
          <a:prstGeom prst="rect">
            <a:avLst/>
          </a:prstGeom>
          <a:noFill/>
        </p:spPr>
        <p:txBody>
          <a:bodyPr wrap="square" rtlCol="0">
            <a:spAutoFit/>
          </a:bodyPr>
          <a:lstStyle/>
          <a:p>
            <a:r>
              <a:rPr lang="en-IN" sz="1400" b="1" dirty="0" smtClean="0">
                <a:latin typeface="Comic Sans MS" pitchFamily="66" charset="0"/>
              </a:rPr>
              <a:t>Large scale manufacture</a:t>
            </a:r>
            <a:endParaRPr lang="en-IN" sz="1400" b="1" dirty="0">
              <a:latin typeface="Comic Sans MS" pitchFamily="66" charset="0"/>
            </a:endParaRPr>
          </a:p>
        </p:txBody>
      </p:sp>
      <p:sp>
        <p:nvSpPr>
          <p:cNvPr id="20" name="TextBox 19"/>
          <p:cNvSpPr txBox="1"/>
          <p:nvPr/>
        </p:nvSpPr>
        <p:spPr>
          <a:xfrm rot="16200000">
            <a:off x="-815466" y="3349796"/>
            <a:ext cx="2000264" cy="400110"/>
          </a:xfrm>
          <a:prstGeom prst="rect">
            <a:avLst/>
          </a:prstGeom>
          <a:solidFill>
            <a:srgbClr val="A90713">
              <a:alpha val="70000"/>
            </a:srgbClr>
          </a:solidFill>
        </p:spPr>
        <p:txBody>
          <a:bodyPr wrap="square" rtlCol="0">
            <a:spAutoFit/>
          </a:bodyPr>
          <a:lstStyle/>
          <a:p>
            <a:pPr algn="ctr"/>
            <a:r>
              <a:rPr lang="en-IN" sz="2000" b="1" dirty="0" smtClean="0">
                <a:latin typeface="Comic Sans MS" pitchFamily="66" charset="0"/>
              </a:rPr>
              <a:t>Pre-discovery</a:t>
            </a:r>
            <a:endParaRPr lang="en-IN" sz="2000" b="1" dirty="0">
              <a:latin typeface="Comic Sans MS" pitchFamily="66" charset="0"/>
            </a:endParaRPr>
          </a:p>
        </p:txBody>
      </p:sp>
      <p:sp>
        <p:nvSpPr>
          <p:cNvPr id="21" name="Rectangle 20"/>
          <p:cNvSpPr/>
          <p:nvPr/>
        </p:nvSpPr>
        <p:spPr>
          <a:xfrm>
            <a:off x="357158" y="1621025"/>
            <a:ext cx="1571636" cy="642942"/>
          </a:xfrm>
          <a:prstGeom prst="rect">
            <a:avLst/>
          </a:prstGeom>
          <a:solidFill>
            <a:schemeClr val="accent4">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a:solidFill>
                <a:schemeClr val="tx1"/>
              </a:solidFill>
            </a:endParaRPr>
          </a:p>
        </p:txBody>
      </p:sp>
      <p:sp>
        <p:nvSpPr>
          <p:cNvPr id="22" name="Rectangle 21"/>
          <p:cNvSpPr/>
          <p:nvPr/>
        </p:nvSpPr>
        <p:spPr>
          <a:xfrm>
            <a:off x="1928794" y="1621025"/>
            <a:ext cx="1571636" cy="642942"/>
          </a:xfrm>
          <a:prstGeom prst="rect">
            <a:avLst/>
          </a:prstGeom>
          <a:solidFill>
            <a:schemeClr val="accent2">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a:solidFill>
                <a:schemeClr val="tx1"/>
              </a:solidFill>
            </a:endParaRPr>
          </a:p>
        </p:txBody>
      </p:sp>
      <p:sp>
        <p:nvSpPr>
          <p:cNvPr id="23" name="Rectangle 22"/>
          <p:cNvSpPr/>
          <p:nvPr/>
        </p:nvSpPr>
        <p:spPr>
          <a:xfrm>
            <a:off x="6786578" y="1621025"/>
            <a:ext cx="1143008" cy="642942"/>
          </a:xfrm>
          <a:prstGeom prst="rect">
            <a:avLst/>
          </a:prstGeom>
          <a:solidFill>
            <a:srgbClr val="00B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a:solidFill>
                <a:schemeClr val="tx1"/>
              </a:solidFill>
            </a:endParaRPr>
          </a:p>
        </p:txBody>
      </p:sp>
      <p:sp>
        <p:nvSpPr>
          <p:cNvPr id="24" name="Rectangle 23"/>
          <p:cNvSpPr/>
          <p:nvPr/>
        </p:nvSpPr>
        <p:spPr>
          <a:xfrm>
            <a:off x="7929586" y="1621025"/>
            <a:ext cx="1214446" cy="642942"/>
          </a:xfrm>
          <a:prstGeom prst="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a:solidFill>
                <a:schemeClr val="tx1"/>
              </a:solidFill>
            </a:endParaRPr>
          </a:p>
        </p:txBody>
      </p:sp>
      <p:sp>
        <p:nvSpPr>
          <p:cNvPr id="25" name="Rectangle 24"/>
          <p:cNvSpPr/>
          <p:nvPr/>
        </p:nvSpPr>
        <p:spPr>
          <a:xfrm>
            <a:off x="3571868" y="1621025"/>
            <a:ext cx="3143272" cy="642942"/>
          </a:xfrm>
          <a:prstGeom prst="rect">
            <a:avLst/>
          </a:prstGeom>
          <a:solidFill>
            <a:schemeClr val="accent3">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a:solidFill>
                <a:schemeClr val="tx1"/>
              </a:solidFill>
            </a:endParaRPr>
          </a:p>
        </p:txBody>
      </p:sp>
      <p:sp>
        <p:nvSpPr>
          <p:cNvPr id="26" name="TextBox 25"/>
          <p:cNvSpPr txBox="1"/>
          <p:nvPr/>
        </p:nvSpPr>
        <p:spPr>
          <a:xfrm>
            <a:off x="428596" y="3049785"/>
            <a:ext cx="1428760" cy="738664"/>
          </a:xfrm>
          <a:prstGeom prst="rect">
            <a:avLst/>
          </a:prstGeom>
          <a:solidFill>
            <a:srgbClr val="A90713">
              <a:alpha val="0"/>
            </a:srgbClr>
          </a:solidFill>
        </p:spPr>
        <p:txBody>
          <a:bodyPr wrap="square" rtlCol="0">
            <a:spAutoFit/>
          </a:bodyPr>
          <a:lstStyle/>
          <a:p>
            <a:pPr algn="ctr"/>
            <a:r>
              <a:rPr lang="en-IN" sz="1400" b="1" dirty="0" smtClean="0">
                <a:solidFill>
                  <a:srgbClr val="FFC000"/>
                </a:solidFill>
                <a:latin typeface="Comic Sans MS" pitchFamily="66" charset="0"/>
              </a:rPr>
              <a:t>5,000 ~ 10,000</a:t>
            </a:r>
          </a:p>
          <a:p>
            <a:pPr algn="ctr"/>
            <a:r>
              <a:rPr lang="en-IN" sz="1400" b="1" dirty="0" smtClean="0">
                <a:solidFill>
                  <a:srgbClr val="FFC000"/>
                </a:solidFill>
                <a:latin typeface="Comic Sans MS" pitchFamily="66" charset="0"/>
              </a:rPr>
              <a:t>compounds</a:t>
            </a:r>
            <a:endParaRPr lang="en-IN" sz="1400" b="1" dirty="0">
              <a:solidFill>
                <a:srgbClr val="FFC000"/>
              </a:solidFill>
              <a:latin typeface="Comic Sans MS" pitchFamily="66" charset="0"/>
            </a:endParaRPr>
          </a:p>
        </p:txBody>
      </p:sp>
      <p:sp>
        <p:nvSpPr>
          <p:cNvPr id="27" name="TextBox 26"/>
          <p:cNvSpPr txBox="1"/>
          <p:nvPr/>
        </p:nvSpPr>
        <p:spPr>
          <a:xfrm>
            <a:off x="1928794" y="3121223"/>
            <a:ext cx="1428760" cy="523220"/>
          </a:xfrm>
          <a:prstGeom prst="rect">
            <a:avLst/>
          </a:prstGeom>
          <a:solidFill>
            <a:srgbClr val="A90713">
              <a:alpha val="0"/>
            </a:srgbClr>
          </a:solidFill>
        </p:spPr>
        <p:txBody>
          <a:bodyPr wrap="square" rtlCol="0">
            <a:spAutoFit/>
          </a:bodyPr>
          <a:lstStyle/>
          <a:p>
            <a:pPr algn="ctr"/>
            <a:r>
              <a:rPr lang="en-IN" sz="1400" b="1" dirty="0" smtClean="0">
                <a:solidFill>
                  <a:srgbClr val="FFC000"/>
                </a:solidFill>
                <a:latin typeface="Comic Sans MS" pitchFamily="66" charset="0"/>
              </a:rPr>
              <a:t>250</a:t>
            </a:r>
          </a:p>
          <a:p>
            <a:pPr algn="ctr"/>
            <a:r>
              <a:rPr lang="en-IN" sz="1400" b="1" dirty="0" smtClean="0">
                <a:solidFill>
                  <a:srgbClr val="FFC000"/>
                </a:solidFill>
                <a:latin typeface="Comic Sans MS" pitchFamily="66" charset="0"/>
              </a:rPr>
              <a:t>compounds</a:t>
            </a:r>
            <a:endParaRPr lang="en-IN" sz="1400" b="1" dirty="0">
              <a:solidFill>
                <a:srgbClr val="FFC000"/>
              </a:solidFill>
              <a:latin typeface="Comic Sans MS" pitchFamily="66" charset="0"/>
            </a:endParaRPr>
          </a:p>
        </p:txBody>
      </p:sp>
      <p:sp>
        <p:nvSpPr>
          <p:cNvPr id="28" name="TextBox 27"/>
          <p:cNvSpPr txBox="1"/>
          <p:nvPr/>
        </p:nvSpPr>
        <p:spPr>
          <a:xfrm>
            <a:off x="3357554" y="3121223"/>
            <a:ext cx="1428760" cy="523220"/>
          </a:xfrm>
          <a:prstGeom prst="rect">
            <a:avLst/>
          </a:prstGeom>
          <a:solidFill>
            <a:srgbClr val="A90713">
              <a:alpha val="0"/>
            </a:srgbClr>
          </a:solidFill>
        </p:spPr>
        <p:txBody>
          <a:bodyPr wrap="square" rtlCol="0">
            <a:spAutoFit/>
          </a:bodyPr>
          <a:lstStyle/>
          <a:p>
            <a:pPr algn="ctr"/>
            <a:r>
              <a:rPr lang="en-IN" sz="1400" b="1" dirty="0" smtClean="0">
                <a:solidFill>
                  <a:srgbClr val="FFC000"/>
                </a:solidFill>
                <a:latin typeface="Comic Sans MS" pitchFamily="66" charset="0"/>
              </a:rPr>
              <a:t>5</a:t>
            </a:r>
          </a:p>
          <a:p>
            <a:pPr algn="ctr"/>
            <a:r>
              <a:rPr lang="en-IN" sz="1400" b="1" dirty="0" smtClean="0">
                <a:solidFill>
                  <a:srgbClr val="FFC000"/>
                </a:solidFill>
                <a:latin typeface="Comic Sans MS" pitchFamily="66" charset="0"/>
              </a:rPr>
              <a:t>compounds</a:t>
            </a:r>
            <a:endParaRPr lang="en-IN" sz="1400" b="1" dirty="0">
              <a:solidFill>
                <a:srgbClr val="FFC000"/>
              </a:solidFill>
              <a:latin typeface="Comic Sans MS" pitchFamily="66" charset="0"/>
            </a:endParaRPr>
          </a:p>
        </p:txBody>
      </p:sp>
      <p:sp>
        <p:nvSpPr>
          <p:cNvPr id="29" name="TextBox 28"/>
          <p:cNvSpPr txBox="1"/>
          <p:nvPr/>
        </p:nvSpPr>
        <p:spPr>
          <a:xfrm>
            <a:off x="6500826" y="3383821"/>
            <a:ext cx="1428760" cy="307777"/>
          </a:xfrm>
          <a:prstGeom prst="rect">
            <a:avLst/>
          </a:prstGeom>
          <a:solidFill>
            <a:srgbClr val="A90713">
              <a:alpha val="0"/>
            </a:srgbClr>
          </a:solidFill>
        </p:spPr>
        <p:txBody>
          <a:bodyPr wrap="square" rtlCol="0">
            <a:spAutoFit/>
          </a:bodyPr>
          <a:lstStyle/>
          <a:p>
            <a:pPr algn="ctr"/>
            <a:r>
              <a:rPr lang="en-IN" sz="1400" b="1" dirty="0">
                <a:solidFill>
                  <a:srgbClr val="FFC000"/>
                </a:solidFill>
                <a:latin typeface="Comic Sans MS" pitchFamily="66" charset="0"/>
              </a:rPr>
              <a:t>1</a:t>
            </a:r>
            <a:endParaRPr lang="en-IN" sz="1400" b="1" dirty="0" smtClean="0">
              <a:solidFill>
                <a:srgbClr val="FFC000"/>
              </a:solidFill>
              <a:latin typeface="Comic Sans MS" pitchFamily="66" charset="0"/>
            </a:endParaRPr>
          </a:p>
        </p:txBody>
      </p:sp>
      <p:sp>
        <p:nvSpPr>
          <p:cNvPr id="30" name="Right Triangle 29"/>
          <p:cNvSpPr/>
          <p:nvPr/>
        </p:nvSpPr>
        <p:spPr>
          <a:xfrm>
            <a:off x="357158" y="4692859"/>
            <a:ext cx="7572428" cy="785818"/>
          </a:xfrm>
          <a:prstGeom prst="rtTriangle">
            <a:avLst/>
          </a:prstGeom>
          <a:solidFill>
            <a:srgbClr val="92D05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p:cNvSpPr txBox="1"/>
          <p:nvPr/>
        </p:nvSpPr>
        <p:spPr>
          <a:xfrm>
            <a:off x="7072330" y="5192925"/>
            <a:ext cx="428628" cy="307777"/>
          </a:xfrm>
          <a:prstGeom prst="rect">
            <a:avLst/>
          </a:prstGeom>
          <a:solidFill>
            <a:srgbClr val="A90713">
              <a:alpha val="0"/>
            </a:srgbClr>
          </a:solidFill>
        </p:spPr>
        <p:txBody>
          <a:bodyPr wrap="square" rtlCol="0">
            <a:spAutoFit/>
          </a:bodyPr>
          <a:lstStyle/>
          <a:p>
            <a:pPr algn="ctr"/>
            <a:r>
              <a:rPr lang="en-IN" sz="1400" b="1" dirty="0" smtClean="0">
                <a:solidFill>
                  <a:srgbClr val="C00000"/>
                </a:solidFill>
                <a:latin typeface="Comic Sans MS" pitchFamily="66" charset="0"/>
              </a:rPr>
              <a:t>1x</a:t>
            </a:r>
          </a:p>
        </p:txBody>
      </p:sp>
      <p:sp>
        <p:nvSpPr>
          <p:cNvPr id="34" name="TextBox 33"/>
          <p:cNvSpPr txBox="1"/>
          <p:nvPr/>
        </p:nvSpPr>
        <p:spPr>
          <a:xfrm>
            <a:off x="3857620" y="5121487"/>
            <a:ext cx="428628" cy="307777"/>
          </a:xfrm>
          <a:prstGeom prst="rect">
            <a:avLst/>
          </a:prstGeom>
          <a:solidFill>
            <a:srgbClr val="A90713">
              <a:alpha val="0"/>
            </a:srgbClr>
          </a:solidFill>
        </p:spPr>
        <p:txBody>
          <a:bodyPr wrap="square" rtlCol="0">
            <a:spAutoFit/>
          </a:bodyPr>
          <a:lstStyle/>
          <a:p>
            <a:pPr algn="ctr"/>
            <a:r>
              <a:rPr lang="en-IN" sz="1400" b="1" dirty="0" smtClean="0">
                <a:solidFill>
                  <a:srgbClr val="C00000"/>
                </a:solidFill>
                <a:latin typeface="Comic Sans MS" pitchFamily="66" charset="0"/>
              </a:rPr>
              <a:t>5x</a:t>
            </a:r>
          </a:p>
        </p:txBody>
      </p:sp>
      <p:sp>
        <p:nvSpPr>
          <p:cNvPr id="35" name="TextBox 34"/>
          <p:cNvSpPr txBox="1"/>
          <p:nvPr/>
        </p:nvSpPr>
        <p:spPr>
          <a:xfrm>
            <a:off x="2285984" y="5099462"/>
            <a:ext cx="714380" cy="307777"/>
          </a:xfrm>
          <a:prstGeom prst="rect">
            <a:avLst/>
          </a:prstGeom>
          <a:solidFill>
            <a:srgbClr val="A90713">
              <a:alpha val="0"/>
            </a:srgbClr>
          </a:solidFill>
        </p:spPr>
        <p:txBody>
          <a:bodyPr wrap="square" rtlCol="0">
            <a:spAutoFit/>
          </a:bodyPr>
          <a:lstStyle/>
          <a:p>
            <a:pPr algn="ctr"/>
            <a:r>
              <a:rPr lang="en-IN" sz="1400" b="1" dirty="0" smtClean="0">
                <a:solidFill>
                  <a:srgbClr val="C00000"/>
                </a:solidFill>
                <a:latin typeface="Comic Sans MS" pitchFamily="66" charset="0"/>
              </a:rPr>
              <a:t>250x</a:t>
            </a:r>
          </a:p>
        </p:txBody>
      </p:sp>
      <p:sp>
        <p:nvSpPr>
          <p:cNvPr id="36" name="TextBox 35"/>
          <p:cNvSpPr txBox="1"/>
          <p:nvPr/>
        </p:nvSpPr>
        <p:spPr>
          <a:xfrm>
            <a:off x="571472" y="5099462"/>
            <a:ext cx="928694" cy="307777"/>
          </a:xfrm>
          <a:prstGeom prst="rect">
            <a:avLst/>
          </a:prstGeom>
          <a:solidFill>
            <a:srgbClr val="A90713">
              <a:alpha val="0"/>
            </a:srgbClr>
          </a:solidFill>
        </p:spPr>
        <p:txBody>
          <a:bodyPr wrap="square" rtlCol="0">
            <a:spAutoFit/>
          </a:bodyPr>
          <a:lstStyle/>
          <a:p>
            <a:pPr algn="ctr"/>
            <a:r>
              <a:rPr lang="en-IN" sz="1400" b="1" dirty="0" smtClean="0">
                <a:solidFill>
                  <a:srgbClr val="C00000"/>
                </a:solidFill>
                <a:latin typeface="Comic Sans MS" pitchFamily="66" charset="0"/>
              </a:rPr>
              <a:t>10000x</a:t>
            </a:r>
          </a:p>
        </p:txBody>
      </p:sp>
      <p:sp>
        <p:nvSpPr>
          <p:cNvPr id="38" name="Curved Down Arrow 37"/>
          <p:cNvSpPr/>
          <p:nvPr/>
        </p:nvSpPr>
        <p:spPr>
          <a:xfrm flipH="1">
            <a:off x="4071934" y="4907173"/>
            <a:ext cx="3071834" cy="2143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9" name="Curved Down Arrow 38"/>
          <p:cNvSpPr/>
          <p:nvPr/>
        </p:nvSpPr>
        <p:spPr>
          <a:xfrm flipH="1">
            <a:off x="2581260" y="4988135"/>
            <a:ext cx="1419236" cy="1333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0" name="Curved Down Arrow 39"/>
          <p:cNvSpPr/>
          <p:nvPr/>
        </p:nvSpPr>
        <p:spPr>
          <a:xfrm flipH="1">
            <a:off x="1009624" y="4978611"/>
            <a:ext cx="1419236" cy="1333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1" name="Oval 40"/>
          <p:cNvSpPr/>
          <p:nvPr/>
        </p:nvSpPr>
        <p:spPr>
          <a:xfrm>
            <a:off x="4929190" y="4478545"/>
            <a:ext cx="785818" cy="357190"/>
          </a:xfrm>
          <a:prstGeom prst="ellipse">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p:cNvSpPr/>
          <p:nvPr/>
        </p:nvSpPr>
        <p:spPr>
          <a:xfrm>
            <a:off x="2714612" y="4478545"/>
            <a:ext cx="785818" cy="357190"/>
          </a:xfrm>
          <a:prstGeom prst="ellipse">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p:cNvSpPr/>
          <p:nvPr/>
        </p:nvSpPr>
        <p:spPr>
          <a:xfrm>
            <a:off x="1357290" y="4478545"/>
            <a:ext cx="785818" cy="357190"/>
          </a:xfrm>
          <a:prstGeom prst="ellipse">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TextBox 43"/>
          <p:cNvSpPr txBox="1"/>
          <p:nvPr/>
        </p:nvSpPr>
        <p:spPr>
          <a:xfrm>
            <a:off x="5143504" y="4527958"/>
            <a:ext cx="428628" cy="307777"/>
          </a:xfrm>
          <a:prstGeom prst="rect">
            <a:avLst/>
          </a:prstGeom>
          <a:solidFill>
            <a:srgbClr val="A90713">
              <a:alpha val="0"/>
            </a:srgbClr>
          </a:solidFill>
        </p:spPr>
        <p:txBody>
          <a:bodyPr wrap="square" rtlCol="0">
            <a:spAutoFit/>
          </a:bodyPr>
          <a:lstStyle/>
          <a:p>
            <a:pPr algn="ctr"/>
            <a:r>
              <a:rPr lang="en-IN" sz="1400" b="1" dirty="0" smtClean="0">
                <a:solidFill>
                  <a:schemeClr val="accent6">
                    <a:lumMod val="75000"/>
                  </a:schemeClr>
                </a:solidFill>
                <a:latin typeface="Comic Sans MS" pitchFamily="66" charset="0"/>
              </a:rPr>
              <a:t>5x</a:t>
            </a:r>
          </a:p>
        </p:txBody>
      </p:sp>
      <p:sp>
        <p:nvSpPr>
          <p:cNvPr id="45" name="TextBox 44"/>
          <p:cNvSpPr txBox="1"/>
          <p:nvPr/>
        </p:nvSpPr>
        <p:spPr>
          <a:xfrm>
            <a:off x="2786050" y="4527958"/>
            <a:ext cx="642942" cy="307777"/>
          </a:xfrm>
          <a:prstGeom prst="rect">
            <a:avLst/>
          </a:prstGeom>
          <a:solidFill>
            <a:srgbClr val="A90713">
              <a:alpha val="0"/>
            </a:srgbClr>
          </a:solidFill>
        </p:spPr>
        <p:txBody>
          <a:bodyPr wrap="square" rtlCol="0">
            <a:spAutoFit/>
          </a:bodyPr>
          <a:lstStyle/>
          <a:p>
            <a:pPr algn="ctr"/>
            <a:r>
              <a:rPr lang="en-IN" sz="1400" b="1" dirty="0" smtClean="0">
                <a:solidFill>
                  <a:schemeClr val="accent6">
                    <a:lumMod val="75000"/>
                  </a:schemeClr>
                </a:solidFill>
                <a:latin typeface="Comic Sans MS" pitchFamily="66" charset="0"/>
              </a:rPr>
              <a:t>50x</a:t>
            </a:r>
          </a:p>
        </p:txBody>
      </p:sp>
      <p:sp>
        <p:nvSpPr>
          <p:cNvPr id="46" name="TextBox 45"/>
          <p:cNvSpPr txBox="1"/>
          <p:nvPr/>
        </p:nvSpPr>
        <p:spPr>
          <a:xfrm>
            <a:off x="1428728" y="4527958"/>
            <a:ext cx="642942" cy="307777"/>
          </a:xfrm>
          <a:prstGeom prst="rect">
            <a:avLst/>
          </a:prstGeom>
          <a:solidFill>
            <a:srgbClr val="A90713">
              <a:alpha val="0"/>
            </a:srgbClr>
          </a:solidFill>
        </p:spPr>
        <p:txBody>
          <a:bodyPr wrap="square" rtlCol="0">
            <a:spAutoFit/>
          </a:bodyPr>
          <a:lstStyle/>
          <a:p>
            <a:pPr algn="ctr"/>
            <a:r>
              <a:rPr lang="en-IN" sz="1400" b="1" dirty="0" smtClean="0">
                <a:solidFill>
                  <a:schemeClr val="accent6">
                    <a:lumMod val="75000"/>
                  </a:schemeClr>
                </a:solidFill>
                <a:latin typeface="Comic Sans MS" pitchFamily="66" charset="0"/>
              </a:rPr>
              <a:t>40x</a:t>
            </a:r>
          </a:p>
        </p:txBody>
      </p:sp>
      <p:sp>
        <p:nvSpPr>
          <p:cNvPr id="47" name="TextBox 46"/>
          <p:cNvSpPr txBox="1"/>
          <p:nvPr/>
        </p:nvSpPr>
        <p:spPr>
          <a:xfrm>
            <a:off x="785786" y="87791"/>
            <a:ext cx="8072494" cy="646331"/>
          </a:xfrm>
          <a:prstGeom prst="rect">
            <a:avLst/>
          </a:prstGeom>
          <a:noFill/>
          <a:ln>
            <a:solidFill>
              <a:srgbClr val="C00000"/>
            </a:solidFill>
          </a:ln>
        </p:spPr>
        <p:txBody>
          <a:bodyPr wrap="square" rtlCol="0">
            <a:spAutoFit/>
          </a:bodyPr>
          <a:lstStyle/>
          <a:p>
            <a:pPr algn="ctr"/>
            <a:r>
              <a:rPr lang="en-IN" sz="3600" dirty="0" smtClean="0">
                <a:solidFill>
                  <a:srgbClr val="002060"/>
                </a:solidFill>
                <a:latin typeface="Comic Sans MS" pitchFamily="66" charset="0"/>
              </a:rPr>
              <a:t>Molecular Docking In Drug Discovery</a:t>
            </a:r>
            <a:endParaRPr lang="en-IN" sz="3600" dirty="0">
              <a:solidFill>
                <a:srgbClr val="002060"/>
              </a:solidFill>
              <a:latin typeface="Comic Sans MS" pitchFamily="66" charset="0"/>
            </a:endParaRPr>
          </a:p>
        </p:txBody>
      </p:sp>
      <p:sp>
        <p:nvSpPr>
          <p:cNvPr id="48" name="TextBox 47"/>
          <p:cNvSpPr txBox="1"/>
          <p:nvPr/>
        </p:nvSpPr>
        <p:spPr>
          <a:xfrm>
            <a:off x="642910" y="6000768"/>
            <a:ext cx="7929618" cy="461665"/>
          </a:xfrm>
          <a:prstGeom prst="rect">
            <a:avLst/>
          </a:prstGeom>
          <a:noFill/>
        </p:spPr>
        <p:txBody>
          <a:bodyPr wrap="square" rtlCol="0">
            <a:spAutoFit/>
          </a:bodyPr>
          <a:lstStyle/>
          <a:p>
            <a:pPr algn="ctr"/>
            <a:r>
              <a:rPr lang="en-IN" sz="2400" dirty="0" smtClean="0">
                <a:solidFill>
                  <a:srgbClr val="C00000"/>
                </a:solidFill>
                <a:latin typeface="Comic Sans MS" pitchFamily="66" charset="0"/>
              </a:rPr>
              <a:t>40x reduction of non-specific candidates</a:t>
            </a:r>
            <a:endParaRPr lang="en-IN" sz="2400" dirty="0">
              <a:solidFill>
                <a:srgbClr val="C00000"/>
              </a:solidFill>
              <a:latin typeface="Comic Sans MS" pitchFamily="66" charset="0"/>
            </a:endParaRPr>
          </a:p>
        </p:txBody>
      </p:sp>
      <p:sp>
        <p:nvSpPr>
          <p:cNvPr id="50" name="Horizontal Scroll 49"/>
          <p:cNvSpPr/>
          <p:nvPr/>
        </p:nvSpPr>
        <p:spPr>
          <a:xfrm>
            <a:off x="1428728" y="5857892"/>
            <a:ext cx="6286544" cy="857256"/>
          </a:xfrm>
          <a:prstGeom prst="horizontalScroll">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Oval 50"/>
          <p:cNvSpPr/>
          <p:nvPr/>
        </p:nvSpPr>
        <p:spPr>
          <a:xfrm>
            <a:off x="428596" y="2928934"/>
            <a:ext cx="2786082" cy="1000132"/>
          </a:xfrm>
          <a:prstGeom prst="ellipse">
            <a:avLst/>
          </a:prstGeom>
          <a:solidFill>
            <a:srgbClr val="51F97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Curved Right Arrow 51"/>
          <p:cNvSpPr/>
          <p:nvPr/>
        </p:nvSpPr>
        <p:spPr>
          <a:xfrm>
            <a:off x="357158" y="3857628"/>
            <a:ext cx="1071570" cy="2714644"/>
          </a:xfrm>
          <a:prstGeom prst="curvedRightArrow">
            <a:avLst>
              <a:gd name="adj1" fmla="val 0"/>
              <a:gd name="adj2" fmla="val 50000"/>
              <a:gd name="adj3" fmla="val 25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3" name="TextBox 52"/>
          <p:cNvSpPr txBox="1"/>
          <p:nvPr/>
        </p:nvSpPr>
        <p:spPr>
          <a:xfrm>
            <a:off x="642910" y="1000108"/>
            <a:ext cx="7929618" cy="461665"/>
          </a:xfrm>
          <a:prstGeom prst="rect">
            <a:avLst/>
          </a:prstGeom>
          <a:noFill/>
        </p:spPr>
        <p:txBody>
          <a:bodyPr wrap="square" rtlCol="0">
            <a:spAutoFit/>
          </a:bodyPr>
          <a:lstStyle/>
          <a:p>
            <a:pPr algn="ctr"/>
            <a:r>
              <a:rPr lang="en-IN" sz="2400" dirty="0" smtClean="0">
                <a:latin typeface="Comic Sans MS" pitchFamily="66" charset="0"/>
              </a:rPr>
              <a:t>Screening specific candidates is challenging</a:t>
            </a:r>
            <a:endParaRPr lang="en-IN" sz="2400" dirty="0">
              <a:latin typeface="Comic Sans MS" pitchFamily="66" charset="0"/>
            </a:endParaRPr>
          </a:p>
        </p:txBody>
      </p:sp>
      <p:sp>
        <p:nvSpPr>
          <p:cNvPr id="54" name="Horizontal Scroll 53"/>
          <p:cNvSpPr/>
          <p:nvPr/>
        </p:nvSpPr>
        <p:spPr>
          <a:xfrm>
            <a:off x="1428728" y="714356"/>
            <a:ext cx="6286544" cy="857256"/>
          </a:xfrm>
          <a:prstGeom prst="horizontalScroll">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357298"/>
            <a:ext cx="8643998" cy="3477875"/>
          </a:xfrm>
          <a:prstGeom prst="rect">
            <a:avLst/>
          </a:prstGeom>
          <a:noFill/>
        </p:spPr>
        <p:txBody>
          <a:bodyPr wrap="square" rtlCol="0">
            <a:spAutoFit/>
          </a:bodyPr>
          <a:lstStyle/>
          <a:p>
            <a:pPr algn="just">
              <a:buFont typeface="Arial" pitchFamily="34" charset="0"/>
              <a:buChar char="•"/>
            </a:pPr>
            <a:r>
              <a:rPr lang="en-IN" sz="2000" dirty="0" smtClean="0">
                <a:latin typeface="Comic Sans MS" pitchFamily="66" charset="0"/>
              </a:rPr>
              <a:t> </a:t>
            </a:r>
            <a:r>
              <a:rPr lang="en-IN" sz="2000" dirty="0">
                <a:latin typeface="Comic Sans MS" pitchFamily="66" charset="0"/>
              </a:rPr>
              <a:t>Molecular docking is a well established computational technique which predicts the interaction energy between two molecules</a:t>
            </a:r>
            <a:r>
              <a:rPr lang="en-IN" sz="2000" dirty="0" smtClean="0">
                <a:latin typeface="Comic Sans MS" pitchFamily="66" charset="0"/>
              </a:rPr>
              <a:t>.</a:t>
            </a:r>
          </a:p>
          <a:p>
            <a:pPr algn="just">
              <a:buFont typeface="Arial" pitchFamily="34" charset="0"/>
              <a:buChar char="•"/>
            </a:pPr>
            <a:endParaRPr lang="en-IN" sz="2000" dirty="0">
              <a:latin typeface="Comic Sans MS" pitchFamily="66" charset="0"/>
            </a:endParaRPr>
          </a:p>
          <a:p>
            <a:pPr algn="just">
              <a:buFont typeface="Arial" pitchFamily="34" charset="0"/>
              <a:buChar char="•"/>
            </a:pPr>
            <a:r>
              <a:rPr lang="en-IN" sz="2000" dirty="0" smtClean="0">
                <a:latin typeface="Comic Sans MS" pitchFamily="66" charset="0"/>
              </a:rPr>
              <a:t> </a:t>
            </a:r>
            <a:r>
              <a:rPr lang="en-IN" sz="2000" dirty="0">
                <a:latin typeface="Comic Sans MS" pitchFamily="66" charset="0"/>
              </a:rPr>
              <a:t>Molecular docking studies are used to determine the interaction of two molecules and to find the best orientation of ligand which would form a complex with overall minimum energy. </a:t>
            </a:r>
            <a:endParaRPr lang="en-IN" sz="2000" dirty="0" smtClean="0">
              <a:latin typeface="Comic Sans MS" pitchFamily="66" charset="0"/>
            </a:endParaRPr>
          </a:p>
          <a:p>
            <a:pPr algn="just">
              <a:buFont typeface="Arial" pitchFamily="34" charset="0"/>
              <a:buChar char="•"/>
            </a:pPr>
            <a:endParaRPr lang="en-IN" sz="2000" dirty="0">
              <a:latin typeface="Comic Sans MS" pitchFamily="66" charset="0"/>
            </a:endParaRPr>
          </a:p>
          <a:p>
            <a:pPr algn="just">
              <a:buFont typeface="Arial" pitchFamily="34" charset="0"/>
              <a:buChar char="•"/>
            </a:pPr>
            <a:r>
              <a:rPr lang="en-IN" sz="2000" dirty="0" smtClean="0">
                <a:latin typeface="Comic Sans MS" pitchFamily="66" charset="0"/>
              </a:rPr>
              <a:t> </a:t>
            </a:r>
            <a:r>
              <a:rPr lang="en-IN" sz="2000" dirty="0">
                <a:latin typeface="Comic Sans MS" pitchFamily="66" charset="0"/>
              </a:rPr>
              <a:t>The small molecule, known as ligand usually fits within protein’s cavity which is predicted by the search algorithm. These protein cavities become active when come in contact with any external compounds and are thus called as active sites.</a:t>
            </a:r>
          </a:p>
        </p:txBody>
      </p:sp>
      <p:sp>
        <p:nvSpPr>
          <p:cNvPr id="4" name="TextBox 3"/>
          <p:cNvSpPr txBox="1"/>
          <p:nvPr/>
        </p:nvSpPr>
        <p:spPr>
          <a:xfrm>
            <a:off x="928662" y="68025"/>
            <a:ext cx="7429552" cy="584775"/>
          </a:xfrm>
          <a:prstGeom prst="rect">
            <a:avLst/>
          </a:prstGeom>
          <a:noFill/>
          <a:ln>
            <a:solidFill>
              <a:srgbClr val="FFC000"/>
            </a:solidFill>
          </a:ln>
        </p:spPr>
        <p:txBody>
          <a:bodyPr wrap="square" rtlCol="0">
            <a:spAutoFit/>
          </a:bodyPr>
          <a:lstStyle/>
          <a:p>
            <a:pPr algn="ctr"/>
            <a:r>
              <a:rPr lang="en-IN" sz="3200" dirty="0" smtClean="0">
                <a:solidFill>
                  <a:srgbClr val="C00000"/>
                </a:solidFill>
                <a:latin typeface="Comic Sans MS" pitchFamily="66" charset="0"/>
              </a:rPr>
              <a:t>Molecular Docking: General Concepts</a:t>
            </a:r>
            <a:endParaRPr lang="en-IN" sz="3200" dirty="0">
              <a:solidFill>
                <a:srgbClr val="C00000"/>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68025"/>
            <a:ext cx="7429552" cy="584775"/>
          </a:xfrm>
          <a:prstGeom prst="rect">
            <a:avLst/>
          </a:prstGeom>
          <a:noFill/>
          <a:ln>
            <a:solidFill>
              <a:srgbClr val="FFC000"/>
            </a:solidFill>
          </a:ln>
        </p:spPr>
        <p:txBody>
          <a:bodyPr wrap="square" rtlCol="0">
            <a:spAutoFit/>
          </a:bodyPr>
          <a:lstStyle/>
          <a:p>
            <a:pPr algn="ctr"/>
            <a:r>
              <a:rPr lang="en-IN" sz="3200" dirty="0" smtClean="0">
                <a:solidFill>
                  <a:srgbClr val="C00000"/>
                </a:solidFill>
                <a:latin typeface="Comic Sans MS" pitchFamily="66" charset="0"/>
              </a:rPr>
              <a:t>Different types of Interactions</a:t>
            </a:r>
            <a:endParaRPr lang="en-IN" sz="3200" dirty="0">
              <a:solidFill>
                <a:srgbClr val="C00000"/>
              </a:solidFill>
              <a:latin typeface="Comic Sans MS" pitchFamily="66" charset="0"/>
            </a:endParaRPr>
          </a:p>
        </p:txBody>
      </p:sp>
      <p:sp>
        <p:nvSpPr>
          <p:cNvPr id="3" name="Rectangle 2"/>
          <p:cNvSpPr/>
          <p:nvPr/>
        </p:nvSpPr>
        <p:spPr>
          <a:xfrm>
            <a:off x="142876" y="775060"/>
            <a:ext cx="8929718" cy="5940088"/>
          </a:xfrm>
          <a:prstGeom prst="rect">
            <a:avLst/>
          </a:prstGeom>
        </p:spPr>
        <p:txBody>
          <a:bodyPr wrap="square">
            <a:spAutoFit/>
          </a:bodyPr>
          <a:lstStyle/>
          <a:p>
            <a:pPr algn="just" fontAlgn="base"/>
            <a:r>
              <a:rPr lang="en-IN" sz="2000" dirty="0">
                <a:latin typeface="Comic Sans MS" pitchFamily="66" charset="0"/>
              </a:rPr>
              <a:t>Interactions between particles can be defined as a consequence of forces between the molecules contained by the particles. These forces are divided into four categories</a:t>
            </a:r>
            <a:r>
              <a:rPr lang="en-IN" sz="2000" dirty="0" smtClean="0">
                <a:latin typeface="Comic Sans MS" pitchFamily="66" charset="0"/>
              </a:rPr>
              <a:t>:</a:t>
            </a:r>
          </a:p>
          <a:p>
            <a:pPr algn="just" fontAlgn="base"/>
            <a:endParaRPr lang="en-IN" sz="2000" dirty="0">
              <a:latin typeface="Comic Sans MS" pitchFamily="66" charset="0"/>
            </a:endParaRPr>
          </a:p>
          <a:p>
            <a:pPr algn="just" fontAlgn="base"/>
            <a:r>
              <a:rPr lang="en-IN" sz="2000" b="1" dirty="0">
                <a:latin typeface="Comic Sans MS" pitchFamily="66" charset="0"/>
              </a:rPr>
              <a:t>Electrostatic forces -</a:t>
            </a:r>
            <a:r>
              <a:rPr lang="en-IN" sz="2000" dirty="0">
                <a:latin typeface="Comic Sans MS" pitchFamily="66" charset="0"/>
              </a:rPr>
              <a:t> Forces with electrostatic origin due to the charges residing in the matter. The most common interactions are charge-charge, charge-dipole and dipole-dipole</a:t>
            </a:r>
            <a:r>
              <a:rPr lang="en-IN" sz="2000" dirty="0" smtClean="0">
                <a:latin typeface="Comic Sans MS" pitchFamily="66" charset="0"/>
              </a:rPr>
              <a:t>.</a:t>
            </a:r>
          </a:p>
          <a:p>
            <a:pPr algn="just" fontAlgn="base"/>
            <a:endParaRPr lang="en-IN" sz="2000" dirty="0">
              <a:latin typeface="Comic Sans MS" pitchFamily="66" charset="0"/>
            </a:endParaRPr>
          </a:p>
          <a:p>
            <a:pPr algn="just" fontAlgn="base"/>
            <a:r>
              <a:rPr lang="en-IN" sz="2000" b="1" dirty="0">
                <a:latin typeface="Comic Sans MS" pitchFamily="66" charset="0"/>
              </a:rPr>
              <a:t>Electrodynamics forces-</a:t>
            </a:r>
            <a:r>
              <a:rPr lang="en-IN" sz="2000" dirty="0">
                <a:latin typeface="Comic Sans MS" pitchFamily="66" charset="0"/>
              </a:rPr>
              <a:t>most widely known is the Van </a:t>
            </a:r>
            <a:r>
              <a:rPr lang="en-IN" sz="2000" dirty="0" err="1">
                <a:latin typeface="Comic Sans MS" pitchFamily="66" charset="0"/>
              </a:rPr>
              <a:t>der</a:t>
            </a:r>
            <a:r>
              <a:rPr lang="en-IN" sz="2000" dirty="0">
                <a:latin typeface="Comic Sans MS" pitchFamily="66" charset="0"/>
              </a:rPr>
              <a:t> Waals interactions</a:t>
            </a:r>
            <a:r>
              <a:rPr lang="en-IN" sz="2000" dirty="0" smtClean="0">
                <a:latin typeface="Comic Sans MS" pitchFamily="66" charset="0"/>
              </a:rPr>
              <a:t>.</a:t>
            </a:r>
          </a:p>
          <a:p>
            <a:pPr algn="just" fontAlgn="base"/>
            <a:endParaRPr lang="en-IN" sz="2000" dirty="0">
              <a:latin typeface="Comic Sans MS" pitchFamily="66" charset="0"/>
            </a:endParaRPr>
          </a:p>
          <a:p>
            <a:pPr algn="just" fontAlgn="base"/>
            <a:r>
              <a:rPr lang="en-IN" sz="2000" b="1" dirty="0" err="1">
                <a:latin typeface="Comic Sans MS" pitchFamily="66" charset="0"/>
              </a:rPr>
              <a:t>Steric</a:t>
            </a:r>
            <a:r>
              <a:rPr lang="en-IN" sz="2000" b="1" dirty="0">
                <a:latin typeface="Comic Sans MS" pitchFamily="66" charset="0"/>
              </a:rPr>
              <a:t> forces -</a:t>
            </a:r>
            <a:r>
              <a:rPr lang="en-IN" sz="2000" dirty="0">
                <a:latin typeface="Comic Sans MS" pitchFamily="66" charset="0"/>
              </a:rPr>
              <a:t> </a:t>
            </a:r>
            <a:r>
              <a:rPr lang="en-IN" sz="2000" dirty="0" err="1">
                <a:latin typeface="Comic Sans MS" pitchFamily="66" charset="0"/>
              </a:rPr>
              <a:t>Steric</a:t>
            </a:r>
            <a:r>
              <a:rPr lang="en-IN" sz="2000" dirty="0">
                <a:latin typeface="Comic Sans MS" pitchFamily="66" charset="0"/>
              </a:rPr>
              <a:t> forces are generated when atoms in different molecules come into very close contact with one another and start affecting the reactivity of each other. The resulting forces can affect chemical reactions and the free energy of a system</a:t>
            </a:r>
            <a:r>
              <a:rPr lang="en-IN" sz="2000" dirty="0" smtClean="0">
                <a:latin typeface="Comic Sans MS" pitchFamily="66" charset="0"/>
              </a:rPr>
              <a:t>.</a:t>
            </a:r>
          </a:p>
          <a:p>
            <a:pPr algn="just" fontAlgn="base"/>
            <a:endParaRPr lang="en-IN" sz="2000" dirty="0">
              <a:latin typeface="Comic Sans MS" pitchFamily="66" charset="0"/>
            </a:endParaRPr>
          </a:p>
          <a:p>
            <a:pPr algn="just" fontAlgn="base"/>
            <a:r>
              <a:rPr lang="en-IN" sz="2000" b="1" dirty="0">
                <a:latin typeface="Comic Sans MS" pitchFamily="66" charset="0"/>
              </a:rPr>
              <a:t>Solvent-related forces -</a:t>
            </a:r>
            <a:r>
              <a:rPr lang="en-IN" sz="2000" dirty="0">
                <a:latin typeface="Comic Sans MS" pitchFamily="66" charset="0"/>
              </a:rPr>
              <a:t>These are forces generated due to chemical reactions between the solvent and the protein or ligand. Examples are Hydrogen bonds (hydrophilic interactions) and hydrophobic interactions.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68025"/>
            <a:ext cx="7429552" cy="584775"/>
          </a:xfrm>
          <a:prstGeom prst="rect">
            <a:avLst/>
          </a:prstGeom>
          <a:noFill/>
          <a:ln>
            <a:solidFill>
              <a:srgbClr val="FFC000"/>
            </a:solidFill>
          </a:ln>
        </p:spPr>
        <p:txBody>
          <a:bodyPr wrap="square" rtlCol="0">
            <a:spAutoFit/>
          </a:bodyPr>
          <a:lstStyle/>
          <a:p>
            <a:pPr algn="ctr"/>
            <a:r>
              <a:rPr lang="en-IN" sz="3200" dirty="0" smtClean="0">
                <a:solidFill>
                  <a:srgbClr val="C00000"/>
                </a:solidFill>
                <a:latin typeface="Comic Sans MS" pitchFamily="66" charset="0"/>
              </a:rPr>
              <a:t>Search Algorithm</a:t>
            </a:r>
            <a:endParaRPr lang="en-IN" sz="3200" dirty="0">
              <a:solidFill>
                <a:srgbClr val="C00000"/>
              </a:solidFill>
              <a:latin typeface="Comic Sans MS" pitchFamily="66" charset="0"/>
            </a:endParaRPr>
          </a:p>
        </p:txBody>
      </p:sp>
      <p:sp>
        <p:nvSpPr>
          <p:cNvPr id="3" name="Rectangle 2"/>
          <p:cNvSpPr/>
          <p:nvPr/>
        </p:nvSpPr>
        <p:spPr>
          <a:xfrm>
            <a:off x="0" y="889844"/>
            <a:ext cx="9144000" cy="5016758"/>
          </a:xfrm>
          <a:prstGeom prst="rect">
            <a:avLst/>
          </a:prstGeom>
        </p:spPr>
        <p:txBody>
          <a:bodyPr wrap="square">
            <a:spAutoFit/>
          </a:bodyPr>
          <a:lstStyle/>
          <a:p>
            <a:pPr fontAlgn="base"/>
            <a:r>
              <a:rPr lang="en-IN" sz="2000" dirty="0">
                <a:latin typeface="Comic Sans MS" pitchFamily="66" charset="0"/>
              </a:rPr>
              <a:t>These algorithms determine all possible optimal conformations for a given complex (protein-protein, protein-ligand) in a environment i.e. the position and orientation of both molecules relative to each other. They can also calculate the energy of the resulting complex and of each individual interaction.</a:t>
            </a:r>
          </a:p>
          <a:p>
            <a:pPr fontAlgn="base"/>
            <a:r>
              <a:rPr lang="en-IN" sz="2000" dirty="0" smtClean="0">
                <a:latin typeface="Comic Sans MS" pitchFamily="66" charset="0"/>
              </a:rPr>
              <a:t/>
            </a:r>
            <a:br>
              <a:rPr lang="en-IN" sz="2000" dirty="0" smtClean="0">
                <a:latin typeface="Comic Sans MS" pitchFamily="66" charset="0"/>
              </a:rPr>
            </a:br>
            <a:r>
              <a:rPr lang="en-IN" sz="2000" dirty="0">
                <a:latin typeface="Comic Sans MS" pitchFamily="66" charset="0"/>
              </a:rPr>
              <a:t>The different types of algorithms that can be used for docking analysis are given </a:t>
            </a:r>
            <a:r>
              <a:rPr lang="en-IN" sz="2000" dirty="0" smtClean="0">
                <a:latin typeface="Comic Sans MS" pitchFamily="66" charset="0"/>
              </a:rPr>
              <a:t>below:</a:t>
            </a:r>
            <a:endParaRPr lang="en-IN" sz="2000" dirty="0">
              <a:latin typeface="Comic Sans MS" pitchFamily="66" charset="0"/>
            </a:endParaRPr>
          </a:p>
          <a:p>
            <a:pPr fontAlgn="base"/>
            <a:endParaRPr lang="en-IN" sz="2000" dirty="0">
              <a:latin typeface="Comic Sans MS" pitchFamily="66" charset="0"/>
            </a:endParaRPr>
          </a:p>
          <a:p>
            <a:pPr fontAlgn="base">
              <a:buFont typeface="Arial" pitchFamily="34" charset="0"/>
              <a:buChar char="•"/>
            </a:pPr>
            <a:r>
              <a:rPr lang="en-IN" sz="2000" dirty="0" smtClean="0">
                <a:latin typeface="Comic Sans MS" pitchFamily="66" charset="0"/>
              </a:rPr>
              <a:t> Molecular </a:t>
            </a:r>
            <a:r>
              <a:rPr lang="en-IN" sz="2000" dirty="0">
                <a:latin typeface="Comic Sans MS" pitchFamily="66" charset="0"/>
              </a:rPr>
              <a:t>dynamics</a:t>
            </a:r>
          </a:p>
          <a:p>
            <a:pPr fontAlgn="base">
              <a:buFont typeface="Arial" pitchFamily="34" charset="0"/>
              <a:buChar char="•"/>
            </a:pPr>
            <a:r>
              <a:rPr lang="en-IN" sz="2000" dirty="0" smtClean="0">
                <a:latin typeface="Comic Sans MS" pitchFamily="66" charset="0"/>
              </a:rPr>
              <a:t> Monte </a:t>
            </a:r>
            <a:r>
              <a:rPr lang="en-IN" sz="2000" dirty="0">
                <a:latin typeface="Comic Sans MS" pitchFamily="66" charset="0"/>
              </a:rPr>
              <a:t>Carlo methods</a:t>
            </a:r>
          </a:p>
          <a:p>
            <a:pPr fontAlgn="base">
              <a:buFont typeface="Arial" pitchFamily="34" charset="0"/>
              <a:buChar char="•"/>
            </a:pPr>
            <a:r>
              <a:rPr lang="en-IN" sz="2000" dirty="0" smtClean="0">
                <a:latin typeface="Comic Sans MS" pitchFamily="66" charset="0"/>
              </a:rPr>
              <a:t> Genetic </a:t>
            </a:r>
            <a:r>
              <a:rPr lang="en-IN" sz="2000" dirty="0">
                <a:latin typeface="Comic Sans MS" pitchFamily="66" charset="0"/>
              </a:rPr>
              <a:t>algorithms</a:t>
            </a:r>
          </a:p>
          <a:p>
            <a:pPr fontAlgn="base">
              <a:buFont typeface="Arial" pitchFamily="34" charset="0"/>
              <a:buChar char="•"/>
            </a:pPr>
            <a:r>
              <a:rPr lang="en-IN" sz="2000" dirty="0" smtClean="0">
                <a:latin typeface="Comic Sans MS" pitchFamily="66" charset="0"/>
              </a:rPr>
              <a:t> Fragment-based </a:t>
            </a:r>
            <a:r>
              <a:rPr lang="en-IN" sz="2000" dirty="0">
                <a:latin typeface="Comic Sans MS" pitchFamily="66" charset="0"/>
              </a:rPr>
              <a:t>methods</a:t>
            </a:r>
          </a:p>
          <a:p>
            <a:pPr fontAlgn="base">
              <a:buFont typeface="Arial" pitchFamily="34" charset="0"/>
              <a:buChar char="•"/>
            </a:pPr>
            <a:r>
              <a:rPr lang="en-IN" sz="2000" dirty="0" smtClean="0">
                <a:latin typeface="Comic Sans MS" pitchFamily="66" charset="0"/>
              </a:rPr>
              <a:t> Point </a:t>
            </a:r>
            <a:r>
              <a:rPr lang="en-IN" sz="2000" dirty="0">
                <a:latin typeface="Comic Sans MS" pitchFamily="66" charset="0"/>
              </a:rPr>
              <a:t>complementary methods</a:t>
            </a:r>
          </a:p>
          <a:p>
            <a:pPr fontAlgn="base">
              <a:buFont typeface="Arial" pitchFamily="34" charset="0"/>
              <a:buChar char="•"/>
            </a:pPr>
            <a:r>
              <a:rPr lang="en-IN" sz="2000" dirty="0" smtClean="0">
                <a:latin typeface="Comic Sans MS" pitchFamily="66" charset="0"/>
              </a:rPr>
              <a:t> Distance </a:t>
            </a:r>
            <a:r>
              <a:rPr lang="en-IN" sz="2000" dirty="0">
                <a:latin typeface="Comic Sans MS" pitchFamily="66" charset="0"/>
              </a:rPr>
              <a:t>geometry methods</a:t>
            </a:r>
          </a:p>
          <a:p>
            <a:pPr fontAlgn="base">
              <a:buFont typeface="Arial" pitchFamily="34" charset="0"/>
              <a:buChar char="•"/>
            </a:pPr>
            <a:r>
              <a:rPr lang="en-IN" sz="2000" dirty="0" smtClean="0">
                <a:latin typeface="Comic Sans MS" pitchFamily="66" charset="0"/>
              </a:rPr>
              <a:t> Systematic </a:t>
            </a:r>
            <a:r>
              <a:rPr lang="en-IN" sz="2000" dirty="0">
                <a:latin typeface="Comic Sans MS" pitchFamily="66" charset="0"/>
              </a:rPr>
              <a:t>searches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68025"/>
            <a:ext cx="7429552" cy="584775"/>
          </a:xfrm>
          <a:prstGeom prst="rect">
            <a:avLst/>
          </a:prstGeom>
          <a:noFill/>
          <a:ln>
            <a:solidFill>
              <a:srgbClr val="FFC000"/>
            </a:solidFill>
          </a:ln>
        </p:spPr>
        <p:txBody>
          <a:bodyPr wrap="square" rtlCol="0">
            <a:spAutoFit/>
          </a:bodyPr>
          <a:lstStyle/>
          <a:p>
            <a:pPr algn="ctr"/>
            <a:r>
              <a:rPr lang="en-IN" sz="3200" dirty="0" smtClean="0">
                <a:solidFill>
                  <a:srgbClr val="C00000"/>
                </a:solidFill>
                <a:latin typeface="Comic Sans MS" pitchFamily="66" charset="0"/>
              </a:rPr>
              <a:t>Scoring function</a:t>
            </a:r>
            <a:endParaRPr lang="en-IN" sz="3200" dirty="0">
              <a:solidFill>
                <a:srgbClr val="C00000"/>
              </a:solidFill>
              <a:latin typeface="Comic Sans MS" pitchFamily="66" charset="0"/>
            </a:endParaRPr>
          </a:p>
        </p:txBody>
      </p:sp>
      <p:sp>
        <p:nvSpPr>
          <p:cNvPr id="3" name="Rectangle 2"/>
          <p:cNvSpPr/>
          <p:nvPr/>
        </p:nvSpPr>
        <p:spPr>
          <a:xfrm>
            <a:off x="0" y="1071546"/>
            <a:ext cx="9144000" cy="5632311"/>
          </a:xfrm>
          <a:prstGeom prst="rect">
            <a:avLst/>
          </a:prstGeom>
        </p:spPr>
        <p:txBody>
          <a:bodyPr wrap="square">
            <a:spAutoFit/>
          </a:bodyPr>
          <a:lstStyle/>
          <a:p>
            <a:pPr algn="just" fontAlgn="base"/>
            <a:r>
              <a:rPr lang="en-IN" sz="2000" dirty="0">
                <a:latin typeface="Comic Sans MS" pitchFamily="66" charset="0"/>
              </a:rPr>
              <a:t>These are mathematical methods used to predict the strength of the non-covalent interaction called as binding affinity, between two molecules after they have been docked. </a:t>
            </a:r>
            <a:endParaRPr lang="en-IN" sz="2000" dirty="0" smtClean="0">
              <a:latin typeface="Comic Sans MS" pitchFamily="66" charset="0"/>
            </a:endParaRPr>
          </a:p>
          <a:p>
            <a:pPr algn="just" fontAlgn="base"/>
            <a:endParaRPr lang="en-IN" sz="2000" dirty="0">
              <a:latin typeface="Comic Sans MS" pitchFamily="66" charset="0"/>
            </a:endParaRPr>
          </a:p>
          <a:p>
            <a:pPr algn="just" fontAlgn="base"/>
            <a:r>
              <a:rPr lang="en-IN" sz="2000" dirty="0" smtClean="0">
                <a:latin typeface="Comic Sans MS" pitchFamily="66" charset="0"/>
              </a:rPr>
              <a:t>Scoring </a:t>
            </a:r>
            <a:r>
              <a:rPr lang="en-IN" sz="2000" dirty="0">
                <a:latin typeface="Comic Sans MS" pitchFamily="66" charset="0"/>
              </a:rPr>
              <a:t>functions have also been developed to predict the strength of other types of intermolecular interactions, for example between two proteins or between protein and DNA or protein and drug. </a:t>
            </a:r>
            <a:endParaRPr lang="en-IN" sz="2000" dirty="0" smtClean="0">
              <a:latin typeface="Comic Sans MS" pitchFamily="66" charset="0"/>
            </a:endParaRPr>
          </a:p>
          <a:p>
            <a:pPr algn="just" fontAlgn="base"/>
            <a:endParaRPr lang="en-IN" sz="2000" dirty="0">
              <a:latin typeface="Comic Sans MS" pitchFamily="66" charset="0"/>
            </a:endParaRPr>
          </a:p>
          <a:p>
            <a:pPr algn="just" fontAlgn="base"/>
            <a:r>
              <a:rPr lang="en-IN" sz="2000" dirty="0" smtClean="0">
                <a:latin typeface="Comic Sans MS" pitchFamily="66" charset="0"/>
              </a:rPr>
              <a:t>These </a:t>
            </a:r>
            <a:r>
              <a:rPr lang="en-IN" sz="2000" dirty="0">
                <a:latin typeface="Comic Sans MS" pitchFamily="66" charset="0"/>
              </a:rPr>
              <a:t>configurations are evaluated using scoring functions to distinguish the experimental binding modes from all other modes explored through the searching algorithm.</a:t>
            </a:r>
          </a:p>
          <a:p>
            <a:pPr algn="just" fontAlgn="base"/>
            <a:r>
              <a:rPr lang="en-IN" sz="2000" dirty="0" smtClean="0">
                <a:latin typeface="Comic Sans MS" pitchFamily="66" charset="0"/>
              </a:rPr>
              <a:t/>
            </a:r>
            <a:br>
              <a:rPr lang="en-IN" sz="2000" dirty="0" smtClean="0">
                <a:latin typeface="Comic Sans MS" pitchFamily="66" charset="0"/>
              </a:rPr>
            </a:br>
            <a:r>
              <a:rPr lang="en-IN" sz="2000" dirty="0">
                <a:latin typeface="Comic Sans MS" pitchFamily="66" charset="0"/>
              </a:rPr>
              <a:t>For example:</a:t>
            </a:r>
          </a:p>
          <a:p>
            <a:pPr algn="just" fontAlgn="base"/>
            <a:r>
              <a:rPr lang="en-IN" sz="2000" dirty="0" smtClean="0">
                <a:latin typeface="Comic Sans MS" pitchFamily="66" charset="0"/>
              </a:rPr>
              <a:t/>
            </a:r>
            <a:br>
              <a:rPr lang="en-IN" sz="2000" dirty="0" smtClean="0">
                <a:latin typeface="Comic Sans MS" pitchFamily="66" charset="0"/>
              </a:rPr>
            </a:br>
            <a:r>
              <a:rPr lang="en-IN" sz="2000" dirty="0">
                <a:latin typeface="Comic Sans MS" pitchFamily="66" charset="0"/>
              </a:rPr>
              <a:t>• Empirical scoring function of </a:t>
            </a:r>
            <a:r>
              <a:rPr lang="en-IN" sz="2000" dirty="0" err="1">
                <a:latin typeface="Comic Sans MS" pitchFamily="66" charset="0"/>
              </a:rPr>
              <a:t>Igemdock</a:t>
            </a:r>
            <a:endParaRPr lang="en-IN" sz="2000" dirty="0">
              <a:latin typeface="Comic Sans MS" pitchFamily="66" charset="0"/>
            </a:endParaRPr>
          </a:p>
          <a:p>
            <a:pPr algn="just" fontAlgn="base"/>
            <a:r>
              <a:rPr lang="en-IN" sz="2000" dirty="0">
                <a:latin typeface="Comic Sans MS" pitchFamily="66" charset="0"/>
              </a:rPr>
              <a:t>Fitness = </a:t>
            </a:r>
            <a:r>
              <a:rPr lang="en-IN" sz="2000" dirty="0" err="1">
                <a:latin typeface="Comic Sans MS" pitchFamily="66" charset="0"/>
              </a:rPr>
              <a:t>vdW</a:t>
            </a:r>
            <a:r>
              <a:rPr lang="en-IN" sz="2000" dirty="0">
                <a:latin typeface="Comic Sans MS" pitchFamily="66" charset="0"/>
              </a:rPr>
              <a:t> + </a:t>
            </a:r>
            <a:r>
              <a:rPr lang="en-IN" sz="2000" dirty="0" err="1">
                <a:latin typeface="Comic Sans MS" pitchFamily="66" charset="0"/>
              </a:rPr>
              <a:t>Hbond</a:t>
            </a:r>
            <a:r>
              <a:rPr lang="en-IN" sz="2000" dirty="0">
                <a:latin typeface="Comic Sans MS" pitchFamily="66" charset="0"/>
              </a:rPr>
              <a:t> + </a:t>
            </a:r>
            <a:r>
              <a:rPr lang="en-IN" sz="2000" dirty="0" err="1">
                <a:latin typeface="Comic Sans MS" pitchFamily="66" charset="0"/>
              </a:rPr>
              <a:t>Elec</a:t>
            </a:r>
            <a:endParaRPr lang="en-IN" sz="2000" dirty="0">
              <a:latin typeface="Comic Sans MS" pitchFamily="66" charset="0"/>
            </a:endParaRPr>
          </a:p>
          <a:p>
            <a:pPr algn="just" fontAlgn="base"/>
            <a:r>
              <a:rPr lang="en-IN" sz="2000" dirty="0">
                <a:latin typeface="Comic Sans MS" pitchFamily="66" charset="0"/>
              </a:rPr>
              <a:t>• Binding Energy</a:t>
            </a:r>
          </a:p>
          <a:p>
            <a:pPr algn="just" fontAlgn="base"/>
            <a:r>
              <a:rPr lang="en-IN" sz="2000" dirty="0">
                <a:latin typeface="Comic Sans MS" pitchFamily="66" charset="0"/>
              </a:rPr>
              <a:t>∆</a:t>
            </a:r>
            <a:r>
              <a:rPr lang="en-IN" sz="2000" dirty="0" err="1">
                <a:latin typeface="Comic Sans MS" pitchFamily="66" charset="0"/>
              </a:rPr>
              <a:t>G</a:t>
            </a:r>
            <a:r>
              <a:rPr lang="en-IN" sz="2000" baseline="-25000" dirty="0" err="1">
                <a:latin typeface="Comic Sans MS" pitchFamily="66" charset="0"/>
              </a:rPr>
              <a:t>bind</a:t>
            </a:r>
            <a:r>
              <a:rPr lang="en-IN" sz="2000" dirty="0">
                <a:latin typeface="Comic Sans MS" pitchFamily="66" charset="0"/>
              </a:rPr>
              <a:t> = ∆</a:t>
            </a:r>
            <a:r>
              <a:rPr lang="en-IN" sz="2000" dirty="0" err="1">
                <a:latin typeface="Comic Sans MS" pitchFamily="66" charset="0"/>
              </a:rPr>
              <a:t>G</a:t>
            </a:r>
            <a:r>
              <a:rPr lang="en-IN" sz="2000" baseline="-25000" dirty="0" err="1">
                <a:latin typeface="Comic Sans MS" pitchFamily="66" charset="0"/>
              </a:rPr>
              <a:t>vdw</a:t>
            </a:r>
            <a:r>
              <a:rPr lang="en-IN" sz="2000" dirty="0">
                <a:latin typeface="Comic Sans MS" pitchFamily="66" charset="0"/>
              </a:rPr>
              <a:t> + ∆</a:t>
            </a:r>
            <a:r>
              <a:rPr lang="en-IN" sz="2000" dirty="0" err="1">
                <a:latin typeface="Comic Sans MS" pitchFamily="66" charset="0"/>
              </a:rPr>
              <a:t>Gh</a:t>
            </a:r>
            <a:r>
              <a:rPr lang="en-IN" sz="2000" baseline="-25000" dirty="0" err="1">
                <a:latin typeface="Comic Sans MS" pitchFamily="66" charset="0"/>
              </a:rPr>
              <a:t>bond</a:t>
            </a:r>
            <a:r>
              <a:rPr lang="en-IN" sz="2000" dirty="0">
                <a:latin typeface="Comic Sans MS" pitchFamily="66" charset="0"/>
              </a:rPr>
              <a:t> + ∆</a:t>
            </a:r>
            <a:r>
              <a:rPr lang="en-IN" sz="2000" dirty="0" err="1">
                <a:latin typeface="Comic Sans MS" pitchFamily="66" charset="0"/>
              </a:rPr>
              <a:t>G</a:t>
            </a:r>
            <a:r>
              <a:rPr lang="en-IN" sz="2000" baseline="-25000" dirty="0" err="1">
                <a:latin typeface="Comic Sans MS" pitchFamily="66" charset="0"/>
              </a:rPr>
              <a:t>elect</a:t>
            </a:r>
            <a:r>
              <a:rPr lang="en-IN" sz="2000" dirty="0">
                <a:latin typeface="Comic Sans MS" pitchFamily="66" charset="0"/>
              </a:rPr>
              <a:t> + ∆</a:t>
            </a:r>
            <a:r>
              <a:rPr lang="en-IN" sz="2000" dirty="0" err="1">
                <a:latin typeface="Comic Sans MS" pitchFamily="66" charset="0"/>
              </a:rPr>
              <a:t>G</a:t>
            </a:r>
            <a:r>
              <a:rPr lang="en-IN" sz="2000" baseline="-25000" dirty="0" err="1">
                <a:latin typeface="Comic Sans MS" pitchFamily="66" charset="0"/>
              </a:rPr>
              <a:t>conform</a:t>
            </a:r>
            <a:r>
              <a:rPr lang="en-IN" sz="2000" dirty="0">
                <a:latin typeface="Comic Sans MS" pitchFamily="66" charset="0"/>
              </a:rPr>
              <a:t> + ∆</a:t>
            </a:r>
            <a:r>
              <a:rPr lang="en-IN" sz="2000" dirty="0" err="1">
                <a:latin typeface="Comic Sans MS" pitchFamily="66" charset="0"/>
              </a:rPr>
              <a:t>G</a:t>
            </a:r>
            <a:r>
              <a:rPr lang="en-IN" sz="2000" baseline="-25000" dirty="0" err="1">
                <a:latin typeface="Comic Sans MS" pitchFamily="66" charset="0"/>
              </a:rPr>
              <a:t>tor</a:t>
            </a:r>
            <a:r>
              <a:rPr lang="en-IN" sz="2000" dirty="0">
                <a:latin typeface="Comic Sans MS" pitchFamily="66" charset="0"/>
              </a:rPr>
              <a:t> + ∆</a:t>
            </a:r>
            <a:r>
              <a:rPr lang="en-IN" sz="2000" dirty="0" err="1">
                <a:latin typeface="Comic Sans MS" pitchFamily="66" charset="0"/>
              </a:rPr>
              <a:t>G</a:t>
            </a:r>
            <a:r>
              <a:rPr lang="en-IN" sz="2000" baseline="-25000" dirty="0" err="1">
                <a:latin typeface="Comic Sans MS" pitchFamily="66" charset="0"/>
              </a:rPr>
              <a:t>sol</a:t>
            </a:r>
            <a:endParaRPr lang="en-IN" sz="20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97673"/>
            <a:ext cx="4786346" cy="707886"/>
          </a:xfrm>
          <a:prstGeom prst="rect">
            <a:avLst/>
          </a:prstGeom>
          <a:noFill/>
          <a:ln w="47625">
            <a:solidFill>
              <a:schemeClr val="accent3">
                <a:lumMod val="50000"/>
              </a:schemeClr>
            </a:solidFill>
          </a:ln>
        </p:spPr>
        <p:txBody>
          <a:bodyPr wrap="square" rtlCol="0">
            <a:spAutoFit/>
          </a:bodyPr>
          <a:lstStyle/>
          <a:p>
            <a:pPr algn="ctr"/>
            <a:r>
              <a:rPr lang="en-IN" sz="4000" dirty="0" smtClean="0">
                <a:solidFill>
                  <a:srgbClr val="002060"/>
                </a:solidFill>
                <a:latin typeface="Comic Sans MS" pitchFamily="66" charset="0"/>
              </a:rPr>
              <a:t>Screening</a:t>
            </a:r>
            <a:endParaRPr lang="en-IN" sz="4000" dirty="0">
              <a:solidFill>
                <a:srgbClr val="002060"/>
              </a:solidFill>
              <a:latin typeface="Comic Sans MS" pitchFamily="66" charset="0"/>
            </a:endParaRPr>
          </a:p>
        </p:txBody>
      </p:sp>
      <p:sp>
        <p:nvSpPr>
          <p:cNvPr id="3" name="TextBox 2"/>
          <p:cNvSpPr txBox="1"/>
          <p:nvPr/>
        </p:nvSpPr>
        <p:spPr>
          <a:xfrm>
            <a:off x="3214678" y="1500174"/>
            <a:ext cx="2500330" cy="369332"/>
          </a:xfrm>
          <a:prstGeom prst="rect">
            <a:avLst/>
          </a:prstGeom>
          <a:noFill/>
          <a:ln>
            <a:solidFill>
              <a:srgbClr val="FF0000"/>
            </a:solidFill>
          </a:ln>
        </p:spPr>
        <p:txBody>
          <a:bodyPr wrap="square" rtlCol="0">
            <a:spAutoFit/>
          </a:bodyPr>
          <a:lstStyle/>
          <a:p>
            <a:pPr algn="ctr"/>
            <a:r>
              <a:rPr lang="en-IN" dirty="0" smtClean="0">
                <a:latin typeface="Comic Sans MS" pitchFamily="66" charset="0"/>
              </a:rPr>
              <a:t>Define the problem</a:t>
            </a:r>
            <a:endParaRPr lang="en-IN" dirty="0">
              <a:latin typeface="Comic Sans MS" pitchFamily="66" charset="0"/>
            </a:endParaRPr>
          </a:p>
        </p:txBody>
      </p:sp>
      <p:sp>
        <p:nvSpPr>
          <p:cNvPr id="4" name="TextBox 3"/>
          <p:cNvSpPr txBox="1"/>
          <p:nvPr/>
        </p:nvSpPr>
        <p:spPr>
          <a:xfrm>
            <a:off x="2000232" y="2643182"/>
            <a:ext cx="5214974" cy="369332"/>
          </a:xfrm>
          <a:prstGeom prst="rect">
            <a:avLst/>
          </a:prstGeom>
          <a:noFill/>
          <a:ln>
            <a:solidFill>
              <a:srgbClr val="FF0000"/>
            </a:solidFill>
          </a:ln>
        </p:spPr>
        <p:txBody>
          <a:bodyPr wrap="square" rtlCol="0">
            <a:spAutoFit/>
          </a:bodyPr>
          <a:lstStyle/>
          <a:p>
            <a:pPr algn="ctr"/>
            <a:r>
              <a:rPr lang="en-IN" dirty="0" smtClean="0">
                <a:latin typeface="Comic Sans MS" pitchFamily="66" charset="0"/>
              </a:rPr>
              <a:t>Chalk out the possibilities to solve the problem</a:t>
            </a:r>
            <a:endParaRPr lang="en-IN" dirty="0">
              <a:latin typeface="Comic Sans MS" pitchFamily="66" charset="0"/>
            </a:endParaRPr>
          </a:p>
        </p:txBody>
      </p:sp>
      <p:sp>
        <p:nvSpPr>
          <p:cNvPr id="5" name="TextBox 4"/>
          <p:cNvSpPr txBox="1"/>
          <p:nvPr/>
        </p:nvSpPr>
        <p:spPr>
          <a:xfrm>
            <a:off x="2571736" y="3774048"/>
            <a:ext cx="4143404" cy="369332"/>
          </a:xfrm>
          <a:prstGeom prst="rect">
            <a:avLst/>
          </a:prstGeom>
          <a:noFill/>
          <a:ln>
            <a:solidFill>
              <a:srgbClr val="FF0000"/>
            </a:solidFill>
          </a:ln>
        </p:spPr>
        <p:txBody>
          <a:bodyPr wrap="square" rtlCol="0">
            <a:spAutoFit/>
          </a:bodyPr>
          <a:lstStyle/>
          <a:p>
            <a:pPr algn="ctr"/>
            <a:r>
              <a:rPr lang="en-IN" dirty="0" smtClean="0">
                <a:latin typeface="Comic Sans MS" pitchFamily="66" charset="0"/>
              </a:rPr>
              <a:t>Identify a target (protein/ enzyme)</a:t>
            </a:r>
            <a:endParaRPr lang="en-IN" dirty="0">
              <a:latin typeface="Comic Sans MS" pitchFamily="66" charset="0"/>
            </a:endParaRPr>
          </a:p>
        </p:txBody>
      </p:sp>
      <p:sp>
        <p:nvSpPr>
          <p:cNvPr id="6" name="TextBox 5"/>
          <p:cNvSpPr txBox="1"/>
          <p:nvPr/>
        </p:nvSpPr>
        <p:spPr>
          <a:xfrm>
            <a:off x="1357290" y="4845618"/>
            <a:ext cx="6786610" cy="369332"/>
          </a:xfrm>
          <a:prstGeom prst="rect">
            <a:avLst/>
          </a:prstGeom>
          <a:noFill/>
          <a:ln>
            <a:solidFill>
              <a:srgbClr val="FF0000"/>
            </a:solidFill>
          </a:ln>
        </p:spPr>
        <p:txBody>
          <a:bodyPr wrap="square" rtlCol="0">
            <a:spAutoFit/>
          </a:bodyPr>
          <a:lstStyle/>
          <a:p>
            <a:pPr algn="ctr"/>
            <a:r>
              <a:rPr lang="en-IN" dirty="0" smtClean="0">
                <a:latin typeface="Comic Sans MS" pitchFamily="66" charset="0"/>
              </a:rPr>
              <a:t>Screen available ligands (phytochemicals) against the target</a:t>
            </a:r>
            <a:endParaRPr lang="en-IN" dirty="0">
              <a:latin typeface="Comic Sans MS" pitchFamily="66" charset="0"/>
            </a:endParaRPr>
          </a:p>
        </p:txBody>
      </p:sp>
      <p:cxnSp>
        <p:nvCxnSpPr>
          <p:cNvPr id="8" name="Straight Arrow Connector 7"/>
          <p:cNvCxnSpPr/>
          <p:nvPr/>
        </p:nvCxnSpPr>
        <p:spPr>
          <a:xfrm rot="5400000">
            <a:off x="4286248" y="2285992"/>
            <a:ext cx="57150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287042" y="3428206"/>
            <a:ext cx="57150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287042" y="4499776"/>
            <a:ext cx="57150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2910" y="6072206"/>
            <a:ext cx="7929618" cy="461665"/>
          </a:xfrm>
          <a:prstGeom prst="rect">
            <a:avLst/>
          </a:prstGeom>
          <a:noFill/>
        </p:spPr>
        <p:txBody>
          <a:bodyPr wrap="square" rtlCol="0">
            <a:spAutoFit/>
          </a:bodyPr>
          <a:lstStyle/>
          <a:p>
            <a:pPr algn="ctr"/>
            <a:r>
              <a:rPr lang="en-IN" sz="2400" dirty="0" smtClean="0">
                <a:solidFill>
                  <a:srgbClr val="C00000"/>
                </a:solidFill>
                <a:latin typeface="Comic Sans MS" pitchFamily="66" charset="0"/>
              </a:rPr>
              <a:t>Effective ligands can be screened </a:t>
            </a:r>
            <a:endParaRPr lang="en-IN" sz="2400" dirty="0">
              <a:solidFill>
                <a:srgbClr val="C00000"/>
              </a:solidFill>
              <a:latin typeface="Comic Sans MS" pitchFamily="66" charset="0"/>
            </a:endParaRPr>
          </a:p>
        </p:txBody>
      </p:sp>
      <p:sp>
        <p:nvSpPr>
          <p:cNvPr id="13" name="Horizontal Scroll 12"/>
          <p:cNvSpPr/>
          <p:nvPr/>
        </p:nvSpPr>
        <p:spPr>
          <a:xfrm>
            <a:off x="1428728" y="5857892"/>
            <a:ext cx="6286544" cy="857256"/>
          </a:xfrm>
          <a:prstGeom prst="horizontalScroll">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68025"/>
            <a:ext cx="7429552" cy="584775"/>
          </a:xfrm>
          <a:prstGeom prst="rect">
            <a:avLst/>
          </a:prstGeom>
          <a:noFill/>
          <a:ln>
            <a:solidFill>
              <a:srgbClr val="FFC000"/>
            </a:solidFill>
          </a:ln>
        </p:spPr>
        <p:txBody>
          <a:bodyPr wrap="square" rtlCol="0">
            <a:spAutoFit/>
          </a:bodyPr>
          <a:lstStyle/>
          <a:p>
            <a:pPr algn="ctr"/>
            <a:r>
              <a:rPr lang="en-IN" sz="3200" dirty="0" smtClean="0">
                <a:solidFill>
                  <a:srgbClr val="C00000"/>
                </a:solidFill>
                <a:latin typeface="Comic Sans MS" pitchFamily="66" charset="0"/>
              </a:rPr>
              <a:t>Types of docking</a:t>
            </a:r>
            <a:endParaRPr lang="en-IN" sz="3200" dirty="0">
              <a:solidFill>
                <a:srgbClr val="C00000"/>
              </a:solidFill>
              <a:latin typeface="Comic Sans MS" pitchFamily="66" charset="0"/>
            </a:endParaRPr>
          </a:p>
        </p:txBody>
      </p:sp>
      <p:sp>
        <p:nvSpPr>
          <p:cNvPr id="3" name="Rectangle 2"/>
          <p:cNvSpPr/>
          <p:nvPr/>
        </p:nvSpPr>
        <p:spPr>
          <a:xfrm>
            <a:off x="357158" y="1443841"/>
            <a:ext cx="8501122" cy="3170099"/>
          </a:xfrm>
          <a:prstGeom prst="rect">
            <a:avLst/>
          </a:prstGeom>
        </p:spPr>
        <p:txBody>
          <a:bodyPr wrap="square">
            <a:spAutoFit/>
          </a:bodyPr>
          <a:lstStyle/>
          <a:p>
            <a:pPr algn="just" fontAlgn="base"/>
            <a:r>
              <a:rPr lang="en-IN" sz="2000" dirty="0">
                <a:latin typeface="Comic Sans MS" pitchFamily="66" charset="0"/>
              </a:rPr>
              <a:t>The following are majorly used type of docking are-</a:t>
            </a:r>
          </a:p>
          <a:p>
            <a:pPr algn="just" fontAlgn="base"/>
            <a:r>
              <a:rPr lang="en-IN" sz="2000" dirty="0" smtClean="0">
                <a:latin typeface="Comic Sans MS" pitchFamily="66" charset="0"/>
              </a:rPr>
              <a:t/>
            </a:r>
            <a:br>
              <a:rPr lang="en-IN" sz="2000" dirty="0" smtClean="0">
                <a:latin typeface="Comic Sans MS" pitchFamily="66" charset="0"/>
              </a:rPr>
            </a:br>
            <a:r>
              <a:rPr lang="en-IN" sz="2000" b="1" dirty="0">
                <a:latin typeface="Comic Sans MS" pitchFamily="66" charset="0"/>
              </a:rPr>
              <a:t>Lock and Key or Rigid Docking –</a:t>
            </a:r>
            <a:r>
              <a:rPr lang="en-IN" sz="2000" dirty="0">
                <a:latin typeface="Comic Sans MS" pitchFamily="66" charset="0"/>
              </a:rPr>
              <a:t>In rigid docking, both the internal geometry of the receptor and ligand is kept fixed during </a:t>
            </a:r>
            <a:r>
              <a:rPr lang="en-IN" sz="2000" dirty="0" smtClean="0">
                <a:latin typeface="Comic Sans MS" pitchFamily="66" charset="0"/>
              </a:rPr>
              <a:t>docking</a:t>
            </a:r>
          </a:p>
          <a:p>
            <a:pPr algn="just" fontAlgn="base"/>
            <a:endParaRPr lang="en-IN" sz="2000" dirty="0">
              <a:latin typeface="Comic Sans MS" pitchFamily="66" charset="0"/>
            </a:endParaRPr>
          </a:p>
          <a:p>
            <a:pPr algn="just" fontAlgn="base"/>
            <a:r>
              <a:rPr lang="en-IN" sz="2000" b="1" dirty="0">
                <a:latin typeface="Comic Sans MS" pitchFamily="66" charset="0"/>
              </a:rPr>
              <a:t>Induced fit or Flexible Docking - </a:t>
            </a:r>
            <a:r>
              <a:rPr lang="en-IN" sz="2000" dirty="0">
                <a:latin typeface="Comic Sans MS" pitchFamily="66" charset="0"/>
              </a:rPr>
              <a:t>In this model, the ligand is kept flexible and the energy for different conformations of the ligand fitting into the protein is calculated. Though more time consuming, this method can evaluate many different possible conformations which make it more reliable.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68025"/>
            <a:ext cx="7429552" cy="584775"/>
          </a:xfrm>
          <a:prstGeom prst="rect">
            <a:avLst/>
          </a:prstGeom>
          <a:noFill/>
          <a:ln>
            <a:solidFill>
              <a:srgbClr val="FFC000"/>
            </a:solidFill>
          </a:ln>
        </p:spPr>
        <p:txBody>
          <a:bodyPr wrap="square" rtlCol="0">
            <a:spAutoFit/>
          </a:bodyPr>
          <a:lstStyle/>
          <a:p>
            <a:pPr algn="ctr"/>
            <a:r>
              <a:rPr lang="en-IN" sz="3200" dirty="0" smtClean="0">
                <a:solidFill>
                  <a:srgbClr val="C00000"/>
                </a:solidFill>
                <a:latin typeface="Comic Sans MS" pitchFamily="66" charset="0"/>
              </a:rPr>
              <a:t>Major steps in molecular docking</a:t>
            </a:r>
            <a:endParaRPr lang="en-IN" sz="3200" dirty="0">
              <a:solidFill>
                <a:srgbClr val="C00000"/>
              </a:solidFill>
              <a:latin typeface="Comic Sans MS" pitchFamily="66" charset="0"/>
            </a:endParaRPr>
          </a:p>
        </p:txBody>
      </p:sp>
      <p:sp>
        <p:nvSpPr>
          <p:cNvPr id="3" name="Rectangle 2"/>
          <p:cNvSpPr/>
          <p:nvPr/>
        </p:nvSpPr>
        <p:spPr>
          <a:xfrm>
            <a:off x="285720" y="1500174"/>
            <a:ext cx="8286808" cy="3693319"/>
          </a:xfrm>
          <a:prstGeom prst="rect">
            <a:avLst/>
          </a:prstGeom>
        </p:spPr>
        <p:txBody>
          <a:bodyPr wrap="square">
            <a:spAutoFit/>
          </a:bodyPr>
          <a:lstStyle/>
          <a:p>
            <a:pPr fontAlgn="base"/>
            <a:r>
              <a:rPr lang="en-IN" b="1" dirty="0">
                <a:latin typeface="Comic Sans MS" pitchFamily="66" charset="0"/>
              </a:rPr>
              <a:t>Step I – Building the Receptor</a:t>
            </a:r>
            <a:r>
              <a:rPr lang="en-IN" dirty="0" smtClean="0">
                <a:latin typeface="Comic Sans MS" pitchFamily="66" charset="0"/>
              </a:rPr>
              <a:t/>
            </a:r>
            <a:br>
              <a:rPr lang="en-IN" dirty="0" smtClean="0">
                <a:latin typeface="Comic Sans MS" pitchFamily="66" charset="0"/>
              </a:rPr>
            </a:br>
            <a:r>
              <a:rPr lang="en-IN" dirty="0">
                <a:latin typeface="Comic Sans MS" pitchFamily="66" charset="0"/>
              </a:rPr>
              <a:t>In this step the 3D structure of the receptor should be downloaded from PDB; and modified. This should include removal of the water molecules from the cavity, stabilizing charges, filling in the missing residues, generation the side chains etc according to the parameters available. After modification the receptor should be biological active and stable.</a:t>
            </a:r>
          </a:p>
          <a:p>
            <a:pPr fontAlgn="base"/>
            <a:r>
              <a:rPr lang="en-IN" dirty="0" smtClean="0">
                <a:latin typeface="Comic Sans MS" pitchFamily="66" charset="0"/>
              </a:rPr>
              <a:t/>
            </a:r>
            <a:br>
              <a:rPr lang="en-IN" dirty="0" smtClean="0">
                <a:latin typeface="Comic Sans MS" pitchFamily="66" charset="0"/>
              </a:rPr>
            </a:br>
            <a:r>
              <a:rPr lang="en-IN" dirty="0" smtClean="0">
                <a:latin typeface="Comic Sans MS" pitchFamily="66" charset="0"/>
              </a:rPr>
              <a:t/>
            </a:r>
            <a:br>
              <a:rPr lang="en-IN" dirty="0" smtClean="0">
                <a:latin typeface="Comic Sans MS" pitchFamily="66" charset="0"/>
              </a:rPr>
            </a:br>
            <a:r>
              <a:rPr lang="en-IN" b="1" dirty="0">
                <a:latin typeface="Comic Sans MS" pitchFamily="66" charset="0"/>
              </a:rPr>
              <a:t>Step II – Identification of the Active Site</a:t>
            </a:r>
            <a:r>
              <a:rPr lang="en-IN" dirty="0" smtClean="0">
                <a:latin typeface="Comic Sans MS" pitchFamily="66" charset="0"/>
              </a:rPr>
              <a:t/>
            </a:r>
            <a:br>
              <a:rPr lang="en-IN" dirty="0" smtClean="0">
                <a:latin typeface="Comic Sans MS" pitchFamily="66" charset="0"/>
              </a:rPr>
            </a:br>
            <a:r>
              <a:rPr lang="en-IN" dirty="0">
                <a:latin typeface="Comic Sans MS" pitchFamily="66" charset="0"/>
              </a:rPr>
              <a:t>After the receptor is built, the active site within the receptor should be identified. The receptor may have many active sites but the one of the interest should be selected. Most of the water molecules and </a:t>
            </a:r>
            <a:r>
              <a:rPr lang="en-IN" dirty="0" err="1">
                <a:latin typeface="Comic Sans MS" pitchFamily="66" charset="0"/>
              </a:rPr>
              <a:t>heteroatoms</a:t>
            </a:r>
            <a:r>
              <a:rPr lang="en-IN" dirty="0">
                <a:latin typeface="Comic Sans MS" pitchFamily="66" charset="0"/>
              </a:rPr>
              <a:t> if present should be removed.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531</Words>
  <Application>Microsoft Office PowerPoint</Application>
  <PresentationFormat>On-screen Show (4:3)</PresentationFormat>
  <Paragraphs>173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gagan kumar</dc:creator>
  <cp:lastModifiedBy>gagan kumar</cp:lastModifiedBy>
  <cp:revision>10</cp:revision>
  <dcterms:created xsi:type="dcterms:W3CDTF">2020-11-26T04:50:16Z</dcterms:created>
  <dcterms:modified xsi:type="dcterms:W3CDTF">2020-11-26T06:16:59Z</dcterms:modified>
</cp:coreProperties>
</file>