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4880" cy="530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30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604329"/>
            <a:ext cx="404352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7364"/>
            <a:ext cx="889488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3840" cy="3973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6247376"/>
            <a:ext cx="21254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121879"/>
            <a:ext cx="6934200" cy="2387771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Introduction to Gerbera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3629"/>
            <a:ext cx="6622920" cy="1140600"/>
          </a:xfrm>
        </p:spPr>
        <p:txBody>
          <a:bodyPr/>
          <a:lstStyle/>
          <a:p>
            <a:r>
              <a:rPr lang="en-IN" dirty="0" smtClean="0"/>
              <a:t>Pink coloured Hybrids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4329"/>
            <a:ext cx="6775320" cy="3973378"/>
          </a:xfrm>
        </p:spPr>
        <p:txBody>
          <a:bodyPr/>
          <a:lstStyle/>
          <a:p>
            <a:r>
              <a:rPr lang="en-IN" dirty="0" err="1" smtClean="0"/>
              <a:t>Rosalin</a:t>
            </a:r>
            <a:endParaRPr lang="en-IN" dirty="0" smtClean="0"/>
          </a:p>
          <a:p>
            <a:r>
              <a:rPr lang="en-IN" dirty="0" smtClean="0"/>
              <a:t>Salvador</a:t>
            </a:r>
          </a:p>
          <a:p>
            <a:r>
              <a:rPr lang="en-IN" dirty="0" smtClean="0"/>
              <a:t>Pink elegance</a:t>
            </a:r>
          </a:p>
          <a:p>
            <a:r>
              <a:rPr lang="en-IN" dirty="0" smtClean="0"/>
              <a:t>Essence</a:t>
            </a:r>
          </a:p>
          <a:p>
            <a:r>
              <a:rPr lang="en-IN" dirty="0" smtClean="0"/>
              <a:t>Prime rose</a:t>
            </a:r>
          </a:p>
          <a:p>
            <a:r>
              <a:rPr lang="en-IN" dirty="0" smtClean="0"/>
              <a:t>Intense</a:t>
            </a:r>
            <a:endParaRPr lang="en-IN" dirty="0"/>
          </a:p>
        </p:txBody>
      </p:sp>
      <p:pic>
        <p:nvPicPr>
          <p:cNvPr id="4098" name="Picture 2" descr="C:\Users\Sagar\Pictures\Screenshots\Screenshot (65).png"/>
          <p:cNvPicPr>
            <a:picLocks noChangeAspect="1" noChangeArrowheads="1"/>
          </p:cNvPicPr>
          <p:nvPr/>
        </p:nvPicPr>
        <p:blipFill>
          <a:blip r:embed="rId2"/>
          <a:srcRect l="21303" t="54167" r="57028" b="13542"/>
          <a:stretch>
            <a:fillRect/>
          </a:stretch>
        </p:blipFill>
        <p:spPr bwMode="auto">
          <a:xfrm>
            <a:off x="4953000" y="1600200"/>
            <a:ext cx="336509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629"/>
            <a:ext cx="6699120" cy="1140600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IN" dirty="0" smtClean="0"/>
              <a:t> coloured Hybrids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4329"/>
            <a:ext cx="6775320" cy="3973378"/>
          </a:xfrm>
        </p:spPr>
        <p:txBody>
          <a:bodyPr/>
          <a:lstStyle/>
          <a:p>
            <a:r>
              <a:rPr lang="en-IN" dirty="0" smtClean="0"/>
              <a:t>Dune</a:t>
            </a:r>
          </a:p>
          <a:p>
            <a:r>
              <a:rPr lang="en-IN" dirty="0" smtClean="0"/>
              <a:t>Sunset</a:t>
            </a:r>
          </a:p>
          <a:p>
            <a:r>
              <a:rPr lang="en-IN" dirty="0" smtClean="0"/>
              <a:t>Sunway</a:t>
            </a:r>
          </a:p>
          <a:p>
            <a:r>
              <a:rPr lang="en-IN" dirty="0" err="1" smtClean="0"/>
              <a:t>Golianth</a:t>
            </a:r>
            <a:endParaRPr lang="en-IN" dirty="0"/>
          </a:p>
        </p:txBody>
      </p:sp>
      <p:pic>
        <p:nvPicPr>
          <p:cNvPr id="4" name="Picture 3" descr="C:\Users\Sagar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71475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629"/>
            <a:ext cx="6699120" cy="1140600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White coloured Hybrids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4329"/>
            <a:ext cx="6775320" cy="3973378"/>
          </a:xfrm>
        </p:spPr>
        <p:txBody>
          <a:bodyPr/>
          <a:lstStyle/>
          <a:p>
            <a:r>
              <a:rPr lang="en-IN" dirty="0" smtClean="0"/>
              <a:t>Snow flake</a:t>
            </a:r>
          </a:p>
          <a:p>
            <a:r>
              <a:rPr lang="en-IN" dirty="0" smtClean="0"/>
              <a:t>Balance</a:t>
            </a:r>
          </a:p>
          <a:p>
            <a:r>
              <a:rPr lang="en-IN" dirty="0" smtClean="0"/>
              <a:t>Vital</a:t>
            </a:r>
          </a:p>
          <a:p>
            <a:r>
              <a:rPr lang="en-IN" dirty="0" smtClean="0"/>
              <a:t>Shimmer</a:t>
            </a:r>
            <a:endParaRPr lang="en-IN" dirty="0"/>
          </a:p>
        </p:txBody>
      </p:sp>
      <p:pic>
        <p:nvPicPr>
          <p:cNvPr id="3074" name="Picture 2" descr="C:\Users\Sagar\Pictures\Screenshots\Screenshot (65).png"/>
          <p:cNvPicPr>
            <a:picLocks noChangeAspect="1" noChangeArrowheads="1"/>
          </p:cNvPicPr>
          <p:nvPr/>
        </p:nvPicPr>
        <p:blipFill>
          <a:blip r:embed="rId2"/>
          <a:srcRect l="57028" t="6250" r="19546" b="56250"/>
          <a:stretch>
            <a:fillRect/>
          </a:stretch>
        </p:blipFill>
        <p:spPr bwMode="auto">
          <a:xfrm>
            <a:off x="5181600" y="16002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3629"/>
            <a:ext cx="6775320" cy="1140600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Peach coloured Hybrids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4329"/>
            <a:ext cx="6622920" cy="3973378"/>
          </a:xfrm>
        </p:spPr>
        <p:txBody>
          <a:bodyPr/>
          <a:lstStyle/>
          <a:p>
            <a:r>
              <a:rPr lang="en-IN" dirty="0" smtClean="0"/>
              <a:t>Aida</a:t>
            </a:r>
          </a:p>
          <a:p>
            <a:r>
              <a:rPr lang="en-IN" dirty="0" err="1" smtClean="0"/>
              <a:t>Foske</a:t>
            </a:r>
            <a:endParaRPr lang="en-IN" dirty="0"/>
          </a:p>
        </p:txBody>
      </p:sp>
      <p:pic>
        <p:nvPicPr>
          <p:cNvPr id="6" name="Picture 2" descr="C:\Users\Sagar\Pictures\Screenshots\Screenshot (73).png"/>
          <p:cNvPicPr>
            <a:picLocks noChangeAspect="1" noChangeArrowheads="1"/>
          </p:cNvPicPr>
          <p:nvPr/>
        </p:nvPicPr>
        <p:blipFill>
          <a:blip r:embed="rId2"/>
          <a:srcRect l="34187" t="22917" r="38287" b="32292"/>
          <a:stretch>
            <a:fillRect/>
          </a:stretch>
        </p:blipFill>
        <p:spPr bwMode="auto">
          <a:xfrm>
            <a:off x="4648200" y="1447800"/>
            <a:ext cx="3581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4329"/>
            <a:ext cx="6851520" cy="3973378"/>
          </a:xfrm>
        </p:spPr>
        <p:txBody>
          <a:bodyPr/>
          <a:lstStyle/>
          <a:p>
            <a:endParaRPr lang="en-IN" sz="4800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  <a:cs typeface="Times New Roman" pitchFamily="18" charset="0"/>
            </a:endParaRPr>
          </a:p>
          <a:p>
            <a:pPr algn="ctr">
              <a:buNone/>
            </a:pPr>
            <a:endParaRPr lang="en-IN" sz="4800" dirty="0" smtClean="0">
              <a:solidFill>
                <a:schemeClr val="accent2">
                  <a:lumMod val="50000"/>
                </a:schemeClr>
              </a:solidFill>
              <a:latin typeface="Algerian" pitchFamily="82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48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Thank You</a:t>
            </a:r>
            <a:endParaRPr lang="en-IN" sz="4800" dirty="0">
              <a:solidFill>
                <a:schemeClr val="accent2">
                  <a:lumMod val="50000"/>
                </a:schemeClr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Gerbera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4191000" cy="4525963"/>
          </a:xfrm>
        </p:spPr>
        <p:txBody>
          <a:bodyPr/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Scientific Name: 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Gerbera </a:t>
            </a:r>
            <a:r>
              <a:rPr lang="en-IN" sz="2000" i="1" dirty="0" err="1" smtClean="0">
                <a:latin typeface="Times New Roman" pitchFamily="18" charset="0"/>
                <a:cs typeface="Times New Roman" pitchFamily="18" charset="0"/>
              </a:rPr>
              <a:t>jamesonii</a:t>
            </a:r>
            <a:endParaRPr lang="en-IN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Origin: South Africa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2n = 50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name: African daisy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2" descr="C:\Users\Sagar\Pictures\Screenshots\Screenshot (50).png"/>
          <p:cNvPicPr>
            <a:picLocks noChangeAspect="1" noChangeArrowheads="1"/>
          </p:cNvPicPr>
          <p:nvPr/>
        </p:nvPicPr>
        <p:blipFill>
          <a:blip r:embed="rId2"/>
          <a:srcRect l="45900" t="18750" r="16032" b="42709"/>
          <a:stretch>
            <a:fillRect/>
          </a:stretch>
        </p:blipFill>
        <p:spPr bwMode="auto">
          <a:xfrm>
            <a:off x="1371600" y="4343400"/>
            <a:ext cx="38100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Sagar\Pictures\Screenshots\Screenshot (57).png"/>
          <p:cNvPicPr>
            <a:picLocks noChangeAspect="1" noChangeArrowheads="1"/>
          </p:cNvPicPr>
          <p:nvPr/>
        </p:nvPicPr>
        <p:blipFill>
          <a:blip r:embed="rId3"/>
          <a:srcRect l="23646" t="11458" r="29502" b="19792"/>
          <a:stretch>
            <a:fillRect/>
          </a:stretch>
        </p:blipFill>
        <p:spPr bwMode="auto">
          <a:xfrm>
            <a:off x="6400800" y="1447800"/>
            <a:ext cx="2362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3629"/>
            <a:ext cx="6775320" cy="1140600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Importance and use of Gerbera flowers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4329"/>
            <a:ext cx="6927720" cy="3973378"/>
          </a:xfrm>
        </p:spPr>
        <p:txBody>
          <a:bodyPr/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Gerbera flowers are beautiful and attractive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Decorations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Bouquet preparation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Flower pot preparation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agar\Pictures\Screenshots\Screenshot (58).png"/>
          <p:cNvPicPr>
            <a:picLocks noChangeAspect="1" noChangeArrowheads="1"/>
          </p:cNvPicPr>
          <p:nvPr/>
        </p:nvPicPr>
        <p:blipFill>
          <a:blip r:embed="rId2"/>
          <a:srcRect l="18375" t="3125" r="48243" b="13542"/>
          <a:stretch>
            <a:fillRect/>
          </a:stretch>
        </p:blipFill>
        <p:spPr bwMode="auto">
          <a:xfrm>
            <a:off x="4572000" y="3962400"/>
            <a:ext cx="3886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6781800" cy="259080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Gerbera is a herbaceous plant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Flowers look like daisy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Usually prefers warm and humid climate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Propagated by 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-seeds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-Cuttings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-Tissue cultured plants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Sagar\Pictures\Screenshots\Screenshot (54).png"/>
          <p:cNvPicPr>
            <a:picLocks noChangeAspect="1" noChangeArrowheads="1"/>
          </p:cNvPicPr>
          <p:nvPr/>
        </p:nvPicPr>
        <p:blipFill>
          <a:blip r:embed="rId2"/>
          <a:srcRect l="23060" t="8333" r="54100" b="59375"/>
          <a:stretch>
            <a:fillRect/>
          </a:stretch>
        </p:blipFill>
        <p:spPr bwMode="auto">
          <a:xfrm>
            <a:off x="5638800" y="4267200"/>
            <a:ext cx="2514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6324600"/>
            <a:ext cx="2667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Tissue cultured Gerbera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Sagar\Desktop\images.jpg"/>
          <p:cNvPicPr>
            <a:picLocks noChangeAspect="1" noChangeArrowheads="1"/>
          </p:cNvPicPr>
          <p:nvPr/>
        </p:nvPicPr>
        <p:blipFill>
          <a:blip r:embed="rId3"/>
          <a:srcRect t="56000"/>
          <a:stretch>
            <a:fillRect/>
          </a:stretch>
        </p:blipFill>
        <p:spPr bwMode="auto">
          <a:xfrm>
            <a:off x="1447800" y="4267200"/>
            <a:ext cx="2514600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7800" y="6324600"/>
            <a:ext cx="2516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Gebera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Seeds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Botanical Description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Asexually reproduced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Perennial flower plant</a:t>
            </a: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Stemless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Pitiolated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leaves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Flower type: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- Single: Single row of petals around the centre of the flower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-Semi-double: Consists of only ray and disc florets</a:t>
            </a:r>
          </a:p>
          <a:p>
            <a:pPr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- Double: Consists of ray, disc and trans florets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5" name="Picture 2" descr="C:\Users\Sagar\Pictures\Screenshots\Screenshot (53).png"/>
          <p:cNvPicPr>
            <a:picLocks noChangeAspect="1" noChangeArrowheads="1"/>
          </p:cNvPicPr>
          <p:nvPr/>
        </p:nvPicPr>
        <p:blipFill>
          <a:blip r:embed="rId2"/>
          <a:srcRect l="59956" t="3125" r="18375" b="54166"/>
          <a:stretch>
            <a:fillRect/>
          </a:stretch>
        </p:blipFill>
        <p:spPr bwMode="auto">
          <a:xfrm>
            <a:off x="6096000" y="1371600"/>
            <a:ext cx="2286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Status of Gerbera in India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81000" y="990600"/>
          <a:ext cx="8610600" cy="5297805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608830"/>
                <a:gridCol w="3044152"/>
                <a:gridCol w="2522297"/>
                <a:gridCol w="2435321"/>
              </a:tblGrid>
              <a:tr h="5458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600" dirty="0" err="1"/>
                        <a:t>Sr</a:t>
                      </a:r>
                      <a:r>
                        <a:rPr lang="en-US" sz="1600" dirty="0"/>
                        <a:t> No.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State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Production(000MT)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(Cut)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Production(000MT)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(Loose)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ARUNACHAL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PRADESH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ASSAM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7.43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HIMMACHAL PRADESH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KARNATKA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Maharashtra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Manipur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MEGHALAYA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MIZORAM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NAGALAND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SIKKIM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Tamil Nadu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TELANGANA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3.13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77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UTTARAKHAND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5.14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7625" anchor="ctr"/>
                </a:tc>
              </a:tr>
              <a:tr h="31599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20.54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1200" y="6400800"/>
            <a:ext cx="3048000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NHB, 2015-16</a:t>
            </a:r>
            <a:endParaRPr lang="en-I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90800"/>
            <a:ext cx="6776040" cy="1140600"/>
          </a:xfrm>
        </p:spPr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Popular Hybrids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699120" cy="1140600"/>
          </a:xfrm>
        </p:spPr>
        <p:txBody>
          <a:bodyPr/>
          <a:lstStyle/>
          <a:p>
            <a:r>
              <a:rPr lang="en-IN" dirty="0" smtClean="0"/>
              <a:t>Red coloured hybrids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4329"/>
            <a:ext cx="6775320" cy="3973378"/>
          </a:xfrm>
        </p:spPr>
        <p:txBody>
          <a:bodyPr/>
          <a:lstStyle/>
          <a:p>
            <a:r>
              <a:rPr lang="en-IN" dirty="0" smtClean="0"/>
              <a:t>Red bull</a:t>
            </a:r>
          </a:p>
          <a:p>
            <a:r>
              <a:rPr lang="en-IN" dirty="0" smtClean="0"/>
              <a:t>Ruby red</a:t>
            </a:r>
          </a:p>
          <a:p>
            <a:r>
              <a:rPr lang="en-IN" dirty="0" err="1" smtClean="0"/>
              <a:t>Zingaro</a:t>
            </a:r>
            <a:endParaRPr lang="en-IN" dirty="0" smtClean="0"/>
          </a:p>
          <a:p>
            <a:r>
              <a:rPr lang="en-IN" dirty="0" smtClean="0"/>
              <a:t>Miracle</a:t>
            </a:r>
          </a:p>
          <a:p>
            <a:r>
              <a:rPr lang="en-IN" dirty="0" err="1" smtClean="0"/>
              <a:t>Yanara</a:t>
            </a:r>
            <a:endParaRPr lang="en-IN" dirty="0"/>
          </a:p>
        </p:txBody>
      </p:sp>
      <p:pic>
        <p:nvPicPr>
          <p:cNvPr id="4" name="Picture 2" descr="C:\Users\Sagar\Pictures\Screenshots\Screenshot (55).png"/>
          <p:cNvPicPr>
            <a:picLocks noChangeAspect="1" noChangeArrowheads="1"/>
          </p:cNvPicPr>
          <p:nvPr/>
        </p:nvPicPr>
        <p:blipFill>
          <a:blip r:embed="rId2"/>
          <a:srcRect l="24231" t="10417" r="24817" b="14583"/>
          <a:stretch>
            <a:fillRect/>
          </a:stretch>
        </p:blipFill>
        <p:spPr bwMode="auto">
          <a:xfrm>
            <a:off x="5105400" y="1524000"/>
            <a:ext cx="3276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3629"/>
            <a:ext cx="6775320" cy="1140600"/>
          </a:xfrm>
        </p:spPr>
        <p:txBody>
          <a:bodyPr/>
          <a:lstStyle/>
          <a:p>
            <a:r>
              <a:rPr lang="en-IN" dirty="0" smtClean="0"/>
              <a:t>Yellow coloured hybrids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4329"/>
            <a:ext cx="6699120" cy="3973378"/>
          </a:xfrm>
        </p:spPr>
        <p:txBody>
          <a:bodyPr/>
          <a:lstStyle/>
          <a:p>
            <a:r>
              <a:rPr lang="en-IN" dirty="0" smtClean="0"/>
              <a:t>Supernova</a:t>
            </a:r>
          </a:p>
          <a:p>
            <a:r>
              <a:rPr lang="en-IN" dirty="0" smtClean="0"/>
              <a:t>Imperial</a:t>
            </a:r>
          </a:p>
          <a:p>
            <a:r>
              <a:rPr lang="en-IN" dirty="0" smtClean="0"/>
              <a:t>Piton</a:t>
            </a:r>
          </a:p>
          <a:p>
            <a:r>
              <a:rPr lang="en-IN" dirty="0" smtClean="0"/>
              <a:t>Dana-</a:t>
            </a:r>
            <a:r>
              <a:rPr lang="en-IN" dirty="0" err="1" smtClean="0"/>
              <a:t>elen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2051" name="Picture 3" descr="C:\Users\Sagar\Desktop\51AhqNsB-KL._SX466_.jpg"/>
          <p:cNvPicPr>
            <a:picLocks noChangeAspect="1" noChangeArrowheads="1"/>
          </p:cNvPicPr>
          <p:nvPr/>
        </p:nvPicPr>
        <p:blipFill>
          <a:blip r:embed="rId2"/>
          <a:srcRect l="12766" t="13361" r="14894" b="13152"/>
          <a:stretch>
            <a:fillRect/>
          </a:stretch>
        </p:blipFill>
        <p:spPr bwMode="auto">
          <a:xfrm>
            <a:off x="5029200" y="15240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33</TotalTime>
  <Words>254</Words>
  <Application>Microsoft Office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Theme5</vt:lpstr>
      <vt:lpstr>Introduction to Gerbera</vt:lpstr>
      <vt:lpstr>Gerbera </vt:lpstr>
      <vt:lpstr>Importance and use of Gerbera flowers</vt:lpstr>
      <vt:lpstr>Characteristics</vt:lpstr>
      <vt:lpstr>Botanical Description</vt:lpstr>
      <vt:lpstr>Status of Gerbera in India</vt:lpstr>
      <vt:lpstr>Popular Hybrids</vt:lpstr>
      <vt:lpstr>Red coloured hybrids</vt:lpstr>
      <vt:lpstr>Yellow coloured hybrids</vt:lpstr>
      <vt:lpstr>Pink coloured Hybrids</vt:lpstr>
      <vt:lpstr>Orange coloured Hybrids</vt:lpstr>
      <vt:lpstr>White coloured Hybrids</vt:lpstr>
      <vt:lpstr>Peach coloured Hybrids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Gerbera</dc:title>
  <dc:creator>Sagar</dc:creator>
  <cp:lastModifiedBy>Sagar</cp:lastModifiedBy>
  <cp:revision>4</cp:revision>
  <dcterms:created xsi:type="dcterms:W3CDTF">2006-08-16T00:00:00Z</dcterms:created>
  <dcterms:modified xsi:type="dcterms:W3CDTF">2020-12-10T06:57:57Z</dcterms:modified>
</cp:coreProperties>
</file>