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FB9F6-E17C-4DCB-8942-B795D59A15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7422411-A516-4ACD-9DAB-01A00DAF7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BDD4E1-9B95-4309-A93C-E3EBE10FBCBB}"/>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5" name="Footer Placeholder 4">
            <a:extLst>
              <a:ext uri="{FF2B5EF4-FFF2-40B4-BE49-F238E27FC236}">
                <a16:creationId xmlns:a16="http://schemas.microsoft.com/office/drawing/2014/main" id="{2DE9F18C-D2C8-4D1F-BBDC-8D29F737CC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68D200-EC5C-4776-B056-C07185C5465F}"/>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1725138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C7015-4789-4B83-B442-D9CF1C3BD2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413561-22F9-4AE6-B377-BFB034D1D5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C2E753-AA90-479A-8554-864736C80E0F}"/>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5" name="Footer Placeholder 4">
            <a:extLst>
              <a:ext uri="{FF2B5EF4-FFF2-40B4-BE49-F238E27FC236}">
                <a16:creationId xmlns:a16="http://schemas.microsoft.com/office/drawing/2014/main" id="{63A7AB2D-70D5-4ACD-8382-16BF303663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A6E7F4-5930-4F93-95A6-6F759ABAFC7E}"/>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2548251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2619F9-2A8B-470F-8A32-F9FF7B83443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4A91858-4B46-495F-AB62-EC0E20B859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E8228C-A804-4E77-AAD4-CD8A5C76C0E4}"/>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5" name="Footer Placeholder 4">
            <a:extLst>
              <a:ext uri="{FF2B5EF4-FFF2-40B4-BE49-F238E27FC236}">
                <a16:creationId xmlns:a16="http://schemas.microsoft.com/office/drawing/2014/main" id="{778FD2E6-B608-4F14-B46B-96600E4AFD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5BD507-4180-43BF-9F2C-4878F42C8F1C}"/>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1355290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4498D-51EE-4DE3-9D02-5C400DAC59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01F222-DAB0-40DE-8C48-DD4DE99E59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6E3EDC-838A-40D3-A0B3-F19D9A9EE2A0}"/>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5" name="Footer Placeholder 4">
            <a:extLst>
              <a:ext uri="{FF2B5EF4-FFF2-40B4-BE49-F238E27FC236}">
                <a16:creationId xmlns:a16="http://schemas.microsoft.com/office/drawing/2014/main" id="{88862975-3A71-4BD7-87AA-1EB6892AF7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1A75E8-3FE0-41D7-90E4-279BA6B1E5B0}"/>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1783917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D09E5-91E1-4A28-8991-94DF9D9C78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2C2A2F-0FBE-4778-96A3-3624B5050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7FCD6FF-E191-4C22-93D5-E3AEBEB1FB8B}"/>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5" name="Footer Placeholder 4">
            <a:extLst>
              <a:ext uri="{FF2B5EF4-FFF2-40B4-BE49-F238E27FC236}">
                <a16:creationId xmlns:a16="http://schemas.microsoft.com/office/drawing/2014/main" id="{2B4376F3-0CC1-4979-9990-40F8BA5582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1C88FC-930F-4BBE-BE35-35D53E6E4305}"/>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189874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B3CBB-AEF5-4DDD-AE1D-3A35B6DD90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1D0E1E-3547-4898-8328-FBD9EEE006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756ED9-FBEE-4BB2-BEF8-C30E8297E2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DA655B-754D-48A3-8C11-10B6222E8E88}"/>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6" name="Footer Placeholder 5">
            <a:extLst>
              <a:ext uri="{FF2B5EF4-FFF2-40B4-BE49-F238E27FC236}">
                <a16:creationId xmlns:a16="http://schemas.microsoft.com/office/drawing/2014/main" id="{AD32F7E0-2317-47AA-B8D8-1A1593F6F2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3BA907-DAE4-441F-B264-AF1753B83E6D}"/>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2576370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78E64-7F2A-46CA-9B0D-46B2A02A39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DE9EBA-84B8-4506-8925-F9FDCF6D09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0EBA42-1212-4F52-8E9B-CA82A48BAF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4A83A1-08A2-47BE-8B71-0A30E4B2C8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A76CA1-7A02-4645-9611-F3832F04AED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928E2F-46DE-4069-BEFC-C588C620A85A}"/>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8" name="Footer Placeholder 7">
            <a:extLst>
              <a:ext uri="{FF2B5EF4-FFF2-40B4-BE49-F238E27FC236}">
                <a16:creationId xmlns:a16="http://schemas.microsoft.com/office/drawing/2014/main" id="{CE510151-1DFB-4D85-8135-CD7F5313C3B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95039D-7111-4D4E-81B2-FE558D5FB12E}"/>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2287914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03D04-BBDF-4A84-B9D1-0A03F56EB53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2C14B0-20B1-4775-91DB-A4DD2ADB90B4}"/>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4" name="Footer Placeholder 3">
            <a:extLst>
              <a:ext uri="{FF2B5EF4-FFF2-40B4-BE49-F238E27FC236}">
                <a16:creationId xmlns:a16="http://schemas.microsoft.com/office/drawing/2014/main" id="{CD7777D1-EF03-4A79-A6B0-769D28CE763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AE19EF-E585-4334-A2F6-B92CCF372448}"/>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2558684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39B313-B970-41BA-8AE2-F293ED000A1D}"/>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3" name="Footer Placeholder 2">
            <a:extLst>
              <a:ext uri="{FF2B5EF4-FFF2-40B4-BE49-F238E27FC236}">
                <a16:creationId xmlns:a16="http://schemas.microsoft.com/office/drawing/2014/main" id="{89821BB7-40B8-4B23-AF16-50298CFE352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D0F3F68-DC28-4CA6-A2D1-D01F02C6C995}"/>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372070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0D25C-99D5-45EA-8902-0234306928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0EE8ACF-F5C2-45F6-9E8B-EAFB9083ED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DC29C4F-C1F5-4FE4-B7BE-638EBB1E02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ABAEE0-66AE-4CCC-B534-F07346B0FBCA}"/>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6" name="Footer Placeholder 5">
            <a:extLst>
              <a:ext uri="{FF2B5EF4-FFF2-40B4-BE49-F238E27FC236}">
                <a16:creationId xmlns:a16="http://schemas.microsoft.com/office/drawing/2014/main" id="{BA53BFB2-AC33-42B4-A94E-34988BA782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4B9B7B-E7BE-4F16-AAF7-35EF38D25A0B}"/>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3426624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6C7A6-7CF8-4B91-A0FD-97C701E0C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8A12B0D-E803-4913-A7FE-4013FFDD7A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8DA60A4-685F-4EE7-A4A4-19C8A83BCD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E4E306-8B89-4438-A3F9-26AC3D165096}"/>
              </a:ext>
            </a:extLst>
          </p:cNvPr>
          <p:cNvSpPr>
            <a:spLocks noGrp="1"/>
          </p:cNvSpPr>
          <p:nvPr>
            <p:ph type="dt" sz="half" idx="10"/>
          </p:nvPr>
        </p:nvSpPr>
        <p:spPr/>
        <p:txBody>
          <a:bodyPr/>
          <a:lstStyle/>
          <a:p>
            <a:fld id="{75F98D63-6598-4C82-BAE4-3C017F071DEB}" type="datetimeFigureOut">
              <a:rPr lang="en-US" smtClean="0"/>
              <a:t>12/11/2020</a:t>
            </a:fld>
            <a:endParaRPr lang="en-US"/>
          </a:p>
        </p:txBody>
      </p:sp>
      <p:sp>
        <p:nvSpPr>
          <p:cNvPr id="6" name="Footer Placeholder 5">
            <a:extLst>
              <a:ext uri="{FF2B5EF4-FFF2-40B4-BE49-F238E27FC236}">
                <a16:creationId xmlns:a16="http://schemas.microsoft.com/office/drawing/2014/main" id="{18B2596D-FC0F-4B0F-9916-6756281BF7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36F65E-F84D-4C27-94E9-10C4A7436486}"/>
              </a:ext>
            </a:extLst>
          </p:cNvPr>
          <p:cNvSpPr>
            <a:spLocks noGrp="1"/>
          </p:cNvSpPr>
          <p:nvPr>
            <p:ph type="sldNum" sz="quarter" idx="12"/>
          </p:nvPr>
        </p:nvSpPr>
        <p:spPr/>
        <p:txBody>
          <a:bodyPr/>
          <a:lstStyle/>
          <a:p>
            <a:fld id="{DABB3E31-DB88-4854-856C-8EFD09598DC7}" type="slidenum">
              <a:rPr lang="en-US" smtClean="0"/>
              <a:t>‹#›</a:t>
            </a:fld>
            <a:endParaRPr lang="en-US"/>
          </a:p>
        </p:txBody>
      </p:sp>
    </p:spTree>
    <p:extLst>
      <p:ext uri="{BB962C8B-B14F-4D97-AF65-F5344CB8AC3E}">
        <p14:creationId xmlns:p14="http://schemas.microsoft.com/office/powerpoint/2010/main" val="2320094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08D9FE-F579-4B3E-87C9-41A55A80F3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90744DA-E38E-4A27-A115-A25289E927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BEFD02-7AE7-4138-A957-68296AE685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F98D63-6598-4C82-BAE4-3C017F071DEB}" type="datetimeFigureOut">
              <a:rPr lang="en-US" smtClean="0"/>
              <a:t>12/11/2020</a:t>
            </a:fld>
            <a:endParaRPr lang="en-US"/>
          </a:p>
        </p:txBody>
      </p:sp>
      <p:sp>
        <p:nvSpPr>
          <p:cNvPr id="5" name="Footer Placeholder 4">
            <a:extLst>
              <a:ext uri="{FF2B5EF4-FFF2-40B4-BE49-F238E27FC236}">
                <a16:creationId xmlns:a16="http://schemas.microsoft.com/office/drawing/2014/main" id="{0199443F-C760-4C5E-8220-D272463886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4653591-EC88-4DD3-8AD1-82838A4C18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BB3E31-DB88-4854-856C-8EFD09598DC7}" type="slidenum">
              <a:rPr lang="en-US" smtClean="0"/>
              <a:t>‹#›</a:t>
            </a:fld>
            <a:endParaRPr lang="en-US"/>
          </a:p>
        </p:txBody>
      </p:sp>
    </p:spTree>
    <p:extLst>
      <p:ext uri="{BB962C8B-B14F-4D97-AF65-F5344CB8AC3E}">
        <p14:creationId xmlns:p14="http://schemas.microsoft.com/office/powerpoint/2010/main" val="3185248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52EAE-BFAC-4932-A75D-1125158E7FB9}"/>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2B8CA343-9C24-45E4-9CE6-E6EB6D5A2EA5}"/>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A962A53E-7F55-4542-BC3D-CE9F77BC3E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9" name="TextBox 8">
            <a:extLst>
              <a:ext uri="{FF2B5EF4-FFF2-40B4-BE49-F238E27FC236}">
                <a16:creationId xmlns:a16="http://schemas.microsoft.com/office/drawing/2014/main" id="{33759595-B14F-4E9C-844D-38C0A0BD278F}"/>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04820E1B-5DC1-452E-9D3F-E325512879F0}"/>
              </a:ext>
            </a:extLst>
          </p:cNvPr>
          <p:cNvSpPr txBox="1"/>
          <p:nvPr/>
        </p:nvSpPr>
        <p:spPr>
          <a:xfrm>
            <a:off x="1531714" y="5258348"/>
            <a:ext cx="10660286" cy="954107"/>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2: </a:t>
            </a:r>
            <a:r>
              <a:rPr lang="en-US" sz="2800" b="1" dirty="0">
                <a:latin typeface="Times New Roman" panose="02020603050405020304" pitchFamily="18" charset="0"/>
                <a:cs typeface="Times New Roman" panose="02020603050405020304" pitchFamily="18" charset="0"/>
              </a:rPr>
              <a:t>Preparation and application of organic inputs</a:t>
            </a:r>
          </a:p>
          <a:p>
            <a:r>
              <a:rPr lang="en-US" sz="2800" b="1" dirty="0">
                <a:solidFill>
                  <a:srgbClr val="FF0000"/>
                </a:solidFill>
                <a:latin typeface="Times New Roman" panose="02020603050405020304" pitchFamily="18" charset="0"/>
                <a:cs typeface="Times New Roman" panose="02020603050405020304" pitchFamily="18" charset="0"/>
              </a:rPr>
              <a:t>Session 10: </a:t>
            </a:r>
            <a:r>
              <a:rPr lang="en-IN" sz="2800" b="1" dirty="0">
                <a:effectLst/>
                <a:latin typeface="Times New Roman" panose="02020603050405020304" pitchFamily="18" charset="0"/>
                <a:ea typeface="Calibri" panose="020F0502020204030204" pitchFamily="34" charset="0"/>
              </a:rPr>
              <a:t>Biofertilizers: Type, application, benefits</a:t>
            </a:r>
            <a:endParaRPr lang="en-US" sz="2800" b="1" dirty="0">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5DB24EA6-BC4D-4C20-A1AA-6D781593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99443" y="1645654"/>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051415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DDAB7-2E3C-4A20-97BE-0F41E010FA1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020CD91-B2B3-4272-9814-ACCC1EC91399}"/>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016151B6-4ECE-43DD-BCF8-D107AFC9B2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6223C847-FC54-463D-B28B-D9FB40080F90}"/>
              </a:ext>
            </a:extLst>
          </p:cNvPr>
          <p:cNvSpPr txBox="1"/>
          <p:nvPr/>
        </p:nvSpPr>
        <p:spPr>
          <a:xfrm>
            <a:off x="2841674" y="1375649"/>
            <a:ext cx="8665697" cy="4801314"/>
          </a:xfrm>
          <a:prstGeom prst="rect">
            <a:avLst/>
          </a:prstGeom>
          <a:noFill/>
        </p:spPr>
        <p:txBody>
          <a:bodyPr wrap="square" rtlCol="0">
            <a:spAutoFit/>
          </a:bodyPr>
          <a:lstStyle/>
          <a:p>
            <a:pPr algn="just"/>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Bio-fertilizers are defined as preparations containing living cells or latent cells of efficient strains of microorganisms that help crop plants for uptake of nutrients by their interactions in the rhizosphere when applied through seed, roots or soil.  </a:t>
            </a:r>
          </a:p>
          <a:p>
            <a:pPr algn="just"/>
            <a:endParaRPr lang="en-IN"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They accelerate certain microbial processes in the soil which augment the extent of availability of nutrients in a form easily assimilated by plants. </a:t>
            </a:r>
          </a:p>
          <a:p>
            <a:pPr algn="just"/>
            <a:endParaRPr lang="en-IN"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en-IN"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Use of biofertilizers is one of the important components of organic nutrient management, as they are cost effective and renewable source of plant nutrients.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62990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7407D-4A5D-4DFB-A342-B47FACE4704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A7DB6E8-DCFE-47B2-A171-D76093E91174}"/>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F334AB2C-3E63-42C8-BB30-30372B6D81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3ABA2232-24E1-4C1A-8911-0DCAFDC2F0E9}"/>
              </a:ext>
            </a:extLst>
          </p:cNvPr>
          <p:cNvSpPr txBox="1"/>
          <p:nvPr/>
        </p:nvSpPr>
        <p:spPr>
          <a:xfrm>
            <a:off x="3219157" y="1793308"/>
            <a:ext cx="8820443" cy="3524042"/>
          </a:xfrm>
          <a:prstGeom prst="rect">
            <a:avLst/>
          </a:prstGeom>
          <a:noFill/>
        </p:spPr>
        <p:txBody>
          <a:bodyPr wrap="square" rtlCol="0">
            <a:spAutoFit/>
          </a:bodyPr>
          <a:lstStyle/>
          <a:p>
            <a:pPr marL="0" marR="0">
              <a:lnSpc>
                <a:spcPct val="150000"/>
              </a:lnSpc>
              <a:spcBef>
                <a:spcPts val="0"/>
              </a:spcBef>
              <a:spcAft>
                <a:spcPts val="0"/>
              </a:spcAft>
              <a:tabLst>
                <a:tab pos="228600" algn="l"/>
                <a:tab pos="5943600" algn="l"/>
              </a:tabLs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There are three ways of using biofertilizers</a:t>
            </a:r>
          </a:p>
          <a:p>
            <a:pPr marL="0" marR="0">
              <a:lnSpc>
                <a:spcPct val="150000"/>
              </a:lnSpc>
              <a:spcBef>
                <a:spcPts val="0"/>
              </a:spcBef>
              <a:spcAft>
                <a:spcPts val="0"/>
              </a:spcAft>
              <a:tabLst>
                <a:tab pos="228600" algn="l"/>
                <a:tab pos="5943600" algn="l"/>
              </a:tabLs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1000"/>
              </a:spcAft>
              <a:buFont typeface="+mj-lt"/>
              <a:buAutoNum type="arabicPeriod"/>
              <a:tabLst>
                <a:tab pos="457200" algn="l"/>
              </a:tabLs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Seed treatment</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1000"/>
              </a:spcAft>
              <a:buFont typeface="+mj-lt"/>
              <a:buAutoNum type="arabicPeriod"/>
              <a:tabLst>
                <a:tab pos="457200" algn="l"/>
              </a:tabLs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Root dipping</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50000"/>
              </a:lnSpc>
              <a:spcBef>
                <a:spcPts val="0"/>
              </a:spcBef>
              <a:spcAft>
                <a:spcPts val="1000"/>
              </a:spcAft>
              <a:buFont typeface="+mj-lt"/>
              <a:buAutoNum type="arabicPeriod"/>
              <a:tabLst>
                <a:tab pos="457200" algn="l"/>
              </a:tabLst>
            </a:pPr>
            <a:r>
              <a:rPr lang="en-IN"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Soil application</a:t>
            </a:r>
            <a:endParaRPr lang="en-US"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88072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E26B3-909C-4DFA-AC16-29C010282D0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5869AD5-8FC1-40A4-BD08-DBEF03CFDDB5}"/>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2F60DBD2-6648-40A6-9BEA-8997AC33E7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889"/>
            <a:ext cx="12360812" cy="6858000"/>
          </a:xfrm>
          <a:prstGeom prst="rect">
            <a:avLst/>
          </a:prstGeom>
        </p:spPr>
      </p:pic>
      <p:sp>
        <p:nvSpPr>
          <p:cNvPr id="5" name="TextBox 4">
            <a:extLst>
              <a:ext uri="{FF2B5EF4-FFF2-40B4-BE49-F238E27FC236}">
                <a16:creationId xmlns:a16="http://schemas.microsoft.com/office/drawing/2014/main" id="{96794EAC-42A1-40AC-890D-348883C8059F}"/>
              </a:ext>
            </a:extLst>
          </p:cNvPr>
          <p:cNvSpPr txBox="1"/>
          <p:nvPr/>
        </p:nvSpPr>
        <p:spPr>
          <a:xfrm>
            <a:off x="2577318" y="177626"/>
            <a:ext cx="9279988" cy="6422271"/>
          </a:xfrm>
          <a:prstGeom prst="rect">
            <a:avLst/>
          </a:prstGeom>
          <a:noFill/>
        </p:spPr>
        <p:txBody>
          <a:bodyPr wrap="square" rtlCol="0">
            <a:spAutoFit/>
          </a:bodyPr>
          <a:lstStyle/>
          <a:p>
            <a:pPr marL="0" marR="0" algn="just">
              <a:lnSpc>
                <a:spcPct val="150000"/>
              </a:lnSpc>
              <a:spcBef>
                <a:spcPts val="0"/>
              </a:spcBef>
              <a:spcAft>
                <a:spcPts val="1000"/>
              </a:spcAft>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Seed Treatment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Seed Treatment is a most common method adopted for all types of inoculants. The seed treatment is effective and economic.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 case of solid formulation, 200 g of carrier based biofertilizers are suspended in 300-400 ml of water and mixed thoroughly. Ten kg seeds are mixed and treated with this paste and dried in shade. The treated seeds have to be sown as soon as possible.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For application of liquid biofertilizer, a plastic bag having size (21” x 10”) can be used. The bag should be filled with 2 kg or more of seeds. The bag should be closed in such a way to trap the airs as much as possible. The bag should be squeezed for 2 minutes or more until all the seed are uniformly wetted. Then bag is opened, inflated again and </a:t>
            </a:r>
            <a:r>
              <a:rPr lang="en-IN"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shaked</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gently. Stop shaking after each seeds gets a uniform layer of culture coating. The bag is opened and the seed is dried under the shade for 20-30 minutes.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401430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A84D5-E8CE-4FE3-8183-9A04A580D78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7B329FC-3030-43EF-9D0F-100BF65136AC}"/>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331D1766-5663-4AB2-A40A-53C08AB7DD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69F59555-D9F8-446F-A4FD-783D7A218E00}"/>
              </a:ext>
            </a:extLst>
          </p:cNvPr>
          <p:cNvSpPr txBox="1"/>
          <p:nvPr/>
        </p:nvSpPr>
        <p:spPr>
          <a:xfrm>
            <a:off x="2739629" y="2023487"/>
            <a:ext cx="8726714" cy="2903359"/>
          </a:xfrm>
          <a:prstGeom prst="rect">
            <a:avLst/>
          </a:prstGeom>
          <a:noFill/>
        </p:spPr>
        <p:txBody>
          <a:bodyPr wrap="square" rtlCol="0">
            <a:spAutoFit/>
          </a:bodyPr>
          <a:lstStyle/>
          <a:p>
            <a:pPr marL="0" marR="0" algn="just">
              <a:lnSpc>
                <a:spcPct val="150000"/>
              </a:lnSpc>
              <a:spcBef>
                <a:spcPts val="0"/>
              </a:spcBef>
              <a:spcAft>
                <a:spcPts val="1000"/>
              </a:spcAft>
            </a:pPr>
            <a:r>
              <a:rPr lang="en-IN"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Root dipping</a:t>
            </a:r>
          </a:p>
          <a:p>
            <a:pPr marL="0" marR="0" algn="just">
              <a:lnSpc>
                <a:spcPct val="150000"/>
              </a:lnSpc>
              <a:spcBef>
                <a:spcPts val="0"/>
              </a:spcBef>
              <a:spcAft>
                <a:spcPts val="100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n-IN" sz="2000" dirty="0">
                <a:solidFill>
                  <a:srgbClr val="000000"/>
                </a:solidFill>
                <a:effectLst/>
                <a:latin typeface="Times New Roman" panose="02020603050405020304" pitchFamily="18" charset="0"/>
                <a:ea typeface="Times New Roman" panose="02020603050405020304" pitchFamily="18" charset="0"/>
              </a:rPr>
              <a:t>For application of </a:t>
            </a:r>
            <a:r>
              <a:rPr lang="en-IN" sz="2000" i="1" dirty="0" err="1">
                <a:solidFill>
                  <a:srgbClr val="000000"/>
                </a:solidFill>
                <a:effectLst/>
                <a:latin typeface="Times New Roman" panose="02020603050405020304" pitchFamily="18" charset="0"/>
                <a:ea typeface="Times New Roman" panose="02020603050405020304" pitchFamily="18" charset="0"/>
              </a:rPr>
              <a:t>Azospirillum</a:t>
            </a:r>
            <a:r>
              <a:rPr lang="en-IN" sz="2000" dirty="0">
                <a:solidFill>
                  <a:srgbClr val="000000"/>
                </a:solidFill>
                <a:effectLst/>
                <a:latin typeface="Times New Roman" panose="02020603050405020304" pitchFamily="18" charset="0"/>
                <a:ea typeface="Times New Roman" panose="02020603050405020304" pitchFamily="18" charset="0"/>
              </a:rPr>
              <a:t>/ /PSM on paddy transplanting/ vegetable crops this method is used. The required quantity of </a:t>
            </a:r>
            <a:r>
              <a:rPr lang="en-IN" sz="2000" i="1" dirty="0" err="1">
                <a:solidFill>
                  <a:srgbClr val="000000"/>
                </a:solidFill>
                <a:effectLst/>
                <a:latin typeface="Times New Roman" panose="02020603050405020304" pitchFamily="18" charset="0"/>
                <a:ea typeface="Times New Roman" panose="02020603050405020304" pitchFamily="18" charset="0"/>
              </a:rPr>
              <a:t>Azospirillum</a:t>
            </a:r>
            <a:r>
              <a:rPr lang="en-IN" sz="2000" i="1" dirty="0">
                <a:solidFill>
                  <a:srgbClr val="000000"/>
                </a:solidFill>
                <a:effectLst/>
                <a:latin typeface="Times New Roman" panose="02020603050405020304" pitchFamily="18" charset="0"/>
                <a:ea typeface="Times New Roman" panose="02020603050405020304" pitchFamily="18" charset="0"/>
              </a:rPr>
              <a:t>/</a:t>
            </a:r>
            <a:r>
              <a:rPr lang="en-IN" sz="2000" dirty="0">
                <a:solidFill>
                  <a:srgbClr val="000000"/>
                </a:solidFill>
                <a:effectLst/>
                <a:latin typeface="Times New Roman" panose="02020603050405020304" pitchFamily="18" charset="0"/>
                <a:ea typeface="Times New Roman" panose="02020603050405020304" pitchFamily="18" charset="0"/>
              </a:rPr>
              <a:t> /PSM of 200 ml liquid inoculant or 200 g carrier based </a:t>
            </a:r>
            <a:r>
              <a:rPr lang="en-IN" sz="2000" dirty="0" err="1">
                <a:solidFill>
                  <a:srgbClr val="000000"/>
                </a:solidFill>
                <a:effectLst/>
                <a:latin typeface="Times New Roman" panose="02020603050405020304" pitchFamily="18" charset="0"/>
                <a:ea typeface="Times New Roman" panose="02020603050405020304" pitchFamily="18" charset="0"/>
              </a:rPr>
              <a:t>biofertilizerhas</a:t>
            </a:r>
            <a:r>
              <a:rPr lang="en-IN" sz="2000" dirty="0">
                <a:solidFill>
                  <a:srgbClr val="000000"/>
                </a:solidFill>
                <a:effectLst/>
                <a:latin typeface="Times New Roman" panose="02020603050405020304" pitchFamily="18" charset="0"/>
                <a:ea typeface="Times New Roman" panose="02020603050405020304" pitchFamily="18" charset="0"/>
              </a:rPr>
              <a:t> to be mixed with 5-10 litres of water at one corner of the field and the roots of seedlings has to be dipped for a minimum of half-an-hour before transplantation</a:t>
            </a:r>
            <a:endParaRPr lang="en-US" sz="2000" dirty="0"/>
          </a:p>
        </p:txBody>
      </p:sp>
    </p:spTree>
    <p:extLst>
      <p:ext uri="{BB962C8B-B14F-4D97-AF65-F5344CB8AC3E}">
        <p14:creationId xmlns:p14="http://schemas.microsoft.com/office/powerpoint/2010/main" val="661308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3BE35-28BD-4AD7-825E-1A7A18776E8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DCF99CA-E9E3-4755-9D2A-8B0B46A67342}"/>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49713D62-1D0C-4FD0-8ECA-406D0BA6E6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sp>
        <p:nvSpPr>
          <p:cNvPr id="5" name="TextBox 4">
            <a:extLst>
              <a:ext uri="{FF2B5EF4-FFF2-40B4-BE49-F238E27FC236}">
                <a16:creationId xmlns:a16="http://schemas.microsoft.com/office/drawing/2014/main" id="{74C1FD03-5F42-45BB-A665-7E344764AF5D}"/>
              </a:ext>
            </a:extLst>
          </p:cNvPr>
          <p:cNvSpPr txBox="1"/>
          <p:nvPr/>
        </p:nvSpPr>
        <p:spPr>
          <a:xfrm>
            <a:off x="2475914" y="2077348"/>
            <a:ext cx="9340948" cy="3857466"/>
          </a:xfrm>
          <a:prstGeom prst="rect">
            <a:avLst/>
          </a:prstGeom>
          <a:noFill/>
        </p:spPr>
        <p:txBody>
          <a:bodyPr wrap="square" rtlCol="0">
            <a:spAutoFit/>
          </a:bodyPr>
          <a:lstStyle/>
          <a:p>
            <a:pPr marL="0" marR="0" algn="just">
              <a:lnSpc>
                <a:spcPct val="150000"/>
              </a:lnSpc>
              <a:spcBef>
                <a:spcPts val="0"/>
              </a:spcBef>
              <a:spcAft>
                <a:spcPts val="1000"/>
              </a:spcAft>
            </a:pPr>
            <a:r>
              <a:rPr lang="en-IN"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Soil application</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case of liquid formulation, use 200ml of PSM per acre. Mix PSM with 400 to 600 kg of FYM along with ½ bags(25kg) of rock phosphate if available. The mixture of PSM, FYM and rock phosphate have should be kept under any tree or under shade for overnight and maintain 50% moisture. Use the mixture as soil application in rows or during </a:t>
            </a:r>
            <a:r>
              <a:rPr lang="en-IN"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leveling</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of soil. In case of carrier based formulations, 6</a:t>
            </a:r>
            <a:r>
              <a:rPr lang="en-IN"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kg of biofertilizers are mixed in 400 to 600 kg of compost and kept overnight </a:t>
            </a:r>
            <a:r>
              <a:rPr lang="en-IN"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under shade by maintaining 50% moisture and applied.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61094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69D3D-D6A5-4EF9-93F7-DDD658208F7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C2D3AE2-888A-43DB-AFF3-9F35780B9E2D}"/>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A0821CC9-C05F-4C74-94DD-BA57D3BD7A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12" y="152400"/>
            <a:ext cx="12360812" cy="6858000"/>
          </a:xfrm>
          <a:prstGeom prst="rect">
            <a:avLst/>
          </a:prstGeom>
        </p:spPr>
      </p:pic>
      <p:pic>
        <p:nvPicPr>
          <p:cNvPr id="6" name="Picture 5">
            <a:extLst>
              <a:ext uri="{FF2B5EF4-FFF2-40B4-BE49-F238E27FC236}">
                <a16:creationId xmlns:a16="http://schemas.microsoft.com/office/drawing/2014/main" id="{AAB6A5EA-F90A-42D9-849A-35D9AE96AAAF}"/>
              </a:ext>
            </a:extLst>
          </p:cNvPr>
          <p:cNvPicPr>
            <a:picLocks noChangeAspect="1"/>
          </p:cNvPicPr>
          <p:nvPr/>
        </p:nvPicPr>
        <p:blipFill>
          <a:blip r:embed="rId3"/>
          <a:stretch>
            <a:fillRect/>
          </a:stretch>
        </p:blipFill>
        <p:spPr>
          <a:xfrm>
            <a:off x="3754790" y="365124"/>
            <a:ext cx="5431413" cy="6492875"/>
          </a:xfrm>
          <a:prstGeom prst="rect">
            <a:avLst/>
          </a:prstGeom>
        </p:spPr>
      </p:pic>
    </p:spTree>
    <p:extLst>
      <p:ext uri="{BB962C8B-B14F-4D97-AF65-F5344CB8AC3E}">
        <p14:creationId xmlns:p14="http://schemas.microsoft.com/office/powerpoint/2010/main" val="2017028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D8A3C-BCDF-4E44-86CD-9DC5685ECD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3DCEFC4-B659-4764-869C-F1F4B9E641A4}"/>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D8FD946E-39E6-4F92-A824-86A92423DE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406" y="0"/>
            <a:ext cx="12360812" cy="6858000"/>
          </a:xfrm>
          <a:prstGeom prst="rect">
            <a:avLst/>
          </a:prstGeom>
        </p:spPr>
      </p:pic>
      <p:sp>
        <p:nvSpPr>
          <p:cNvPr id="6" name="TextBox 5">
            <a:extLst>
              <a:ext uri="{FF2B5EF4-FFF2-40B4-BE49-F238E27FC236}">
                <a16:creationId xmlns:a16="http://schemas.microsoft.com/office/drawing/2014/main" id="{13B28145-E887-4C4C-B2C2-9DBDFCDF54E9}"/>
              </a:ext>
            </a:extLst>
          </p:cNvPr>
          <p:cNvSpPr txBox="1"/>
          <p:nvPr/>
        </p:nvSpPr>
        <p:spPr>
          <a:xfrm>
            <a:off x="4501662" y="3038622"/>
            <a:ext cx="3089628" cy="830997"/>
          </a:xfrm>
          <a:prstGeom prst="rect">
            <a:avLst/>
          </a:prstGeom>
          <a:noFill/>
        </p:spPr>
        <p:txBody>
          <a:bodyPr wrap="none" rtlCol="0">
            <a:spAutoFit/>
          </a:bodyPr>
          <a:lstStyle/>
          <a:p>
            <a:r>
              <a:rPr lang="en-US" sz="48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746099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494</Words>
  <Application>Microsoft Office PowerPoint</Application>
  <PresentationFormat>Widescreen</PresentationFormat>
  <Paragraphs>24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Subhashisa Praharaj</dc:creator>
  <cp:lastModifiedBy>Subhashisa Praharaj</cp:lastModifiedBy>
  <cp:revision>10</cp:revision>
  <dcterms:created xsi:type="dcterms:W3CDTF">2020-12-04T19:13:24Z</dcterms:created>
  <dcterms:modified xsi:type="dcterms:W3CDTF">2020-12-11T04:23:15Z</dcterms:modified>
</cp:coreProperties>
</file>