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BE6F7-38E0-45F6-BDBC-1F75E18101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33E907-9020-4205-B4EE-AF46AF03DD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01A9DC-70E5-4034-A41F-CA2AA5B16306}"/>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C685AC0F-466A-4B19-B267-28903B426A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73DAF-6695-4AAC-A145-4CCE65E76A30}"/>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625128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4F9C7-FE4D-4E52-82AA-A1ABF2A33C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12BF3A-3721-468B-9ED9-6BEF467766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53D15D-BA74-40F3-85DF-CE3117CCC575}"/>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52628F70-F2FA-4188-AD0B-94A701CFBA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B24851-7216-40E6-BE9C-40F2322DF5A5}"/>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2210134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93689F-86CC-42AD-8D61-568C76041E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D42836-228E-4377-97B8-1D425333DA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9FD859-942F-4816-9BC3-5C743F3691CB}"/>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F293AB0B-BCF6-48E5-BACE-D396467505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5F3FA7-A6C1-4EDF-9F16-29EF0173CDDD}"/>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719535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CFE2E-29C0-4C4C-9513-263561DB92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AA83DB-120A-4F5F-8CB0-E40C1AD239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AEB7FF-3108-4636-8360-E13C903816A5}"/>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9475D437-23E7-4001-B11E-2822E4ED0F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FA1963-D3C5-49B0-AFA8-66372DF27E94}"/>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486158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BB3BA-8AEF-4FC8-91A9-298DEBCC2D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9218EC-4A5D-4B44-9540-D575AC904D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099214-101F-4FCF-81C7-614F5BB06C2D}"/>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7E2A68BA-BDCD-4C31-BE4C-7C4A13E4B1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6584CB-369E-4575-963C-57DC48D96EAE}"/>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2269832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50A40-8E73-4CA2-AD42-CFCC95483F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946866-788F-4413-936E-CCB347BB3E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85B198-66A2-4B7D-A2CD-4FD5E30B55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2B234A-7548-4670-B9EF-A11986B1A8D5}"/>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6" name="Footer Placeholder 5">
            <a:extLst>
              <a:ext uri="{FF2B5EF4-FFF2-40B4-BE49-F238E27FC236}">
                <a16:creationId xmlns:a16="http://schemas.microsoft.com/office/drawing/2014/main" id="{BDE7E307-BC6F-47C4-AE21-328F4FC1E5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A045B5-B292-4C53-8960-289A5F44357D}"/>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737325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B0C2F-C8EB-44BC-9EC1-7C610D4A891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F670B-0E8E-49C2-B443-4E8E6360FD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D85B70-9F05-4900-AF9D-5FDBC8776C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FC4A3A-A830-43B9-8AD2-B634FDE7F8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929220-D155-4A30-A34D-CF8F6494F5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04369F-4B42-44FB-9F77-BB2434874F09}"/>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8" name="Footer Placeholder 7">
            <a:extLst>
              <a:ext uri="{FF2B5EF4-FFF2-40B4-BE49-F238E27FC236}">
                <a16:creationId xmlns:a16="http://schemas.microsoft.com/office/drawing/2014/main" id="{B7DBA88C-BAAA-4572-AD99-D070A5915F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EE6FA1-B6EF-426E-8AD9-262C6E6D7B2C}"/>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69523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0CE75-D44A-4147-A037-676C39BEAA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A39C1-F564-4F22-995B-D8367CDED298}"/>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4" name="Footer Placeholder 3">
            <a:extLst>
              <a:ext uri="{FF2B5EF4-FFF2-40B4-BE49-F238E27FC236}">
                <a16:creationId xmlns:a16="http://schemas.microsoft.com/office/drawing/2014/main" id="{B687F17B-21E5-4C92-B92B-703CE1EFA32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879A1B-616E-445F-BA53-2E246748E813}"/>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683401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A4E052-7258-4A5B-83DA-70B3140D5CE0}"/>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3" name="Footer Placeholder 2">
            <a:extLst>
              <a:ext uri="{FF2B5EF4-FFF2-40B4-BE49-F238E27FC236}">
                <a16:creationId xmlns:a16="http://schemas.microsoft.com/office/drawing/2014/main" id="{FCBF41CF-A118-4260-894C-E1BB072035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51BC12-0CA3-4049-9060-E62844C6A651}"/>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596488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34C39-6979-44C7-BFC9-56507267A8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993102-331E-46C2-981F-BE15223176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D0373A-1F02-4658-8E06-DE52E88FF3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6916FC-8324-46EB-AC99-6C7996C7B73E}"/>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6" name="Footer Placeholder 5">
            <a:extLst>
              <a:ext uri="{FF2B5EF4-FFF2-40B4-BE49-F238E27FC236}">
                <a16:creationId xmlns:a16="http://schemas.microsoft.com/office/drawing/2014/main" id="{FEC3DD33-8FB1-43EC-8168-ACA633D327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34F0B4-7A3F-4D23-916F-3A0129F77F65}"/>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858112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5B4E5-8608-4D5A-A892-AD3BC5E074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F247E2-FBE7-4494-BEBD-5BCCD05E49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2EA46D-E53F-4D12-A56E-D7745897ED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16BF49-A4E9-4B25-B679-ECE9C8A0C678}"/>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6" name="Footer Placeholder 5">
            <a:extLst>
              <a:ext uri="{FF2B5EF4-FFF2-40B4-BE49-F238E27FC236}">
                <a16:creationId xmlns:a16="http://schemas.microsoft.com/office/drawing/2014/main" id="{0E029ACD-545B-4B43-A98D-DB13512908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A41F76-E5D0-4BFE-801F-AF6086565387}"/>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3249368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584E98-7DCF-4105-B37B-329A8CC79B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FFDCE3-6BA6-4B71-B059-3744C84ACE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580827-5494-447E-8078-8917233692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C0B804EA-88DE-48DF-981D-A49969708D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E63D47C-A5D9-47AE-A9FC-3AA6AB3796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8AE1BF-4E64-4507-904E-DD91A143E256}" type="slidenum">
              <a:rPr lang="en-US" smtClean="0"/>
              <a:t>‹#›</a:t>
            </a:fld>
            <a:endParaRPr lang="en-US"/>
          </a:p>
        </p:txBody>
      </p:sp>
    </p:spTree>
    <p:extLst>
      <p:ext uri="{BB962C8B-B14F-4D97-AF65-F5344CB8AC3E}">
        <p14:creationId xmlns:p14="http://schemas.microsoft.com/office/powerpoint/2010/main" val="1701000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77E71-1A32-46D0-9BB7-4C8DB08AA7B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F7DE761-C516-45E7-A522-B27BA6F3E3A1}"/>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3A8679E2-EDD0-4B8A-9EB7-1278F5EDE1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8" name="TextBox 7">
            <a:extLst>
              <a:ext uri="{FF2B5EF4-FFF2-40B4-BE49-F238E27FC236}">
                <a16:creationId xmlns:a16="http://schemas.microsoft.com/office/drawing/2014/main" id="{2F344DA2-F551-4AB0-A61E-E857322C0BE0}"/>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7DD7E68-1AEA-457A-A6D7-55BE046866F7}"/>
              </a:ext>
            </a:extLst>
          </p:cNvPr>
          <p:cNvSpPr txBox="1"/>
          <p:nvPr/>
        </p:nvSpPr>
        <p:spPr>
          <a:xfrm>
            <a:off x="1531714" y="5258348"/>
            <a:ext cx="10660286" cy="954107"/>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3: </a:t>
            </a:r>
            <a:r>
              <a:rPr lang="en-US" sz="2800" b="1" dirty="0">
                <a:latin typeface="Times New Roman" panose="02020603050405020304" pitchFamily="18" charset="0"/>
                <a:cs typeface="Times New Roman" panose="02020603050405020304" pitchFamily="18" charset="0"/>
              </a:rPr>
              <a:t>Organic crop management</a:t>
            </a:r>
          </a:p>
          <a:p>
            <a:r>
              <a:rPr lang="en-US" sz="2800" b="1" dirty="0">
                <a:solidFill>
                  <a:srgbClr val="FF0000"/>
                </a:solidFill>
                <a:latin typeface="Times New Roman" panose="02020603050405020304" pitchFamily="18" charset="0"/>
                <a:cs typeface="Times New Roman" panose="02020603050405020304" pitchFamily="18" charset="0"/>
              </a:rPr>
              <a:t>Session 13: </a:t>
            </a:r>
            <a:r>
              <a:rPr lang="en-US" sz="2800" b="1" dirty="0">
                <a:latin typeface="Times New Roman" panose="02020603050405020304" pitchFamily="18" charset="0"/>
                <a:cs typeface="Times New Roman" panose="02020603050405020304" pitchFamily="18" charset="0"/>
              </a:rPr>
              <a:t>Weed management in organic production</a:t>
            </a:r>
          </a:p>
        </p:txBody>
      </p:sp>
      <p:pic>
        <p:nvPicPr>
          <p:cNvPr id="10" name="Picture 9">
            <a:extLst>
              <a:ext uri="{FF2B5EF4-FFF2-40B4-BE49-F238E27FC236}">
                <a16:creationId xmlns:a16="http://schemas.microsoft.com/office/drawing/2014/main" id="{5DB24EA6-BC4D-4C20-A1AA-6D781593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8210" y="1645654"/>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40481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5B7CD-64FD-4C1B-9AA1-373DA4AF5C7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DAB4A7E-A145-40EC-AB62-C5E3D991E863}"/>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6D0CC8CC-1BB7-428B-8EE4-0C78C38613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46601579-6342-41EF-BA1E-45DEFD4A54F8}"/>
              </a:ext>
            </a:extLst>
          </p:cNvPr>
          <p:cNvSpPr txBox="1"/>
          <p:nvPr/>
        </p:nvSpPr>
        <p:spPr>
          <a:xfrm>
            <a:off x="3193367" y="1953389"/>
            <a:ext cx="7653996" cy="3416320"/>
          </a:xfrm>
          <a:prstGeom prst="rect">
            <a:avLst/>
          </a:prstGeom>
          <a:noFill/>
        </p:spPr>
        <p:txBody>
          <a:bodyPr wrap="square" rtlCol="0">
            <a:spAutoFit/>
          </a:bodyPr>
          <a:lstStyle/>
          <a:p>
            <a:pPr algn="just"/>
            <a:r>
              <a:rPr lang="en-IN" sz="2400" dirty="0">
                <a:effectLst/>
                <a:latin typeface="Times New Roman" panose="02020603050405020304" pitchFamily="18" charset="0"/>
                <a:ea typeface="Calibri" panose="020F0502020204030204" pitchFamily="34" charset="0"/>
              </a:rPr>
              <a:t>In organic farming, weed management is directed at preventive measures and timing of cultural weed management practices besides crop rotation and smothering intercrops. Weeds are often cited as the most significant problem in organic farming systems.</a:t>
            </a:r>
          </a:p>
          <a:p>
            <a:pPr algn="just"/>
            <a:endParaRPr lang="en-IN" sz="2400" dirty="0">
              <a:latin typeface="Times New Roman" panose="02020603050405020304" pitchFamily="18" charset="0"/>
              <a:ea typeface="Calibri" panose="020F0502020204030204" pitchFamily="34" charset="0"/>
            </a:endParaRPr>
          </a:p>
          <a:p>
            <a:pPr algn="just"/>
            <a:r>
              <a:rPr lang="en-IN" sz="2400" dirty="0">
                <a:effectLst/>
                <a:latin typeface="Times New Roman" panose="02020603050405020304" pitchFamily="18" charset="0"/>
                <a:ea typeface="Calibri" panose="020F0502020204030204" pitchFamily="34" charset="0"/>
              </a:rPr>
              <a:t> </a:t>
            </a:r>
            <a:r>
              <a:rPr lang="en-IN" sz="2400" dirty="0">
                <a:latin typeface="Times New Roman" panose="02020603050405020304" pitchFamily="18" charset="0"/>
                <a:ea typeface="Calibri" panose="020F0502020204030204" pitchFamily="34" charset="0"/>
              </a:rPr>
              <a:t>T</a:t>
            </a:r>
            <a:r>
              <a:rPr lang="en-IN" sz="2400" dirty="0">
                <a:effectLst/>
                <a:latin typeface="Times New Roman" panose="02020603050405020304" pitchFamily="18" charset="0"/>
                <a:ea typeface="Calibri" panose="020F0502020204030204" pitchFamily="34" charset="0"/>
              </a:rPr>
              <a:t>hey are certainly the problem that most concerns the farmers, who are considering converting their farm from a conventional one into an organic one. </a:t>
            </a:r>
            <a:endParaRPr lang="en-US" sz="2400" dirty="0"/>
          </a:p>
        </p:txBody>
      </p:sp>
      <p:sp>
        <p:nvSpPr>
          <p:cNvPr id="6" name="TextBox 5">
            <a:extLst>
              <a:ext uri="{FF2B5EF4-FFF2-40B4-BE49-F238E27FC236}">
                <a16:creationId xmlns:a16="http://schemas.microsoft.com/office/drawing/2014/main" id="{CF9EF451-53E3-4D9E-BCCE-60884891C80C}"/>
              </a:ext>
            </a:extLst>
          </p:cNvPr>
          <p:cNvSpPr txBox="1"/>
          <p:nvPr/>
        </p:nvSpPr>
        <p:spPr>
          <a:xfrm>
            <a:off x="5768893" y="566241"/>
            <a:ext cx="1855829"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en-US" sz="2400" b="1" dirty="0">
                <a:latin typeface="Times New Roman" panose="02020603050405020304" pitchFamily="18" charset="0"/>
                <a:cs typeface="Times New Roman" panose="02020603050405020304" pitchFamily="18" charset="0"/>
              </a:rPr>
              <a:t>Introduction</a:t>
            </a:r>
          </a:p>
        </p:txBody>
      </p:sp>
    </p:spTree>
    <p:extLst>
      <p:ext uri="{BB962C8B-B14F-4D97-AF65-F5344CB8AC3E}">
        <p14:creationId xmlns:p14="http://schemas.microsoft.com/office/powerpoint/2010/main" val="1565667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7A532-A897-4738-9B4C-2AFAD483CEA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3F18935-5069-48C6-B697-1BA7E473B03D}"/>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E375EAB0-187C-400A-8E43-5DB2261EB6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152400"/>
            <a:ext cx="12360812" cy="6858000"/>
          </a:xfrm>
          <a:prstGeom prst="rect">
            <a:avLst/>
          </a:prstGeom>
        </p:spPr>
      </p:pic>
      <p:sp>
        <p:nvSpPr>
          <p:cNvPr id="5" name="TextBox 4">
            <a:extLst>
              <a:ext uri="{FF2B5EF4-FFF2-40B4-BE49-F238E27FC236}">
                <a16:creationId xmlns:a16="http://schemas.microsoft.com/office/drawing/2014/main" id="{7AE95FEA-A75A-474C-9E38-93DEC6F62FF6}"/>
              </a:ext>
            </a:extLst>
          </p:cNvPr>
          <p:cNvSpPr txBox="1"/>
          <p:nvPr/>
        </p:nvSpPr>
        <p:spPr>
          <a:xfrm>
            <a:off x="2532187" y="1554470"/>
            <a:ext cx="8177570" cy="4893647"/>
          </a:xfrm>
          <a:prstGeom prst="rect">
            <a:avLst/>
          </a:prstGeom>
          <a:noFill/>
        </p:spPr>
        <p:txBody>
          <a:bodyPr wrap="square" rtlCol="0">
            <a:spAutoFit/>
          </a:bodyPr>
          <a:lstStyle/>
          <a:p>
            <a:pPr algn="just"/>
            <a:r>
              <a:rPr lang="en-IN" sz="2400" dirty="0">
                <a:effectLst/>
                <a:latin typeface="Times New Roman" panose="02020603050405020304" pitchFamily="18" charset="0"/>
                <a:ea typeface="Calibri" panose="020F0502020204030204" pitchFamily="34" charset="0"/>
              </a:rPr>
              <a:t>The concept of weed management in organic agriculture is: because herbicides are not allowed in organic farming system emphasis is on prevention, decision-making and control technology: control on organic farms of yield-and quality-limiting weed populations requires strategies that account for long-term effects. </a:t>
            </a:r>
          </a:p>
          <a:p>
            <a:pPr algn="just"/>
            <a:endParaRPr lang="en-IN" sz="2400" dirty="0">
              <a:latin typeface="Times New Roman" panose="02020603050405020304" pitchFamily="18" charset="0"/>
              <a:ea typeface="Calibri" panose="020F0502020204030204" pitchFamily="34" charset="0"/>
            </a:endParaRPr>
          </a:p>
          <a:p>
            <a:pPr algn="just"/>
            <a:r>
              <a:rPr lang="en-IN" sz="2400" dirty="0">
                <a:effectLst/>
                <a:latin typeface="Times New Roman" panose="02020603050405020304" pitchFamily="18" charset="0"/>
                <a:ea typeface="Calibri" panose="020F0502020204030204" pitchFamily="34" charset="0"/>
              </a:rPr>
              <a:t>This in turn requires knowledge about the population dynamics of weeds over a rotation and about the seed setting of weeds. If weeds are not suppressed in time, they may become very aggressive (competitive) and complete their life cycle thus producing a seed bank for the coming years and the subsequent crops in the rotation.</a:t>
            </a:r>
            <a:endParaRPr lang="en-US" sz="2400" dirty="0"/>
          </a:p>
        </p:txBody>
      </p:sp>
      <p:sp>
        <p:nvSpPr>
          <p:cNvPr id="6" name="TextBox 5">
            <a:extLst>
              <a:ext uri="{FF2B5EF4-FFF2-40B4-BE49-F238E27FC236}">
                <a16:creationId xmlns:a16="http://schemas.microsoft.com/office/drawing/2014/main" id="{070706C9-E52D-4ABA-96E6-6B5E176F7D18}"/>
              </a:ext>
            </a:extLst>
          </p:cNvPr>
          <p:cNvSpPr txBox="1"/>
          <p:nvPr/>
        </p:nvSpPr>
        <p:spPr>
          <a:xfrm>
            <a:off x="5787154" y="681037"/>
            <a:ext cx="1279517"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pPr algn="ctr"/>
            <a:r>
              <a:rPr lang="en-US" sz="2400" b="1" dirty="0">
                <a:latin typeface="Times New Roman" panose="02020603050405020304" pitchFamily="18" charset="0"/>
                <a:cs typeface="Times New Roman" panose="02020603050405020304" pitchFamily="18" charset="0"/>
              </a:rPr>
              <a:t>Concept</a:t>
            </a:r>
          </a:p>
        </p:txBody>
      </p:sp>
    </p:spTree>
    <p:extLst>
      <p:ext uri="{BB962C8B-B14F-4D97-AF65-F5344CB8AC3E}">
        <p14:creationId xmlns:p14="http://schemas.microsoft.com/office/powerpoint/2010/main" val="14856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E364-37F6-4FE1-9B74-F80119F3251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FFFB5D3-E5B8-45A4-9C37-C5B35164E821}"/>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D470F59B-85AF-49CA-AECA-E79FCC6CD0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DEDDCD33-B6F1-47E1-96B1-D43A036D0E3D}"/>
              </a:ext>
            </a:extLst>
          </p:cNvPr>
          <p:cNvSpPr txBox="1"/>
          <p:nvPr/>
        </p:nvSpPr>
        <p:spPr>
          <a:xfrm>
            <a:off x="2546253" y="1178511"/>
            <a:ext cx="9284676" cy="5539978"/>
          </a:xfrm>
          <a:prstGeom prst="rect">
            <a:avLst/>
          </a:prstGeom>
          <a:noFill/>
        </p:spPr>
        <p:txBody>
          <a:bodyPr wrap="square" rtlCol="0">
            <a:spAutoFit/>
          </a:bodyPr>
          <a:lstStyle/>
          <a:p>
            <a:pPr algn="just"/>
            <a:r>
              <a:rPr lang="en-IN" sz="2400" dirty="0">
                <a:effectLst/>
                <a:latin typeface="Times New Roman" panose="02020603050405020304" pitchFamily="18" charset="0"/>
                <a:ea typeface="Calibri" panose="020F0502020204030204" pitchFamily="34" charset="0"/>
                <a:cs typeface="Times New Roman" panose="02020603050405020304" pitchFamily="18" charset="0"/>
              </a:rPr>
              <a:t>Preventive measures aim at reducing the supply of weed seeds and multiplication of weed plants and at destroying weed before the crop is sown. </a:t>
            </a:r>
          </a:p>
          <a:p>
            <a:pPr algn="just"/>
            <a:endParaRPr lang="en-IN" sz="24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en-IN" sz="2400" dirty="0">
                <a:effectLst/>
                <a:latin typeface="Times New Roman" panose="02020603050405020304" pitchFamily="18" charset="0"/>
                <a:ea typeface="Calibri" panose="020F0502020204030204" pitchFamily="34" charset="0"/>
                <a:cs typeface="Times New Roman" panose="02020603050405020304" pitchFamily="18" charset="0"/>
              </a:rPr>
              <a:t>Measures can be taken at different levels: farm level (rotation, intercropping, adjusting (uniform and broad) row distances for adequate mechanical management), crop level (building up tolerance of a crop by optimising the growing conditions) and variety level (genetic characteristics for competitiveness through plant architecture, rapid juvenile growth. deep rooting or allelopathic exudates). </a:t>
            </a:r>
          </a:p>
          <a:p>
            <a:pPr algn="just"/>
            <a:endParaRPr lang="en-IN" sz="24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en-IN" sz="2400" dirty="0">
                <a:effectLst/>
                <a:latin typeface="Times New Roman" panose="02020603050405020304" pitchFamily="18" charset="0"/>
                <a:ea typeface="Calibri" panose="020F0502020204030204" pitchFamily="34" charset="0"/>
                <a:cs typeface="Times New Roman" panose="02020603050405020304" pitchFamily="18" charset="0"/>
              </a:rPr>
              <a:t>Not only do crops differ in their competitiveness towards weeds, but also within a crop species varieties have been found to differ in competitiveness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53548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32222-D690-473D-ABB9-0D83E44194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1DFC20-56F0-400E-9590-87167F9A827F}"/>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C132676-33A9-4A99-A03C-E40E671F90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7FACD385-13A4-421F-B09E-EB120608237A}"/>
              </a:ext>
            </a:extLst>
          </p:cNvPr>
          <p:cNvSpPr txBox="1"/>
          <p:nvPr/>
        </p:nvSpPr>
        <p:spPr>
          <a:xfrm>
            <a:off x="3840479" y="2152357"/>
            <a:ext cx="4178105" cy="3349956"/>
          </a:xfrm>
          <a:prstGeom prst="rect">
            <a:avLst/>
          </a:prstGeom>
          <a:noFill/>
        </p:spPr>
        <p:txBody>
          <a:bodyPr wrap="square" rtlCol="0">
            <a:spAutoFit/>
          </a:bodyPr>
          <a:lstStyle/>
          <a:p>
            <a:pPr marL="342900" indent="-342900">
              <a:lnSpc>
                <a:spcPct val="150000"/>
              </a:lnSpc>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Competitive crops</a:t>
            </a:r>
          </a:p>
          <a:p>
            <a:pPr marL="342900" indent="-342900">
              <a:lnSpc>
                <a:spcPct val="150000"/>
              </a:lnSpc>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Crop rotation</a:t>
            </a:r>
          </a:p>
          <a:p>
            <a:pPr marL="342900" indent="-342900">
              <a:lnSpc>
                <a:spcPct val="150000"/>
              </a:lnSpc>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Intercropping</a:t>
            </a:r>
          </a:p>
          <a:p>
            <a:pPr marL="342900" indent="-342900">
              <a:lnSpc>
                <a:spcPct val="150000"/>
              </a:lnSpc>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Summer ploughing</a:t>
            </a:r>
          </a:p>
          <a:p>
            <a:pPr marL="342900" indent="-342900">
              <a:lnSpc>
                <a:spcPct val="150000"/>
              </a:lnSpc>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Sowing of weed free seeds</a:t>
            </a:r>
          </a:p>
          <a:p>
            <a:pPr marL="342900" indent="-342900">
              <a:lnSpc>
                <a:spcPct val="150000"/>
              </a:lnSpc>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Mechanical control </a:t>
            </a:r>
            <a:r>
              <a:rPr lang="en-US" sz="2400" dirty="0" err="1">
                <a:latin typeface="Times New Roman" panose="02020603050405020304" pitchFamily="18" charset="0"/>
                <a:cs typeface="Times New Roman" panose="02020603050405020304" pitchFamily="18" charset="0"/>
              </a:rPr>
              <a:t>etc</a:t>
            </a:r>
            <a:r>
              <a:rPr lang="en-US" sz="2400" dirty="0">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id="{7C08E6E1-7F68-4B6E-8D8A-26AD94B292BD}"/>
              </a:ext>
            </a:extLst>
          </p:cNvPr>
          <p:cNvSpPr txBox="1"/>
          <p:nvPr/>
        </p:nvSpPr>
        <p:spPr>
          <a:xfrm>
            <a:off x="3348111" y="566241"/>
            <a:ext cx="6989414"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en-US" sz="2400" b="1" dirty="0">
                <a:latin typeface="Times New Roman" panose="02020603050405020304" pitchFamily="18" charset="0"/>
                <a:cs typeface="Times New Roman" panose="02020603050405020304" pitchFamily="18" charset="0"/>
              </a:rPr>
              <a:t>Some weed management options in organic farming</a:t>
            </a:r>
          </a:p>
        </p:txBody>
      </p:sp>
    </p:spTree>
    <p:extLst>
      <p:ext uri="{BB962C8B-B14F-4D97-AF65-F5344CB8AC3E}">
        <p14:creationId xmlns:p14="http://schemas.microsoft.com/office/powerpoint/2010/main" val="1352772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4018E-A7CF-4CCC-9FEC-EC9A45FB44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923744D-1CDB-45FF-AABA-4C4834E95E14}"/>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3A48A764-181A-42C9-ABC8-01516B3C9B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80AFE93E-B586-42DF-B821-0B7F9444C435}"/>
              </a:ext>
            </a:extLst>
          </p:cNvPr>
          <p:cNvSpPr txBox="1"/>
          <p:nvPr/>
        </p:nvSpPr>
        <p:spPr>
          <a:xfrm>
            <a:off x="4093699" y="621245"/>
            <a:ext cx="5558509"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en-US" sz="3200" dirty="0">
                <a:latin typeface="Times New Roman" panose="02020603050405020304" pitchFamily="18" charset="0"/>
                <a:cs typeface="Times New Roman" panose="02020603050405020304" pitchFamily="18" charset="0"/>
              </a:rPr>
              <a:t>Benefits of organic weed control</a:t>
            </a:r>
          </a:p>
        </p:txBody>
      </p:sp>
      <p:sp>
        <p:nvSpPr>
          <p:cNvPr id="6" name="TextBox 5">
            <a:extLst>
              <a:ext uri="{FF2B5EF4-FFF2-40B4-BE49-F238E27FC236}">
                <a16:creationId xmlns:a16="http://schemas.microsoft.com/office/drawing/2014/main" id="{5A946D38-FA78-4045-9F3D-24AD011484BB}"/>
              </a:ext>
            </a:extLst>
          </p:cNvPr>
          <p:cNvSpPr txBox="1"/>
          <p:nvPr/>
        </p:nvSpPr>
        <p:spPr>
          <a:xfrm>
            <a:off x="3787415" y="2183421"/>
            <a:ext cx="6034857" cy="2795958"/>
          </a:xfrm>
          <a:prstGeom prst="rect">
            <a:avLst/>
          </a:prstGeom>
          <a:noFill/>
        </p:spPr>
        <p:txBody>
          <a:bodyPr wrap="none" rtlCol="0">
            <a:spAutoFit/>
          </a:bodyPr>
          <a:lstStyle/>
          <a:p>
            <a:pPr marL="342900" indent="-342900">
              <a:lnSpc>
                <a:spcPct val="150000"/>
              </a:lnSpc>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No pollution</a:t>
            </a:r>
          </a:p>
          <a:p>
            <a:pPr marL="342900" indent="-342900">
              <a:lnSpc>
                <a:spcPct val="150000"/>
              </a:lnSpc>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No ground water contamination</a:t>
            </a:r>
          </a:p>
          <a:p>
            <a:pPr marL="342900" indent="-342900">
              <a:lnSpc>
                <a:spcPct val="150000"/>
              </a:lnSpc>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No herbicide residue in food</a:t>
            </a:r>
          </a:p>
          <a:p>
            <a:pPr marL="342900" indent="-342900">
              <a:lnSpc>
                <a:spcPct val="150000"/>
              </a:lnSpc>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Reduced dependence on purchased inputs</a:t>
            </a:r>
          </a:p>
          <a:p>
            <a:pPr marL="342900" indent="-342900">
              <a:lnSpc>
                <a:spcPct val="150000"/>
              </a:lnSpc>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Improved soil health </a:t>
            </a:r>
            <a:r>
              <a:rPr lang="en-US" sz="2400" b="1" dirty="0" err="1">
                <a:latin typeface="Times New Roman" panose="02020603050405020304" pitchFamily="18" charset="0"/>
                <a:cs typeface="Times New Roman" panose="02020603050405020304" pitchFamily="18" charset="0"/>
              </a:rPr>
              <a:t>etc</a:t>
            </a:r>
            <a:r>
              <a:rPr lang="en-US" sz="24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80558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56E78-096B-4659-9A5C-529D9DAB547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82F37A-43C1-445C-BBA6-D778B1136BF1}"/>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9A623846-025C-4447-B89A-531A3A4AC1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7039716D-B2A8-4264-B8D9-FF76FC827F15}"/>
              </a:ext>
            </a:extLst>
          </p:cNvPr>
          <p:cNvSpPr txBox="1"/>
          <p:nvPr/>
        </p:nvSpPr>
        <p:spPr>
          <a:xfrm>
            <a:off x="4501662" y="3066757"/>
            <a:ext cx="3813865" cy="1015663"/>
          </a:xfrm>
          <a:prstGeom prst="rect">
            <a:avLst/>
          </a:prstGeom>
          <a:noFill/>
        </p:spPr>
        <p:txBody>
          <a:bodyPr wrap="none" rtlCol="0">
            <a:spAutoFit/>
          </a:bodyPr>
          <a:lstStyle/>
          <a:p>
            <a:r>
              <a:rPr lang="en-US" sz="60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508719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361</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Subhashisa Praharaj</dc:creator>
  <cp:lastModifiedBy>Subhashisa Praharaj</cp:lastModifiedBy>
  <cp:revision>11</cp:revision>
  <dcterms:created xsi:type="dcterms:W3CDTF">2020-12-05T04:32:15Z</dcterms:created>
  <dcterms:modified xsi:type="dcterms:W3CDTF">2020-12-11T04:24:08Z</dcterms:modified>
</cp:coreProperties>
</file>