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BE6F7-38E0-45F6-BDBC-1F75E18101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B33E907-9020-4205-B4EE-AF46AF03DD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01A9DC-70E5-4034-A41F-CA2AA5B16306}"/>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C685AC0F-466A-4B19-B267-28903B426A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C73DAF-6695-4AAC-A145-4CCE65E76A30}"/>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625128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4F9C7-FE4D-4E52-82AA-A1ABF2A33CD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12BF3A-3721-468B-9ED9-6BEF467766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53D15D-BA74-40F3-85DF-CE3117CCC575}"/>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52628F70-F2FA-4188-AD0B-94A701CFBA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B24851-7216-40E6-BE9C-40F2322DF5A5}"/>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2210134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93689F-86CC-42AD-8D61-568C76041EF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D42836-228E-4377-97B8-1D425333DA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9FD859-942F-4816-9BC3-5C743F3691CB}"/>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F293AB0B-BCF6-48E5-BACE-D396467505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5F3FA7-A6C1-4EDF-9F16-29EF0173CDDD}"/>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719535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CFE2E-29C0-4C4C-9513-263561DB92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AA83DB-120A-4F5F-8CB0-E40C1AD239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AEB7FF-3108-4636-8360-E13C903816A5}"/>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9475D437-23E7-4001-B11E-2822E4ED0F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FA1963-D3C5-49B0-AFA8-66372DF27E94}"/>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1486158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BB3BA-8AEF-4FC8-91A9-298DEBCC2D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9218EC-4A5D-4B44-9540-D575AC904D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099214-101F-4FCF-81C7-614F5BB06C2D}"/>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7E2A68BA-BDCD-4C31-BE4C-7C4A13E4B1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6584CB-369E-4575-963C-57DC48D96EAE}"/>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2269832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50A40-8E73-4CA2-AD42-CFCC95483F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946866-788F-4413-936E-CCB347BB3E1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85B198-66A2-4B7D-A2CD-4FD5E30B55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22B234A-7548-4670-B9EF-A11986B1A8D5}"/>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6" name="Footer Placeholder 5">
            <a:extLst>
              <a:ext uri="{FF2B5EF4-FFF2-40B4-BE49-F238E27FC236}">
                <a16:creationId xmlns:a16="http://schemas.microsoft.com/office/drawing/2014/main" id="{BDE7E307-BC6F-47C4-AE21-328F4FC1E5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A045B5-B292-4C53-8960-289A5F44357D}"/>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737325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B0C2F-C8EB-44BC-9EC1-7C610D4A891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F670B-0E8E-49C2-B443-4E8E6360FD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D85B70-9F05-4900-AF9D-5FDBC8776C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FC4A3A-A830-43B9-8AD2-B634FDE7F8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929220-D155-4A30-A34D-CF8F6494F5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04369F-4B42-44FB-9F77-BB2434874F09}"/>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8" name="Footer Placeholder 7">
            <a:extLst>
              <a:ext uri="{FF2B5EF4-FFF2-40B4-BE49-F238E27FC236}">
                <a16:creationId xmlns:a16="http://schemas.microsoft.com/office/drawing/2014/main" id="{B7DBA88C-BAAA-4572-AD99-D070A5915F1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EE6FA1-B6EF-426E-8AD9-262C6E6D7B2C}"/>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1695230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0CE75-D44A-4147-A037-676C39BEAA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A39C1-F564-4F22-995B-D8367CDED298}"/>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4" name="Footer Placeholder 3">
            <a:extLst>
              <a:ext uri="{FF2B5EF4-FFF2-40B4-BE49-F238E27FC236}">
                <a16:creationId xmlns:a16="http://schemas.microsoft.com/office/drawing/2014/main" id="{B687F17B-21E5-4C92-B92B-703CE1EFA32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879A1B-616E-445F-BA53-2E246748E813}"/>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1683401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A4E052-7258-4A5B-83DA-70B3140D5CE0}"/>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3" name="Footer Placeholder 2">
            <a:extLst>
              <a:ext uri="{FF2B5EF4-FFF2-40B4-BE49-F238E27FC236}">
                <a16:creationId xmlns:a16="http://schemas.microsoft.com/office/drawing/2014/main" id="{FCBF41CF-A118-4260-894C-E1BB072035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51BC12-0CA3-4049-9060-E62844C6A651}"/>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1596488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34C39-6979-44C7-BFC9-56507267A8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993102-331E-46C2-981F-BE15223176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D0373A-1F02-4658-8E06-DE52E88FF3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6916FC-8324-46EB-AC99-6C7996C7B73E}"/>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6" name="Footer Placeholder 5">
            <a:extLst>
              <a:ext uri="{FF2B5EF4-FFF2-40B4-BE49-F238E27FC236}">
                <a16:creationId xmlns:a16="http://schemas.microsoft.com/office/drawing/2014/main" id="{FEC3DD33-8FB1-43EC-8168-ACA633D327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34F0B4-7A3F-4D23-916F-3A0129F77F65}"/>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858112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5B4E5-8608-4D5A-A892-AD3BC5E074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F247E2-FBE7-4494-BEBD-5BCCD05E49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2EA46D-E53F-4D12-A56E-D7745897ED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16BF49-A4E9-4B25-B679-ECE9C8A0C678}"/>
              </a:ext>
            </a:extLst>
          </p:cNvPr>
          <p:cNvSpPr>
            <a:spLocks noGrp="1"/>
          </p:cNvSpPr>
          <p:nvPr>
            <p:ph type="dt" sz="half" idx="10"/>
          </p:nvPr>
        </p:nvSpPr>
        <p:spPr/>
        <p:txBody>
          <a:bodyPr/>
          <a:lstStyle/>
          <a:p>
            <a:fld id="{AB5C39E9-568E-46FD-ABC8-A5B772153368}" type="datetimeFigureOut">
              <a:rPr lang="en-US" smtClean="0"/>
              <a:t>12/11/2020</a:t>
            </a:fld>
            <a:endParaRPr lang="en-US"/>
          </a:p>
        </p:txBody>
      </p:sp>
      <p:sp>
        <p:nvSpPr>
          <p:cNvPr id="6" name="Footer Placeholder 5">
            <a:extLst>
              <a:ext uri="{FF2B5EF4-FFF2-40B4-BE49-F238E27FC236}">
                <a16:creationId xmlns:a16="http://schemas.microsoft.com/office/drawing/2014/main" id="{0E029ACD-545B-4B43-A98D-DB13512908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A41F76-E5D0-4BFE-801F-AF6086565387}"/>
              </a:ext>
            </a:extLst>
          </p:cNvPr>
          <p:cNvSpPr>
            <a:spLocks noGrp="1"/>
          </p:cNvSpPr>
          <p:nvPr>
            <p:ph type="sldNum" sz="quarter" idx="12"/>
          </p:nvPr>
        </p:nvSpPr>
        <p:spPr/>
        <p:txBody>
          <a:bodyPr/>
          <a:lstStyle/>
          <a:p>
            <a:fld id="{698AE1BF-4E64-4507-904E-DD91A143E256}" type="slidenum">
              <a:rPr lang="en-US" smtClean="0"/>
              <a:t>‹#›</a:t>
            </a:fld>
            <a:endParaRPr lang="en-US"/>
          </a:p>
        </p:txBody>
      </p:sp>
    </p:spTree>
    <p:extLst>
      <p:ext uri="{BB962C8B-B14F-4D97-AF65-F5344CB8AC3E}">
        <p14:creationId xmlns:p14="http://schemas.microsoft.com/office/powerpoint/2010/main" val="3249368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584E98-7DCF-4105-B37B-329A8CC79B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DFFDCE3-6BA6-4B71-B059-3744C84ACE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580827-5494-447E-8078-8917233692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5C39E9-568E-46FD-ABC8-A5B772153368}" type="datetimeFigureOut">
              <a:rPr lang="en-US" smtClean="0"/>
              <a:t>12/11/2020</a:t>
            </a:fld>
            <a:endParaRPr lang="en-US"/>
          </a:p>
        </p:txBody>
      </p:sp>
      <p:sp>
        <p:nvSpPr>
          <p:cNvPr id="5" name="Footer Placeholder 4">
            <a:extLst>
              <a:ext uri="{FF2B5EF4-FFF2-40B4-BE49-F238E27FC236}">
                <a16:creationId xmlns:a16="http://schemas.microsoft.com/office/drawing/2014/main" id="{C0B804EA-88DE-48DF-981D-A49969708D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E63D47C-A5D9-47AE-A9FC-3AA6AB3796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8AE1BF-4E64-4507-904E-DD91A143E256}" type="slidenum">
              <a:rPr lang="en-US" smtClean="0"/>
              <a:t>‹#›</a:t>
            </a:fld>
            <a:endParaRPr lang="en-US"/>
          </a:p>
        </p:txBody>
      </p:sp>
    </p:spTree>
    <p:extLst>
      <p:ext uri="{BB962C8B-B14F-4D97-AF65-F5344CB8AC3E}">
        <p14:creationId xmlns:p14="http://schemas.microsoft.com/office/powerpoint/2010/main" val="1701000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77E71-1A32-46D0-9BB7-4C8DB08AA7BC}"/>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EF7DE761-C516-45E7-A522-B27BA6F3E3A1}"/>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3A8679E2-EDD0-4B8A-9EB7-1278F5EDE1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8" name="TextBox 7">
            <a:extLst>
              <a:ext uri="{FF2B5EF4-FFF2-40B4-BE49-F238E27FC236}">
                <a16:creationId xmlns:a16="http://schemas.microsoft.com/office/drawing/2014/main" id="{98722809-D88C-4535-964A-13707569A9C3}"/>
              </a:ext>
            </a:extLst>
          </p:cNvPr>
          <p:cNvSpPr txBox="1"/>
          <p:nvPr/>
        </p:nvSpPr>
        <p:spPr>
          <a:xfrm>
            <a:off x="4099443" y="367978"/>
            <a:ext cx="5325432" cy="1354217"/>
          </a:xfrm>
          <a:prstGeom prst="rect">
            <a:avLst/>
          </a:prstGeom>
          <a:noFill/>
        </p:spPr>
        <p:txBody>
          <a:bodyPr wrap="none" rtlCol="0">
            <a:spAutoFit/>
          </a:bodyPr>
          <a:lstStyle/>
          <a:p>
            <a:r>
              <a:rPr lang="en-US" sz="3200" b="1" dirty="0">
                <a:solidFill>
                  <a:srgbClr val="C00000"/>
                </a:solidFill>
                <a:latin typeface="Times New Roman" panose="02020603050405020304" pitchFamily="18" charset="0"/>
                <a:cs typeface="Times New Roman" panose="02020603050405020304" pitchFamily="18" charset="0"/>
              </a:rPr>
              <a:t>Center for Smart Agriculture</a:t>
            </a:r>
          </a:p>
          <a:p>
            <a:pPr algn="ct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a:solidFill>
                  <a:schemeClr val="accent1"/>
                </a:solidFill>
                <a:latin typeface="Times New Roman" panose="02020603050405020304" pitchFamily="18" charset="0"/>
                <a:cs typeface="Times New Roman" panose="02020603050405020304" pitchFamily="18" charset="0"/>
              </a:rPr>
              <a:t>Organic Farming</a:t>
            </a:r>
          </a:p>
          <a:p>
            <a:endParaRPr lang="en-US"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D0C7B749-24A6-415B-A319-9F4699DFA562}"/>
              </a:ext>
            </a:extLst>
          </p:cNvPr>
          <p:cNvSpPr txBox="1"/>
          <p:nvPr/>
        </p:nvSpPr>
        <p:spPr>
          <a:xfrm>
            <a:off x="1531714" y="5258348"/>
            <a:ext cx="10660286" cy="954107"/>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Module 3: </a:t>
            </a:r>
            <a:r>
              <a:rPr lang="en-US" sz="2800" b="1" dirty="0">
                <a:latin typeface="Times New Roman" panose="02020603050405020304" pitchFamily="18" charset="0"/>
                <a:cs typeface="Times New Roman" panose="02020603050405020304" pitchFamily="18" charset="0"/>
              </a:rPr>
              <a:t>Organic crop management</a:t>
            </a:r>
          </a:p>
          <a:p>
            <a:r>
              <a:rPr lang="en-US" sz="2800" b="1" dirty="0">
                <a:solidFill>
                  <a:srgbClr val="FF0000"/>
                </a:solidFill>
                <a:latin typeface="Times New Roman" panose="02020603050405020304" pitchFamily="18" charset="0"/>
                <a:cs typeface="Times New Roman" panose="02020603050405020304" pitchFamily="18" charset="0"/>
              </a:rPr>
              <a:t>Session 14: </a:t>
            </a:r>
            <a:r>
              <a:rPr lang="en-IN" sz="2800" b="1" dirty="0">
                <a:effectLst/>
                <a:latin typeface="Times New Roman" panose="02020603050405020304" pitchFamily="18" charset="0"/>
                <a:ea typeface="Calibri" panose="020F0502020204030204" pitchFamily="34" charset="0"/>
              </a:rPr>
              <a:t>Crop health management in organic production</a:t>
            </a:r>
            <a:endParaRPr lang="en-US" sz="2800" b="1" dirty="0">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5DB24EA6-BC4D-4C20-A1AA-6D78159396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8210" y="1600200"/>
            <a:ext cx="5587897" cy="34750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640481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5B7CD-64FD-4C1B-9AA1-373DA4AF5C7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DAB4A7E-A145-40EC-AB62-C5E3D991E863}"/>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6D0CC8CC-1BB7-428B-8EE4-0C78C38613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DA0C7137-24D2-4BCD-A4EC-EBA5D3C6446F}"/>
              </a:ext>
            </a:extLst>
          </p:cNvPr>
          <p:cNvSpPr txBox="1"/>
          <p:nvPr/>
        </p:nvSpPr>
        <p:spPr>
          <a:xfrm>
            <a:off x="2475914" y="612844"/>
            <a:ext cx="9509760" cy="5940088"/>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SOIL-BORNE DISEASES:</a:t>
            </a:r>
          </a:p>
          <a:p>
            <a:endParaRPr lang="en-US" sz="20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In organic agriculture most soil-borne diseases and pests can be controlled by stimulating bio-diversity in and above the soil, by feeding soil life with organic soil amendments and good soil management and by choosing site-specific crops in a balanced rotation. </a:t>
            </a:r>
          </a:p>
          <a:p>
            <a:pPr marL="342900" indent="-342900" algn="just">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The power of disease suppressive ability of (organic) soils and soil life is known, more research is needed to be able to use soil life as a management tool to increase the power of soil </a:t>
            </a:r>
            <a:r>
              <a:rPr lang="en-US" sz="2400" dirty="0" err="1">
                <a:latin typeface="Times New Roman" panose="02020603050405020304" pitchFamily="18" charset="0"/>
                <a:cs typeface="Times New Roman" panose="02020603050405020304" pitchFamily="18" charset="0"/>
              </a:rPr>
              <a:t>defence</a:t>
            </a:r>
            <a:r>
              <a:rPr lang="en-US" sz="2400" dirty="0">
                <a:latin typeface="Times New Roman" panose="02020603050405020304" pitchFamily="18" charset="0"/>
                <a:cs typeface="Times New Roman" panose="02020603050405020304" pitchFamily="18" charset="0"/>
              </a:rPr>
              <a:t> in a more controlled way. </a:t>
            </a:r>
          </a:p>
          <a:p>
            <a:pPr marL="342900" indent="-342900" algn="just">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 Success is intimately related to the choice of the right crops in right sequence and in the right frequency suppressing not only populations of soil borne pests and diseases, but also of weeds and creating a diverse soil life where beneficial organism also flourish</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65667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7A532-A897-4738-9B4C-2AFAD483CEA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3F18935-5069-48C6-B697-1BA7E473B03D}"/>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E375EAB0-187C-400A-8E43-5DB2261EB6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7" name="TextBox 6">
            <a:extLst>
              <a:ext uri="{FF2B5EF4-FFF2-40B4-BE49-F238E27FC236}">
                <a16:creationId xmlns:a16="http://schemas.microsoft.com/office/drawing/2014/main" id="{E6C1BE40-8653-496D-9B7C-FCB4A9D7F5D6}"/>
              </a:ext>
            </a:extLst>
          </p:cNvPr>
          <p:cNvSpPr txBox="1"/>
          <p:nvPr/>
        </p:nvSpPr>
        <p:spPr>
          <a:xfrm>
            <a:off x="2400300" y="365125"/>
            <a:ext cx="9570329" cy="7048083"/>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AIR-BORNE DISEASES</a:t>
            </a:r>
          </a:p>
          <a:p>
            <a:endParaRPr lang="en-US" sz="20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In organic or reduced-input farms, root diseases and pests are, generally, less severe than or just as severe as some specific foliar diseases. </a:t>
            </a:r>
          </a:p>
          <a:p>
            <a:pPr algn="just"/>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Foliar diseases are more difficult to control by biological or cultural measures than root diseases, because foliar disease development is much more determined by climatic factors than by antagonistic or parasitic interactions on the Leaf surface</a:t>
            </a:r>
          </a:p>
          <a:p>
            <a:pPr algn="just"/>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Many foliar diseases and pests are air-borne, so that rotation (diversification in time) plays a limited role, although spatial crop diversification in combination with varietal disease resistances has an effect</a:t>
            </a:r>
          </a:p>
          <a:p>
            <a:pPr algn="just"/>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 The concept is that for most air-borne diseases good crop management will improve the tolerance of a crop. Shortage as well as an overdose of nutrients reduces the tolerance of the crop. </a:t>
            </a:r>
          </a:p>
          <a:p>
            <a:endParaRPr lang="en-US" sz="2400" dirty="0">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Contd</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856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E364-37F6-4FE1-9B74-F80119F3251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FFFB5D3-E5B8-45A4-9C37-C5B35164E821}"/>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D470F59B-85AF-49CA-AECA-E79FCC6CD0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6FA313CE-0EB5-46DF-9B1B-EF85FE8C011F}"/>
              </a:ext>
            </a:extLst>
          </p:cNvPr>
          <p:cNvSpPr txBox="1"/>
          <p:nvPr/>
        </p:nvSpPr>
        <p:spPr>
          <a:xfrm>
            <a:off x="2771335" y="1690688"/>
            <a:ext cx="9017391" cy="4893647"/>
          </a:xfrm>
          <a:prstGeom prst="rect">
            <a:avLst/>
          </a:prstGeom>
          <a:noFill/>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Another diversification strategy to reduce spreading of airborne diseases, such as rusts and powdery mildew in cereals and pests, is through mixed cropping and variety mixtures, creating more within-field genetic variation</a:t>
            </a:r>
          </a:p>
          <a:p>
            <a:pPr algn="just"/>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Other diversification practices for enlarging the self-regulatory ability of the farm-ecosystem related to crop health include biological control using natural predators. </a:t>
            </a:r>
          </a:p>
          <a:p>
            <a:pPr algn="just"/>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Another aspect that has received a lot of attention recently is the mycotoxins produced by Fusarium </a:t>
            </a:r>
            <a:r>
              <a:rPr lang="en-US" sz="2400" dirty="0" err="1">
                <a:latin typeface="Times New Roman" panose="02020603050405020304" pitchFamily="18" charset="0"/>
                <a:cs typeface="Times New Roman" panose="02020603050405020304" pitchFamily="18" charset="0"/>
              </a:rPr>
              <a:t>sp</a:t>
            </a:r>
            <a:r>
              <a:rPr lang="en-US" sz="2400" dirty="0">
                <a:latin typeface="Times New Roman" panose="02020603050405020304" pitchFamily="18" charset="0"/>
                <a:cs typeface="Times New Roman" panose="02020603050405020304" pitchFamily="18" charset="0"/>
              </a:rPr>
              <a:t> on cereal grain. It appears that this problem is not larger in organic agriculture than it is for conventional cereal production</a:t>
            </a:r>
          </a:p>
        </p:txBody>
      </p:sp>
    </p:spTree>
    <p:extLst>
      <p:ext uri="{BB962C8B-B14F-4D97-AF65-F5344CB8AC3E}">
        <p14:creationId xmlns:p14="http://schemas.microsoft.com/office/powerpoint/2010/main" val="3353548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32222-D690-473D-ABB9-0D83E44194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1DFC20-56F0-400E-9590-87167F9A827F}"/>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8C132676-33A9-4A99-A03C-E40E671F90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EB8F8967-5EB2-44B0-9C2D-748CAB648653}"/>
              </a:ext>
            </a:extLst>
          </p:cNvPr>
          <p:cNvSpPr txBox="1"/>
          <p:nvPr/>
        </p:nvSpPr>
        <p:spPr>
          <a:xfrm>
            <a:off x="2874890" y="1688574"/>
            <a:ext cx="7526215" cy="4031873"/>
          </a:xfrm>
          <a:prstGeom prst="rect">
            <a:avLst/>
          </a:prstGeom>
          <a:noFill/>
        </p:spPr>
        <p:txBody>
          <a:bodyPr wrap="square" rtlCol="0">
            <a:spAutoFit/>
          </a:bodyPr>
          <a:lstStyle/>
          <a:p>
            <a:pPr algn="ctr"/>
            <a:r>
              <a:rPr lang="en-US" sz="2400" b="1" dirty="0">
                <a:latin typeface="Times New Roman" panose="02020603050405020304" pitchFamily="18" charset="0"/>
                <a:cs typeface="Times New Roman" panose="02020603050405020304" pitchFamily="18" charset="0"/>
              </a:rPr>
              <a:t>SEED-BORNE DISEASES </a:t>
            </a:r>
          </a:p>
          <a:p>
            <a:pPr algn="just"/>
            <a:endParaRPr lang="en-US" sz="20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Healthy seed is one of the most important input for crop production</a:t>
            </a:r>
          </a:p>
          <a:p>
            <a:pPr marL="342900" indent="-342900" algn="just">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Seeds free from seed borne diseases should be sown</a:t>
            </a:r>
          </a:p>
          <a:p>
            <a:pPr marL="342900" indent="-342900" algn="just">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Care should be taken to evaluate seed health before sowing</a:t>
            </a:r>
          </a:p>
          <a:p>
            <a:pPr algn="just"/>
            <a:endParaRPr lang="en-US" sz="2400" b="1"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2772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4018E-A7CF-4CCC-9FEC-EC9A45FB440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923744D-1CDB-45FF-AABA-4C4834E95E14}"/>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3A48A764-181A-42C9-ABC8-01516B3C9B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5" name="TextBox 4">
            <a:extLst>
              <a:ext uri="{FF2B5EF4-FFF2-40B4-BE49-F238E27FC236}">
                <a16:creationId xmlns:a16="http://schemas.microsoft.com/office/drawing/2014/main" id="{31F88B47-715A-4528-8861-B994EAE34EDA}"/>
              </a:ext>
            </a:extLst>
          </p:cNvPr>
          <p:cNvSpPr txBox="1"/>
          <p:nvPr/>
        </p:nvSpPr>
        <p:spPr>
          <a:xfrm>
            <a:off x="2141336" y="0"/>
            <a:ext cx="9615099" cy="110799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IN" sz="2400" b="1" dirty="0">
                <a:effectLst/>
                <a:latin typeface="Times New Roman" panose="02020603050405020304" pitchFamily="18" charset="0"/>
                <a:ea typeface="Calibri" panose="020F0502020204030204" pitchFamily="34" charset="0"/>
                <a:cs typeface="Times New Roman" panose="02020603050405020304" pitchFamily="18" charset="0"/>
              </a:rPr>
              <a:t>Indigenous Technical Knowledge (ITK) related to insect-pest and disease management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6" name="TextBox 5">
            <a:extLst>
              <a:ext uri="{FF2B5EF4-FFF2-40B4-BE49-F238E27FC236}">
                <a16:creationId xmlns:a16="http://schemas.microsoft.com/office/drawing/2014/main" id="{589B7081-B79F-4D53-A7BA-EA412F8DC2B1}"/>
              </a:ext>
            </a:extLst>
          </p:cNvPr>
          <p:cNvSpPr txBox="1"/>
          <p:nvPr/>
        </p:nvSpPr>
        <p:spPr>
          <a:xfrm flipH="1">
            <a:off x="2141337" y="1282115"/>
            <a:ext cx="9463314" cy="6037550"/>
          </a:xfrm>
          <a:prstGeom prst="rect">
            <a:avLst/>
          </a:prstGeom>
          <a:noFill/>
        </p:spPr>
        <p:txBody>
          <a:bodyPr wrap="square" rtlCol="0">
            <a:spAutoFit/>
          </a:bodyPr>
          <a:lstStyle/>
          <a:p>
            <a:pPr marL="342900" marR="0" lvl="0" indent="-342900" algn="just">
              <a:lnSpc>
                <a:spcPct val="150000"/>
              </a:lnSpc>
              <a:spcBef>
                <a:spcPts val="0"/>
              </a:spcBef>
              <a:spcAft>
                <a:spcPts val="0"/>
              </a:spcAft>
              <a:buFont typeface="Symbol" panose="05050102010706020507" pitchFamily="18" charset="2"/>
              <a:buChar char=""/>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For generations, using neem leaves in storage bags as a means of preventing damage by pests has been employed by farmers in India. It is observed that farmers of West Bengal, Bihar, Andhra Pradesh and Tamil Nadu used it to protect paddy, and those in Madhya Pradesh, Uttar Pradesh, Haryana, Punjab and Maharashtra to protect wheat.</a:t>
            </a:r>
          </a:p>
          <a:p>
            <a:pPr marR="0" lvl="0" algn="just">
              <a:lnSpc>
                <a:spcPct val="150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1000"/>
              </a:spcAft>
              <a:buFont typeface="Symbol" panose="05050102010706020507" pitchFamily="18" charset="2"/>
              <a:buChar char=""/>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The bins, baskets or cans used for storing the grains are generally made of thatch bamboo, wood or thin sheets of aluminium. Grain is also stored in large earthenware pots, and many of the farmers in the low- income group make use of bamboo baskets, or gunnysacks (bags made of jute fibres). For every 50 kg of grains, about 200 grams of </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neem </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leaves, together with a few of the more tender branches, are added. This technique can also be used for other types of grain elsewhere in other parts of the world.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80558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3DD04-9936-421D-9891-B565FC0B6E8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7B2E4EA-60B4-446A-BFB4-BEFEDD3AB4AC}"/>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ACF02F41-4272-41A7-9B87-EF8A48991D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5" name="TextBox 4">
            <a:extLst>
              <a:ext uri="{FF2B5EF4-FFF2-40B4-BE49-F238E27FC236}">
                <a16:creationId xmlns:a16="http://schemas.microsoft.com/office/drawing/2014/main" id="{802B3F22-5D6D-499E-8B9A-B589FCE779E6}"/>
              </a:ext>
            </a:extLst>
          </p:cNvPr>
          <p:cNvSpPr txBox="1"/>
          <p:nvPr/>
        </p:nvSpPr>
        <p:spPr>
          <a:xfrm>
            <a:off x="2342661" y="365125"/>
            <a:ext cx="9277252" cy="6119945"/>
          </a:xfrm>
          <a:prstGeom prst="rect">
            <a:avLst/>
          </a:prstGeom>
          <a:noFill/>
        </p:spPr>
        <p:txBody>
          <a:bodyPr wrap="square" rtlCol="0">
            <a:spAutoFit/>
          </a:bodyPr>
          <a:lstStyle/>
          <a:p>
            <a:pPr marL="342900" marR="0" lvl="0" indent="-342900" algn="just">
              <a:lnSpc>
                <a:spcPct val="150000"/>
              </a:lnSpc>
              <a:spcBef>
                <a:spcPts val="0"/>
              </a:spcBef>
              <a:spcAft>
                <a:spcPts val="0"/>
              </a:spcAft>
              <a:buFont typeface="Symbol" panose="05050102010706020507" pitchFamily="18"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Dry </a:t>
            </a:r>
            <a:r>
              <a:rPr lang="en-IN" sz="2400" i="1" dirty="0">
                <a:effectLst/>
                <a:latin typeface="Times New Roman" panose="02020603050405020304" pitchFamily="18" charset="0"/>
                <a:ea typeface="Calibri" panose="020F0502020204030204" pitchFamily="34" charset="0"/>
                <a:cs typeface="Times New Roman" panose="02020603050405020304" pitchFamily="18" charset="0"/>
              </a:rPr>
              <a:t>mahua</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flowers (</a:t>
            </a:r>
            <a:r>
              <a:rPr lang="en-IN" sz="2400" i="1" dirty="0" err="1">
                <a:effectLst/>
                <a:latin typeface="Times New Roman" panose="02020603050405020304" pitchFamily="18" charset="0"/>
                <a:ea typeface="Calibri" panose="020F0502020204030204" pitchFamily="34" charset="0"/>
                <a:cs typeface="Times New Roman" panose="02020603050405020304" pitchFamily="18" charset="0"/>
              </a:rPr>
              <a:t>Madhuka</a:t>
            </a:r>
            <a:r>
              <a:rPr lang="en-IN"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400" i="1" dirty="0" err="1">
                <a:effectLst/>
                <a:latin typeface="Times New Roman" panose="02020603050405020304" pitchFamily="18" charset="0"/>
                <a:ea typeface="Calibri" panose="020F0502020204030204" pitchFamily="34" charset="0"/>
                <a:cs typeface="Times New Roman" panose="02020603050405020304" pitchFamily="18" charset="0"/>
              </a:rPr>
              <a:t>india</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are applied to the field at the rate of 10-15 kg/hectare without any other mixture to control </a:t>
            </a:r>
            <a:r>
              <a:rPr lang="en-IN" sz="2400" dirty="0" err="1">
                <a:effectLst/>
                <a:latin typeface="Times New Roman" panose="02020603050405020304" pitchFamily="18" charset="0"/>
                <a:ea typeface="Calibri" panose="020F0502020204030204" pitchFamily="34" charset="0"/>
                <a:cs typeface="Times New Roman" panose="02020603050405020304" pitchFamily="18" charset="0"/>
              </a:rPr>
              <a:t>Gaygwalan</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400" i="1" dirty="0" err="1">
                <a:effectLst/>
                <a:latin typeface="Times New Roman" panose="02020603050405020304" pitchFamily="18" charset="0"/>
                <a:ea typeface="Calibri" panose="020F0502020204030204" pitchFamily="34" charset="0"/>
                <a:cs typeface="Times New Roman" panose="02020603050405020304" pitchFamily="18" charset="0"/>
              </a:rPr>
              <a:t>Scalopendra</a:t>
            </a:r>
            <a:r>
              <a:rPr lang="en-IN"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400" i="1" dirty="0" err="1">
                <a:effectLst/>
                <a:latin typeface="Times New Roman" panose="02020603050405020304" pitchFamily="18" charset="0"/>
                <a:ea typeface="Calibri" panose="020F0502020204030204" pitchFamily="34" charset="0"/>
                <a:cs typeface="Times New Roman" panose="02020603050405020304" pitchFamily="18" charset="0"/>
              </a:rPr>
              <a:t>spp</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pest that causes economic losses to crop amounting to 20 percent of soyabean. The insect, after feeding on the flower, becomes unconscious for 20-25 days, which is enough to save the crop.</a:t>
            </a:r>
          </a:p>
          <a:p>
            <a:pPr marL="342900" marR="0" lvl="0" indent="-342900" algn="just">
              <a:lnSpc>
                <a:spcPct val="150000"/>
              </a:lnSpc>
              <a:spcBef>
                <a:spcPts val="0"/>
              </a:spcBef>
              <a:spcAft>
                <a:spcPts val="0"/>
              </a:spcAft>
              <a:buFont typeface="Symbol" panose="05050102010706020507" pitchFamily="18" charset="2"/>
              <a:buChar char=""/>
            </a:pP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50000"/>
              </a:lnSpc>
              <a:spcAft>
                <a:spcPts val="1000"/>
              </a:spcAft>
              <a:buFont typeface="Symbol" panose="05050102010706020507" pitchFamily="18"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Farmers collect 1000-1200 fresh leaves with buds from </a:t>
            </a:r>
            <a:r>
              <a:rPr lang="en-IN" sz="2400" i="1" dirty="0">
                <a:effectLst/>
                <a:latin typeface="Times New Roman" panose="02020603050405020304" pitchFamily="18" charset="0"/>
                <a:ea typeface="Calibri" panose="020F0502020204030204" pitchFamily="34" charset="0"/>
                <a:cs typeface="Times New Roman" panose="02020603050405020304" pitchFamily="18" charset="0"/>
              </a:rPr>
              <a:t>Ipomea</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bushes. The leaves are placed in 30-35 </a:t>
            </a:r>
            <a:r>
              <a:rPr lang="en-IN" sz="2400" dirty="0" err="1">
                <a:effectLst/>
                <a:latin typeface="Times New Roman" panose="02020603050405020304" pitchFamily="18" charset="0"/>
                <a:ea typeface="Calibri" panose="020F0502020204030204" pitchFamily="34" charset="0"/>
                <a:cs typeface="Times New Roman" panose="02020603050405020304" pitchFamily="18" charset="0"/>
              </a:rPr>
              <a:t>liters</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of water and boiled until the liquid turns milky white. The solution has to be sprayed within four days of its preparation to control the larvae of </a:t>
            </a:r>
            <a:r>
              <a:rPr lang="en-IN" sz="2400" i="1" dirty="0" err="1">
                <a:effectLst/>
                <a:latin typeface="Times New Roman" panose="02020603050405020304" pitchFamily="18" charset="0"/>
                <a:ea typeface="Calibri" panose="020F0502020204030204" pitchFamily="34" charset="0"/>
                <a:cs typeface="Times New Roman" panose="02020603050405020304" pitchFamily="18" charset="0"/>
              </a:rPr>
              <a:t>Helicoverpa</a:t>
            </a:r>
            <a:r>
              <a:rPr lang="en-IN"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400" i="1" dirty="0" err="1">
                <a:effectLst/>
                <a:latin typeface="Times New Roman" panose="02020603050405020304" pitchFamily="18" charset="0"/>
                <a:ea typeface="Calibri" panose="020F0502020204030204" pitchFamily="34" charset="0"/>
                <a:cs typeface="Times New Roman" panose="02020603050405020304" pitchFamily="18" charset="0"/>
              </a:rPr>
              <a:t>armigera</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spotted bollworm and armyworm</a:t>
            </a: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5045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420C1-EE59-4C66-98E5-BF513F6D7B7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312A6A7-0406-47ED-9601-D558F03F642E}"/>
              </a:ext>
            </a:extLst>
          </p:cNvPr>
          <p:cNvSpPr>
            <a:spLocks noGrp="1"/>
          </p:cNvSpPr>
          <p:nvPr>
            <p:ph idx="1"/>
          </p:nvPr>
        </p:nvSpPr>
        <p:spPr/>
        <p:txBody>
          <a:bodyPr/>
          <a:lstStyle/>
          <a:p>
            <a:endParaRPr lang="en-US"/>
          </a:p>
        </p:txBody>
      </p:sp>
      <p:pic>
        <p:nvPicPr>
          <p:cNvPr id="6" name="Picture 5">
            <a:extLst>
              <a:ext uri="{FF2B5EF4-FFF2-40B4-BE49-F238E27FC236}">
                <a16:creationId xmlns:a16="http://schemas.microsoft.com/office/drawing/2014/main" id="{DA56F328-4A39-4064-B1D6-99B4B300FB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7" name="TextBox 6">
            <a:extLst>
              <a:ext uri="{FF2B5EF4-FFF2-40B4-BE49-F238E27FC236}">
                <a16:creationId xmlns:a16="http://schemas.microsoft.com/office/drawing/2014/main" id="{4312C8D6-6591-45FC-BBBF-9B24390C29B7}"/>
              </a:ext>
            </a:extLst>
          </p:cNvPr>
          <p:cNvSpPr txBox="1"/>
          <p:nvPr/>
        </p:nvSpPr>
        <p:spPr>
          <a:xfrm>
            <a:off x="2180492" y="310100"/>
            <a:ext cx="9592408" cy="7905049"/>
          </a:xfrm>
          <a:prstGeom prst="rect">
            <a:avLst/>
          </a:prstGeom>
          <a:noFill/>
        </p:spPr>
        <p:txBody>
          <a:bodyPr wrap="square" rtlCol="0">
            <a:spAutoFit/>
          </a:bodyPr>
          <a:lstStyle/>
          <a:p>
            <a:pPr marL="342900" marR="0" lvl="0" indent="-342900" algn="just">
              <a:lnSpc>
                <a:spcPct val="150000"/>
              </a:lnSpc>
              <a:spcBef>
                <a:spcPts val="600"/>
              </a:spcBef>
              <a:spcAft>
                <a:spcPts val="1000"/>
              </a:spcAft>
              <a:buFont typeface="Symbol" panose="05050102010706020507" pitchFamily="18"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Deep ploughing is taken up in summer in drylands for avoiding hard pan in soil, improving water holding capacity and pest control.</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600"/>
              </a:spcBef>
              <a:spcAft>
                <a:spcPts val="1000"/>
              </a:spcAft>
              <a:buFont typeface="Symbol" panose="05050102010706020507" pitchFamily="18"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Neem leaves are buried in soil for termite control.</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600"/>
              </a:spcBef>
              <a:spcAft>
                <a:spcPts val="1000"/>
              </a:spcAft>
              <a:buFont typeface="Symbol" panose="05050102010706020507" pitchFamily="18"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Intercropping castor, </a:t>
            </a:r>
            <a:r>
              <a:rPr lang="en-IN" sz="2400" dirty="0" err="1">
                <a:effectLst/>
                <a:latin typeface="Times New Roman" panose="02020603050405020304" pitchFamily="18" charset="0"/>
                <a:ea typeface="Calibri" panose="020F0502020204030204" pitchFamily="34" charset="0"/>
                <a:cs typeface="Times New Roman" panose="02020603050405020304" pitchFamily="18" charset="0"/>
              </a:rPr>
              <a:t>Bhendi</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and Cluster beans with Cotton reduced pest and disease incidence in Cotton.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600"/>
              </a:spcBef>
              <a:spcAft>
                <a:spcPts val="1000"/>
              </a:spcAft>
              <a:buFont typeface="Symbol" panose="05050102010706020507" pitchFamily="18" charset="2"/>
              <a:buChar char=""/>
            </a:pP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Farmers grow gram with linseed or coriander to save gram crop from wilt disease.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600"/>
              </a:spcBef>
              <a:spcAft>
                <a:spcPts val="1000"/>
              </a:spcAft>
              <a:buFont typeface="Symbol" panose="05050102010706020507" pitchFamily="18" charset="2"/>
              <a:buChar char=""/>
            </a:pP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Mix cropping of pigeon pea with grain sorghum escapes wilt disease.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600"/>
              </a:spcBef>
              <a:spcAft>
                <a:spcPts val="1000"/>
              </a:spcAft>
              <a:buFont typeface="Symbol" panose="05050102010706020507" pitchFamily="18" charset="2"/>
              <a:buChar char=""/>
            </a:pP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Tying the broad basal stem of mango tree with polythene, mealy bug of mango can be controlled.</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600"/>
              </a:spcBef>
              <a:spcAft>
                <a:spcPts val="1000"/>
              </a:spcAft>
              <a:buFont typeface="Symbol" panose="05050102010706020507" pitchFamily="18" charset="2"/>
              <a:buChar char=""/>
            </a:pPr>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 prevent attack of wilt disease in gram and lentil, farmers mix 100 ml mustard oil with 40 kg seeds at the time of sowing</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5959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56E78-096B-4659-9A5C-529D9DAB547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082F37A-43C1-445C-BBA6-D778B1136BF1}"/>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9A623846-025C-4447-B89A-531A3A4AC1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406" y="0"/>
            <a:ext cx="12360812" cy="6858000"/>
          </a:xfrm>
          <a:prstGeom prst="rect">
            <a:avLst/>
          </a:prstGeom>
        </p:spPr>
      </p:pic>
      <p:sp>
        <p:nvSpPr>
          <p:cNvPr id="5" name="TextBox 4">
            <a:extLst>
              <a:ext uri="{FF2B5EF4-FFF2-40B4-BE49-F238E27FC236}">
                <a16:creationId xmlns:a16="http://schemas.microsoft.com/office/drawing/2014/main" id="{57E3D6F4-EC8C-4475-991D-3C92C7E0EF15}"/>
              </a:ext>
            </a:extLst>
          </p:cNvPr>
          <p:cNvSpPr txBox="1"/>
          <p:nvPr/>
        </p:nvSpPr>
        <p:spPr>
          <a:xfrm>
            <a:off x="4368800" y="2984500"/>
            <a:ext cx="3089628" cy="830997"/>
          </a:xfrm>
          <a:prstGeom prst="rect">
            <a:avLst/>
          </a:prstGeom>
          <a:noFill/>
        </p:spPr>
        <p:txBody>
          <a:bodyPr wrap="none" rtlCol="0">
            <a:spAutoFit/>
          </a:bodyPr>
          <a:lstStyle/>
          <a:p>
            <a:r>
              <a:rPr lang="en-US" sz="48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3508719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853</Words>
  <Application>Microsoft Office PowerPoint</Application>
  <PresentationFormat>Widescreen</PresentationFormat>
  <Paragraphs>49</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Subhashisa Praharaj</dc:creator>
  <cp:lastModifiedBy>Subhashisa Praharaj</cp:lastModifiedBy>
  <cp:revision>16</cp:revision>
  <dcterms:created xsi:type="dcterms:W3CDTF">2020-12-05T04:32:15Z</dcterms:created>
  <dcterms:modified xsi:type="dcterms:W3CDTF">2020-12-11T04:24:25Z</dcterms:modified>
</cp:coreProperties>
</file>