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BE6F7-38E0-45F6-BDBC-1F75E18101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33E907-9020-4205-B4EE-AF46AF03DD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01A9DC-70E5-4034-A41F-CA2AA5B16306}"/>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C685AC0F-466A-4B19-B267-28903B426A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73DAF-6695-4AAC-A145-4CCE65E76A30}"/>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625128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4F9C7-FE4D-4E52-82AA-A1ABF2A33C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12BF3A-3721-468B-9ED9-6BEF467766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53D15D-BA74-40F3-85DF-CE3117CCC57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52628F70-F2FA-4188-AD0B-94A701CFB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B24851-7216-40E6-BE9C-40F2322DF5A5}"/>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2210134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93689F-86CC-42AD-8D61-568C76041E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D42836-228E-4377-97B8-1D425333DA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9FD859-942F-4816-9BC3-5C743F3691CB}"/>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F293AB0B-BCF6-48E5-BACE-D39646750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5F3FA7-A6C1-4EDF-9F16-29EF0173CDDD}"/>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719535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CFE2E-29C0-4C4C-9513-263561DB92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AA83DB-120A-4F5F-8CB0-E40C1AD239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AEB7FF-3108-4636-8360-E13C903816A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9475D437-23E7-4001-B11E-2822E4ED0F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A1963-D3C5-49B0-AFA8-66372DF27E94}"/>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48615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BB3BA-8AEF-4FC8-91A9-298DEBCC2D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9218EC-4A5D-4B44-9540-D575AC904D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099214-101F-4FCF-81C7-614F5BB06C2D}"/>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7E2A68BA-BDCD-4C31-BE4C-7C4A13E4B1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6584CB-369E-4575-963C-57DC48D96EAE}"/>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2269832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50A40-8E73-4CA2-AD42-CFCC95483F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946866-788F-4413-936E-CCB347BB3E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85B198-66A2-4B7D-A2CD-4FD5E30B55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2B234A-7548-4670-B9EF-A11986B1A8D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BDE7E307-BC6F-47C4-AE21-328F4FC1E5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A045B5-B292-4C53-8960-289A5F44357D}"/>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737325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0C2F-C8EB-44BC-9EC1-7C610D4A89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F670B-0E8E-49C2-B443-4E8E6360F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D85B70-9F05-4900-AF9D-5FDBC8776C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FC4A3A-A830-43B9-8AD2-B634FDE7F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929220-D155-4A30-A34D-CF8F6494F5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04369F-4B42-44FB-9F77-BB2434874F09}"/>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8" name="Footer Placeholder 7">
            <a:extLst>
              <a:ext uri="{FF2B5EF4-FFF2-40B4-BE49-F238E27FC236}">
                <a16:creationId xmlns:a16="http://schemas.microsoft.com/office/drawing/2014/main" id="{B7DBA88C-BAAA-4572-AD99-D070A5915F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EE6FA1-B6EF-426E-8AD9-262C6E6D7B2C}"/>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69523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0CE75-D44A-4147-A037-676C39BEAA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A39C1-F564-4F22-995B-D8367CDED298}"/>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4" name="Footer Placeholder 3">
            <a:extLst>
              <a:ext uri="{FF2B5EF4-FFF2-40B4-BE49-F238E27FC236}">
                <a16:creationId xmlns:a16="http://schemas.microsoft.com/office/drawing/2014/main" id="{B687F17B-21E5-4C92-B92B-703CE1EFA3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879A1B-616E-445F-BA53-2E246748E813}"/>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683401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A4E052-7258-4A5B-83DA-70B3140D5CE0}"/>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3" name="Footer Placeholder 2">
            <a:extLst>
              <a:ext uri="{FF2B5EF4-FFF2-40B4-BE49-F238E27FC236}">
                <a16:creationId xmlns:a16="http://schemas.microsoft.com/office/drawing/2014/main" id="{FCBF41CF-A118-4260-894C-E1BB072035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51BC12-0CA3-4049-9060-E62844C6A651}"/>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596488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34C39-6979-44C7-BFC9-56507267A8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993102-331E-46C2-981F-BE15223176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D0373A-1F02-4658-8E06-DE52E88FF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6916FC-8324-46EB-AC99-6C7996C7B73E}"/>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FEC3DD33-8FB1-43EC-8168-ACA633D327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34F0B4-7A3F-4D23-916F-3A0129F77F65}"/>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858112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5B4E5-8608-4D5A-A892-AD3BC5E074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247E2-FBE7-4494-BEBD-5BCCD05E49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2EA46D-E53F-4D12-A56E-D7745897ED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16BF49-A4E9-4B25-B679-ECE9C8A0C678}"/>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0E029ACD-545B-4B43-A98D-DB13512908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A41F76-E5D0-4BFE-801F-AF6086565387}"/>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3249368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584E98-7DCF-4105-B37B-329A8CC79B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FFDCE3-6BA6-4B71-B059-3744C84ACE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580827-5494-447E-8078-8917233692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C0B804EA-88DE-48DF-981D-A49969708D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E63D47C-A5D9-47AE-A9FC-3AA6AB3796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8AE1BF-4E64-4507-904E-DD91A143E256}" type="slidenum">
              <a:rPr lang="en-US" smtClean="0"/>
              <a:t>‹#›</a:t>
            </a:fld>
            <a:endParaRPr lang="en-US"/>
          </a:p>
        </p:txBody>
      </p:sp>
    </p:spTree>
    <p:extLst>
      <p:ext uri="{BB962C8B-B14F-4D97-AF65-F5344CB8AC3E}">
        <p14:creationId xmlns:p14="http://schemas.microsoft.com/office/powerpoint/2010/main" val="1701000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7E71-1A32-46D0-9BB7-4C8DB08AA7B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F7DE761-C516-45E7-A522-B27BA6F3E3A1}"/>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3A8679E2-EDD0-4B8A-9EB7-1278F5EDE1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06" y="0"/>
            <a:ext cx="12360812" cy="6858000"/>
          </a:xfrm>
          <a:prstGeom prst="rect">
            <a:avLst/>
          </a:prstGeom>
        </p:spPr>
      </p:pic>
      <p:sp>
        <p:nvSpPr>
          <p:cNvPr id="8" name="TextBox 7">
            <a:extLst>
              <a:ext uri="{FF2B5EF4-FFF2-40B4-BE49-F238E27FC236}">
                <a16:creationId xmlns:a16="http://schemas.microsoft.com/office/drawing/2014/main" id="{7134AEF6-32BA-46FB-8A7F-FC9B656F5171}"/>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394ECE37-0D11-4867-B842-A83DCFFF9BCB}"/>
              </a:ext>
            </a:extLst>
          </p:cNvPr>
          <p:cNvSpPr txBox="1"/>
          <p:nvPr/>
        </p:nvSpPr>
        <p:spPr>
          <a:xfrm>
            <a:off x="1531714" y="5258348"/>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3: </a:t>
            </a:r>
            <a:r>
              <a:rPr lang="en-US" sz="2800" b="1" dirty="0">
                <a:latin typeface="Times New Roman" panose="02020603050405020304" pitchFamily="18" charset="0"/>
                <a:cs typeface="Times New Roman" panose="02020603050405020304" pitchFamily="18" charset="0"/>
              </a:rPr>
              <a:t>Organic crop management</a:t>
            </a:r>
          </a:p>
          <a:p>
            <a:r>
              <a:rPr lang="en-US" sz="2800" b="1" dirty="0">
                <a:solidFill>
                  <a:srgbClr val="FF0000"/>
                </a:solidFill>
                <a:latin typeface="Times New Roman" panose="02020603050405020304" pitchFamily="18" charset="0"/>
                <a:cs typeface="Times New Roman" panose="02020603050405020304" pitchFamily="18" charset="0"/>
              </a:rPr>
              <a:t>Session 15: </a:t>
            </a:r>
            <a:r>
              <a:rPr lang="en-IN" sz="2800" b="1" dirty="0">
                <a:effectLst/>
                <a:latin typeface="Times New Roman" panose="02020603050405020304" pitchFamily="18" charset="0"/>
                <a:ea typeface="Calibri" panose="020F0502020204030204" pitchFamily="34" charset="0"/>
              </a:rPr>
              <a:t>ITKs: Potential use in organic farming</a:t>
            </a:r>
            <a:endParaRPr lang="en-US" sz="2800" b="1"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6978" y="1643112"/>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40481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B7CD-64FD-4C1B-9AA1-373DA4AF5C7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AB4A7E-A145-40EC-AB62-C5E3D991E863}"/>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D0CC8CC-1BB7-428B-8EE4-0C78C38613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972C8DF2-5049-4FB2-9F40-EF454E261AE5}"/>
              </a:ext>
            </a:extLst>
          </p:cNvPr>
          <p:cNvSpPr txBox="1"/>
          <p:nvPr/>
        </p:nvSpPr>
        <p:spPr>
          <a:xfrm>
            <a:off x="2403642" y="1313815"/>
            <a:ext cx="9445458" cy="5909310"/>
          </a:xfrm>
          <a:prstGeom prst="rect">
            <a:avLst/>
          </a:prstGeom>
          <a:noFill/>
        </p:spPr>
        <p:txBody>
          <a:bodyPr wrap="square" rtlCol="0">
            <a:spAutoFit/>
          </a:bodyPr>
          <a:lstStyle/>
          <a:p>
            <a:pPr algn="just"/>
            <a:r>
              <a:rPr lang="en-IN" sz="2400" dirty="0">
                <a:effectLst/>
                <a:latin typeface="Times New Roman" panose="02020603050405020304" pitchFamily="18" charset="0"/>
                <a:ea typeface="Calibri" panose="020F0502020204030204" pitchFamily="34" charset="0"/>
                <a:cs typeface="Times New Roman" panose="02020603050405020304" pitchFamily="18" charset="0"/>
              </a:rPr>
              <a:t>The Indigenous Technical Knowledge (ITK) is regarded as the information gained over a period of time passed on from generation to generation by the word of mouth.</a:t>
            </a:r>
          </a:p>
          <a:p>
            <a:pPr algn="just"/>
            <a:endParaRPr lang="en-IN" sz="24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ITK is the information base for a society, which facilitates communication and decision making. Indigenous information systems are dynamic, and are continually influenced by internal creativity and experimentation as well as by contact with external systems. </a:t>
            </a:r>
          </a:p>
          <a:p>
            <a:pPr algn="just"/>
            <a:endParaRPr lang="en-IN"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400" dirty="0">
                <a:effectLst/>
                <a:latin typeface="Times New Roman" panose="02020603050405020304" pitchFamily="18" charset="0"/>
                <a:ea typeface="Calibri" panose="020F0502020204030204" pitchFamily="34" charset="0"/>
                <a:cs typeface="Times New Roman" panose="02020603050405020304" pitchFamily="18" charset="0"/>
              </a:rPr>
              <a:t>ITK is stored in people's memories and activities, and is expressed in the form of stories, songs, folklore, proverbs, dances, myths, cultural values, beliefs, rituals, community laws, local language and taxonomy, agricultural practices, equipment, materials, plant species and animal breeds.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6" name="TextBox 5">
            <a:extLst>
              <a:ext uri="{FF2B5EF4-FFF2-40B4-BE49-F238E27FC236}">
                <a16:creationId xmlns:a16="http://schemas.microsoft.com/office/drawing/2014/main" id="{1D6CDD91-83F0-434E-812F-3E7DA3A47B0E}"/>
              </a:ext>
            </a:extLst>
          </p:cNvPr>
          <p:cNvSpPr txBox="1"/>
          <p:nvPr/>
        </p:nvSpPr>
        <p:spPr>
          <a:xfrm>
            <a:off x="5345723" y="365125"/>
            <a:ext cx="3111749"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en-US" sz="3200" dirty="0">
                <a:latin typeface="Times New Roman" panose="02020603050405020304" pitchFamily="18" charset="0"/>
                <a:cs typeface="Times New Roman" panose="02020603050405020304" pitchFamily="18" charset="0"/>
              </a:rPr>
              <a:t>ITK: Introduction</a:t>
            </a:r>
          </a:p>
        </p:txBody>
      </p:sp>
    </p:spTree>
    <p:extLst>
      <p:ext uri="{BB962C8B-B14F-4D97-AF65-F5344CB8AC3E}">
        <p14:creationId xmlns:p14="http://schemas.microsoft.com/office/powerpoint/2010/main" val="156566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7A532-A897-4738-9B4C-2AFAD483CE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3F18935-5069-48C6-B697-1BA7E473B03D}"/>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E375EAB0-187C-400A-8E43-5DB2261EB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22D6AABA-43AC-4BFD-903F-3644426801FD}"/>
              </a:ext>
            </a:extLst>
          </p:cNvPr>
          <p:cNvSpPr txBox="1"/>
          <p:nvPr/>
        </p:nvSpPr>
        <p:spPr>
          <a:xfrm>
            <a:off x="2363373" y="1046639"/>
            <a:ext cx="9326879" cy="5909310"/>
          </a:xfrm>
          <a:prstGeom prst="rect">
            <a:avLst/>
          </a:prstGeom>
          <a:noFill/>
        </p:spPr>
        <p:txBody>
          <a:bodyPr wrap="square" rtlCol="0">
            <a:spAutoFit/>
          </a:bodyPr>
          <a:lstStyle/>
          <a:p>
            <a:pPr marL="342900" indent="-342900" algn="just">
              <a:buFont typeface="Wingdings" panose="05000000000000000000" pitchFamily="2"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Experience and trial and error, tested in the rigorous laboratory of survival of local communities constantly reinforce indigenous knowledge. </a:t>
            </a:r>
          </a:p>
          <a:p>
            <a:pPr marL="342900" indent="-342900" algn="just">
              <a:buFont typeface="Wingdings" panose="05000000000000000000" pitchFamily="2" charset="2"/>
              <a:buChar char="§"/>
            </a:pPr>
            <a:endParaRPr lang="en-IN"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Of late, the policy makers, the scientific community and the extension workers started recognizing the value and importance of ITKs in agriculture. </a:t>
            </a:r>
          </a:p>
          <a:p>
            <a:pPr marL="342900" indent="-342900" algn="just">
              <a:buFont typeface="Wingdings" panose="05000000000000000000" pitchFamily="2" charset="2"/>
              <a:buChar char="§"/>
            </a:pPr>
            <a:endParaRPr lang="en-IN" sz="24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The inherent nature of ITKs prevent from over-exploiting natural resources, thus paving the way for sustainable agriculture.</a:t>
            </a:r>
          </a:p>
          <a:p>
            <a:pPr marL="342900" indent="-342900" algn="just">
              <a:buFont typeface="Wingdings" panose="05000000000000000000" pitchFamily="2" charset="2"/>
              <a:buChar char="§"/>
            </a:pPr>
            <a:endParaRPr lang="en-IN" sz="24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The basic characteristics of the ITKs provide for conservation and efficient utilization of resources by being eco-friendly, less capital intensive, cost-effective, and efficient by product and waste recycling and use.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856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E364-37F6-4FE1-9B74-F80119F3251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FFFB5D3-E5B8-45A4-9C37-C5B35164E82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D470F59B-85AF-49CA-AECA-E79FCC6CD0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7DC14505-7E35-4427-BA88-766B3C9528B5}"/>
              </a:ext>
            </a:extLst>
          </p:cNvPr>
          <p:cNvSpPr txBox="1"/>
          <p:nvPr/>
        </p:nvSpPr>
        <p:spPr>
          <a:xfrm>
            <a:off x="2381544" y="781587"/>
            <a:ext cx="9467556" cy="5909310"/>
          </a:xfrm>
          <a:prstGeom prst="rect">
            <a:avLst/>
          </a:prstGeom>
          <a:noFill/>
        </p:spPr>
        <p:txBody>
          <a:bodyPr wrap="square" rtlCol="0">
            <a:spAutoFit/>
          </a:bodyPr>
          <a:lstStyle/>
          <a:p>
            <a:pPr marL="342900" marR="0" lvl="0" indent="-342900" algn="just">
              <a:lnSpc>
                <a:spcPct val="150000"/>
              </a:lnSpc>
              <a:spcBef>
                <a:spcPts val="0"/>
              </a:spcBef>
              <a:spcAft>
                <a:spcPts val="0"/>
              </a:spcAft>
              <a:buFont typeface="Wingdings" panose="05000000000000000000" pitchFamily="2" charset="2"/>
              <a:buChar cha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In jute–rice rotation system of Orissa and West Bengal, farmers hardly use any fertilizer, only as basal dose to rice. After harvesting jute, farmers usually keep plants on their fields for about a week for their partial drying and shedding off all leaves on the ground. At the time of land preparation detached fallen leaves are incorporated into the soil and the field is kept as such for a week before transplanting rice seedlings. Decomposed jute leaves contribute at least 10-20 kg of N per hectare depending upon the yield of jute crop.</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For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in situ </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manuring, weeds were allowed to grow on rice fields and then trampled at appropriate time. In large parts of Tamil Nadu, the spreading of wild shrub such as wild indigo (</a:t>
            </a:r>
            <a:r>
              <a:rPr lang="en-IN" sz="2000" i="1" dirty="0" err="1">
                <a:effectLst/>
                <a:latin typeface="Times New Roman" panose="02020603050405020304" pitchFamily="18" charset="0"/>
                <a:ea typeface="Calibri" panose="020F0502020204030204" pitchFamily="34" charset="0"/>
                <a:cs typeface="Times New Roman" panose="02020603050405020304" pitchFamily="18" charset="0"/>
              </a:rPr>
              <a:t>Wrightia</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 tinctoria</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and leaves of </a:t>
            </a:r>
            <a:r>
              <a:rPr lang="en-IN" sz="2000" i="1" dirty="0" err="1">
                <a:effectLst/>
                <a:latin typeface="Times New Roman" panose="02020603050405020304" pitchFamily="18" charset="0"/>
                <a:ea typeface="Calibri" panose="020F0502020204030204" pitchFamily="34" charset="0"/>
                <a:cs typeface="Times New Roman" panose="02020603050405020304" pitchFamily="18" charset="0"/>
              </a:rPr>
              <a:t>Pongamia</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 pinnata </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and other trees are much used on wet lands, principally on rice fields. The fresh shrubs and leaves were spread on the fields and then trodden by feet.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CONTD….</a:t>
            </a:r>
          </a:p>
        </p:txBody>
      </p:sp>
      <p:sp>
        <p:nvSpPr>
          <p:cNvPr id="6" name="TextBox 5">
            <a:extLst>
              <a:ext uri="{FF2B5EF4-FFF2-40B4-BE49-F238E27FC236}">
                <a16:creationId xmlns:a16="http://schemas.microsoft.com/office/drawing/2014/main" id="{EC0CC636-02DD-40D5-B06A-70BB30F40138}"/>
              </a:ext>
            </a:extLst>
          </p:cNvPr>
          <p:cNvSpPr txBox="1"/>
          <p:nvPr/>
        </p:nvSpPr>
        <p:spPr>
          <a:xfrm>
            <a:off x="2954216" y="319922"/>
            <a:ext cx="806078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IN" sz="2400" b="1" dirty="0">
                <a:effectLst/>
                <a:latin typeface="Times New Roman" panose="02020603050405020304" pitchFamily="18" charset="0"/>
                <a:ea typeface="Calibri" panose="020F0502020204030204" pitchFamily="34" charset="0"/>
                <a:cs typeface="Times New Roman" panose="02020603050405020304" pitchFamily="18" charset="0"/>
              </a:rPr>
              <a:t>ITKs used for nutrient management in paddy</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3548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32222-D690-473D-ABB9-0D83E44194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1DFC20-56F0-400E-9590-87167F9A827F}"/>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C132676-33A9-4A99-A03C-E40E671F90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CDD954BA-6EDF-46A6-8B58-63B0B50742E8}"/>
              </a:ext>
            </a:extLst>
          </p:cNvPr>
          <p:cNvSpPr txBox="1"/>
          <p:nvPr/>
        </p:nvSpPr>
        <p:spPr>
          <a:xfrm>
            <a:off x="2423748" y="413327"/>
            <a:ext cx="9425352" cy="6506268"/>
          </a:xfrm>
          <a:prstGeom prst="rect">
            <a:avLst/>
          </a:prstGeom>
          <a:noFill/>
        </p:spPr>
        <p:txBody>
          <a:bodyPr wrap="square" rtlCol="0">
            <a:spAutoFit/>
          </a:bodyPr>
          <a:lstStyle/>
          <a:p>
            <a:pPr marL="285750" marR="0" lvl="0" indent="-285750" algn="just">
              <a:lnSpc>
                <a:spcPct val="150000"/>
              </a:lnSpc>
              <a:spcBef>
                <a:spcPts val="0"/>
              </a:spcBef>
              <a:spcAft>
                <a:spcPts val="0"/>
              </a:spcAft>
              <a:buFont typeface="Wingdings" panose="05000000000000000000" pitchFamily="2" charset="2"/>
              <a:buChar char="Ø"/>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Intercropping Sesbania with Tomato during summer is found to enhance the yield of Tomato crop.</a:t>
            </a:r>
          </a:p>
          <a:p>
            <a:pPr marL="342900" marR="0" lvl="0" indent="-342900" algn="just">
              <a:lnSpc>
                <a:spcPct val="150000"/>
              </a:lnSpc>
              <a:spcBef>
                <a:spcPts val="0"/>
              </a:spcBef>
              <a:spcAft>
                <a:spcPts val="0"/>
              </a:spcAft>
              <a:buFont typeface="Wingdings" panose="05000000000000000000" pitchFamily="2" charset="2"/>
              <a:buChar cha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Green manuring is practiced by planting trees like </a:t>
            </a:r>
            <a:r>
              <a:rPr lang="en-IN" sz="2000" dirty="0" err="1">
                <a:effectLst/>
                <a:latin typeface="Times New Roman" panose="02020603050405020304" pitchFamily="18" charset="0"/>
                <a:ea typeface="Calibri" panose="020F0502020204030204" pitchFamily="34" charset="0"/>
                <a:cs typeface="Times New Roman" panose="02020603050405020304" pitchFamily="18" charset="0"/>
              </a:rPr>
              <a:t>Karanj</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err="1">
                <a:effectLst/>
                <a:latin typeface="Times New Roman" panose="02020603050405020304" pitchFamily="18" charset="0"/>
                <a:ea typeface="Calibri" panose="020F0502020204030204" pitchFamily="34" charset="0"/>
                <a:cs typeface="Times New Roman" panose="02020603050405020304" pitchFamily="18" charset="0"/>
              </a:rPr>
              <a:t>pongamiaglabra</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and using their leaf, or by sowing sesbania, crotalaria, green gram or </a:t>
            </a:r>
            <a:r>
              <a:rPr lang="en-IN" sz="2000" dirty="0" err="1">
                <a:effectLst/>
                <a:latin typeface="Times New Roman" panose="02020603050405020304" pitchFamily="18" charset="0"/>
                <a:ea typeface="Calibri" panose="020F0502020204030204" pitchFamily="34" charset="0"/>
                <a:cs typeface="Times New Roman" panose="02020603050405020304" pitchFamily="18" charset="0"/>
              </a:rPr>
              <a:t>Pillipesara</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in field and ploughing back into field to improve soil fertility.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In Assam iron toxicity is a problem in some areas in rice ecosystem particularly in lowlands. The farmer’s practice for controlling disorder involves walking down rice field or running down a paddy weeder between lines to facilitate aeration and to get ferrous iron oxidized to ferric iron.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In Rajasthan the farmers allow to grow </a:t>
            </a:r>
            <a:r>
              <a:rPr lang="en-IN" sz="2000" dirty="0" err="1">
                <a:effectLst/>
                <a:latin typeface="Times New Roman" panose="02020603050405020304" pitchFamily="18" charset="0"/>
                <a:ea typeface="Calibri" panose="020F0502020204030204" pitchFamily="34" charset="0"/>
                <a:cs typeface="Times New Roman" panose="02020603050405020304" pitchFamily="18" charset="0"/>
              </a:rPr>
              <a:t>khejri</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trees </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Prosopis cineraria</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in rice fields. The trees and legumes are grown all over the crop fields. According to the farmers </a:t>
            </a:r>
            <a:r>
              <a:rPr lang="en-IN" sz="2000" i="1" dirty="0" err="1">
                <a:effectLst/>
                <a:latin typeface="Times New Roman" panose="02020603050405020304" pitchFamily="18" charset="0"/>
                <a:ea typeface="Calibri" panose="020F0502020204030204" pitchFamily="34" charset="0"/>
                <a:cs typeface="Times New Roman" panose="02020603050405020304" pitchFamily="18" charset="0"/>
              </a:rPr>
              <a:t>khejri</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brings up moisture and nutrients from underground soil for the crops grown above. The leguminous trees in rice fields also add nitrogen from the nitrogen fixing bacteria in their root nodules and green manure to the soil by their leaf fall.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2772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018E-A7CF-4CCC-9FEC-EC9A45FB44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23744D-1CDB-45FF-AABA-4C4834E95E14}"/>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3A48A764-181A-42C9-ABC8-01516B3C9B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48" y="25788"/>
            <a:ext cx="12360812" cy="6858000"/>
          </a:xfrm>
          <a:prstGeom prst="rect">
            <a:avLst/>
          </a:prstGeom>
        </p:spPr>
      </p:pic>
      <p:sp>
        <p:nvSpPr>
          <p:cNvPr id="5" name="TextBox 4">
            <a:extLst>
              <a:ext uri="{FF2B5EF4-FFF2-40B4-BE49-F238E27FC236}">
                <a16:creationId xmlns:a16="http://schemas.microsoft.com/office/drawing/2014/main" id="{EDC03A7B-4565-470C-8842-FF0CBE5258EB}"/>
              </a:ext>
            </a:extLst>
          </p:cNvPr>
          <p:cNvSpPr txBox="1"/>
          <p:nvPr/>
        </p:nvSpPr>
        <p:spPr>
          <a:xfrm>
            <a:off x="3291840" y="681037"/>
            <a:ext cx="184731" cy="369332"/>
          </a:xfrm>
          <a:prstGeom prst="rect">
            <a:avLst/>
          </a:prstGeom>
          <a:noFill/>
        </p:spPr>
        <p:txBody>
          <a:bodyPr wrap="square" rtlCol="0">
            <a:spAutoFit/>
          </a:bodyPr>
          <a:lstStyle/>
          <a:p>
            <a:endParaRPr lang="en-US" dirty="0"/>
          </a:p>
        </p:txBody>
      </p:sp>
      <p:sp>
        <p:nvSpPr>
          <p:cNvPr id="6" name="TextBox 5">
            <a:extLst>
              <a:ext uri="{FF2B5EF4-FFF2-40B4-BE49-F238E27FC236}">
                <a16:creationId xmlns:a16="http://schemas.microsoft.com/office/drawing/2014/main" id="{DB0CC8E9-6C84-4577-B739-C7F071FF14B8}"/>
              </a:ext>
            </a:extLst>
          </p:cNvPr>
          <p:cNvSpPr txBox="1"/>
          <p:nvPr/>
        </p:nvSpPr>
        <p:spPr>
          <a:xfrm>
            <a:off x="2367475" y="997426"/>
            <a:ext cx="9481625" cy="6140142"/>
          </a:xfrm>
          <a:prstGeom prst="rect">
            <a:avLst/>
          </a:prstGeom>
          <a:noFill/>
        </p:spPr>
        <p:txBody>
          <a:bodyPr wrap="square" rtlCol="0">
            <a:spAutoFit/>
          </a:bodyPr>
          <a:lstStyle/>
          <a:p>
            <a:pPr marL="342900" marR="0" lvl="0" indent="-342900" algn="just">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Before sowing, farmers sieve rice seeds in order to separate the seed of weeds. It is observed that some seeds are smaller and by sieving those will be filtered.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fontAlgn="base">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Farmers irrigate the rice nurseries on the first day and they store the water for three-four days and even some farmers wait for one week. Then they plough the fields by turning the soil upside down .Again, they irrigate the nursery area and repeat the entire practice to check the weed growth in rice nursery.</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traditional transplanted rice field water is stagnated during a long period of crop growth to manage the weed problem.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fontAlgn="base">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Cultivation of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sunhemp</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or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dhaincha</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or cowpea as a green manure to control the nut grass (</a:t>
            </a:r>
            <a:r>
              <a:rPr lang="en-IN"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Cyperus </a:t>
            </a:r>
            <a:r>
              <a:rPr lang="en-IN" sz="20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rotundus</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weed.</a:t>
            </a:r>
          </a:p>
          <a:p>
            <a:pPr marR="0" lvl="0" algn="just" fontAlgn="base">
              <a:lnSpc>
                <a:spcPct val="150000"/>
              </a:lnSpc>
              <a:spcBef>
                <a:spcPts val="600"/>
              </a:spcBef>
              <a:spcAft>
                <a:spcPts val="600"/>
              </a:spcAft>
            </a:pPr>
            <a:r>
              <a:rPr lang="en-IN"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Contd</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7" name="TextBox 6">
            <a:extLst>
              <a:ext uri="{FF2B5EF4-FFF2-40B4-BE49-F238E27FC236}">
                <a16:creationId xmlns:a16="http://schemas.microsoft.com/office/drawing/2014/main" id="{88B3B6CE-0BF0-4315-9963-C8A9BB135D7E}"/>
              </a:ext>
            </a:extLst>
          </p:cNvPr>
          <p:cNvSpPr txBox="1"/>
          <p:nvPr/>
        </p:nvSpPr>
        <p:spPr>
          <a:xfrm>
            <a:off x="2651710" y="292249"/>
            <a:ext cx="919739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en-IN" sz="2400" b="1" dirty="0">
                <a:effectLst/>
                <a:latin typeface="Times New Roman" panose="02020603050405020304" pitchFamily="18" charset="0"/>
                <a:ea typeface="Calibri" panose="020F0502020204030204" pitchFamily="34" charset="0"/>
                <a:cs typeface="Times New Roman" panose="02020603050405020304" pitchFamily="18" charset="0"/>
              </a:rPr>
              <a:t>Indigenous Technical Knowledge (ITK) related to weed management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0558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C68CB-619C-4B36-B798-AC1146F02E0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B9243E-7BD1-4AF0-80ED-733DA592FF93}"/>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F55DD984-E2B8-4968-8701-4A7191613A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C11762F3-2707-44FD-9743-636AD0DA3C6D}"/>
              </a:ext>
            </a:extLst>
          </p:cNvPr>
          <p:cNvSpPr txBox="1"/>
          <p:nvPr/>
        </p:nvSpPr>
        <p:spPr>
          <a:xfrm>
            <a:off x="2578491" y="975826"/>
            <a:ext cx="9270609" cy="5729774"/>
          </a:xfrm>
          <a:prstGeom prst="rect">
            <a:avLst/>
          </a:prstGeom>
          <a:noFill/>
        </p:spPr>
        <p:txBody>
          <a:bodyPr wrap="square" rtlCol="0">
            <a:spAutoFit/>
          </a:bodyPr>
          <a:lstStyle/>
          <a:p>
            <a:pPr marL="342900" marR="0" lvl="0" indent="-342900" algn="just" fontAlgn="base">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check the growth of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Aarai</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Marsil</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eaquadrifolia</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weed, </a:t>
            </a:r>
            <a:r>
              <a:rPr lang="en-IN"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Calotropis gigantea </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can be grown as a green manure.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100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Seeds of Coriander are mixed with sorghum seed before sowing to completely control of Striga (parasitic weed).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fontAlgn="base">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Allowing swine in the fields helps to eradicate nut grass. </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Involving pigs for burrowing the puddled fields and addition of tamarind husk complimented control of rice weeds especially nut sedge, which was reduced by 61 per cent.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Keeping the irrigation channels clean reduces weed problem in the field.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600"/>
              </a:spcAft>
              <a:buFont typeface="Symbol" panose="05050102010706020507" pitchFamily="18" charset="2"/>
              <a:buChar char=""/>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Farmers grow </a:t>
            </a:r>
            <a:r>
              <a:rPr lang="en-IN"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sunhemp</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those fields where the </a:t>
            </a:r>
            <a:r>
              <a:rPr lang="en-IN"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motha</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sz="20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Cyperus</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sp.) weed is problem.</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86143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56E78-096B-4659-9A5C-529D9DAB547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82F37A-43C1-445C-BBA6-D778B1136BF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9A623846-025C-4447-B89A-531A3A4AC1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5" name="TextBox 4">
            <a:extLst>
              <a:ext uri="{FF2B5EF4-FFF2-40B4-BE49-F238E27FC236}">
                <a16:creationId xmlns:a16="http://schemas.microsoft.com/office/drawing/2014/main" id="{872C4F8B-3546-46BA-90DC-2F08C0240C12}"/>
              </a:ext>
            </a:extLst>
          </p:cNvPr>
          <p:cNvSpPr txBox="1"/>
          <p:nvPr/>
        </p:nvSpPr>
        <p:spPr>
          <a:xfrm>
            <a:off x="4529797" y="3010486"/>
            <a:ext cx="3486788" cy="923330"/>
          </a:xfrm>
          <a:prstGeom prst="rect">
            <a:avLst/>
          </a:prstGeom>
          <a:noFill/>
        </p:spPr>
        <p:txBody>
          <a:bodyPr wrap="none" rtlCol="0">
            <a:spAutoFit/>
          </a:bodyPr>
          <a:lstStyle/>
          <a:p>
            <a:r>
              <a:rPr lang="en-US" sz="54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508719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880</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13</cp:revision>
  <dcterms:created xsi:type="dcterms:W3CDTF">2020-12-05T04:32:15Z</dcterms:created>
  <dcterms:modified xsi:type="dcterms:W3CDTF">2020-12-11T04:24:40Z</dcterms:modified>
</cp:coreProperties>
</file>