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52BC9-63B5-407A-B7ED-775C9C64DDE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BE4D4-027A-4E7D-8CCC-32D937124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91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BE4D4-027A-4E7D-8CCC-32D9371245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14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BE6F7-38E0-45F6-BDBC-1F75E1810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3E907-9020-4205-B4EE-AF46AF03D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1A9DC-70E5-4034-A41F-CA2AA5B16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5AC0F-466A-4B19-B267-28903B42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73DAF-6695-4AAC-A145-4CCE65E7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2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4F9C7-FE4D-4E52-82AA-A1ABF2A33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2BF3A-3721-468B-9ED9-6BEF46776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3D15D-BA74-40F3-85DF-CE3117CC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28F70-F2FA-4188-AD0B-94A701CF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24851-7216-40E6-BE9C-40F2322D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3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93689F-86CC-42AD-8D61-568C76041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D42836-228E-4377-97B8-1D425333D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FD859-942F-4816-9BC3-5C743F36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3AB0B-BCF6-48E5-BACE-D3964675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F3FA7-A6C1-4EDF-9F16-29EF0173C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3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FE2E-29C0-4C4C-9513-263561DB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A83DB-120A-4F5F-8CB0-E40C1AD23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EB7FF-3108-4636-8360-E13C90381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D437-23E7-4001-B11E-2822E4ED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A1963-D3C5-49B0-AFA8-66372DF2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5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BB3BA-8AEF-4FC8-91A9-298DEBCC2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218EC-4A5D-4B44-9540-D575AC904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99214-101F-4FCF-81C7-614F5BB0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A68BA-BDCD-4C31-BE4C-7C4A13E4B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584CB-369E-4575-963C-57DC48D9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3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50A40-8E73-4CA2-AD42-CFCC95483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46866-788F-4413-936E-CCB347BB3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5B198-66A2-4B7D-A2CD-4FD5E30B5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B234A-7548-4670-B9EF-A11986B1A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E7E307-BC6F-47C4-AE21-328F4FC1E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045B5-B292-4C53-8960-289A5F443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2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B0C2F-C8EB-44BC-9EC1-7C610D4A8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F670B-0E8E-49C2-B443-4E8E6360F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85B70-9F05-4900-AF9D-5FDBC8776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FC4A3A-A830-43B9-8AD2-B634FDE7F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929220-D155-4A30-A34D-CF8F6494F5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04369F-4B42-44FB-9F77-BB2434874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DBA88C-BAAA-4572-AD99-D070A591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EE6FA1-B6EF-426E-8AD9-262C6E6D7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0CE75-D44A-4147-A037-676C39BEA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AA39C1-F564-4F22-995B-D8367CDE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7F17B-21E5-4C92-B92B-703CE1EFA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879A1B-616E-445F-BA53-2E246748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0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A4E052-7258-4A5B-83DA-70B3140D5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BF41CF-A118-4260-894C-E1BB07203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1BC12-0CA3-4049-9060-E62844C6A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8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34C39-6979-44C7-BFC9-56507267A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93102-331E-46C2-981F-BE1522317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D0373A-1F02-4658-8E06-DE52E88FF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916FC-8324-46EB-AC99-6C7996C7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3DD33-8FB1-43EC-8168-ACA633D32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4F0B4-7A3F-4D23-916F-3A0129F7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1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5B4E5-8608-4D5A-A892-AD3BC5E0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F247E2-FBE7-4494-BEBD-5BCCD05E49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EA46D-E53F-4D12-A56E-D7745897E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6BF49-A4E9-4B25-B679-ECE9C8A0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29ACD-545B-4B43-A98D-DB1351290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41F76-E5D0-4BFE-801F-AF6086565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6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584E98-7DCF-4105-B37B-329A8CC79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FDCE3-6BA6-4B71-B059-3744C84AC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80827-5494-447E-8078-891723369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C39E9-568E-46FD-ABC8-A5B77215336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804EA-88DE-48DF-981D-A49969708D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3D47C-A5D9-47AE-A9FC-3AA6AB379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AE1BF-4E64-4507-904E-DD91A143E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0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peda.gov.in/apedawebsite/organic/NPOP_Training_Manual_English_E_Book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77E71-1A32-46D0-9BB7-4C8DB08AA7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7DE761-C516-45E7-A522-B27BA6F3E3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8679E2-EDD0-4B8A-9EB7-1278F5EDE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406" y="0"/>
            <a:ext cx="12360812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95E5EA5-65B6-426E-9BEA-ACA7CAD05B5F}"/>
              </a:ext>
            </a:extLst>
          </p:cNvPr>
          <p:cNvSpPr txBox="1"/>
          <p:nvPr/>
        </p:nvSpPr>
        <p:spPr>
          <a:xfrm>
            <a:off x="4099443" y="367978"/>
            <a:ext cx="532543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for Smart Agriculture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Organic Farming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0B1D3A-936D-45D3-A036-2556C5AFF8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09" y="1594322"/>
            <a:ext cx="5587897" cy="34750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A32960-B9E0-4F70-9046-848BD47AC325}"/>
              </a:ext>
            </a:extLst>
          </p:cNvPr>
          <p:cNvSpPr txBox="1"/>
          <p:nvPr/>
        </p:nvSpPr>
        <p:spPr>
          <a:xfrm>
            <a:off x="1531715" y="5370889"/>
            <a:ext cx="10355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4:</a:t>
            </a:r>
            <a:r>
              <a:rPr lang="en-US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Organic Certification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17: </a:t>
            </a:r>
            <a:r>
              <a:rPr lang="en-IN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Organic certification: Requirement and Procedure, Advantages of organic certification.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481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551BF-D686-4B93-A180-B451E2593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E2814-84A1-496D-8B6F-D1EC6683F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90C8E2-38C0-4177-918A-4D0FEB1C1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60812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1F3FA2-B90C-4D3C-A8F2-FD7232C6CDE5}"/>
              </a:ext>
            </a:extLst>
          </p:cNvPr>
          <p:cNvSpPr txBox="1"/>
          <p:nvPr/>
        </p:nvSpPr>
        <p:spPr>
          <a:xfrm>
            <a:off x="4853354" y="2598003"/>
            <a:ext cx="30896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3141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5B7CD-64FD-4C1B-9AA1-373DA4AF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B4A7E-A145-40EC-AB62-C5E3D991E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0CC8CC-1BB7-428B-8EE4-0C78C3861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60812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07291D-C61B-481D-9902-C7C9D5407070}"/>
              </a:ext>
            </a:extLst>
          </p:cNvPr>
          <p:cNvSpPr txBox="1"/>
          <p:nvPr/>
        </p:nvSpPr>
        <p:spPr>
          <a:xfrm>
            <a:off x="2658794" y="215642"/>
            <a:ext cx="938096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Organic certification involves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</a:t>
            </a:r>
            <a:r>
              <a:rPr lang="en-IN" sz="2400" spc="-1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set</a:t>
            </a:r>
            <a:r>
              <a:rPr lang="en-IN" sz="2400" spc="-1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of</a:t>
            </a:r>
            <a:r>
              <a:rPr lang="en-IN" sz="2400" spc="-1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production</a:t>
            </a:r>
            <a:r>
              <a:rPr lang="en-IN" sz="2400" spc="-1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standards</a:t>
            </a:r>
            <a:r>
              <a:rPr lang="en-IN" sz="2400" spc="-1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for</a:t>
            </a:r>
            <a:r>
              <a:rPr lang="en-IN" sz="2400" spc="-1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growing,</a:t>
            </a:r>
            <a:r>
              <a:rPr lang="en-IN" sz="2400" spc="-1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storage,</a:t>
            </a:r>
            <a:r>
              <a:rPr lang="en-IN" sz="2400" spc="-1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processing,</a:t>
            </a:r>
            <a:r>
              <a:rPr lang="en-IN" sz="2400" spc="-1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packaging and shipping that</a:t>
            </a:r>
            <a:r>
              <a:rPr lang="en-IN" sz="2400" spc="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include:</a:t>
            </a:r>
            <a:endParaRPr lang="en-IN" sz="2400" dirty="0">
              <a:solidFill>
                <a:srgbClr val="383336"/>
              </a:solidFill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285750" marR="62230" lvl="0" indent="-285750" algn="just" eaLnBrk="0" hangingPunct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80772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Prohibition of synthetic chemical inputs (e.g. fertilizer, pesticides, hormones, antibiotics,</a:t>
            </a:r>
            <a:r>
              <a:rPr lang="en-IN" sz="2400" spc="-9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food</a:t>
            </a:r>
            <a:r>
              <a:rPr lang="en-IN" sz="2400" spc="-9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additives,</a:t>
            </a:r>
            <a:r>
              <a:rPr lang="en-IN" sz="2400" spc="-9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etc)</a:t>
            </a:r>
            <a:r>
              <a:rPr lang="en-IN" sz="2400" spc="-9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and</a:t>
            </a:r>
            <a:r>
              <a:rPr lang="en-IN" sz="2400" spc="-9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genetically</a:t>
            </a:r>
            <a:r>
              <a:rPr lang="en-IN" sz="2400" spc="-9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modified</a:t>
            </a:r>
            <a:r>
              <a:rPr lang="en-IN" sz="2400" spc="-9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organisms;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285750" marR="0" indent="-285750" algn="just" eaLnBrk="0" hangingPunct="0">
              <a:lnSpc>
                <a:spcPct val="150000"/>
              </a:lnSpc>
              <a:spcBef>
                <a:spcPts val="4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IN" sz="2400" spc="-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Use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of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farmland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that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has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been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free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from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chemicals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for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number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of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years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(often, two or</a:t>
            </a:r>
            <a:r>
              <a:rPr lang="en-IN" sz="2400" spc="-13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more);</a:t>
            </a:r>
            <a:endParaRPr lang="en-US" sz="2400" dirty="0"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R="62230" lvl="0" algn="just" eaLnBrk="0" hangingPunct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Clr>
                <a:srgbClr val="383336"/>
              </a:buClr>
              <a:buSzPts val="1500"/>
              <a:tabLst>
                <a:tab pos="807720" algn="l"/>
              </a:tabLst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   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Keeping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detailed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written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production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and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sales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records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(audit</a:t>
            </a:r>
            <a:r>
              <a:rPr lang="en-IN" sz="2400" spc="-7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trail);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285750" marR="0" indent="-285750" algn="just" eaLnBrk="0" hangingPunct="0">
              <a:lnSpc>
                <a:spcPct val="150000"/>
              </a:lnSpc>
              <a:spcBef>
                <a:spcPts val="15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Maintaining strict physical separation of organic products from non-certified products;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Undergoing periodic on-site</a:t>
            </a:r>
            <a:r>
              <a:rPr lang="en-IN" sz="2400" spc="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inspections.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6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7A532-A897-4738-9B4C-2AFAD483C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18935-5069-48C6-B697-1BA7E473B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75EAB0-187C-400A-8E43-5DB2261EB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60812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389149-B960-4F5C-83F3-5489FC6F7704}"/>
              </a:ext>
            </a:extLst>
          </p:cNvPr>
          <p:cNvSpPr txBox="1"/>
          <p:nvPr/>
        </p:nvSpPr>
        <p:spPr>
          <a:xfrm>
            <a:off x="2771334" y="1459482"/>
            <a:ext cx="890602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5565" marR="0" algn="ctr" eaLnBrk="0" hangingPunct="0">
              <a:spcBef>
                <a:spcPts val="5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Purpose of certification:</a:t>
            </a:r>
            <a:endParaRPr lang="en-US" sz="3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eaLnBrk="0" hangingPunct="0">
              <a:spcBef>
                <a:spcPts val="20"/>
              </a:spcBef>
              <a:spcAft>
                <a:spcPts val="0"/>
              </a:spcAft>
            </a:pPr>
            <a:r>
              <a:rPr lang="en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418465" marR="62230" indent="-342900" algn="just" eaLnBrk="0" hangingPunct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 assure quality and prevent fraud. </a:t>
            </a:r>
            <a:endParaRPr lang="en-IN" sz="2400" spc="-20" dirty="0">
              <a:solidFill>
                <a:srgbClr val="383336"/>
              </a:solidFill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418465" marR="62230" indent="-342900" algn="just" eaLnBrk="0" hangingPunct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IN" sz="2400" spc="-2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For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organic producers, certification identifies suppliers of products approved for use in certified operations. </a:t>
            </a:r>
            <a:endParaRPr lang="en-IN" sz="2400" spc="-20" dirty="0">
              <a:solidFill>
                <a:srgbClr val="383336"/>
              </a:solidFill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418465" marR="62230" indent="-342900" algn="just" eaLnBrk="0" hangingPunct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IN" sz="2400" spc="-2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For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consumers, "certified organic" serves as a product assurance, </a:t>
            </a:r>
            <a:endParaRPr lang="en-IN" sz="2400" dirty="0">
              <a:solidFill>
                <a:srgbClr val="383336"/>
              </a:solidFill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418465" marR="62230" indent="-342900" algn="just" eaLnBrk="0" hangingPunct="0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Certification</a:t>
            </a:r>
            <a:r>
              <a:rPr lang="en-IN" sz="2400" spc="-6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is</a:t>
            </a:r>
            <a:r>
              <a:rPr lang="en-IN" sz="2400" spc="-6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essentially</a:t>
            </a:r>
            <a:r>
              <a:rPr lang="en-IN" sz="2400" spc="-6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aimed</a:t>
            </a:r>
            <a:r>
              <a:rPr lang="en-IN" sz="2400" spc="-6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at</a:t>
            </a:r>
            <a:r>
              <a:rPr lang="en-IN" sz="2400" spc="-6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regulating</a:t>
            </a:r>
            <a:r>
              <a:rPr lang="en-IN" sz="2400" spc="-6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and facilitating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the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sale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of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organic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products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to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consumers.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0" marR="0" eaLnBrk="0" hangingPunct="0">
              <a:spcBef>
                <a:spcPts val="30"/>
              </a:spcBef>
              <a:spcAft>
                <a:spcPts val="0"/>
              </a:spcAft>
            </a:pPr>
            <a:r>
              <a:rPr lang="en-IN" sz="2400" dirty="0"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1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E364-37F6-4FE1-9B74-F80119F32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FB5D3-E5B8-45A4-9C37-C5B35164E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70F59B-85AF-49CA-AECA-E79FCC6CD0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12" y="152400"/>
            <a:ext cx="12360812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13DECF-E8D4-43B8-BB0C-F15F9207E5AB}"/>
              </a:ext>
            </a:extLst>
          </p:cNvPr>
          <p:cNvSpPr txBox="1"/>
          <p:nvPr/>
        </p:nvSpPr>
        <p:spPr>
          <a:xfrm>
            <a:off x="2672862" y="1415971"/>
            <a:ext cx="901739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5565" marR="0" algn="just" eaLnBrk="0" hangingPunct="0"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383336"/>
                </a:solidFill>
                <a:effectLst/>
                <a:latin typeface="Times New Roman" panose="02020603050405020304" pitchFamily="18" charset="0"/>
              </a:rPr>
              <a:t>Third Party Organic certification systems in India</a:t>
            </a:r>
          </a:p>
          <a:p>
            <a:pPr marL="75565" marR="0" algn="just" eaLnBrk="0" hangingPunct="0">
              <a:spcBef>
                <a:spcPts val="0"/>
              </a:spcBef>
              <a:spcAft>
                <a:spcPts val="0"/>
              </a:spcAft>
            </a:pPr>
            <a:endParaRPr lang="en-US" sz="3200" b="1" dirty="0">
              <a:effectLst/>
              <a:latin typeface="Times New Roman" panose="02020603050405020304" pitchFamily="18" charset="0"/>
            </a:endParaRPr>
          </a:p>
          <a:p>
            <a:pPr marL="75565" algn="just" eaLnBrk="0" hangingPunct="0"/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National Programme on Organic Production (NPOP), launched during 2000 for farm and livestock certification for organic commodities was the first milestone for organic quality assurance system in the country. </a:t>
            </a:r>
          </a:p>
          <a:p>
            <a:pPr marL="75565" algn="just" eaLnBrk="0" hangingPunct="0"/>
            <a:endParaRPr lang="en-IN" sz="2400" dirty="0">
              <a:solidFill>
                <a:srgbClr val="383336"/>
              </a:solidFill>
              <a:latin typeface="Times New Roman" panose="02020603050405020304" pitchFamily="18" charset="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pPr marL="75565" algn="just" eaLnBrk="0" hangingPunct="0"/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29 Accredited certification agencies authorized under the programme are certifying organic producers.</a:t>
            </a:r>
          </a:p>
          <a:p>
            <a:pPr marL="75565" algn="just" eaLnBrk="0" hangingPunct="0"/>
            <a:endParaRPr lang="en-IN" dirty="0">
              <a:solidFill>
                <a:srgbClr val="383336"/>
              </a:solidFill>
              <a:latin typeface="Times New Roman" panose="02020603050405020304" pitchFamily="18" charset="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pPr marL="75565" algn="just" eaLnBrk="0" hangingPunct="0"/>
            <a:endParaRPr lang="en-US" sz="1800" dirty="0">
              <a:effectLst/>
              <a:latin typeface="PMingLiU" panose="020B0604030504040204" pitchFamily="18" charset="-12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pPr marL="75565" marR="0" algn="just" eaLnBrk="0" hangingPunct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</a:endParaRPr>
          </a:p>
          <a:p>
            <a:pPr marL="0" marR="0" eaLnBrk="0" hangingPunct="0">
              <a:spcBef>
                <a:spcPts val="20"/>
              </a:spcBef>
              <a:spcAft>
                <a:spcPts val="0"/>
              </a:spcAft>
            </a:pP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PMingLiU" panose="020B0604030504040204" pitchFamily="18" charset="-120"/>
              </a:rPr>
              <a:t> </a:t>
            </a:r>
            <a:endParaRPr lang="en-US" sz="1800" dirty="0">
              <a:effectLst/>
              <a:latin typeface="PMingLiU" panose="020B0604030504040204" pitchFamily="18" charset="-12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54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32222-D690-473D-ABB9-0D83E4419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DFC20-56F0-400E-9590-87167F9A8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132676-33A9-4A99-A03C-E40E671F90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12" y="152400"/>
            <a:ext cx="12360812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FF2848-1F92-4050-92E5-412476808B98}"/>
              </a:ext>
            </a:extLst>
          </p:cNvPr>
          <p:cNvSpPr txBox="1"/>
          <p:nvPr/>
        </p:nvSpPr>
        <p:spPr>
          <a:xfrm>
            <a:off x="2504049" y="395912"/>
            <a:ext cx="932688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NPOP certification is a system of process certification wherein an independent organization reviews entire production, processing, handling, storage and transport etc</a:t>
            </a:r>
            <a:r>
              <a:rPr lang="en-IN" sz="2400" spc="-1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to ensure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the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compliance</a:t>
            </a:r>
            <a:r>
              <a:rPr lang="en-IN" sz="2400" spc="-10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of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organic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standards</a:t>
            </a:r>
          </a:p>
          <a:p>
            <a:pPr algn="just"/>
            <a:endParaRPr lang="en-IN" sz="2400" dirty="0">
              <a:solidFill>
                <a:srgbClr val="383336"/>
              </a:solidFill>
              <a:latin typeface="Times New Roman" panose="02020603050405020304" pitchFamily="18" charset="0"/>
              <a:ea typeface="PMingLiU" panose="020B0604030504040204" pitchFamily="18" charset="-120"/>
            </a:endParaRPr>
          </a:p>
          <a:p>
            <a:pPr algn="just"/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The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process</a:t>
            </a:r>
            <a:r>
              <a:rPr lang="en-IN" sz="2400" spc="-1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typically</a:t>
            </a:r>
            <a:r>
              <a:rPr lang="en-IN" sz="2400" spc="-10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includes</a:t>
            </a:r>
            <a:r>
              <a:rPr lang="en-IN" sz="2400" spc="-10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comprehensive review of cultivation practices including: </a:t>
            </a:r>
          </a:p>
          <a:p>
            <a:pPr algn="just"/>
            <a:endParaRPr lang="en-IN" sz="2400" dirty="0">
              <a:solidFill>
                <a:srgbClr val="383336"/>
              </a:solidFill>
              <a:latin typeface="Times New Roman" panose="02020603050405020304" pitchFamily="18" charset="0"/>
              <a:ea typeface="PMingLiU" panose="020B0604030504040204" pitchFamily="18" charset="-12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</a:rPr>
              <a:t>L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and management,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</a:rPr>
              <a:t>U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sage of inputs,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</a:rPr>
              <a:t>U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se of </a:t>
            </a:r>
            <a:r>
              <a:rPr lang="en-IN" sz="2400" spc="-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machinery,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</a:rPr>
              <a:t>P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est management and post harvest in crops,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</a:rPr>
              <a:t>R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earing practices compatible to their natural behaviour,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welfare of animals,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</a:rPr>
              <a:t>A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voidance of synthetic feed additives and hormones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</a:rPr>
              <a:t>L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imited usage of allopathic drugs and antibiotics in animal products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</a:rPr>
              <a:t>and processing and handling through document review and on-site physical inspection.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2772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018E-A7CF-4CCC-9FEC-EC9A45FB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3744D-1CDB-45FF-AABA-4C4834E95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48A764-181A-42C9-ABC8-01516B3C9B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60812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A2ABE9-0D27-4B81-BECE-7D360484078E}"/>
              </a:ext>
            </a:extLst>
          </p:cNvPr>
          <p:cNvSpPr txBox="1"/>
          <p:nvPr/>
        </p:nvSpPr>
        <p:spPr>
          <a:xfrm>
            <a:off x="2447778" y="152400"/>
            <a:ext cx="9101797" cy="6889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5565" marR="0" algn="ctr" eaLnBrk="0" hangingPunct="0">
              <a:lnSpc>
                <a:spcPct val="150000"/>
              </a:lnSpc>
              <a:spcBef>
                <a:spcPts val="141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Certification Procedure in brief</a:t>
            </a:r>
            <a:endParaRPr lang="en-US" sz="3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2230" lvl="0" indent="-342900" algn="just" eaLnBrk="0" hangingPunct="0">
              <a:lnSpc>
                <a:spcPct val="150000"/>
              </a:lnSpc>
              <a:spcBef>
                <a:spcPts val="1440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055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Application is made to the certification agency in the prescribed format with necessary</a:t>
            </a:r>
            <a:r>
              <a:rPr lang="en-IN" sz="2400" spc="-1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farm</a:t>
            </a:r>
            <a:r>
              <a:rPr lang="en-IN" sz="2400" spc="-1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and</a:t>
            </a:r>
            <a:r>
              <a:rPr lang="en-IN" sz="2400" spc="-1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process</a:t>
            </a:r>
            <a:r>
              <a:rPr lang="en-IN" sz="2400" spc="-1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details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342900" marR="62230" lvl="0" indent="-342900" algn="just" eaLnBrk="0" hangingPunct="0">
              <a:lnSpc>
                <a:spcPct val="150000"/>
              </a:lnSpc>
              <a:spcBef>
                <a:spcPts val="142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055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Screening of application by certification agency and if necessary further details/clarification</a:t>
            </a:r>
            <a:r>
              <a:rPr lang="en-IN" sz="2400" spc="9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sought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342900" marR="62865" lvl="0" indent="-342900" algn="just" eaLnBrk="0" hangingPunct="0">
              <a:lnSpc>
                <a:spcPct val="150000"/>
              </a:lnSpc>
              <a:spcBef>
                <a:spcPts val="142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055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Cost estimate comprising of certification charge, inspection charge, travel cost, reporting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cost,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laboratory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charges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etc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is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sent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for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acceptance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92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Acceptance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of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cost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by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the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grower/producer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114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Signing</a:t>
            </a:r>
            <a:r>
              <a:rPr lang="en-IN" sz="2400" spc="-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of</a:t>
            </a:r>
            <a:r>
              <a:rPr lang="en-IN" sz="2400" spc="-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agreement</a:t>
            </a:r>
            <a:r>
              <a:rPr lang="en-IN" sz="2400" spc="-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between</a:t>
            </a:r>
            <a:r>
              <a:rPr lang="en-IN" sz="2400" spc="-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grower/producer</a:t>
            </a:r>
            <a:r>
              <a:rPr lang="en-IN" sz="2400" spc="-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and</a:t>
            </a:r>
            <a:r>
              <a:rPr lang="en-IN" sz="2400" spc="-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certification</a:t>
            </a:r>
            <a:r>
              <a:rPr lang="en-IN" sz="2400" spc="-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agency                                                             (Contd..)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58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078F6-94F9-4F4C-80B4-763C4D9D8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A5B43-4401-4383-9686-E486406E4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695158-8A3D-4DFC-AAE7-5A7A98645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60812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2ADCD6-19EC-4516-A51F-E797781540F5}"/>
              </a:ext>
            </a:extLst>
          </p:cNvPr>
          <p:cNvSpPr txBox="1"/>
          <p:nvPr/>
        </p:nvSpPr>
        <p:spPr>
          <a:xfrm>
            <a:off x="2767092" y="1010663"/>
            <a:ext cx="9190446" cy="5506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62230" lvl="0" indent="-342900" eaLnBrk="0" hangingPunct="0">
              <a:lnSpc>
                <a:spcPct val="150000"/>
              </a:lnSpc>
              <a:spcBef>
                <a:spcPts val="146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Certification agency seeks cropping/production/cultivation/processing plan and supply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copy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of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the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standards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to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the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grower/producer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to</a:t>
            </a:r>
            <a:r>
              <a:rPr lang="en-IN" sz="2400" spc="-28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follow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110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Certification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agency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raises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an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invoice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and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asks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the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producer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payment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of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initial</a:t>
            </a:r>
            <a:r>
              <a:rPr lang="en-IN" sz="2400" spc="-12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fee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114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Grower/producer pays the</a:t>
            </a:r>
            <a:r>
              <a:rPr lang="en-IN" sz="2400" spc="-23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fee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114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Inspection</a:t>
            </a:r>
            <a:r>
              <a:rPr lang="en-IN" sz="2400" spc="-3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schedule</a:t>
            </a:r>
            <a:r>
              <a:rPr lang="en-IN" sz="2400" spc="-3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is</a:t>
            </a:r>
            <a:r>
              <a:rPr lang="en-IN" sz="2400" spc="-3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worked</a:t>
            </a:r>
            <a:r>
              <a:rPr lang="en-IN" sz="2400" spc="-3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out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114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Inspection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is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carried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out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at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one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or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more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than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one</a:t>
            </a:r>
            <a:r>
              <a:rPr lang="en-IN" sz="2400" spc="-24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occasion</a:t>
            </a:r>
          </a:p>
          <a:p>
            <a:pPr marR="0" lvl="0" eaLnBrk="0" hangingPunct="0">
              <a:lnSpc>
                <a:spcPct val="150000"/>
              </a:lnSpc>
              <a:spcBef>
                <a:spcPts val="1145"/>
              </a:spcBef>
              <a:spcAft>
                <a:spcPts val="0"/>
              </a:spcAft>
              <a:buClr>
                <a:srgbClr val="383336"/>
              </a:buClr>
              <a:buSzPts val="1500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									(</a:t>
            </a:r>
            <a:r>
              <a:rPr lang="en-IN" sz="2400" dirty="0" err="1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Contd</a:t>
            </a: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  <a:cs typeface="Times New Roman" panose="02020603050405020304" pitchFamily="18" charset="0"/>
              </a:rPr>
              <a:t>…..)</a:t>
            </a:r>
            <a:endParaRPr lang="en-US" sz="2400" dirty="0">
              <a:effectLst/>
              <a:latin typeface="Times New Roman" panose="02020603050405020304" pitchFamily="18" charset="0"/>
              <a:ea typeface="PMingLiU" panose="020B0604030504040204" pitchFamily="18" charset="-12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83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6E78-096B-4659-9A5C-529D9DAB5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2F37A-43C1-445C-BBA6-D778B1136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623846-025C-4447-B89A-531A3A4AC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12" y="138332"/>
            <a:ext cx="12360812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583BB0-A67E-4923-A7A6-2DD66A7B7F37}"/>
              </a:ext>
            </a:extLst>
          </p:cNvPr>
          <p:cNvSpPr txBox="1"/>
          <p:nvPr/>
        </p:nvSpPr>
        <p:spPr>
          <a:xfrm>
            <a:off x="2813538" y="1027906"/>
            <a:ext cx="9218442" cy="5968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62230" lvl="0" indent="-342900" algn="just" eaLnBrk="0" hangingPunct="0">
              <a:lnSpc>
                <a:spcPct val="150000"/>
              </a:lnSpc>
              <a:spcBef>
                <a:spcPts val="146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If required unannounced inspection can also be done. In case of doubt, the inspection team can also draw plant/soil/raw material/input/product sample for laboratory</a:t>
            </a:r>
            <a:r>
              <a:rPr lang="en-IN" sz="2400" spc="-16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analysis.</a:t>
            </a:r>
            <a:endParaRPr lang="en-US" sz="2400" dirty="0">
              <a:effectLst/>
              <a:latin typeface="PMingLiU" panose="020B0604030504040204" pitchFamily="18" charset="-12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110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Inspection</a:t>
            </a:r>
            <a:r>
              <a:rPr lang="en-IN" sz="2400" spc="-2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report/(s)</a:t>
            </a:r>
            <a:r>
              <a:rPr lang="en-IN" sz="2400" spc="-2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submitted</a:t>
            </a:r>
            <a:r>
              <a:rPr lang="en-IN" sz="2400" spc="-2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to</a:t>
            </a:r>
            <a:r>
              <a:rPr lang="en-IN" sz="2400" spc="-2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the</a:t>
            </a:r>
            <a:r>
              <a:rPr lang="en-IN" sz="2400" spc="-2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certification</a:t>
            </a:r>
            <a:r>
              <a:rPr lang="en-IN" sz="2400" spc="-24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committee</a:t>
            </a:r>
            <a:endParaRPr lang="en-US" sz="2400" dirty="0">
              <a:latin typeface="PMingLiU" panose="020B0604030504040204" pitchFamily="18" charset="-12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110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Certification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agency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asks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for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final</a:t>
            </a:r>
            <a:r>
              <a:rPr lang="en-IN" sz="2400" spc="-1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payment</a:t>
            </a:r>
            <a:endParaRPr lang="en-US" sz="2400" dirty="0">
              <a:effectLst/>
              <a:latin typeface="PMingLiU" panose="020B0604030504040204" pitchFamily="18" charset="-12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114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spc="-1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Final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payment is</a:t>
            </a:r>
            <a:r>
              <a:rPr lang="en-IN" sz="2400" spc="-185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made</a:t>
            </a:r>
            <a:endParaRPr lang="en-US" sz="2400" dirty="0">
              <a:effectLst/>
              <a:latin typeface="PMingLiU" panose="020B0604030504040204" pitchFamily="18" charset="-12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pPr marL="342900" marR="0" lvl="0" indent="-342900" eaLnBrk="0" hangingPunct="0">
              <a:lnSpc>
                <a:spcPct val="150000"/>
              </a:lnSpc>
              <a:spcBef>
                <a:spcPts val="1145"/>
              </a:spcBef>
              <a:spcAft>
                <a:spcPts val="0"/>
              </a:spcAft>
              <a:buClr>
                <a:srgbClr val="383336"/>
              </a:buClr>
              <a:buSzPts val="1500"/>
              <a:buFont typeface="Wingdings" panose="05000000000000000000" pitchFamily="2" charset="2"/>
              <a:buChar char="§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Certification is</a:t>
            </a:r>
            <a:r>
              <a:rPr lang="en-IN" sz="2400" spc="1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 </a:t>
            </a:r>
            <a:r>
              <a:rPr lang="en-IN" sz="2400" dirty="0">
                <a:solidFill>
                  <a:srgbClr val="383336"/>
                </a:solidFill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granted</a:t>
            </a:r>
          </a:p>
          <a:p>
            <a:pPr marR="0" lvl="0" eaLnBrk="0" hangingPunct="0">
              <a:lnSpc>
                <a:spcPct val="150000"/>
              </a:lnSpc>
              <a:spcBef>
                <a:spcPts val="1145"/>
              </a:spcBef>
              <a:spcAft>
                <a:spcPts val="0"/>
              </a:spcAft>
              <a:buClr>
                <a:srgbClr val="383336"/>
              </a:buClr>
              <a:buSzPts val="1500"/>
              <a:tabLst>
                <a:tab pos="440690" algn="l"/>
              </a:tabLst>
            </a:pP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									(</a:t>
            </a:r>
            <a:r>
              <a:rPr lang="en-IN" sz="2400" dirty="0" err="1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Contd</a:t>
            </a:r>
            <a:r>
              <a:rPr lang="en-IN" sz="2400" dirty="0">
                <a:solidFill>
                  <a:srgbClr val="383336"/>
                </a:solidFill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…)</a:t>
            </a:r>
            <a:endParaRPr lang="en-US" sz="2400" dirty="0">
              <a:effectLst/>
              <a:latin typeface="PMingLiU" panose="020B0604030504040204" pitchFamily="18" charset="-12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pPr marR="0" eaLnBrk="0" hangingPunct="0">
              <a:spcBef>
                <a:spcPts val="0"/>
              </a:spcBef>
              <a:spcAft>
                <a:spcPts val="0"/>
              </a:spcAft>
            </a:pPr>
            <a:r>
              <a:rPr lang="en-IN" sz="2400" dirty="0">
                <a:effectLst/>
                <a:latin typeface="Times New Roman" panose="02020603050405020304" pitchFamily="18" charset="0"/>
                <a:ea typeface="PMingLiU" panose="020B0604030504040204" pitchFamily="18" charset="-120"/>
                <a:cs typeface="PMingLiU" panose="020B0604030504040204" pitchFamily="18" charset="-120"/>
              </a:rPr>
              <a:t> </a:t>
            </a:r>
            <a:endParaRPr lang="en-US" sz="2400" dirty="0">
              <a:effectLst/>
              <a:latin typeface="PMingLiU" panose="020B0604030504040204" pitchFamily="18" charset="-120"/>
              <a:ea typeface="PMingLiU" panose="020B0604030504040204" pitchFamily="18" charset="-120"/>
              <a:cs typeface="PMingLiU" panose="020B0604030504040204" pitchFamily="18" charset="-12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871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EB383-0BA9-4F54-9879-BF17D9D2C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F5B30-F552-4CAE-B974-0DCADA4E8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C2584-95C4-46A6-A7BE-93FEAE751D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12" y="138332"/>
            <a:ext cx="1236081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768AE4-EC26-4321-BFE1-F7B6D8DB6A63}"/>
              </a:ext>
            </a:extLst>
          </p:cNvPr>
          <p:cNvSpPr txBox="1"/>
          <p:nvPr/>
        </p:nvSpPr>
        <p:spPr>
          <a:xfrm>
            <a:off x="5704449" y="283464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62D02D-B590-4FD2-A807-B270679D7905}"/>
              </a:ext>
            </a:extLst>
          </p:cNvPr>
          <p:cNvSpPr txBox="1"/>
          <p:nvPr/>
        </p:nvSpPr>
        <p:spPr>
          <a:xfrm>
            <a:off x="2546252" y="660350"/>
            <a:ext cx="94394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grant of scope certificate Producer/operator applies for license for use of India Organic Logo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Certification body grants the license for use of India Organic Logo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Grower/producer releases the stock for sale with Certification Mark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Reference: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Organic Production: A training Manual (2018). Agricultural and Processed Food Products Export Development Authority (APEDA). Ministry of Commerce and Industry, Government of India.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https://apeda.gov.in/apedawebsite/organic/NPOP_Training_Manual_English_E_Book.pdf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479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662</Words>
  <Application>Microsoft Office PowerPoint</Application>
  <PresentationFormat>Widescreen</PresentationFormat>
  <Paragraphs>70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PMingLiU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Subhashisa Praharaj</dc:creator>
  <cp:lastModifiedBy>Subhashisa Praharaj</cp:lastModifiedBy>
  <cp:revision>12</cp:revision>
  <dcterms:created xsi:type="dcterms:W3CDTF">2020-12-05T04:32:15Z</dcterms:created>
  <dcterms:modified xsi:type="dcterms:W3CDTF">2020-12-11T06:14:37Z</dcterms:modified>
</cp:coreProperties>
</file>