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63" r:id="rId5"/>
    <p:sldId id="256" r:id="rId6"/>
    <p:sldId id="261" r:id="rId7"/>
    <p:sldId id="26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401"/>
    <a:srgbClr val="66FF33"/>
    <a:srgbClr val="343E48"/>
    <a:srgbClr val="868B91"/>
    <a:srgbClr val="FED966"/>
    <a:srgbClr val="FFC000"/>
    <a:srgbClr val="F97B65"/>
    <a:srgbClr val="66D1BD"/>
    <a:srgbClr val="00B3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D497-7928-4828-AD18-F7F288D8B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272D9-A3D5-41BC-9D74-EFCE7B1A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FBC3-B0BF-4F83-A918-683A2621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6052-3F82-408E-876D-F4855758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80D3-D01A-4AA8-ABCF-57C60B1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7154-EAC6-4990-9DD3-E73C10D5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B57EC-A40A-4E16-9DBA-D92406EEC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6C16C-A4FA-4143-B96D-64B5BA16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0F50E-795C-4A41-BD82-3F2D2B47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12599-3ECB-406A-8A3F-F1AB86EC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C5FE1-78B5-496E-90A8-52F2ACF31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3FB80-BFAB-4E03-89F0-9A9FA4525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B581-7E14-4540-9685-D0AC1C44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719FA-6131-494C-86C6-8FE66179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9A698-193C-479D-82BB-F8815655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3636-41AE-4D08-9170-095D4064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AFDA-54CB-4EE6-A6E7-A356143A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208C2-9F42-4D06-8AC3-97F4FABE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1915-5FA6-4550-9CDE-F6C279B0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EBA1-0D5C-4D63-BD07-198709B4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EA1C-A4DB-4EF7-9151-255A0B4E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5124-12CC-4B65-8D69-2C7BC7ECF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9AFE-3D80-410C-9120-CB812CCB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9DEEF-21DC-49EB-B66F-30B94B1C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A4DDA-D686-4371-8C23-437ACC4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47AC-EACF-46B5-8DFB-7A056DBC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79DF-8190-49D7-9C56-9685AF35C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E05-60BB-4D9F-B764-CF424E74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293BB-E2B5-479B-934C-C4FBC08C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52A84-77E4-49AF-B667-3C81157E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2412A-F750-41C1-911A-6E5E6146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DF5A-63DC-4142-9296-FABDDC48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57CC-D6FB-4E9E-B7E2-2A1C2E0B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52CF7-85DA-424B-A2D4-E8511C86A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32F5B-416F-4D1E-8E76-A76572706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2E32E-24FF-45A6-81BE-F3FC57C6B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1EC43-06D7-46FC-9EB1-6A6B33EE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557F3-E719-40D2-9EF0-AAFDF44F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882DD-8EF4-4F0F-8021-13387071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6CD2-3B20-42CF-B175-3E01960B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F1AE1-481C-4191-8989-D3520A8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B389F-4862-4C20-A932-2D472AFE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305D7-ACA0-4AF8-8AB9-854933F2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B1D66-61DB-4025-AF8C-37FD48F0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A7BA0-D5AD-430F-8993-09C30A89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E7AF7-CDBA-4266-BAA3-2AA128DD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D81F-575B-4DAC-8024-0051FE45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DB81-E851-4A58-AAE2-F0915067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6E11B-4909-4077-BAA7-2FDDFA0AD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BB4A4-7EB6-455C-BDDE-DDB7A76C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50CEA-578C-4BC9-B274-0F5A1FDE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7C1C5-E10E-4F1C-AFF7-758AFBBE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927C-02EE-4A26-B8EB-7B7916DF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E6C0E-5F22-414E-AD8F-FFFE5A064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F7825-8630-4AE4-A4D0-02527AD2C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31B53-4C0A-4E9F-B687-565CA558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A3454-513C-4880-A46B-950B9906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F1A07-4284-4414-921D-BF71E1FD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DE4E6-3B8E-49F0-B6E7-22004C07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8B015-334F-4A89-A072-88B9A8A8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75D1-4751-4F15-AE61-677FA0D9C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C671-AE47-4674-A005-E71857B17AF9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89B6-B414-4DD6-AC20-1F9D673EB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477B-8102-4A8E-9AA4-7AC13A769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FA36-8BA7-4F17-8412-F85AC937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0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ADF3A6-A452-4C29-8605-0C72B093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0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03C8C-D559-4055-968F-9EAE59668A6D}"/>
              </a:ext>
            </a:extLst>
          </p:cNvPr>
          <p:cNvSpPr txBox="1"/>
          <p:nvPr/>
        </p:nvSpPr>
        <p:spPr>
          <a:xfrm>
            <a:off x="4099443" y="367978"/>
            <a:ext cx="532543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Smart Agriculture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Farming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A3DC3-D7C6-4B04-9FDB-C3638365A1E9}"/>
              </a:ext>
            </a:extLst>
          </p:cNvPr>
          <p:cNvSpPr txBox="1"/>
          <p:nvPr/>
        </p:nvSpPr>
        <p:spPr>
          <a:xfrm>
            <a:off x="1531715" y="5370889"/>
            <a:ext cx="10660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1:</a:t>
            </a:r>
            <a:r>
              <a:rPr lang="en-US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Organic Farming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3: </a:t>
            </a: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Integrated Farming system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B24EA6-BC4D-4C20-A1AA-6D7815939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78" y="1660726"/>
            <a:ext cx="5587897" cy="347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0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57C2E-1DBB-4481-9DFD-3AF8EEB0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0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017" y="0"/>
            <a:ext cx="9614351" cy="8299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Farming System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017" y="1656521"/>
            <a:ext cx="5227983" cy="3160643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en-US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various agricultural enterprises </a:t>
            </a:r>
            <a:r>
              <a:rPr lang="en-US" sz="1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viz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cropping, animal husbandry, fishery, forestry etc. have great potentialities in the agricultural economy. These enterprises not only supplement the income of the farmers but also help in increasing the family </a:t>
            </a:r>
            <a:r>
              <a:rPr lang="en-US" sz="1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employment.</a:t>
            </a:r>
            <a:endParaRPr lang="en-US" sz="11200" b="1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1200" b="1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IN" sz="3200" dirty="0">
              <a:latin typeface="Arial Black" panose="020B0A04020102020204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3200" dirty="0">
                <a:latin typeface="Arial Black" panose="020B0A04020102020204" pitchFamily="34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IN" sz="32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               </a:t>
            </a:r>
          </a:p>
          <a:p>
            <a:pPr algn="just">
              <a:buNone/>
            </a:pPr>
            <a:r>
              <a:rPr lang="en-IN" sz="32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							</a:t>
            </a:r>
            <a:r>
              <a:rPr lang="en-IN" sz="32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	      						</a:t>
            </a:r>
            <a:endParaRPr lang="en-US" b="1" dirty="0"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4D49C-B66B-4285-9B7C-6A1A06FA7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56520"/>
            <a:ext cx="4214191" cy="3160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BA799-A5CA-4F38-8BC3-D3DBA4CF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0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5075-1C9A-49E4-A49B-FD4E25B3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1693103"/>
            <a:ext cx="8756374" cy="435133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Integrated Farming system includes enterprises like:</a:t>
            </a:r>
          </a:p>
          <a:p>
            <a:pPr marL="0" indent="0" algn="just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Crop production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Fishery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Duckery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Poultry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Apiary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Dairy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Mushroom production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….</a:t>
            </a:r>
            <a:endParaRPr lang="en-US" sz="24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016EF-E8B6-49BE-B4E3-3DBC2F73F6A4}"/>
              </a:ext>
            </a:extLst>
          </p:cNvPr>
          <p:cNvSpPr txBox="1"/>
          <p:nvPr/>
        </p:nvSpPr>
        <p:spPr>
          <a:xfrm>
            <a:off x="3085779" y="0"/>
            <a:ext cx="777328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Integrated Farming System</a:t>
            </a:r>
          </a:p>
        </p:txBody>
      </p:sp>
    </p:spTree>
    <p:extLst>
      <p:ext uri="{BB962C8B-B14F-4D97-AF65-F5344CB8AC3E}">
        <p14:creationId xmlns:p14="http://schemas.microsoft.com/office/powerpoint/2010/main" val="66222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DC48D09-5089-43E6-9FDB-174D8144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39756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ED469-88AF-4CE5-BD5B-1C14FDEB6415}"/>
              </a:ext>
            </a:extLst>
          </p:cNvPr>
          <p:cNvSpPr txBox="1"/>
          <p:nvPr/>
        </p:nvSpPr>
        <p:spPr>
          <a:xfrm>
            <a:off x="2319130" y="36344"/>
            <a:ext cx="95548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Importance of Integrated Farming System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0F8D25-918D-4F55-96A0-7E92276F2000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6082748" y="3838633"/>
            <a:ext cx="26505" cy="301936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BD428FF-BA9C-4CEB-97BF-A5BFFD1D3087}"/>
              </a:ext>
            </a:extLst>
          </p:cNvPr>
          <p:cNvSpPr txBox="1"/>
          <p:nvPr/>
        </p:nvSpPr>
        <p:spPr>
          <a:xfrm>
            <a:off x="2138289" y="2272386"/>
            <a:ext cx="3041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Recycling and utilization of other available resources in the farm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E0B3B8-DB6A-42A7-A855-D3EF1097FD4A}"/>
              </a:ext>
            </a:extLst>
          </p:cNvPr>
          <p:cNvSpPr txBox="1"/>
          <p:nvPr/>
        </p:nvSpPr>
        <p:spPr>
          <a:xfrm>
            <a:off x="6578443" y="4965983"/>
            <a:ext cx="396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Maximum possible return and Profitability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775051-3FD2-4DE4-AC5E-12046C8F07C3}"/>
              </a:ext>
            </a:extLst>
          </p:cNvPr>
          <p:cNvGrpSpPr/>
          <p:nvPr/>
        </p:nvGrpSpPr>
        <p:grpSpPr>
          <a:xfrm>
            <a:off x="4422221" y="5632200"/>
            <a:ext cx="5935594" cy="336550"/>
            <a:chOff x="4422221" y="3127375"/>
            <a:chExt cx="5935594" cy="33655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F041CC7-1F56-4C6D-A25A-C99C8EFF5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221" y="3295567"/>
              <a:ext cx="5935594" cy="0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B59BE55-F4B4-4499-96C2-6EA566E0C188}"/>
                </a:ext>
              </a:extLst>
            </p:cNvPr>
            <p:cNvSpPr/>
            <p:nvPr/>
          </p:nvSpPr>
          <p:spPr>
            <a:xfrm>
              <a:off x="5967483" y="3153880"/>
              <a:ext cx="283540" cy="283540"/>
            </a:xfrm>
            <a:prstGeom prst="ellipse">
              <a:avLst/>
            </a:prstGeom>
            <a:solidFill>
              <a:srgbClr val="89C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30E7CB3C-05C8-4C5C-8963-25EEBA43DE31}"/>
                </a:ext>
              </a:extLst>
            </p:cNvPr>
            <p:cNvSpPr/>
            <p:nvPr/>
          </p:nvSpPr>
          <p:spPr>
            <a:xfrm>
              <a:off x="5940978" y="3127375"/>
              <a:ext cx="336550" cy="336550"/>
            </a:xfrm>
            <a:prstGeom prst="donut">
              <a:avLst>
                <a:gd name="adj" fmla="val 70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057FD50-0E04-4F15-9A94-3EFFC274C394}"/>
                </a:ext>
              </a:extLst>
            </p:cNvPr>
            <p:cNvSpPr/>
            <p:nvPr/>
          </p:nvSpPr>
          <p:spPr>
            <a:xfrm>
              <a:off x="6033053" y="3219450"/>
              <a:ext cx="152400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A8385B-AF30-4C21-9A65-1FA0032AB909}"/>
              </a:ext>
            </a:extLst>
          </p:cNvPr>
          <p:cNvGrpSpPr/>
          <p:nvPr/>
        </p:nvGrpSpPr>
        <p:grpSpPr>
          <a:xfrm>
            <a:off x="5327373" y="2822712"/>
            <a:ext cx="1510749" cy="1015921"/>
            <a:chOff x="5022574" y="2992647"/>
            <a:chExt cx="2146852" cy="2146852"/>
          </a:xfrm>
        </p:grpSpPr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811DEDE6-D1FA-4671-9525-0725657FC967}"/>
                </a:ext>
              </a:extLst>
            </p:cNvPr>
            <p:cNvSpPr/>
            <p:nvPr/>
          </p:nvSpPr>
          <p:spPr>
            <a:xfrm>
              <a:off x="5022574" y="2992647"/>
              <a:ext cx="2146852" cy="2146852"/>
            </a:xfrm>
            <a:prstGeom prst="donut">
              <a:avLst>
                <a:gd name="adj" fmla="val 28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8F611D4-4DB1-43B5-AE6D-359399872DBD}"/>
                </a:ext>
              </a:extLst>
            </p:cNvPr>
            <p:cNvSpPr/>
            <p:nvPr/>
          </p:nvSpPr>
          <p:spPr>
            <a:xfrm>
              <a:off x="5194300" y="3164373"/>
              <a:ext cx="1803400" cy="18034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2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A69738-2038-4A94-8524-D8971943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13252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CF28EE-A360-46B6-9D76-D2CA1E8777C8}"/>
              </a:ext>
            </a:extLst>
          </p:cNvPr>
          <p:cNvCxnSpPr>
            <a:cxnSpLocks/>
          </p:cNvCxnSpPr>
          <p:nvPr/>
        </p:nvCxnSpPr>
        <p:spPr>
          <a:xfrm>
            <a:off x="6109253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585C00-05E0-4883-9190-5990845EE348}"/>
              </a:ext>
            </a:extLst>
          </p:cNvPr>
          <p:cNvSpPr txBox="1"/>
          <p:nvPr/>
        </p:nvSpPr>
        <p:spPr>
          <a:xfrm>
            <a:off x="6592599" y="3300915"/>
            <a:ext cx="345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Improves Productivity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F30479-59C3-4007-9D72-45C1977815ED}"/>
              </a:ext>
            </a:extLst>
          </p:cNvPr>
          <p:cNvGrpSpPr/>
          <p:nvPr/>
        </p:nvGrpSpPr>
        <p:grpSpPr>
          <a:xfrm>
            <a:off x="4422221" y="3682469"/>
            <a:ext cx="5935594" cy="336550"/>
            <a:chOff x="4422221" y="3127375"/>
            <a:chExt cx="5935594" cy="3365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A0193E-C41C-46B0-9C39-BB9B95D91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221" y="3295567"/>
              <a:ext cx="5935594" cy="0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BD03F9-C5A7-4EA7-A8F9-E5EA204140FE}"/>
                </a:ext>
              </a:extLst>
            </p:cNvPr>
            <p:cNvSpPr/>
            <p:nvPr/>
          </p:nvSpPr>
          <p:spPr>
            <a:xfrm>
              <a:off x="5967483" y="3153880"/>
              <a:ext cx="283540" cy="283540"/>
            </a:xfrm>
            <a:prstGeom prst="ellipse">
              <a:avLst/>
            </a:prstGeom>
            <a:solidFill>
              <a:srgbClr val="00B39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A976E9F3-FF31-4223-A98B-FE04C2010639}"/>
                </a:ext>
              </a:extLst>
            </p:cNvPr>
            <p:cNvSpPr/>
            <p:nvPr/>
          </p:nvSpPr>
          <p:spPr>
            <a:xfrm>
              <a:off x="5940978" y="3127375"/>
              <a:ext cx="336550" cy="336550"/>
            </a:xfrm>
            <a:prstGeom prst="donut">
              <a:avLst>
                <a:gd name="adj" fmla="val 70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31A9D28-1400-44DE-90B0-B91A38328D3B}"/>
                </a:ext>
              </a:extLst>
            </p:cNvPr>
            <p:cNvSpPr/>
            <p:nvPr/>
          </p:nvSpPr>
          <p:spPr>
            <a:xfrm>
              <a:off x="6033053" y="3219450"/>
              <a:ext cx="152400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E78EC2-2387-4D3A-9CAD-2A27506E5AE4}"/>
              </a:ext>
            </a:extLst>
          </p:cNvPr>
          <p:cNvGrpSpPr/>
          <p:nvPr/>
        </p:nvGrpSpPr>
        <p:grpSpPr>
          <a:xfrm>
            <a:off x="703388" y="4353815"/>
            <a:ext cx="6980112" cy="1868798"/>
            <a:chOff x="703388" y="-30473"/>
            <a:chExt cx="6980112" cy="186879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BA2771-C9E3-44F3-BD77-D657DE156F8C}"/>
                </a:ext>
              </a:extLst>
            </p:cNvPr>
            <p:cNvGrpSpPr/>
            <p:nvPr/>
          </p:nvGrpSpPr>
          <p:grpSpPr>
            <a:xfrm>
              <a:off x="1858583" y="1501775"/>
              <a:ext cx="5824917" cy="336550"/>
              <a:chOff x="1796260" y="3127375"/>
              <a:chExt cx="5914713" cy="33655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985DC68-6AF1-4498-911F-A92816E066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60" y="3295567"/>
                <a:ext cx="5914713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D9C89A5-98C5-42D9-9023-A70CB8909CF4}"/>
                  </a:ext>
                </a:extLst>
              </p:cNvPr>
              <p:cNvSpPr/>
              <p:nvPr/>
            </p:nvSpPr>
            <p:spPr>
              <a:xfrm>
                <a:off x="5967483" y="3153880"/>
                <a:ext cx="283540" cy="283540"/>
              </a:xfrm>
              <a:prstGeom prst="ellipse">
                <a:avLst/>
              </a:prstGeom>
              <a:solidFill>
                <a:srgbClr val="00B393"/>
              </a:solidFill>
              <a:ln>
                <a:solidFill>
                  <a:srgbClr val="00B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Circle: Hollow 52">
                <a:extLst>
                  <a:ext uri="{FF2B5EF4-FFF2-40B4-BE49-F238E27FC236}">
                    <a16:creationId xmlns:a16="http://schemas.microsoft.com/office/drawing/2014/main" id="{8A117738-5A9B-49A2-91BF-766758E4D870}"/>
                  </a:ext>
                </a:extLst>
              </p:cNvPr>
              <p:cNvSpPr/>
              <p:nvPr/>
            </p:nvSpPr>
            <p:spPr>
              <a:xfrm>
                <a:off x="5940978" y="3127375"/>
                <a:ext cx="336550" cy="336550"/>
              </a:xfrm>
              <a:prstGeom prst="donut">
                <a:avLst>
                  <a:gd name="adj" fmla="val 706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028B8DE-057A-4F37-B4A0-CFB5171B2CFC}"/>
                  </a:ext>
                </a:extLst>
              </p:cNvPr>
              <p:cNvSpPr/>
              <p:nvPr/>
            </p:nvSpPr>
            <p:spPr>
              <a:xfrm>
                <a:off x="6033053" y="321945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1BB4C-96A2-4D00-9112-5BFC98F25CEE}"/>
                </a:ext>
              </a:extLst>
            </p:cNvPr>
            <p:cNvSpPr txBox="1"/>
            <p:nvPr/>
          </p:nvSpPr>
          <p:spPr>
            <a:xfrm>
              <a:off x="703388" y="-30473"/>
              <a:ext cx="383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400" b="1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8BA50D7-0B83-4CDA-B3F9-E876DC2CAC71}"/>
              </a:ext>
            </a:extLst>
          </p:cNvPr>
          <p:cNvSpPr txBox="1"/>
          <p:nvPr/>
        </p:nvSpPr>
        <p:spPr>
          <a:xfrm>
            <a:off x="3472070" y="849382"/>
            <a:ext cx="259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Create adequate employment opportunities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9821B7-405E-4D6B-A589-090428855950}"/>
              </a:ext>
            </a:extLst>
          </p:cNvPr>
          <p:cNvSpPr txBox="1"/>
          <p:nvPr/>
        </p:nvSpPr>
        <p:spPr>
          <a:xfrm>
            <a:off x="2395182" y="53792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Improves Sustainability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05794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D69F86D-A6AB-4EF6-B0BC-CB2C76A9B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13252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531F3A-D402-4BBB-A6CD-B52A9AD473CD}"/>
              </a:ext>
            </a:extLst>
          </p:cNvPr>
          <p:cNvCxnSpPr>
            <a:cxnSpLocks/>
          </p:cNvCxnSpPr>
          <p:nvPr/>
        </p:nvCxnSpPr>
        <p:spPr>
          <a:xfrm>
            <a:off x="6109253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A1547D-8504-4014-B810-C0B09162BEA5}"/>
              </a:ext>
            </a:extLst>
          </p:cNvPr>
          <p:cNvGrpSpPr/>
          <p:nvPr/>
        </p:nvGrpSpPr>
        <p:grpSpPr>
          <a:xfrm>
            <a:off x="4422221" y="1032444"/>
            <a:ext cx="6449615" cy="734595"/>
            <a:chOff x="4422221" y="1032444"/>
            <a:chExt cx="6449615" cy="73459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589219-068A-4D2B-9424-9EF7F635348F}"/>
                </a:ext>
              </a:extLst>
            </p:cNvPr>
            <p:cNvSpPr txBox="1"/>
            <p:nvPr/>
          </p:nvSpPr>
          <p:spPr>
            <a:xfrm>
              <a:off x="6531441" y="1032444"/>
              <a:ext cx="4340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Balanced Food production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1E8CBC4-F82B-4359-B96A-A7BE9BB31518}"/>
                </a:ext>
              </a:extLst>
            </p:cNvPr>
            <p:cNvGrpSpPr/>
            <p:nvPr/>
          </p:nvGrpSpPr>
          <p:grpSpPr>
            <a:xfrm>
              <a:off x="4422221" y="1430489"/>
              <a:ext cx="5935594" cy="336550"/>
              <a:chOff x="4422221" y="3127375"/>
              <a:chExt cx="5935594" cy="33655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88FEAD3-24B8-4E72-8E2C-AD9A3A009F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2221" y="3295567"/>
                <a:ext cx="5935594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A9CD816-4383-4F85-B565-851492CBD5F1}"/>
                  </a:ext>
                </a:extLst>
              </p:cNvPr>
              <p:cNvSpPr/>
              <p:nvPr/>
            </p:nvSpPr>
            <p:spPr>
              <a:xfrm>
                <a:off x="5967483" y="3153880"/>
                <a:ext cx="283540" cy="2835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E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Circle: Hollow 51">
                <a:extLst>
                  <a:ext uri="{FF2B5EF4-FFF2-40B4-BE49-F238E27FC236}">
                    <a16:creationId xmlns:a16="http://schemas.microsoft.com/office/drawing/2014/main" id="{D291D927-46C8-4461-B55F-DC619E7A6195}"/>
                  </a:ext>
                </a:extLst>
              </p:cNvPr>
              <p:cNvSpPr/>
              <p:nvPr/>
            </p:nvSpPr>
            <p:spPr>
              <a:xfrm>
                <a:off x="5940978" y="3127375"/>
                <a:ext cx="336550" cy="336550"/>
              </a:xfrm>
              <a:prstGeom prst="donut">
                <a:avLst>
                  <a:gd name="adj" fmla="val 706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AEC046B-5D50-4C52-92F7-F13A0A6BC905}"/>
                  </a:ext>
                </a:extLst>
              </p:cNvPr>
              <p:cNvSpPr/>
              <p:nvPr/>
            </p:nvSpPr>
            <p:spPr>
              <a:xfrm>
                <a:off x="6033053" y="321945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B4A28F3-9147-479A-848C-1941F31D26E4}"/>
              </a:ext>
            </a:extLst>
          </p:cNvPr>
          <p:cNvGrpSpPr/>
          <p:nvPr/>
        </p:nvGrpSpPr>
        <p:grpSpPr>
          <a:xfrm>
            <a:off x="1645165" y="1941354"/>
            <a:ext cx="6038335" cy="2029279"/>
            <a:chOff x="1645165" y="-190954"/>
            <a:chExt cx="6038335" cy="202927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58E2495-02D5-45E6-A4C6-72D9EDF71FBE}"/>
                </a:ext>
              </a:extLst>
            </p:cNvPr>
            <p:cNvGrpSpPr/>
            <p:nvPr/>
          </p:nvGrpSpPr>
          <p:grpSpPr>
            <a:xfrm>
              <a:off x="1858583" y="1501775"/>
              <a:ext cx="5824917" cy="336550"/>
              <a:chOff x="1796260" y="3127375"/>
              <a:chExt cx="5914713" cy="33655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A13F39C-6006-4EDF-A57F-A0A14199E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60" y="3295567"/>
                <a:ext cx="5914713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6D75674-A7AE-4314-90F2-2268DB69830F}"/>
                  </a:ext>
                </a:extLst>
              </p:cNvPr>
              <p:cNvSpPr/>
              <p:nvPr/>
            </p:nvSpPr>
            <p:spPr>
              <a:xfrm>
                <a:off x="5967483" y="3153880"/>
                <a:ext cx="283540" cy="2835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id="{6DBBBAE9-A8F0-4BE2-BEC5-0BEC635A10D7}"/>
                  </a:ext>
                </a:extLst>
              </p:cNvPr>
              <p:cNvSpPr/>
              <p:nvPr/>
            </p:nvSpPr>
            <p:spPr>
              <a:xfrm>
                <a:off x="5940978" y="3127375"/>
                <a:ext cx="336550" cy="336550"/>
              </a:xfrm>
              <a:prstGeom prst="donut">
                <a:avLst>
                  <a:gd name="adj" fmla="val 706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074E016-7C0E-4412-8064-47B8A13CF7EE}"/>
                  </a:ext>
                </a:extLst>
              </p:cNvPr>
              <p:cNvSpPr/>
              <p:nvPr/>
            </p:nvSpPr>
            <p:spPr>
              <a:xfrm>
                <a:off x="6033053" y="321945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817F44-1B12-486B-9C57-C96BEBBF2F22}"/>
                </a:ext>
              </a:extLst>
            </p:cNvPr>
            <p:cNvSpPr txBox="1"/>
            <p:nvPr/>
          </p:nvSpPr>
          <p:spPr>
            <a:xfrm>
              <a:off x="1645165" y="-190954"/>
              <a:ext cx="304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400" b="1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712D846-8ADC-4E2F-9182-67104DAAD9BE}"/>
              </a:ext>
            </a:extLst>
          </p:cNvPr>
          <p:cNvGrpSpPr/>
          <p:nvPr/>
        </p:nvGrpSpPr>
        <p:grpSpPr>
          <a:xfrm>
            <a:off x="4422221" y="4413809"/>
            <a:ext cx="6449615" cy="1807400"/>
            <a:chOff x="4422221" y="-40361"/>
            <a:chExt cx="6449615" cy="1807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F59640-5821-472D-BF07-49126209A33B}"/>
                </a:ext>
              </a:extLst>
            </p:cNvPr>
            <p:cNvGrpSpPr/>
            <p:nvPr/>
          </p:nvGrpSpPr>
          <p:grpSpPr>
            <a:xfrm>
              <a:off x="7720776" y="-40361"/>
              <a:ext cx="3151060" cy="1065714"/>
              <a:chOff x="1718922" y="1643777"/>
              <a:chExt cx="3151060" cy="1065714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75DDEC0-1453-4EFE-B2FF-EEC481017A3C}"/>
                  </a:ext>
                </a:extLst>
              </p:cNvPr>
              <p:cNvSpPr txBox="1"/>
              <p:nvPr/>
            </p:nvSpPr>
            <p:spPr>
              <a:xfrm>
                <a:off x="1718922" y="1643777"/>
                <a:ext cx="3151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7221EE-79F3-476E-BBC4-FFC552C018E1}"/>
                  </a:ext>
                </a:extLst>
              </p:cNvPr>
              <p:cNvSpPr txBox="1"/>
              <p:nvPr/>
            </p:nvSpPr>
            <p:spPr>
              <a:xfrm>
                <a:off x="1808256" y="2432492"/>
                <a:ext cx="25477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892922B-FA68-4454-B656-1F3CE730EFCE}"/>
                </a:ext>
              </a:extLst>
            </p:cNvPr>
            <p:cNvGrpSpPr/>
            <p:nvPr/>
          </p:nvGrpSpPr>
          <p:grpSpPr>
            <a:xfrm>
              <a:off x="4422221" y="1430489"/>
              <a:ext cx="5935594" cy="336550"/>
              <a:chOff x="4422221" y="3127375"/>
              <a:chExt cx="5935594" cy="33655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B503A46-B569-4A26-B245-A983859491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2221" y="3295567"/>
                <a:ext cx="5935594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CD31BF3-8AF8-4313-8E8F-DE5CA92F1EEC}"/>
                  </a:ext>
                </a:extLst>
              </p:cNvPr>
              <p:cNvSpPr/>
              <p:nvPr/>
            </p:nvSpPr>
            <p:spPr>
              <a:xfrm>
                <a:off x="5967483" y="3153880"/>
                <a:ext cx="283540" cy="2835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E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Circle: Hollow 90">
                <a:extLst>
                  <a:ext uri="{FF2B5EF4-FFF2-40B4-BE49-F238E27FC236}">
                    <a16:creationId xmlns:a16="http://schemas.microsoft.com/office/drawing/2014/main" id="{5485081D-8D75-45DA-B561-B2DA1E7BAD61}"/>
                  </a:ext>
                </a:extLst>
              </p:cNvPr>
              <p:cNvSpPr/>
              <p:nvPr/>
            </p:nvSpPr>
            <p:spPr>
              <a:xfrm>
                <a:off x="5940978" y="3127375"/>
                <a:ext cx="336550" cy="336550"/>
              </a:xfrm>
              <a:prstGeom prst="donut">
                <a:avLst>
                  <a:gd name="adj" fmla="val 706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2F1BE9C-6F5C-4BF1-B023-E0A7EC36950F}"/>
                  </a:ext>
                </a:extLst>
              </p:cNvPr>
              <p:cNvSpPr/>
              <p:nvPr/>
            </p:nvSpPr>
            <p:spPr>
              <a:xfrm>
                <a:off x="6033053" y="321945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AF87A59-75FE-470E-A148-A5299B885E6F}"/>
              </a:ext>
            </a:extLst>
          </p:cNvPr>
          <p:cNvSpPr txBox="1"/>
          <p:nvPr/>
        </p:nvSpPr>
        <p:spPr>
          <a:xfrm>
            <a:off x="2126883" y="31148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Environmental Safety</a:t>
            </a:r>
            <a:endParaRPr lang="en-US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9E24D-1F2A-4804-ABB5-1BAB9536D3E1}"/>
              </a:ext>
            </a:extLst>
          </p:cNvPr>
          <p:cNvSpPr txBox="1"/>
          <p:nvPr/>
        </p:nvSpPr>
        <p:spPr>
          <a:xfrm>
            <a:off x="6531441" y="5431281"/>
            <a:ext cx="4340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Adoption of New Technology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47744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A5D9648-5E07-43B7-877A-749E7691F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13252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ADE9D9-6658-4D32-B29A-9A2EA4154CB3}"/>
              </a:ext>
            </a:extLst>
          </p:cNvPr>
          <p:cNvCxnSpPr>
            <a:cxnSpLocks/>
            <a:endCxn id="15" idx="4"/>
          </p:cNvCxnSpPr>
          <p:nvPr/>
        </p:nvCxnSpPr>
        <p:spPr>
          <a:xfrm>
            <a:off x="6109253" y="0"/>
            <a:ext cx="0" cy="401901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596CD0-E952-43D1-911F-504F57FFAF4E}"/>
              </a:ext>
            </a:extLst>
          </p:cNvPr>
          <p:cNvSpPr txBox="1"/>
          <p:nvPr/>
        </p:nvSpPr>
        <p:spPr>
          <a:xfrm>
            <a:off x="6461491" y="3278787"/>
            <a:ext cx="392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Increase Input efficiency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7E1A23-A0FE-42D7-BB9E-6107A8BF4781}"/>
              </a:ext>
            </a:extLst>
          </p:cNvPr>
          <p:cNvGrpSpPr/>
          <p:nvPr/>
        </p:nvGrpSpPr>
        <p:grpSpPr>
          <a:xfrm>
            <a:off x="4654073" y="3682469"/>
            <a:ext cx="5703742" cy="336550"/>
            <a:chOff x="4654073" y="3127375"/>
            <a:chExt cx="5703742" cy="3365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FA48D3-E599-4CE1-B537-FC7EF772A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4073" y="3295567"/>
              <a:ext cx="5703742" cy="0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696FB4-5510-45CC-B318-0F78C8CF47C3}"/>
                </a:ext>
              </a:extLst>
            </p:cNvPr>
            <p:cNvSpPr/>
            <p:nvPr/>
          </p:nvSpPr>
          <p:spPr>
            <a:xfrm>
              <a:off x="5967483" y="3153880"/>
              <a:ext cx="283540" cy="283540"/>
            </a:xfrm>
            <a:prstGeom prst="ellipse">
              <a:avLst/>
            </a:prstGeom>
            <a:solidFill>
              <a:srgbClr val="F62401"/>
            </a:solidFill>
            <a:ln>
              <a:solidFill>
                <a:srgbClr val="F6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01C56716-A5F0-4762-976D-339F5ABC084A}"/>
                </a:ext>
              </a:extLst>
            </p:cNvPr>
            <p:cNvSpPr/>
            <p:nvPr/>
          </p:nvSpPr>
          <p:spPr>
            <a:xfrm>
              <a:off x="5940978" y="3127375"/>
              <a:ext cx="336550" cy="336550"/>
            </a:xfrm>
            <a:prstGeom prst="donut">
              <a:avLst>
                <a:gd name="adj" fmla="val 70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C52114-C071-497A-B70D-FADE6A5C6D5B}"/>
                </a:ext>
              </a:extLst>
            </p:cNvPr>
            <p:cNvSpPr/>
            <p:nvPr/>
          </p:nvSpPr>
          <p:spPr>
            <a:xfrm>
              <a:off x="6033053" y="3219450"/>
              <a:ext cx="152400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9BE1F7-4CDD-4AE0-9020-FA266F7CD125}"/>
              </a:ext>
            </a:extLst>
          </p:cNvPr>
          <p:cNvGrpSpPr/>
          <p:nvPr/>
        </p:nvGrpSpPr>
        <p:grpSpPr>
          <a:xfrm>
            <a:off x="1843497" y="1145862"/>
            <a:ext cx="5957438" cy="753952"/>
            <a:chOff x="1858584" y="1084373"/>
            <a:chExt cx="5957438" cy="7539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6D0E94-CF98-419C-A6A8-2B79DEA04219}"/>
                </a:ext>
              </a:extLst>
            </p:cNvPr>
            <p:cNvGrpSpPr/>
            <p:nvPr/>
          </p:nvGrpSpPr>
          <p:grpSpPr>
            <a:xfrm>
              <a:off x="1858584" y="1501775"/>
              <a:ext cx="5824916" cy="336550"/>
              <a:chOff x="1796261" y="3127375"/>
              <a:chExt cx="5914711" cy="33655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06FA859-7833-4A88-AF0A-6186E0336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61" y="3295567"/>
                <a:ext cx="591471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1486F04-9FE9-4442-9BB8-61426A6E92BF}"/>
                  </a:ext>
                </a:extLst>
              </p:cNvPr>
              <p:cNvSpPr/>
              <p:nvPr/>
            </p:nvSpPr>
            <p:spPr>
              <a:xfrm>
                <a:off x="5967483" y="3153880"/>
                <a:ext cx="283540" cy="283540"/>
              </a:xfrm>
              <a:prstGeom prst="ellipse">
                <a:avLst/>
              </a:prstGeom>
              <a:solidFill>
                <a:srgbClr val="F62401"/>
              </a:solidFill>
              <a:ln>
                <a:solidFill>
                  <a:srgbClr val="F62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Circle: Hollow 27">
                <a:extLst>
                  <a:ext uri="{FF2B5EF4-FFF2-40B4-BE49-F238E27FC236}">
                    <a16:creationId xmlns:a16="http://schemas.microsoft.com/office/drawing/2014/main" id="{1F3D839F-5822-4B5C-893B-7FF977D9229A}"/>
                  </a:ext>
                </a:extLst>
              </p:cNvPr>
              <p:cNvSpPr/>
              <p:nvPr/>
            </p:nvSpPr>
            <p:spPr>
              <a:xfrm>
                <a:off x="5940978" y="3127375"/>
                <a:ext cx="336550" cy="336550"/>
              </a:xfrm>
              <a:prstGeom prst="donut">
                <a:avLst>
                  <a:gd name="adj" fmla="val 706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BB4A4E0-B9D0-456D-8513-4F4AB1D3B1D3}"/>
                  </a:ext>
                </a:extLst>
              </p:cNvPr>
              <p:cNvSpPr/>
              <p:nvPr/>
            </p:nvSpPr>
            <p:spPr>
              <a:xfrm>
                <a:off x="6033053" y="321945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3E3004-419F-41F9-B866-9D196FC72794}"/>
                </a:ext>
              </a:extLst>
            </p:cNvPr>
            <p:cNvSpPr txBox="1"/>
            <p:nvPr/>
          </p:nvSpPr>
          <p:spPr>
            <a:xfrm>
              <a:off x="3567579" y="1084373"/>
              <a:ext cx="4248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Saves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4950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729184-6416-4614-AA2A-55FABBE63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13252"/>
            <a:ext cx="126140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EC433-82B6-408F-B88C-193A79B1B99F}"/>
              </a:ext>
            </a:extLst>
          </p:cNvPr>
          <p:cNvSpPr txBox="1"/>
          <p:nvPr/>
        </p:nvSpPr>
        <p:spPr>
          <a:xfrm>
            <a:off x="5168348" y="2994991"/>
            <a:ext cx="308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153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Segoe UI Black</vt:lpstr>
      <vt:lpstr>Times New Roman</vt:lpstr>
      <vt:lpstr>Wingdings</vt:lpstr>
      <vt:lpstr>Office Theme</vt:lpstr>
      <vt:lpstr>PowerPoint Presentation</vt:lpstr>
      <vt:lpstr>Integrated Farming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Subhashisa Praharaj</cp:lastModifiedBy>
  <cp:revision>71</cp:revision>
  <dcterms:created xsi:type="dcterms:W3CDTF">2017-08-30T08:36:23Z</dcterms:created>
  <dcterms:modified xsi:type="dcterms:W3CDTF">2020-12-11T06:29:30Z</dcterms:modified>
</cp:coreProperties>
</file>