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321" r:id="rId31"/>
    <p:sldId id="322" r:id="rId32"/>
    <p:sldId id="262" r:id="rId33"/>
    <p:sldId id="263" r:id="rId34"/>
    <p:sldId id="264" r:id="rId35"/>
    <p:sldId id="265" r:id="rId36"/>
    <p:sldId id="266" r:id="rId37"/>
    <p:sldId id="269" r:id="rId38"/>
    <p:sldId id="268" r:id="rId39"/>
    <p:sldId id="270" r:id="rId40"/>
    <p:sldId id="267" r:id="rId41"/>
    <p:sldId id="271" r:id="rId42"/>
    <p:sldId id="272" r:id="rId43"/>
    <p:sldId id="273" r:id="rId44"/>
    <p:sldId id="274" r:id="rId45"/>
    <p:sldId id="275" r:id="rId46"/>
    <p:sldId id="276" r:id="rId47"/>
    <p:sldId id="277" r:id="rId48"/>
    <p:sldId id="278" r:id="rId49"/>
    <p:sldId id="279" r:id="rId50"/>
    <p:sldId id="280" r:id="rId51"/>
    <p:sldId id="295" r:id="rId52"/>
    <p:sldId id="290" r:id="rId53"/>
    <p:sldId id="292" r:id="rId54"/>
    <p:sldId id="293" r:id="rId55"/>
    <p:sldId id="323" r:id="rId56"/>
    <p:sldId id="324"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hysical chemistry of mil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57200" y="3409950"/>
            <a:ext cx="8360611" cy="70485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IN" dirty="0" smtClean="0">
                <a:latin typeface="Algerian" pitchFamily="82" charset="0"/>
              </a:rPr>
              <a:t>Physical chemistry of milk</a:t>
            </a:r>
            <a:endParaRPr lang="en-IN" dirty="0">
              <a:latin typeface="Algerian" pitchFamily="82" charset="0"/>
            </a:endParaRPr>
          </a:p>
        </p:txBody>
      </p:sp>
      <p:sp>
        <p:nvSpPr>
          <p:cNvPr id="3" name="Subtitle 2"/>
          <p:cNvSpPr>
            <a:spLocks noGrp="1"/>
          </p:cNvSpPr>
          <p:nvPr>
            <p:ph type="subTitle" idx="1"/>
          </p:nvPr>
        </p:nvSpPr>
        <p:spPr>
          <a:xfrm>
            <a:off x="6597445" y="6172200"/>
            <a:ext cx="2622755" cy="762000"/>
          </a:xfrm>
        </p:spPr>
        <p:txBody>
          <a:bodyPr/>
          <a:lstStyle/>
          <a:p>
            <a:r>
              <a:rPr lang="en-IN" dirty="0" smtClean="0">
                <a:solidFill>
                  <a:srgbClr val="FF0000"/>
                </a:solidFill>
              </a:rPr>
              <a:t>Soma </a:t>
            </a:r>
            <a:r>
              <a:rPr lang="en-IN" dirty="0" err="1" smtClean="0">
                <a:solidFill>
                  <a:srgbClr val="FF0000"/>
                </a:solidFill>
              </a:rPr>
              <a:t>Maji</a:t>
            </a:r>
            <a:endParaRPr lang="en-IN" dirty="0">
              <a:solidFill>
                <a:srgbClr val="FF0000"/>
              </a:solidFill>
            </a:endParaRPr>
          </a:p>
        </p:txBody>
      </p:sp>
      <p:pic>
        <p:nvPicPr>
          <p:cNvPr id="1028" name="Picture 4" descr="Image result for physical chemistry of mil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89" y="4267200"/>
            <a:ext cx="3636211"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25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40000" lnSpcReduction="20000"/>
          </a:bodyPr>
          <a:lstStyle/>
          <a:p>
            <a:r>
              <a:rPr lang="en-IN" dirty="0"/>
              <a:t>Determination of specific gravity is more economical in comparison to the density determination</a:t>
            </a:r>
          </a:p>
          <a:p>
            <a:r>
              <a:rPr lang="en-IN" dirty="0"/>
              <a:t> </a:t>
            </a:r>
          </a:p>
          <a:p>
            <a:pPr lvl="0"/>
            <a:r>
              <a:rPr lang="en-IN" dirty="0"/>
              <a:t>Methods for the Determination of the Density and Specific Gravity of Milk</a:t>
            </a:r>
          </a:p>
          <a:p>
            <a:r>
              <a:rPr lang="en-IN" b="1" dirty="0"/>
              <a:t> </a:t>
            </a:r>
            <a:endParaRPr lang="en-IN" dirty="0"/>
          </a:p>
          <a:p>
            <a:r>
              <a:rPr lang="en-IN" dirty="0"/>
              <a:t>A very common instrument for direct measurement of density of a liquid is the hydrometer, which measures the volume displaced by an object of known mass. A common laboratory device for measuring fluid density is a </a:t>
            </a:r>
            <a:r>
              <a:rPr lang="en-IN" dirty="0" err="1"/>
              <a:t>pycnometer</a:t>
            </a:r>
            <a:r>
              <a:rPr lang="en-IN" dirty="0"/>
              <a:t>; a related device for measuring the absolute density of a solid is a glass </a:t>
            </a:r>
            <a:r>
              <a:rPr lang="en-IN" dirty="0" err="1"/>
              <a:t>pycnometer</a:t>
            </a:r>
            <a:r>
              <a:rPr lang="en-IN" dirty="0"/>
              <a:t>. Another instrument used to determine the density of a liquid or a gas is the digital density meter - based on the oscillating U-tube principle.</a:t>
            </a:r>
          </a:p>
          <a:p>
            <a:pPr lvl="0"/>
            <a:r>
              <a:rPr lang="en-IN" b="1" dirty="0"/>
              <a:t>Hydrometer</a:t>
            </a:r>
            <a:endParaRPr lang="en-IN" dirty="0"/>
          </a:p>
          <a:p>
            <a:r>
              <a:rPr lang="en-IN" dirty="0"/>
              <a:t>Hydrometer is an instrument used to measure the specific gravity (or relative density) of liquids; that is, the ratio of the density of the liquid compared to the density of water.</a:t>
            </a:r>
          </a:p>
          <a:p>
            <a:r>
              <a:rPr lang="en-IN" dirty="0"/>
              <a:t>The operation of the hydrometer is based on the Archimedes principle that a solid suspended in a fluid will be buoyed up by a force equal to the weight of the fluid displaced. Thus, the lower the density of the substance, deeper the hydrometer will sink.</a:t>
            </a:r>
          </a:p>
          <a:p>
            <a:r>
              <a:rPr lang="en-IN" dirty="0"/>
              <a:t>A hydrometer is usually made of glass and consists of a cylindrical stem and a bulb filled with mercury or lead shot to make it float upright. The liquid to be tested is poured into a tall jar or measuring cylinder and the hydrometer is gently inserted / lowered into the liquid until it floats freely. The point at which the surface of the liquid touches the stem of the hydrometer is noted. Hydrometers usually contain a paper scale inside the stem, so that the specific gravity can be read directly. The scales may be Plato, </a:t>
            </a:r>
            <a:r>
              <a:rPr lang="en-IN" dirty="0" err="1"/>
              <a:t>Oechsle</a:t>
            </a:r>
            <a:r>
              <a:rPr lang="en-IN" dirty="0"/>
              <a:t>, or Brix, depending on the purpose.</a:t>
            </a:r>
          </a:p>
          <a:p>
            <a:r>
              <a:rPr lang="en-IN" dirty="0"/>
              <a:t>Hydrometers may be calibrated for different uses, such as a lactometer for measuring the density (creaminess) of milk, a </a:t>
            </a:r>
            <a:r>
              <a:rPr lang="en-IN" dirty="0" err="1"/>
              <a:t>saccharometer</a:t>
            </a:r>
            <a:r>
              <a:rPr lang="en-IN" dirty="0"/>
              <a:t> for measuring the density of sugar in a liquid, or an alcohol meter for measuring higher levels of alcohol in spirits</a:t>
            </a:r>
          </a:p>
          <a:p>
            <a:endParaRPr lang="en-IN" dirty="0"/>
          </a:p>
        </p:txBody>
      </p:sp>
    </p:spTree>
    <p:extLst>
      <p:ext uri="{BB962C8B-B14F-4D97-AF65-F5344CB8AC3E}">
        <p14:creationId xmlns:p14="http://schemas.microsoft.com/office/powerpoint/2010/main" val="3668695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47500" lnSpcReduction="20000"/>
          </a:bodyPr>
          <a:lstStyle/>
          <a:p>
            <a:pPr lvl="0"/>
            <a:r>
              <a:rPr lang="en-IN" b="1" dirty="0"/>
              <a:t>Lactometer</a:t>
            </a:r>
            <a:endParaRPr lang="en-IN" dirty="0"/>
          </a:p>
          <a:p>
            <a:r>
              <a:rPr lang="en-IN" dirty="0"/>
              <a:t>A lactometer (or </a:t>
            </a:r>
            <a:r>
              <a:rPr lang="en-IN" dirty="0" err="1"/>
              <a:t>galactometer</a:t>
            </a:r>
            <a:r>
              <a:rPr lang="en-IN" dirty="0"/>
              <a:t>) is a hydrometer used to test relative density of milk. The specific gravity of milk does not give a conclusive indication of its composition since milk contains a variety of substances that are either heavier or lighter than standard substance i.e. water. Additional tests for fat content are necessary to determine overall composition of milk. Another instrument, invented by </a:t>
            </a:r>
            <a:r>
              <a:rPr lang="en-IN" dirty="0" err="1"/>
              <a:t>Doeffel</a:t>
            </a:r>
            <a:r>
              <a:rPr lang="en-IN" dirty="0"/>
              <a:t>, is two inches long, divided into 40 parts, with division beginning at the point to which it sinks when placed in water. </a:t>
            </a:r>
          </a:p>
          <a:p>
            <a:pPr lvl="0"/>
            <a:r>
              <a:rPr lang="en-IN" b="1" dirty="0" err="1"/>
              <a:t>Pycnometer</a:t>
            </a:r>
            <a:endParaRPr lang="en-IN" dirty="0"/>
          </a:p>
          <a:p>
            <a:r>
              <a:rPr lang="en-IN" dirty="0"/>
              <a:t>A </a:t>
            </a:r>
            <a:r>
              <a:rPr lang="en-IN" dirty="0" err="1"/>
              <a:t>pycnometer</a:t>
            </a:r>
            <a:r>
              <a:rPr lang="en-IN" dirty="0"/>
              <a:t> (from Greek: π</a:t>
            </a:r>
            <a:r>
              <a:rPr lang="en-IN" dirty="0" err="1"/>
              <a:t>υκνός</a:t>
            </a:r>
            <a:r>
              <a:rPr lang="en-IN" dirty="0"/>
              <a:t> (</a:t>
            </a:r>
            <a:r>
              <a:rPr lang="en-IN" dirty="0" err="1"/>
              <a:t>puknos</a:t>
            </a:r>
            <a:r>
              <a:rPr lang="en-IN" dirty="0"/>
              <a:t>) meaning "dense"). A </a:t>
            </a:r>
            <a:r>
              <a:rPr lang="en-IN" dirty="0" err="1"/>
              <a:t>pycnometer</a:t>
            </a:r>
            <a:r>
              <a:rPr lang="en-IN" dirty="0"/>
              <a:t> is usually made of glass, with a close-fitting ground glass stopper with a capillary tube through it, for facilitating the escape of air bubbles from the apparatus. This device enables accurate measurement of a liquid's density in reference to an appropriate working fluid, such as water or mercury, using an analytical balance.</a:t>
            </a:r>
          </a:p>
          <a:p>
            <a:r>
              <a:rPr lang="en-IN" dirty="0"/>
              <a:t> </a:t>
            </a:r>
          </a:p>
          <a:p>
            <a:r>
              <a:rPr lang="en-IN" dirty="0"/>
              <a:t>The specific gravity of the liquid can easily be calculated if the weight of empty flask, flask with full of water, and flask with full of an experimental liquid are known. The particle density of a powder, for which the usual method of weighing cannot be applied, can also be determined with a </a:t>
            </a:r>
            <a:r>
              <a:rPr lang="en-IN" dirty="0" err="1"/>
              <a:t>pycnometer</a:t>
            </a:r>
            <a:r>
              <a:rPr lang="en-IN" dirty="0"/>
              <a:t>. The powder is added to the </a:t>
            </a:r>
            <a:r>
              <a:rPr lang="en-IN" dirty="0" err="1"/>
              <a:t>pycnometer</a:t>
            </a:r>
            <a:r>
              <a:rPr lang="en-IN" dirty="0"/>
              <a:t> and is then weighed, to get weight of the powder sample. The </a:t>
            </a:r>
            <a:r>
              <a:rPr lang="en-IN" dirty="0" err="1"/>
              <a:t>pycnometer</a:t>
            </a:r>
            <a:r>
              <a:rPr lang="en-IN" dirty="0"/>
              <a:t> is then filled with a liquid of known density, in which the powder is completely insoluble. The weight of the displaced liquid can then be determined, and hence the specific gravity of the powder.</a:t>
            </a:r>
          </a:p>
          <a:p>
            <a:endParaRPr lang="en-IN" dirty="0"/>
          </a:p>
        </p:txBody>
      </p:sp>
    </p:spTree>
    <p:extLst>
      <p:ext uri="{BB962C8B-B14F-4D97-AF65-F5344CB8AC3E}">
        <p14:creationId xmlns:p14="http://schemas.microsoft.com/office/powerpoint/2010/main" val="3396397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62500" lnSpcReduction="20000"/>
          </a:bodyPr>
          <a:lstStyle/>
          <a:p>
            <a:pPr lvl="0"/>
            <a:r>
              <a:rPr lang="en-IN" b="1" dirty="0" err="1"/>
              <a:t>Westphal</a:t>
            </a:r>
            <a:r>
              <a:rPr lang="en-IN" b="1" dirty="0"/>
              <a:t> balance</a:t>
            </a:r>
            <a:endParaRPr lang="en-IN" dirty="0"/>
          </a:p>
          <a:p>
            <a:r>
              <a:rPr lang="en-IN" dirty="0"/>
              <a:t>This balance is used to measure the specific gravity (or density) of liquids. This is usually supplied in its box, along with the characteristic U-shaped balancing masses and the plummet in the upper right-hand corner. The sliding top of the box has the decorative </a:t>
            </a:r>
            <a:r>
              <a:rPr lang="en-IN" dirty="0" err="1"/>
              <a:t>molding</a:t>
            </a:r>
            <a:r>
              <a:rPr lang="en-IN" dirty="0"/>
              <a:t> attached to it.</a:t>
            </a:r>
          </a:p>
          <a:p>
            <a:r>
              <a:rPr lang="en-IN" dirty="0"/>
              <a:t>The arm is first balanced with the plummet totally immersed in water at 15.5°C. The plummet has a built-in thermometer and has a known volume (equal to 5 </a:t>
            </a:r>
            <a:r>
              <a:rPr lang="en-IN" dirty="0" err="1"/>
              <a:t>gms</a:t>
            </a:r>
            <a:r>
              <a:rPr lang="en-IN" dirty="0"/>
              <a:t> of water at 15.5°C) and mass (15g). A 5g mass is placed on the hook holding the plummet, and screw on the foot is adjusted until the index pointer on the end of the beam lines up with the point on the frame. The plummet is then completely immersed in the unknown liquid, and the system is rebalanced, using a series of riders on the nine equally paced notches on the beam, thus giving the value of the added mass for each decimal place.</a:t>
            </a:r>
          </a:p>
          <a:p>
            <a:r>
              <a:rPr lang="en-IN" dirty="0"/>
              <a:t>This gives the buoyant force of the liquid relative to water, and hence the specific gravity, which may be obtained to four decimal places.</a:t>
            </a:r>
          </a:p>
          <a:p>
            <a:endParaRPr lang="en-IN" dirty="0"/>
          </a:p>
        </p:txBody>
      </p:sp>
    </p:spTree>
    <p:extLst>
      <p:ext uri="{BB962C8B-B14F-4D97-AF65-F5344CB8AC3E}">
        <p14:creationId xmlns:p14="http://schemas.microsoft.com/office/powerpoint/2010/main" val="846507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40000" lnSpcReduction="20000"/>
          </a:bodyPr>
          <a:lstStyle/>
          <a:p>
            <a:r>
              <a:rPr lang="en-IN" b="1" dirty="0"/>
              <a:t>Factors affecting density and specific gravity of milk:</a:t>
            </a:r>
            <a:endParaRPr lang="en-IN" dirty="0"/>
          </a:p>
          <a:p>
            <a:r>
              <a:rPr lang="en-IN" dirty="0"/>
              <a:t> </a:t>
            </a:r>
          </a:p>
          <a:p>
            <a:r>
              <a:rPr lang="en-IN" dirty="0"/>
              <a:t>Density of milk is influenced by the combined effect of densities of its various components. As such it is dependent on the amount of dissolved or suspended matter, changes in the constituents and the physical state of components in milk. Milk density is further influenced by the various factors such as temperature history of samples, biological differences of micelles and processing conditions of milk. Among the various milk constituents, milk fat content is known to be the main cause for variation in the density of milk. The physical state of the milk fat was observed to have greater influence on density.</a:t>
            </a:r>
          </a:p>
          <a:p>
            <a:r>
              <a:rPr lang="en-IN" dirty="0"/>
              <a:t> </a:t>
            </a:r>
          </a:p>
          <a:p>
            <a:pPr lvl="0"/>
            <a:r>
              <a:rPr lang="en-IN" b="1" dirty="0" err="1"/>
              <a:t>Recknagel</a:t>
            </a:r>
            <a:r>
              <a:rPr lang="en-IN" b="1" dirty="0"/>
              <a:t> phenomenon</a:t>
            </a:r>
            <a:endParaRPr lang="en-IN" dirty="0"/>
          </a:p>
          <a:p>
            <a:r>
              <a:rPr lang="en-IN" dirty="0" err="1"/>
              <a:t>Recknagel</a:t>
            </a:r>
            <a:r>
              <a:rPr lang="en-IN" dirty="0"/>
              <a:t>, observed that the density of specific gravity of milk as soon as milking is lower than the same milk held for long periods of time, especially of milk under cold storage. Such phenomenon is known as </a:t>
            </a:r>
            <a:r>
              <a:rPr lang="en-IN" dirty="0" err="1"/>
              <a:t>Reckngel</a:t>
            </a:r>
            <a:r>
              <a:rPr lang="en-IN" dirty="0"/>
              <a:t> phenomenon. It attributed the increase in the hydration of the protein at low temperature as the major cause for such a phenomenon rather than the escape of the air bubbles. Subsequent work carried out by other scientists attributed this phenomenon to the ratio between the liquid and solid.</a:t>
            </a:r>
          </a:p>
          <a:p>
            <a:r>
              <a:rPr lang="en-IN" dirty="0"/>
              <a:t> </a:t>
            </a:r>
          </a:p>
          <a:p>
            <a:r>
              <a:rPr lang="en-IN" dirty="0"/>
              <a:t> </a:t>
            </a:r>
          </a:p>
          <a:p>
            <a:pPr lvl="0"/>
            <a:r>
              <a:rPr lang="en-IN" b="1" dirty="0"/>
              <a:t>Temperature</a:t>
            </a:r>
            <a:endParaRPr lang="en-IN" dirty="0"/>
          </a:p>
          <a:p>
            <a:r>
              <a:rPr lang="en-IN" dirty="0"/>
              <a:t>Density and specific gravity decreases with increase of temperature and decreased with increase in temperature. This is the reason for obtaining corrected lactometer reading while calculating the specific gravity of milk at designated temperature of the lactometer. Sp. gravity of milk is = 1 + CLR / 1000, Where CLR is Corrected lactometer reading at a particular temperature expression. For attaining the maximum density and to avoid the </a:t>
            </a:r>
            <a:r>
              <a:rPr lang="en-IN" dirty="0" err="1"/>
              <a:t>Recknagel</a:t>
            </a:r>
            <a:r>
              <a:rPr lang="en-IN" dirty="0"/>
              <a:t> phenomenon it is suggested that milk should be heated to a temperature of 40°C and specific gravity is determined when cooled to 20°C to ensure reproducible state of milk fat.</a:t>
            </a:r>
          </a:p>
          <a:p>
            <a:endParaRPr lang="en-IN" dirty="0"/>
          </a:p>
        </p:txBody>
      </p:sp>
    </p:spTree>
    <p:extLst>
      <p:ext uri="{BB962C8B-B14F-4D97-AF65-F5344CB8AC3E}">
        <p14:creationId xmlns:p14="http://schemas.microsoft.com/office/powerpoint/2010/main" val="406696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25000" lnSpcReduction="20000"/>
          </a:bodyPr>
          <a:lstStyle/>
          <a:p>
            <a:pPr lvl="0"/>
            <a:r>
              <a:rPr lang="en-IN" b="1" dirty="0"/>
              <a:t>Type of the milk and breed</a:t>
            </a:r>
            <a:endParaRPr lang="en-IN" dirty="0"/>
          </a:p>
          <a:p>
            <a:r>
              <a:rPr lang="en-IN" dirty="0"/>
              <a:t>These two factors influence the density/specific gravity of milk since there is variation in the composition which would otherwise influence this property. As the milk fat is lighter constituent, the milk with higher fat content will have lower the specific gravity and vice versa. However, although buffalo milk contains more fat than cow milk, its specific gravity is higher than the latter. This is because buffalo milk contains more solids-not-fat as well, which ultimately results in a higher specific gravity.</a:t>
            </a:r>
          </a:p>
          <a:p>
            <a:r>
              <a:rPr lang="en-IN" dirty="0"/>
              <a:t>The specific gravity of milk is decreased by:</a:t>
            </a:r>
          </a:p>
          <a:p>
            <a:pPr lvl="0"/>
            <a:r>
              <a:rPr lang="en-IN" dirty="0"/>
              <a:t>Addition of water</a:t>
            </a:r>
          </a:p>
          <a:p>
            <a:pPr lvl="0"/>
            <a:r>
              <a:rPr lang="en-IN" dirty="0"/>
              <a:t>Addition of cream (fat)</a:t>
            </a:r>
          </a:p>
          <a:p>
            <a:pPr lvl="0"/>
            <a:r>
              <a:rPr lang="en-IN" dirty="0"/>
              <a:t>Increased temperature.</a:t>
            </a:r>
          </a:p>
          <a:p>
            <a:pPr lvl="0"/>
            <a:r>
              <a:rPr lang="en-IN" dirty="0"/>
              <a:t>The specific gravity of milk is increased by:</a:t>
            </a:r>
          </a:p>
          <a:p>
            <a:pPr lvl="0"/>
            <a:r>
              <a:rPr lang="en-IN" dirty="0"/>
              <a:t>Addition of separated milk</a:t>
            </a:r>
          </a:p>
          <a:p>
            <a:pPr lvl="0"/>
            <a:r>
              <a:rPr lang="en-IN" dirty="0"/>
              <a:t>Removal of fat</a:t>
            </a:r>
          </a:p>
          <a:p>
            <a:pPr lvl="0"/>
            <a:r>
              <a:rPr lang="en-IN" dirty="0"/>
              <a:t>Reduction of temperature.</a:t>
            </a:r>
          </a:p>
          <a:p>
            <a:r>
              <a:rPr lang="en-IN" dirty="0"/>
              <a:t> </a:t>
            </a:r>
          </a:p>
          <a:p>
            <a:pPr lvl="0"/>
            <a:r>
              <a:rPr lang="en-IN" b="1" dirty="0"/>
              <a:t>Processing and other factors</a:t>
            </a:r>
            <a:endParaRPr lang="en-IN" dirty="0"/>
          </a:p>
          <a:p>
            <a:r>
              <a:rPr lang="en-IN" dirty="0"/>
              <a:t>There will be an increase in the milk density due to refrigerated storage. Slow crystallization of the fat and change in the hydration of the globule membrane is responsible for this increase in the density.</a:t>
            </a:r>
          </a:p>
          <a:p>
            <a:pPr lvl="0"/>
            <a:r>
              <a:rPr lang="en-IN" dirty="0"/>
              <a:t>Fat content and temperature have been related to the density of creams.</a:t>
            </a:r>
          </a:p>
          <a:p>
            <a:pPr lvl="0"/>
            <a:r>
              <a:rPr lang="en-IN" dirty="0"/>
              <a:t>Homogenization slightly increases the density of whole milk but not of skim milk. Sterilization decreases the density of both milks. These changes are very small and negligible due large variations observed from sample to sample.</a:t>
            </a:r>
          </a:p>
          <a:p>
            <a:pPr lvl="0"/>
            <a:r>
              <a:rPr lang="en-IN" dirty="0"/>
              <a:t>The specific gravity of cream decreases regularly with increase in the fat content. Skim milk has specific gravity of 1.0320 to 1.0365 at 15°C /15°C. The removal of water in the manufacture of concentrated milk products raises the specific gravity.</a:t>
            </a:r>
          </a:p>
          <a:p>
            <a:pPr lvl="0"/>
            <a:r>
              <a:rPr lang="en-IN" dirty="0"/>
              <a:t>Baume hydrometer is widely used for this purpose. The Baume’s reading is related to specific gravity as follows :</a:t>
            </a:r>
          </a:p>
          <a:p>
            <a:r>
              <a:rPr lang="en-IN" dirty="0"/>
              <a:t>                  1. Sp. Gravity at 60°F/60°F = 145/145-Be Where Be = Baume scale reading at 60°F</a:t>
            </a:r>
          </a:p>
          <a:p>
            <a:r>
              <a:rPr lang="en-IN" dirty="0"/>
              <a:t>                  2. The concentrated milk products will have high viscosity as such the Baume’s reading is often taken at 120°F instead of 60°F.</a:t>
            </a:r>
          </a:p>
          <a:p>
            <a:r>
              <a:rPr lang="en-IN" dirty="0"/>
              <a:t> </a:t>
            </a:r>
          </a:p>
          <a:p>
            <a:pPr lvl="0"/>
            <a:r>
              <a:rPr lang="en-IN" dirty="0"/>
              <a:t>The milk with higher SNF content will have higher density. Similarly the processes in which water is removed will have similar effect on the density of milk.</a:t>
            </a:r>
          </a:p>
          <a:p>
            <a:pPr lvl="0"/>
            <a:r>
              <a:rPr lang="en-IN" dirty="0"/>
              <a:t>Densities of the liquid dairy products such as whey, evaporated milk, sweetened condensed milk and freshly frozen ice cream vary in similar way as to milk.</a:t>
            </a:r>
          </a:p>
          <a:p>
            <a:r>
              <a:rPr lang="en-IN" dirty="0"/>
              <a:t> </a:t>
            </a:r>
          </a:p>
          <a:p>
            <a:endParaRPr lang="en-IN" dirty="0"/>
          </a:p>
        </p:txBody>
      </p:sp>
    </p:spTree>
    <p:extLst>
      <p:ext uri="{BB962C8B-B14F-4D97-AF65-F5344CB8AC3E}">
        <p14:creationId xmlns:p14="http://schemas.microsoft.com/office/powerpoint/2010/main" val="2033790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32500" lnSpcReduction="20000"/>
          </a:bodyPr>
          <a:lstStyle/>
          <a:p>
            <a:r>
              <a:rPr lang="en-IN" b="1" dirty="0"/>
              <a:t>Liquid state – surface tension:</a:t>
            </a:r>
            <a:endParaRPr lang="en-IN" dirty="0"/>
          </a:p>
          <a:p>
            <a:r>
              <a:rPr lang="en-IN" dirty="0"/>
              <a:t> </a:t>
            </a:r>
          </a:p>
          <a:p>
            <a:r>
              <a:rPr lang="en-IN" dirty="0"/>
              <a:t>The surface tension of a solid is a characteristic of surface properties and interfacial interactions such as adsorption, wetting or adhesion. The knowledge of surface tension is helpful in understanding these mechanisms and more specifically in milk and food packaging industry in relation with wettability of systems.</a:t>
            </a:r>
          </a:p>
          <a:p>
            <a:r>
              <a:rPr lang="en-IN" b="1" dirty="0"/>
              <a:t> </a:t>
            </a:r>
            <a:endParaRPr lang="en-IN" dirty="0"/>
          </a:p>
          <a:p>
            <a:r>
              <a:rPr lang="en-IN" b="1" dirty="0"/>
              <a:t>Definition and Concept of Surface Tension</a:t>
            </a:r>
            <a:endParaRPr lang="en-IN" dirty="0"/>
          </a:p>
          <a:p>
            <a:r>
              <a:rPr lang="en-IN" dirty="0"/>
              <a:t>Surface tension is a property of the surface of a liquid that allows it to resist an external force. In other words surface tension is the property of a liquid that makes it stretch like elastic. The cohesive forces among liquid molecules are responsible for the phenomenon of surface tension and are responsible for many </a:t>
            </a:r>
            <a:r>
              <a:rPr lang="en-IN" dirty="0" err="1"/>
              <a:t>behavioral</a:t>
            </a:r>
            <a:r>
              <a:rPr lang="en-IN" dirty="0"/>
              <a:t> properties of liquids. Surface Tension may be defined as the force along a line of unit length where the force is parallel to the surface but perpendicular to the line.</a:t>
            </a:r>
          </a:p>
          <a:p>
            <a:r>
              <a:rPr lang="en-IN" dirty="0"/>
              <a:t>The area of contact between two phases is called the interface and is known as surface when one of the two phases is gaseous phase. The properties of interfaces and surfaces are determined by the number, kind, and orientation of the molecules located in them.</a:t>
            </a:r>
          </a:p>
          <a:p>
            <a:r>
              <a:rPr lang="en-IN" dirty="0"/>
              <a:t>Cohesion or the tension of molecules in the surface resulting from the imbalance of forces acting on them causes the surface to act as though it is covered with a film or skin. As a result of this property the surface portion of liquid to be attracted to another surface or another portion of liquid as in connecting bits of water or as in a drop of mercury that forms a cohesive ball. In the bulk of the liquid, each molecule is pulled equally in every direction by neighbouring liquid molecules, resulting in a net force of zero. The molecules at the surface are pulled inwards as they do not have other molecules on all sides of them creating some internal pressure and thus forcing liquid surfaces to contract to the minimal area. Surface tension is responsible for the shape of liquid droplets.</a:t>
            </a:r>
          </a:p>
          <a:p>
            <a:r>
              <a:rPr lang="en-IN" dirty="0"/>
              <a:t>In terms of energy, a molecule in contact with a neighbour is in a lower state of energy than when it is not in contact with a neighbour. The molecules in the interior of liquid have as many neighbours. The molecules at boundary are having some missing neighbours and therefore have a higher energy. For a liquid to minimize its energy state the number of higher energy boundary molecules must be minimized and this results in a minimized surface area.</a:t>
            </a:r>
          </a:p>
          <a:p>
            <a:endParaRPr lang="en-IN" dirty="0"/>
          </a:p>
        </p:txBody>
      </p:sp>
    </p:spTree>
    <p:extLst>
      <p:ext uri="{BB962C8B-B14F-4D97-AF65-F5344CB8AC3E}">
        <p14:creationId xmlns:p14="http://schemas.microsoft.com/office/powerpoint/2010/main" val="1169358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40000" lnSpcReduction="20000"/>
          </a:bodyPr>
          <a:lstStyle/>
          <a:p>
            <a:r>
              <a:rPr lang="en-IN" b="1" dirty="0"/>
              <a:t>Units of surface tension</a:t>
            </a:r>
            <a:endParaRPr lang="en-IN" dirty="0"/>
          </a:p>
          <a:p>
            <a:r>
              <a:rPr lang="en-IN" dirty="0"/>
              <a:t>Surface tension has the dimension of force per unit length or of energy per unit area. Surface tension, represented by the symbol γ is defined as the force along a line of unit length, where the force is parallel to the surface but perpendicular to the line. Its SI unit is newton per meter but the </a:t>
            </a:r>
            <a:r>
              <a:rPr lang="en-IN" dirty="0" err="1"/>
              <a:t>cgs</a:t>
            </a:r>
            <a:r>
              <a:rPr lang="en-IN" dirty="0"/>
              <a:t> unit of dyne/cm is also used. An equivalent definition is work done per unit area and is measured in SI system as joules per square meter and in the </a:t>
            </a:r>
            <a:r>
              <a:rPr lang="en-IN" dirty="0" err="1"/>
              <a:t>cgs</a:t>
            </a:r>
            <a:r>
              <a:rPr lang="en-IN" dirty="0"/>
              <a:t> system as ergs per cm</a:t>
            </a:r>
            <a:r>
              <a:rPr lang="en-IN" baseline="30000" dirty="0"/>
              <a:t>2</a:t>
            </a:r>
            <a:r>
              <a:rPr lang="en-IN" dirty="0"/>
              <a:t>. Although these two expressions are equivalent, but it is customary to refer the term surface energy when the energy per unit of area is to be mentioned. The term surface energy is more of a general term in the sense that it also applies to solids and not just liquids</a:t>
            </a:r>
          </a:p>
          <a:p>
            <a:r>
              <a:rPr lang="en-IN" dirty="0"/>
              <a:t> </a:t>
            </a:r>
          </a:p>
          <a:p>
            <a:r>
              <a:rPr lang="en-IN" dirty="0"/>
              <a:t> </a:t>
            </a:r>
          </a:p>
          <a:p>
            <a:r>
              <a:rPr lang="en-IN" b="1" dirty="0"/>
              <a:t>Interfacial tension</a:t>
            </a:r>
            <a:endParaRPr lang="en-IN" dirty="0"/>
          </a:p>
          <a:p>
            <a:r>
              <a:rPr lang="en-IN" dirty="0"/>
              <a:t>The tension caused across the two phases in a liquid is known as interfacial tension. The more effective depressants of interfacial tension tend to be concentrated at the interface to the exclusion of other substance present there. In many cases the amount of material concentrated at the interface is greater than would be predicted. In milk the important interfaces are those between the liquid product and air and between the milk plasma and the fat globules. Studies on the surface tension (liquid/ air) have been made to ascertain the relative effectiveness of the milk components as depressants, to understand the release of the surface active components as a result of processing and the release of the free fatty acids during lipolysis and to explain the characteristic foaming phenomenon of the milk. Interfacial tensions between milk fat and solutions of milk components have been measured during the stabilization of fat globules in raw and processed milks.</a:t>
            </a:r>
          </a:p>
          <a:p>
            <a:endParaRPr lang="en-IN" dirty="0"/>
          </a:p>
        </p:txBody>
      </p:sp>
    </p:spTree>
    <p:extLst>
      <p:ext uri="{BB962C8B-B14F-4D97-AF65-F5344CB8AC3E}">
        <p14:creationId xmlns:p14="http://schemas.microsoft.com/office/powerpoint/2010/main" val="1655496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40000" lnSpcReduction="20000"/>
          </a:bodyPr>
          <a:lstStyle/>
          <a:p>
            <a:r>
              <a:rPr lang="en-IN" b="1" dirty="0"/>
              <a:t>Measurement of Surface Tension</a:t>
            </a:r>
            <a:endParaRPr lang="en-IN" dirty="0"/>
          </a:p>
          <a:p>
            <a:r>
              <a:rPr lang="en-IN" dirty="0"/>
              <a:t>The methods used for measuring the surface and interfacial tension may be grouped as dynamic and static. In dynamic method the measurements are made on freshly formed surfaces during the period required for equilibrium. Such methods enable the rate of orientation of molecules in the interfaces to be followed. The method of vibrating jets is a dynamic method.</a:t>
            </a:r>
          </a:p>
          <a:p>
            <a:r>
              <a:rPr lang="en-IN" dirty="0"/>
              <a:t>Majority of the information on surface and interfacial phenomena in milk has been obtained with various static methods. The major principles involved in the determination are:</a:t>
            </a:r>
          </a:p>
          <a:p>
            <a:pPr lvl="0"/>
            <a:r>
              <a:rPr lang="en-IN" dirty="0"/>
              <a:t>Rise in the height of liquid in a capillary tube</a:t>
            </a:r>
          </a:p>
          <a:p>
            <a:pPr lvl="0"/>
            <a:r>
              <a:rPr lang="en-IN" dirty="0"/>
              <a:t>Weight of drops formed by specific volume of liquid flowing from a capillary tip. Some times this method is considered to be semi dynamic method</a:t>
            </a:r>
          </a:p>
          <a:p>
            <a:pPr lvl="0"/>
            <a:r>
              <a:rPr lang="en-IN" dirty="0"/>
              <a:t>Force required to pull a ring or plate out of the surface</a:t>
            </a:r>
          </a:p>
          <a:p>
            <a:pPr lvl="0"/>
            <a:r>
              <a:rPr lang="en-IN" dirty="0"/>
              <a:t>Maximum pressure required to force a bubble of gas through a nozzle immersed in the liquid</a:t>
            </a:r>
          </a:p>
          <a:p>
            <a:pPr lvl="0"/>
            <a:r>
              <a:rPr lang="en-IN" dirty="0"/>
              <a:t>Shape of a drop hanging from a capillary.</a:t>
            </a:r>
          </a:p>
          <a:p>
            <a:r>
              <a:rPr lang="en-IN" dirty="0"/>
              <a:t>Among these methods the method involving pulling of a ring or plate from the surface is most widely employed. This method is rapid, simple, more reliable and give an accurate result ± 0.25%. The result could be more accurate when the force is measured with an analytical balance. Apparatus employing tension balance with various degrees of sensitivity (du </a:t>
            </a:r>
            <a:r>
              <a:rPr lang="en-IN" dirty="0" err="1"/>
              <a:t>Nouy</a:t>
            </a:r>
            <a:r>
              <a:rPr lang="en-IN" dirty="0"/>
              <a:t> balances) are also available.</a:t>
            </a:r>
          </a:p>
          <a:p>
            <a:r>
              <a:rPr lang="en-IN" dirty="0"/>
              <a:t>8.3.1 Principle of surface tension measurement</a:t>
            </a:r>
          </a:p>
          <a:p>
            <a:r>
              <a:rPr lang="en-IN" dirty="0"/>
              <a:t>There are several methods of measuring surface tension including those based on the following principles.</a:t>
            </a:r>
          </a:p>
          <a:p>
            <a:pPr lvl="0"/>
            <a:r>
              <a:rPr lang="en-IN" dirty="0"/>
              <a:t>The </a:t>
            </a:r>
            <a:r>
              <a:rPr lang="en-IN" dirty="0" err="1"/>
              <a:t>duNouy</a:t>
            </a:r>
            <a:r>
              <a:rPr lang="en-IN" dirty="0"/>
              <a:t> ring method is one technique by which the surface tension of a liquid can be measured. The method involves slowly lifting a ring, often made of platinum, from the surface of a liquid. The force required to pull the ring from the liquid's surface is measured and related to the liquid's surface tension. </a:t>
            </a:r>
          </a:p>
          <a:p>
            <a:pPr lvl="0"/>
            <a:r>
              <a:rPr lang="en-IN" dirty="0"/>
              <a:t>Number of drops formed when a given amount of liquid is allowed to fall from a pipette. </a:t>
            </a:r>
          </a:p>
          <a:p>
            <a:pPr lvl="0"/>
            <a:r>
              <a:rPr lang="en-IN" dirty="0"/>
              <a:t>The pressure required to force a bubble through a nozzle immersed in the liquid</a:t>
            </a:r>
          </a:p>
          <a:p>
            <a:endParaRPr lang="en-IN" dirty="0"/>
          </a:p>
        </p:txBody>
      </p:sp>
    </p:spTree>
    <p:extLst>
      <p:ext uri="{BB962C8B-B14F-4D97-AF65-F5344CB8AC3E}">
        <p14:creationId xmlns:p14="http://schemas.microsoft.com/office/powerpoint/2010/main" val="1414475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32500" lnSpcReduction="20000"/>
          </a:bodyPr>
          <a:lstStyle/>
          <a:p>
            <a:r>
              <a:rPr lang="en-IN" b="1" dirty="0"/>
              <a:t>Factors influencing surface tension determination of milk</a:t>
            </a:r>
            <a:endParaRPr lang="en-IN" dirty="0"/>
          </a:p>
          <a:p>
            <a:r>
              <a:rPr lang="en-IN" b="1" dirty="0"/>
              <a:t> </a:t>
            </a:r>
            <a:endParaRPr lang="en-IN" dirty="0"/>
          </a:p>
          <a:p>
            <a:r>
              <a:rPr lang="en-IN" dirty="0"/>
              <a:t>The factors which influencing the measurement of surface tension are.</a:t>
            </a:r>
          </a:p>
          <a:p>
            <a:pPr lvl="0"/>
            <a:r>
              <a:rPr lang="en-IN" dirty="0"/>
              <a:t>Temperature history of the milk</a:t>
            </a:r>
          </a:p>
          <a:p>
            <a:pPr lvl="0"/>
            <a:r>
              <a:rPr lang="en-IN" dirty="0"/>
              <a:t>Age of the milk</a:t>
            </a:r>
          </a:p>
          <a:p>
            <a:pPr lvl="0"/>
            <a:r>
              <a:rPr lang="en-IN" dirty="0"/>
              <a:t>Time required for measurement and</a:t>
            </a:r>
          </a:p>
          <a:p>
            <a:pPr lvl="0"/>
            <a:r>
              <a:rPr lang="en-IN" dirty="0"/>
              <a:t>Correction factors required for individual instruments</a:t>
            </a:r>
          </a:p>
          <a:p>
            <a:r>
              <a:rPr lang="en-IN" dirty="0"/>
              <a:t>The surface tension of milk is influenced by several factors and it is difficult to specify with any certainty an average value. Values ordinarily fall within the extremes of 40 – 60 dynes / cm measured at 20°C and the mid value of this range will give the average value.</a:t>
            </a:r>
          </a:p>
          <a:p>
            <a:r>
              <a:rPr lang="en-IN" dirty="0"/>
              <a:t>This may be compared with water which has a surface tension of 72.75 dynes/cm at that temperature. The milk proteins, fat, phospholipids and free fatty acids are the principal surface active components that contribute to the surface properties. The surface active substances tend to concentrate in the surface in proportion to their concentration and ability to lower the surface tension and. Soluble constituents like salts and sugars do not tend to concentrate at the surface because they do not lower the surface tension. Various dilution studies of milk, skim milk, whey, and solutions of milk proteins reveal that casein and whey proteins of </a:t>
            </a:r>
            <a:r>
              <a:rPr lang="en-IN" dirty="0" err="1"/>
              <a:t>lactalbumin</a:t>
            </a:r>
            <a:r>
              <a:rPr lang="en-IN" dirty="0"/>
              <a:t> fraction ( β-</a:t>
            </a:r>
            <a:r>
              <a:rPr lang="en-IN" dirty="0" err="1"/>
              <a:t>lactoglobulin</a:t>
            </a:r>
            <a:r>
              <a:rPr lang="en-IN" dirty="0"/>
              <a:t>, α-</a:t>
            </a:r>
            <a:r>
              <a:rPr lang="en-IN" dirty="0" err="1"/>
              <a:t>lactoglobulin</a:t>
            </a:r>
            <a:r>
              <a:rPr lang="en-IN" dirty="0"/>
              <a:t> and bovine serum albumin) are powerful depressants while immunoglobulin fraction are not having greater influence on this property of milk. The shorter chain fatty acids contribute more to the rancid flavour and the larger ones are more effective surface tension depressants. The fatty acids released by lipolysis are very effective depressants of surface tension. Butyric acid has little action on reducing the surface tension, acids with longer chain lengths particularly </a:t>
            </a:r>
            <a:r>
              <a:rPr lang="en-IN" dirty="0" err="1"/>
              <a:t>capryllic</a:t>
            </a:r>
            <a:r>
              <a:rPr lang="en-IN" dirty="0"/>
              <a:t>, </a:t>
            </a:r>
            <a:r>
              <a:rPr lang="en-IN" dirty="0" err="1"/>
              <a:t>capric</a:t>
            </a:r>
            <a:r>
              <a:rPr lang="en-IN" dirty="0"/>
              <a:t> and possibly mono and di glycerides are responsible for lowering of surface tension due to lipolysis.</a:t>
            </a:r>
          </a:p>
          <a:p>
            <a:r>
              <a:rPr lang="en-IN" dirty="0"/>
              <a:t>Homogenization of raw whole milk or cream stimulates lipolysis and thus leads to a decrease in surface tension of the product which has been pasteurized previously.</a:t>
            </a:r>
          </a:p>
          <a:p>
            <a:r>
              <a:rPr lang="en-IN" dirty="0"/>
              <a:t>However, the exact reason for such behaviour is not known. It is suggested that the denaturation or other changes in the lipoprotein complex or a reduction in the amount of protein available to the milk air interface because of the adsorption on the extended fat surface are responsible for decreased surface tension. Another suggestion for such behaviour of milk is that the homogenization reduces the amount of free fat in the product.</a:t>
            </a:r>
            <a:endParaRPr lang="en-IN" dirty="0"/>
          </a:p>
        </p:txBody>
      </p:sp>
    </p:spTree>
    <p:extLst>
      <p:ext uri="{BB962C8B-B14F-4D97-AF65-F5344CB8AC3E}">
        <p14:creationId xmlns:p14="http://schemas.microsoft.com/office/powerpoint/2010/main" val="1744664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304800"/>
            <a:ext cx="8229600" cy="2209800"/>
          </a:xfrm>
        </p:spPr>
        <p:txBody>
          <a:bodyPr>
            <a:normAutofit fontScale="70000" lnSpcReduction="20000"/>
          </a:bodyPr>
          <a:lstStyle/>
          <a:p>
            <a:r>
              <a:rPr lang="en-IN" dirty="0"/>
              <a:t>Heat treatment has little effect on the surface tension except that sterilization treatments cause an increase by few dynes cm-1 coinciding with grain formation. This effect undoubtedly results from denaturation and coagulation of the proteins so that they are no longer effective surface active agents.</a:t>
            </a:r>
          </a:p>
          <a:p>
            <a:pPr marL="0" indent="0">
              <a:buNone/>
            </a:pPr>
            <a:r>
              <a:rPr lang="en-IN" dirty="0"/>
              <a:t>Table 1 Surface tension of various milk products</a:t>
            </a:r>
          </a:p>
          <a:p>
            <a:pPr marL="0" indent="0">
              <a:buNone/>
            </a:pPr>
            <a:endParaRPr lang="en-IN" dirty="0"/>
          </a:p>
        </p:txBody>
      </p:sp>
      <p:graphicFrame>
        <p:nvGraphicFramePr>
          <p:cNvPr id="4" name="Table 3"/>
          <p:cNvGraphicFramePr>
            <a:graphicFrameLocks noGrp="1"/>
          </p:cNvGraphicFramePr>
          <p:nvPr>
            <p:extLst>
              <p:ext uri="{D42A27DB-BD31-4B8C-83A1-F6EECF244321}">
                <p14:modId xmlns:p14="http://schemas.microsoft.com/office/powerpoint/2010/main" val="1427282373"/>
              </p:ext>
            </p:extLst>
          </p:nvPr>
        </p:nvGraphicFramePr>
        <p:xfrm>
          <a:off x="914400" y="2133600"/>
          <a:ext cx="6934200" cy="2590800"/>
        </p:xfrm>
        <a:graphic>
          <a:graphicData uri="http://schemas.openxmlformats.org/drawingml/2006/table">
            <a:tbl>
              <a:tblPr firstRow="1" firstCol="1" bandRow="1">
                <a:tableStyleId>{5C22544A-7EE6-4342-B048-85BDC9FD1C3A}</a:tableStyleId>
              </a:tblPr>
              <a:tblGrid>
                <a:gridCol w="3467100"/>
                <a:gridCol w="3467100"/>
              </a:tblGrid>
              <a:tr h="431800">
                <a:tc>
                  <a:txBody>
                    <a:bodyPr/>
                    <a:lstStyle/>
                    <a:p>
                      <a:pPr algn="just">
                        <a:lnSpc>
                          <a:spcPct val="115000"/>
                        </a:lnSpc>
                        <a:spcAft>
                          <a:spcPts val="0"/>
                        </a:spcAft>
                      </a:pPr>
                      <a:r>
                        <a:rPr lang="en-IN" sz="1200" dirty="0">
                          <a:effectLst/>
                        </a:rPr>
                        <a:t>Milk product </a:t>
                      </a:r>
                      <a:endParaRPr lang="en-IN"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IN" sz="1200">
                          <a:effectLst/>
                        </a:rPr>
                        <a:t>Surface Tension (dynes/cm)</a:t>
                      </a:r>
                      <a:endParaRPr lang="en-IN" sz="1100">
                        <a:effectLst/>
                        <a:latin typeface="Calibri"/>
                        <a:ea typeface="Calibri"/>
                        <a:cs typeface="Times New Roman"/>
                      </a:endParaRPr>
                    </a:p>
                  </a:txBody>
                  <a:tcPr marL="68580" marR="68580" marT="0" marB="0"/>
                </a:tc>
              </a:tr>
              <a:tr h="431800">
                <a:tc>
                  <a:txBody>
                    <a:bodyPr/>
                    <a:lstStyle/>
                    <a:p>
                      <a:pPr algn="just">
                        <a:lnSpc>
                          <a:spcPct val="115000"/>
                        </a:lnSpc>
                        <a:spcAft>
                          <a:spcPts val="0"/>
                        </a:spcAft>
                      </a:pPr>
                      <a:r>
                        <a:rPr lang="en-IN" sz="1200">
                          <a:effectLst/>
                        </a:rPr>
                        <a:t>Rennet whey </a:t>
                      </a:r>
                      <a:endParaRPr lang="en-IN"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n-IN" sz="1200">
                          <a:effectLst/>
                        </a:rPr>
                        <a:t>51-52</a:t>
                      </a:r>
                      <a:endParaRPr lang="en-IN" sz="1100">
                        <a:effectLst/>
                        <a:latin typeface="Calibri"/>
                        <a:ea typeface="Calibri"/>
                        <a:cs typeface="Times New Roman"/>
                      </a:endParaRPr>
                    </a:p>
                  </a:txBody>
                  <a:tcPr marL="68580" marR="68580" marT="0" marB="0"/>
                </a:tc>
              </a:tr>
              <a:tr h="431800">
                <a:tc>
                  <a:txBody>
                    <a:bodyPr/>
                    <a:lstStyle/>
                    <a:p>
                      <a:pPr algn="just">
                        <a:lnSpc>
                          <a:spcPct val="115000"/>
                        </a:lnSpc>
                        <a:spcAft>
                          <a:spcPts val="0"/>
                        </a:spcAft>
                      </a:pPr>
                      <a:r>
                        <a:rPr lang="en-IN" sz="1200">
                          <a:effectLst/>
                        </a:rPr>
                        <a:t>Skim milk </a:t>
                      </a:r>
                      <a:endParaRPr lang="en-IN"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n-IN" sz="1200">
                          <a:effectLst/>
                        </a:rPr>
                        <a:t>52-52.5</a:t>
                      </a:r>
                      <a:endParaRPr lang="en-IN" sz="1100">
                        <a:effectLst/>
                        <a:latin typeface="Calibri"/>
                        <a:ea typeface="Calibri"/>
                        <a:cs typeface="Times New Roman"/>
                      </a:endParaRPr>
                    </a:p>
                  </a:txBody>
                  <a:tcPr marL="68580" marR="68580" marT="0" marB="0"/>
                </a:tc>
              </a:tr>
              <a:tr h="431800">
                <a:tc>
                  <a:txBody>
                    <a:bodyPr/>
                    <a:lstStyle/>
                    <a:p>
                      <a:pPr algn="just">
                        <a:lnSpc>
                          <a:spcPct val="115000"/>
                        </a:lnSpc>
                        <a:spcAft>
                          <a:spcPts val="0"/>
                        </a:spcAft>
                      </a:pPr>
                      <a:r>
                        <a:rPr lang="en-IN" sz="1200">
                          <a:effectLst/>
                        </a:rPr>
                        <a:t>Whole milk </a:t>
                      </a:r>
                      <a:endParaRPr lang="en-IN"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n-IN" sz="1200">
                          <a:effectLst/>
                        </a:rPr>
                        <a:t>46-47.5</a:t>
                      </a:r>
                      <a:endParaRPr lang="en-IN" sz="1100">
                        <a:effectLst/>
                        <a:latin typeface="Calibri"/>
                        <a:ea typeface="Calibri"/>
                        <a:cs typeface="Times New Roman"/>
                      </a:endParaRPr>
                    </a:p>
                  </a:txBody>
                  <a:tcPr marL="68580" marR="68580" marT="0" marB="0"/>
                </a:tc>
              </a:tr>
              <a:tr h="431800">
                <a:tc>
                  <a:txBody>
                    <a:bodyPr/>
                    <a:lstStyle/>
                    <a:p>
                      <a:pPr algn="just">
                        <a:lnSpc>
                          <a:spcPct val="115000"/>
                        </a:lnSpc>
                        <a:spcAft>
                          <a:spcPts val="0"/>
                        </a:spcAft>
                      </a:pPr>
                      <a:r>
                        <a:rPr lang="en-IN" sz="1200" dirty="0">
                          <a:effectLst/>
                        </a:rPr>
                        <a:t>25% cream </a:t>
                      </a:r>
                      <a:endParaRPr lang="en-IN"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IN" sz="1200">
                          <a:effectLst/>
                        </a:rPr>
                        <a:t>42-45</a:t>
                      </a:r>
                      <a:endParaRPr lang="en-IN" sz="1100">
                        <a:effectLst/>
                        <a:latin typeface="Calibri"/>
                        <a:ea typeface="Calibri"/>
                        <a:cs typeface="Times New Roman"/>
                      </a:endParaRPr>
                    </a:p>
                  </a:txBody>
                  <a:tcPr marL="68580" marR="68580" marT="0" marB="0"/>
                </a:tc>
              </a:tr>
              <a:tr h="431800">
                <a:tc>
                  <a:txBody>
                    <a:bodyPr/>
                    <a:lstStyle/>
                    <a:p>
                      <a:pPr algn="just">
                        <a:lnSpc>
                          <a:spcPct val="115000"/>
                        </a:lnSpc>
                        <a:spcAft>
                          <a:spcPts val="0"/>
                        </a:spcAft>
                      </a:pPr>
                      <a:r>
                        <a:rPr lang="en-IN" sz="1200">
                          <a:effectLst/>
                        </a:rPr>
                        <a:t>Sweet cream butter milk </a:t>
                      </a:r>
                      <a:endParaRPr lang="en-IN"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n-IN" sz="1200" dirty="0">
                          <a:effectLst/>
                        </a:rPr>
                        <a:t>39-40</a:t>
                      </a:r>
                      <a:endParaRPr lang="en-IN" sz="1100" dirty="0">
                        <a:effectLst/>
                        <a:latin typeface="Calibri"/>
                        <a:ea typeface="Calibri"/>
                        <a:cs typeface="Times New Roman"/>
                      </a:endParaRPr>
                    </a:p>
                  </a:txBody>
                  <a:tcPr marL="68580" marR="68580" marT="0" marB="0"/>
                </a:tc>
              </a:tr>
            </a:tbl>
          </a:graphicData>
        </a:graphic>
      </p:graphicFrame>
      <p:sp>
        <p:nvSpPr>
          <p:cNvPr id="5" name="Rectangle 4"/>
          <p:cNvSpPr/>
          <p:nvPr/>
        </p:nvSpPr>
        <p:spPr>
          <a:xfrm>
            <a:off x="304800" y="4953000"/>
            <a:ext cx="8610600" cy="1754326"/>
          </a:xfrm>
          <a:prstGeom prst="rect">
            <a:avLst/>
          </a:prstGeom>
        </p:spPr>
        <p:txBody>
          <a:bodyPr wrap="square">
            <a:spAutoFit/>
          </a:bodyPr>
          <a:lstStyle/>
          <a:p>
            <a:r>
              <a:rPr lang="en-IN" dirty="0"/>
              <a:t>From the data presented in the Table1 it could be observed that the proteins of whey are not effective surface tension depressants. The fat globules in milk and cream (as well as traces of free fat on the surface) serve to reduce the surface tension significantly below that of skim milk. The fat globule membrane material released from the fat globules during churning of cream are exceedingly surface active and are responsible for the very low surface tension of butter milk.</a:t>
            </a:r>
          </a:p>
        </p:txBody>
      </p:sp>
    </p:spTree>
    <p:extLst>
      <p:ext uri="{BB962C8B-B14F-4D97-AF65-F5344CB8AC3E}">
        <p14:creationId xmlns:p14="http://schemas.microsoft.com/office/powerpoint/2010/main" val="1266731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57200"/>
          </a:xfrm>
        </p:spPr>
        <p:txBody>
          <a:bodyPr>
            <a:noAutofit/>
          </a:bodyPr>
          <a:lstStyle/>
          <a:p>
            <a:r>
              <a:rPr lang="en-IN" sz="2800" dirty="0" smtClean="0"/>
              <a:t>Definition of milk</a:t>
            </a:r>
            <a:endParaRPr lang="en-IN" sz="2800" dirty="0"/>
          </a:p>
        </p:txBody>
      </p:sp>
      <p:sp>
        <p:nvSpPr>
          <p:cNvPr id="4" name="Content Placeholder 2"/>
          <p:cNvSpPr txBox="1">
            <a:spLocks/>
          </p:cNvSpPr>
          <p:nvPr/>
        </p:nvSpPr>
        <p:spPr>
          <a:xfrm>
            <a:off x="152400" y="609600"/>
            <a:ext cx="8839200" cy="1219200"/>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just">
              <a:buNone/>
            </a:pPr>
            <a:r>
              <a:rPr lang="en-US" sz="1800" dirty="0" smtClean="0"/>
              <a:t>Milk may be defined as the whole, fresh, clean, lacteal secretion obtained by the complete milking of one or more healthy </a:t>
            </a:r>
            <a:r>
              <a:rPr lang="en-US" sz="1800" dirty="0" err="1" smtClean="0"/>
              <a:t>milch</a:t>
            </a:r>
            <a:r>
              <a:rPr lang="en-US" sz="1800" dirty="0" smtClean="0"/>
              <a:t> animals, excluding that obtained within 15 days before and 5 days after calving to avoid colostrum milk and should contain minimum prescribed percentage of milk fat and milk Solid Not Fat.    </a:t>
            </a:r>
          </a:p>
          <a:p>
            <a:endParaRPr lang="en-US" sz="2200" dirty="0"/>
          </a:p>
        </p:txBody>
      </p:sp>
      <p:sp>
        <p:nvSpPr>
          <p:cNvPr id="5" name="TextBox 4"/>
          <p:cNvSpPr txBox="1"/>
          <p:nvPr/>
        </p:nvSpPr>
        <p:spPr>
          <a:xfrm>
            <a:off x="7391400" y="1905000"/>
            <a:ext cx="1447800" cy="353943"/>
          </a:xfrm>
          <a:prstGeom prst="rect">
            <a:avLst/>
          </a:prstGeom>
          <a:noFill/>
          <a:ln>
            <a:solidFill>
              <a:schemeClr val="accent1"/>
            </a:solidFill>
          </a:ln>
        </p:spPr>
        <p:txBody>
          <a:bodyPr wrap="square" rtlCol="0">
            <a:spAutoFit/>
          </a:bodyPr>
          <a:lstStyle/>
          <a:p>
            <a:r>
              <a:rPr lang="en-US" sz="1700" dirty="0" smtClean="0">
                <a:solidFill>
                  <a:srgbClr val="C00000"/>
                </a:solidFill>
              </a:rPr>
              <a:t>(De, 1980)</a:t>
            </a:r>
            <a:endParaRPr lang="en-US" sz="1700" dirty="0">
              <a:solidFill>
                <a:srgbClr val="C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270381439"/>
              </p:ext>
            </p:extLst>
          </p:nvPr>
        </p:nvGraphicFramePr>
        <p:xfrm>
          <a:off x="381000" y="2905760"/>
          <a:ext cx="8534400" cy="3566160"/>
        </p:xfrm>
        <a:graphic>
          <a:graphicData uri="http://schemas.openxmlformats.org/drawingml/2006/table">
            <a:tbl>
              <a:tblPr firstRow="1" bandRow="1">
                <a:tableStyleId>{5C22544A-7EE6-4342-B048-85BDC9FD1C3A}</a:tableStyleId>
              </a:tblPr>
              <a:tblGrid>
                <a:gridCol w="2133600"/>
                <a:gridCol w="2133600"/>
                <a:gridCol w="2133600"/>
                <a:gridCol w="2133600"/>
              </a:tblGrid>
              <a:tr h="551996">
                <a:tc>
                  <a:txBody>
                    <a:bodyPr/>
                    <a:lstStyle/>
                    <a:p>
                      <a:pPr algn="ctr"/>
                      <a:r>
                        <a:rPr lang="en-IN" b="1" dirty="0" smtClean="0"/>
                        <a:t>Component</a:t>
                      </a:r>
                      <a:endParaRPr lang="en-IN" b="1" dirty="0"/>
                    </a:p>
                  </a:txBody>
                  <a:tcPr/>
                </a:tc>
                <a:tc>
                  <a:txBody>
                    <a:bodyPr/>
                    <a:lstStyle/>
                    <a:p>
                      <a:pPr algn="ctr"/>
                      <a:r>
                        <a:rPr lang="en-IN" sz="1800" b="1" i="0" u="none" strike="noStrike" kern="1200" baseline="0" dirty="0" smtClean="0">
                          <a:solidFill>
                            <a:schemeClr val="lt1"/>
                          </a:solidFill>
                          <a:latin typeface="+mn-lt"/>
                          <a:ea typeface="+mn-ea"/>
                          <a:cs typeface="+mn-cs"/>
                        </a:rPr>
                        <a:t>Average Content</a:t>
                      </a:r>
                    </a:p>
                    <a:p>
                      <a:pPr algn="ctr"/>
                      <a:r>
                        <a:rPr lang="en-IN" sz="1800" b="1" i="0" u="none" strike="noStrike" kern="1200" baseline="0" dirty="0" smtClean="0">
                          <a:solidFill>
                            <a:schemeClr val="lt1"/>
                          </a:solidFill>
                          <a:latin typeface="+mn-lt"/>
                          <a:ea typeface="+mn-ea"/>
                          <a:cs typeface="+mn-cs"/>
                        </a:rPr>
                        <a:t>percentage (w/w)</a:t>
                      </a:r>
                      <a:endParaRPr lang="en-IN" b="1" dirty="0"/>
                    </a:p>
                  </a:txBody>
                  <a:tcPr/>
                </a:tc>
                <a:tc>
                  <a:txBody>
                    <a:bodyPr/>
                    <a:lstStyle/>
                    <a:p>
                      <a:pPr algn="ctr"/>
                      <a:r>
                        <a:rPr lang="en-IN" b="1" dirty="0" smtClean="0"/>
                        <a:t>Range </a:t>
                      </a:r>
                      <a:r>
                        <a:rPr lang="en-IN" sz="1800" b="1" i="0" u="none" strike="noStrike" kern="1200" baseline="0" dirty="0" smtClean="0">
                          <a:solidFill>
                            <a:schemeClr val="lt1"/>
                          </a:solidFill>
                          <a:latin typeface="+mn-lt"/>
                          <a:ea typeface="+mn-ea"/>
                          <a:cs typeface="+mn-cs"/>
                        </a:rPr>
                        <a:t>Percentage</a:t>
                      </a:r>
                    </a:p>
                    <a:p>
                      <a:pPr algn="ctr"/>
                      <a:r>
                        <a:rPr lang="en-IN" sz="1800" b="1" i="0" u="none" strike="noStrike" kern="1200" baseline="0" dirty="0" smtClean="0">
                          <a:solidFill>
                            <a:schemeClr val="lt1"/>
                          </a:solidFill>
                          <a:latin typeface="+mn-lt"/>
                          <a:ea typeface="+mn-ea"/>
                          <a:cs typeface="+mn-cs"/>
                        </a:rPr>
                        <a:t>(w/w)</a:t>
                      </a:r>
                      <a:endParaRPr lang="en-IN" b="1" dirty="0"/>
                    </a:p>
                  </a:txBody>
                  <a:tcPr/>
                </a:tc>
                <a:tc>
                  <a:txBody>
                    <a:bodyPr/>
                    <a:lstStyle/>
                    <a:p>
                      <a:pPr algn="ctr"/>
                      <a:r>
                        <a:rPr lang="en-IN" sz="1800" b="1" i="0" u="none" strike="noStrike" kern="1200" baseline="0" dirty="0" smtClean="0">
                          <a:solidFill>
                            <a:schemeClr val="lt1"/>
                          </a:solidFill>
                          <a:latin typeface="+mn-lt"/>
                          <a:ea typeface="+mn-ea"/>
                          <a:cs typeface="+mn-cs"/>
                        </a:rPr>
                        <a:t>Average % of</a:t>
                      </a:r>
                    </a:p>
                    <a:p>
                      <a:pPr algn="ctr"/>
                      <a:r>
                        <a:rPr lang="en-IN" sz="1800" b="1" i="0" u="none" strike="noStrike" kern="1200" baseline="0" dirty="0" smtClean="0">
                          <a:solidFill>
                            <a:schemeClr val="lt1"/>
                          </a:solidFill>
                          <a:latin typeface="+mn-lt"/>
                          <a:ea typeface="+mn-ea"/>
                          <a:cs typeface="+mn-cs"/>
                        </a:rPr>
                        <a:t>Dry matter</a:t>
                      </a:r>
                      <a:endParaRPr lang="en-IN" b="1" dirty="0"/>
                    </a:p>
                  </a:txBody>
                  <a:tcPr/>
                </a:tc>
              </a:tr>
              <a:tr h="319807">
                <a:tc>
                  <a:txBody>
                    <a:bodyPr/>
                    <a:lstStyle/>
                    <a:p>
                      <a:pPr algn="ctr"/>
                      <a:r>
                        <a:rPr lang="en-IN" dirty="0" smtClean="0"/>
                        <a:t>Water</a:t>
                      </a:r>
                      <a:endParaRPr lang="en-IN" dirty="0"/>
                    </a:p>
                  </a:txBody>
                  <a:tcPr/>
                </a:tc>
                <a:tc>
                  <a:txBody>
                    <a:bodyPr/>
                    <a:lstStyle/>
                    <a:p>
                      <a:pPr algn="ctr"/>
                      <a:r>
                        <a:rPr lang="en-IN" sz="1800" b="0" i="0" u="none" strike="noStrike" kern="1200" baseline="0" dirty="0" smtClean="0">
                          <a:solidFill>
                            <a:schemeClr val="dk1"/>
                          </a:solidFill>
                          <a:latin typeface="+mn-lt"/>
                          <a:ea typeface="+mn-ea"/>
                          <a:cs typeface="+mn-cs"/>
                        </a:rPr>
                        <a:t>87.3</a:t>
                      </a:r>
                      <a:endParaRPr lang="en-IN"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85.5 -88.7</a:t>
                      </a:r>
                      <a:endParaRPr lang="en-IN" dirty="0" smtClean="0"/>
                    </a:p>
                  </a:txBody>
                  <a:tcPr/>
                </a:tc>
                <a:tc>
                  <a:txBody>
                    <a:bodyPr/>
                    <a:lstStyle/>
                    <a:p>
                      <a:pPr algn="ctr"/>
                      <a:endParaRPr lang="en-IN"/>
                    </a:p>
                  </a:txBody>
                  <a:tcPr/>
                </a:tc>
              </a:tr>
              <a:tr h="319807">
                <a:tc>
                  <a:txBody>
                    <a:bodyPr/>
                    <a:lstStyle/>
                    <a:p>
                      <a:pPr algn="ctr"/>
                      <a:r>
                        <a:rPr lang="en-IN" dirty="0" smtClean="0"/>
                        <a:t>Solids not fat</a:t>
                      </a:r>
                      <a:endParaRPr lang="en-IN" dirty="0"/>
                    </a:p>
                  </a:txBody>
                  <a:tcPr/>
                </a:tc>
                <a:tc>
                  <a:txBody>
                    <a:bodyPr/>
                    <a:lstStyle/>
                    <a:p>
                      <a:pPr algn="ctr"/>
                      <a:r>
                        <a:rPr lang="en-IN" sz="1800" b="0" i="0" u="none" strike="noStrike" kern="1200" baseline="0" dirty="0" smtClean="0">
                          <a:solidFill>
                            <a:schemeClr val="dk1"/>
                          </a:solidFill>
                          <a:latin typeface="+mn-lt"/>
                          <a:ea typeface="+mn-ea"/>
                          <a:cs typeface="+mn-cs"/>
                        </a:rPr>
                        <a:t>8.8</a:t>
                      </a:r>
                      <a:endParaRPr lang="en-IN"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7.9-10.0</a:t>
                      </a:r>
                      <a:endParaRPr lang="en-IN"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69</a:t>
                      </a:r>
                      <a:endParaRPr lang="en-IN" dirty="0" smtClean="0"/>
                    </a:p>
                  </a:txBody>
                  <a:tcPr/>
                </a:tc>
              </a:tr>
              <a:tr h="319807">
                <a:tc>
                  <a:txBody>
                    <a:bodyPr/>
                    <a:lstStyle/>
                    <a:p>
                      <a:pPr algn="ctr"/>
                      <a:r>
                        <a:rPr lang="en-IN" dirty="0" smtClean="0"/>
                        <a:t>Fat </a:t>
                      </a:r>
                      <a:endParaRPr lang="en-IN" dirty="0"/>
                    </a:p>
                  </a:txBody>
                  <a:tcPr/>
                </a:tc>
                <a:tc>
                  <a:txBody>
                    <a:bodyPr/>
                    <a:lstStyle/>
                    <a:p>
                      <a:pPr algn="ctr"/>
                      <a:r>
                        <a:rPr lang="en-IN" sz="1800" b="0" i="0" u="none" strike="noStrike" kern="1200" baseline="0" dirty="0" smtClean="0">
                          <a:solidFill>
                            <a:schemeClr val="dk1"/>
                          </a:solidFill>
                          <a:latin typeface="+mn-lt"/>
                          <a:ea typeface="+mn-ea"/>
                          <a:cs typeface="+mn-cs"/>
                        </a:rPr>
                        <a:t>3.9</a:t>
                      </a:r>
                      <a:endParaRPr lang="en-IN"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2.4-5.5</a:t>
                      </a:r>
                      <a:endParaRPr lang="en-IN"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31</a:t>
                      </a:r>
                      <a:endParaRPr lang="en-IN" dirty="0" smtClean="0"/>
                    </a:p>
                  </a:txBody>
                  <a:tcPr/>
                </a:tc>
              </a:tr>
              <a:tr h="319807">
                <a:tc>
                  <a:txBody>
                    <a:bodyPr/>
                    <a:lstStyle/>
                    <a:p>
                      <a:pPr algn="ctr"/>
                      <a:r>
                        <a:rPr lang="en-IN" dirty="0" smtClean="0"/>
                        <a:t>Protein</a:t>
                      </a:r>
                      <a:endParaRPr lang="en-IN" dirty="0"/>
                    </a:p>
                  </a:txBody>
                  <a:tcPr/>
                </a:tc>
                <a:tc>
                  <a:txBody>
                    <a:bodyPr/>
                    <a:lstStyle/>
                    <a:p>
                      <a:pPr algn="ctr"/>
                      <a:r>
                        <a:rPr lang="en-IN" sz="1800" b="0" i="0" u="none" strike="noStrike" kern="1200" baseline="0" dirty="0" smtClean="0">
                          <a:solidFill>
                            <a:schemeClr val="dk1"/>
                          </a:solidFill>
                          <a:latin typeface="+mn-lt"/>
                          <a:ea typeface="+mn-ea"/>
                          <a:cs typeface="+mn-cs"/>
                        </a:rPr>
                        <a:t>3.25</a:t>
                      </a:r>
                      <a:endParaRPr lang="en-IN"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2.3-4.4</a:t>
                      </a:r>
                      <a:endParaRPr lang="en-IN"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26</a:t>
                      </a:r>
                      <a:endParaRPr lang="en-IN" dirty="0" smtClean="0"/>
                    </a:p>
                  </a:txBody>
                  <a:tcPr/>
                </a:tc>
              </a:tr>
              <a:tr h="319807">
                <a:tc>
                  <a:txBody>
                    <a:bodyPr/>
                    <a:lstStyle/>
                    <a:p>
                      <a:pPr algn="ctr"/>
                      <a:r>
                        <a:rPr lang="en-IN" dirty="0" smtClean="0"/>
                        <a:t>Lactose</a:t>
                      </a:r>
                      <a:endParaRPr lang="en-IN" dirty="0"/>
                    </a:p>
                  </a:txBody>
                  <a:tcPr/>
                </a:tc>
                <a:tc>
                  <a:txBody>
                    <a:bodyPr/>
                    <a:lstStyle/>
                    <a:p>
                      <a:pPr algn="ctr"/>
                      <a:r>
                        <a:rPr lang="en-IN" sz="1800" b="0" i="0" u="none" strike="noStrike" kern="1200" baseline="0" dirty="0" smtClean="0">
                          <a:solidFill>
                            <a:schemeClr val="dk1"/>
                          </a:solidFill>
                          <a:latin typeface="+mn-lt"/>
                          <a:ea typeface="+mn-ea"/>
                          <a:cs typeface="+mn-cs"/>
                        </a:rPr>
                        <a:t>4.6</a:t>
                      </a:r>
                      <a:endParaRPr lang="en-IN"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3.8-5.3</a:t>
                      </a:r>
                      <a:endParaRPr lang="en-IN"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36</a:t>
                      </a:r>
                      <a:endParaRPr lang="en-IN" dirty="0" smtClean="0"/>
                    </a:p>
                  </a:txBody>
                  <a:tcPr/>
                </a:tc>
              </a:tr>
              <a:tr h="319807">
                <a:tc>
                  <a:txBody>
                    <a:bodyPr/>
                    <a:lstStyle/>
                    <a:p>
                      <a:pPr algn="ctr"/>
                      <a:r>
                        <a:rPr lang="en-IN" dirty="0" smtClean="0"/>
                        <a:t>Casein </a:t>
                      </a:r>
                      <a:endParaRPr lang="en-IN" dirty="0"/>
                    </a:p>
                  </a:txBody>
                  <a:tcPr/>
                </a:tc>
                <a:tc>
                  <a:txBody>
                    <a:bodyPr/>
                    <a:lstStyle/>
                    <a:p>
                      <a:pPr algn="ctr"/>
                      <a:r>
                        <a:rPr lang="en-IN" sz="1800" b="0" i="0" u="none" strike="noStrike" kern="1200" baseline="0" dirty="0" smtClean="0">
                          <a:solidFill>
                            <a:schemeClr val="dk1"/>
                          </a:solidFill>
                          <a:latin typeface="+mn-lt"/>
                          <a:ea typeface="+mn-ea"/>
                          <a:cs typeface="+mn-cs"/>
                        </a:rPr>
                        <a:t>2.6</a:t>
                      </a:r>
                      <a:endParaRPr lang="en-IN"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1.7-3.5</a:t>
                      </a:r>
                      <a:endParaRPr lang="en-IN"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20</a:t>
                      </a:r>
                      <a:endParaRPr lang="en-IN" dirty="0" smtClean="0"/>
                    </a:p>
                  </a:txBody>
                  <a:tcPr/>
                </a:tc>
              </a:tr>
              <a:tr h="355600">
                <a:tc>
                  <a:txBody>
                    <a:bodyPr/>
                    <a:lstStyle/>
                    <a:p>
                      <a:pPr algn="ctr"/>
                      <a:r>
                        <a:rPr lang="en-IN" dirty="0" smtClean="0"/>
                        <a:t>Mineral substances</a:t>
                      </a:r>
                      <a:endParaRPr lang="en-IN" dirty="0"/>
                    </a:p>
                  </a:txBody>
                  <a:tcPr/>
                </a:tc>
                <a:tc>
                  <a:txBody>
                    <a:bodyPr/>
                    <a:lstStyle/>
                    <a:p>
                      <a:pPr algn="ctr"/>
                      <a:r>
                        <a:rPr lang="en-IN" sz="1800" b="0" i="0" u="none" strike="noStrike" kern="1200" baseline="0" dirty="0" smtClean="0">
                          <a:solidFill>
                            <a:schemeClr val="dk1"/>
                          </a:solidFill>
                          <a:latin typeface="+mn-lt"/>
                          <a:ea typeface="+mn-ea"/>
                          <a:cs typeface="+mn-cs"/>
                        </a:rPr>
                        <a:t>0.65</a:t>
                      </a:r>
                      <a:endParaRPr lang="en-IN" dirty="0"/>
                    </a:p>
                  </a:txBody>
                  <a:tcPr/>
                </a:tc>
                <a:tc>
                  <a:txBody>
                    <a:bodyPr/>
                    <a:lstStyle/>
                    <a:p>
                      <a:pPr algn="ctr"/>
                      <a:r>
                        <a:rPr lang="en-IN" sz="1800" b="0" i="0" u="none" strike="noStrike" kern="1200" baseline="0" dirty="0" smtClean="0">
                          <a:solidFill>
                            <a:schemeClr val="dk1"/>
                          </a:solidFill>
                          <a:latin typeface="+mn-lt"/>
                          <a:ea typeface="+mn-ea"/>
                          <a:cs typeface="+mn-cs"/>
                        </a:rPr>
                        <a:t>0.53-0.80</a:t>
                      </a:r>
                      <a:endParaRPr lang="en-IN"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5.1</a:t>
                      </a:r>
                      <a:endParaRPr lang="en-IN" dirty="0" smtClean="0"/>
                    </a:p>
                  </a:txBody>
                  <a:tcPr/>
                </a:tc>
              </a:tr>
              <a:tr h="319807">
                <a:tc>
                  <a:txBody>
                    <a:bodyPr/>
                    <a:lstStyle/>
                    <a:p>
                      <a:pPr algn="ctr"/>
                      <a:r>
                        <a:rPr lang="en-IN" sz="1800" b="0" i="0" u="none" strike="noStrike" kern="1200" baseline="0" dirty="0" smtClean="0">
                          <a:solidFill>
                            <a:schemeClr val="dk1"/>
                          </a:solidFill>
                          <a:latin typeface="+mn-lt"/>
                          <a:ea typeface="+mn-ea"/>
                          <a:cs typeface="+mn-cs"/>
                        </a:rPr>
                        <a:t>Organic acids</a:t>
                      </a:r>
                      <a:endParaRPr lang="en-IN" dirty="0"/>
                    </a:p>
                  </a:txBody>
                  <a:tcPr/>
                </a:tc>
                <a:tc>
                  <a:txBody>
                    <a:bodyPr/>
                    <a:lstStyle/>
                    <a:p>
                      <a:pPr algn="ctr"/>
                      <a:r>
                        <a:rPr lang="en-IN" sz="1800" b="0" i="0" u="none" strike="noStrike" kern="1200" baseline="0" dirty="0" smtClean="0">
                          <a:solidFill>
                            <a:schemeClr val="dk1"/>
                          </a:solidFill>
                          <a:latin typeface="+mn-lt"/>
                          <a:ea typeface="+mn-ea"/>
                          <a:cs typeface="+mn-cs"/>
                        </a:rPr>
                        <a:t>0.18</a:t>
                      </a:r>
                      <a:endParaRPr lang="en-IN"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a:t>
                      </a:r>
                      <a:endParaRPr lang="en-IN"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1.4</a:t>
                      </a:r>
                      <a:endParaRPr lang="en-IN" dirty="0" smtClean="0"/>
                    </a:p>
                  </a:txBody>
                  <a:tcPr/>
                </a:tc>
              </a:tr>
            </a:tbl>
          </a:graphicData>
        </a:graphic>
      </p:graphicFrame>
      <p:sp>
        <p:nvSpPr>
          <p:cNvPr id="7" name="Title 1"/>
          <p:cNvSpPr txBox="1">
            <a:spLocks/>
          </p:cNvSpPr>
          <p:nvPr/>
        </p:nvSpPr>
        <p:spPr>
          <a:xfrm>
            <a:off x="457200" y="2362200"/>
            <a:ext cx="8229600" cy="381000"/>
          </a:xfrm>
          <a:prstGeom prst="rect">
            <a:avLst/>
          </a:prstGeom>
          <a:ln>
            <a:solidFill>
              <a:schemeClr val="accent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2800" smtClean="0"/>
              <a:t>Gross Composition of cow milk</a:t>
            </a:r>
            <a:endParaRPr lang="en-IN" sz="2800" dirty="0"/>
          </a:p>
        </p:txBody>
      </p:sp>
      <p:sp>
        <p:nvSpPr>
          <p:cNvPr id="8" name="Rectangle 7"/>
          <p:cNvSpPr/>
          <p:nvPr/>
        </p:nvSpPr>
        <p:spPr>
          <a:xfrm>
            <a:off x="6248400" y="6477000"/>
            <a:ext cx="2732543" cy="369332"/>
          </a:xfrm>
          <a:prstGeom prst="rect">
            <a:avLst/>
          </a:prstGeom>
        </p:spPr>
        <p:txBody>
          <a:bodyPr wrap="none">
            <a:spAutoFit/>
          </a:bodyPr>
          <a:lstStyle/>
          <a:p>
            <a:r>
              <a:rPr lang="en-IN" dirty="0" err="1"/>
              <a:t>Walstra</a:t>
            </a:r>
            <a:r>
              <a:rPr lang="en-IN" dirty="0"/>
              <a:t> and </a:t>
            </a:r>
            <a:r>
              <a:rPr lang="en-IN" dirty="0" err="1"/>
              <a:t>Jenness</a:t>
            </a:r>
            <a:r>
              <a:rPr lang="en-IN" dirty="0"/>
              <a:t>, 1984)</a:t>
            </a:r>
          </a:p>
        </p:txBody>
      </p:sp>
    </p:spTree>
    <p:extLst>
      <p:ext uri="{BB962C8B-B14F-4D97-AF65-F5344CB8AC3E}">
        <p14:creationId xmlns:p14="http://schemas.microsoft.com/office/powerpoint/2010/main" val="6432307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Viscosity</a:t>
            </a:r>
            <a:endParaRPr lang="en-IN" dirty="0"/>
          </a:p>
        </p:txBody>
      </p:sp>
      <p:sp>
        <p:nvSpPr>
          <p:cNvPr id="3" name="Content Placeholder 2"/>
          <p:cNvSpPr>
            <a:spLocks noGrp="1"/>
          </p:cNvSpPr>
          <p:nvPr>
            <p:ph idx="1"/>
          </p:nvPr>
        </p:nvSpPr>
        <p:spPr/>
        <p:txBody>
          <a:bodyPr>
            <a:normAutofit fontScale="62500" lnSpcReduction="20000"/>
          </a:bodyPr>
          <a:lstStyle/>
          <a:p>
            <a:r>
              <a:rPr lang="en-IN" b="1" dirty="0" smtClean="0"/>
              <a:t>Newtonian </a:t>
            </a:r>
            <a:r>
              <a:rPr lang="en-IN" b="1" dirty="0"/>
              <a:t>and non – Newtonian behaviour of fluids</a:t>
            </a:r>
            <a:endParaRPr lang="en-IN" dirty="0"/>
          </a:p>
          <a:p>
            <a:r>
              <a:rPr lang="en-IN" b="1" dirty="0"/>
              <a:t> </a:t>
            </a:r>
            <a:endParaRPr lang="en-IN" dirty="0"/>
          </a:p>
          <a:p>
            <a:r>
              <a:rPr lang="en-IN" b="1" dirty="0"/>
              <a:t>Definition of Viscosity</a:t>
            </a:r>
            <a:r>
              <a:rPr lang="en-IN" dirty="0"/>
              <a:t>:</a:t>
            </a:r>
          </a:p>
          <a:p>
            <a:r>
              <a:rPr lang="en-IN" dirty="0"/>
              <a:t>Viscosity of liquids can be defined as the resistance of a liquid to the motion of its layers relative to one another. Viscosity is also defined as ratio of shearing stress (S) to the shear rate which pertains to simple shear flow (i.e. laminar flow with parallel streamlines). In such fluids the shear rate is then equal to the velocity gradient G which is perpendicular to the direction of flow.</a:t>
            </a:r>
          </a:p>
          <a:p>
            <a:r>
              <a:rPr lang="en-IN" b="1" dirty="0"/>
              <a:t> </a:t>
            </a:r>
            <a:endParaRPr lang="en-IN" dirty="0"/>
          </a:p>
          <a:p>
            <a:r>
              <a:rPr lang="en-IN" b="1" dirty="0"/>
              <a:t>Units of viscosity</a:t>
            </a:r>
            <a:endParaRPr lang="en-IN" dirty="0"/>
          </a:p>
          <a:p>
            <a:r>
              <a:rPr lang="en-IN" dirty="0"/>
              <a:t>The usual symbol for dynamic viscosity is the Greek letter </a:t>
            </a:r>
            <a:r>
              <a:rPr lang="en-IN" i="1" dirty="0"/>
              <a:t>μ</a:t>
            </a:r>
            <a:r>
              <a:rPr lang="en-IN" dirty="0"/>
              <a:t>. The symbol </a:t>
            </a:r>
            <a:r>
              <a:rPr lang="en-IN" i="1" dirty="0"/>
              <a:t>η </a:t>
            </a:r>
            <a:r>
              <a:rPr lang="en-IN" dirty="0"/>
              <a:t>is also used by chemists. The SI physical unit of dynamic viscosity is the </a:t>
            </a:r>
            <a:r>
              <a:rPr lang="en-IN" dirty="0" err="1"/>
              <a:t>pascal</a:t>
            </a:r>
            <a:r>
              <a:rPr lang="en-IN" dirty="0"/>
              <a:t>-second (</a:t>
            </a:r>
            <a:r>
              <a:rPr lang="en-IN" dirty="0" err="1"/>
              <a:t>Pa•s</a:t>
            </a:r>
            <a:r>
              <a:rPr lang="en-IN" dirty="0"/>
              <a:t>) which is equivalent to N•s/m</a:t>
            </a:r>
            <a:r>
              <a:rPr lang="en-IN" baseline="30000" dirty="0"/>
              <a:t>2</a:t>
            </a:r>
            <a:r>
              <a:rPr lang="en-IN" dirty="0"/>
              <a:t>, or kg/ (</a:t>
            </a:r>
            <a:r>
              <a:rPr lang="en-IN" dirty="0" err="1"/>
              <a:t>m•s</a:t>
            </a:r>
            <a:r>
              <a:rPr lang="en-IN" dirty="0"/>
              <a:t>). The </a:t>
            </a:r>
            <a:r>
              <a:rPr lang="en-IN" dirty="0" err="1"/>
              <a:t>c.g.s</a:t>
            </a:r>
            <a:r>
              <a:rPr lang="en-IN" dirty="0"/>
              <a:t> physical unit for dynamic viscosity is the </a:t>
            </a:r>
            <a:r>
              <a:rPr lang="en-IN" i="1" dirty="0"/>
              <a:t>poise. </a:t>
            </a:r>
            <a:r>
              <a:rPr lang="en-IN" dirty="0"/>
              <a:t>It is more commonly expressed as </a:t>
            </a:r>
            <a:r>
              <a:rPr lang="en-IN" i="1" dirty="0" err="1"/>
              <a:t>centi</a:t>
            </a:r>
            <a:r>
              <a:rPr lang="en-IN" i="1" dirty="0"/>
              <a:t> poise </a:t>
            </a:r>
            <a:r>
              <a:rPr lang="en-IN" dirty="0"/>
              <a:t>(</a:t>
            </a:r>
            <a:r>
              <a:rPr lang="en-IN" dirty="0" err="1"/>
              <a:t>cP</a:t>
            </a:r>
            <a:r>
              <a:rPr lang="en-IN" dirty="0"/>
              <a:t>)</a:t>
            </a:r>
          </a:p>
          <a:p>
            <a:endParaRPr lang="en-IN" dirty="0"/>
          </a:p>
        </p:txBody>
      </p:sp>
    </p:spTree>
    <p:extLst>
      <p:ext uri="{BB962C8B-B14F-4D97-AF65-F5344CB8AC3E}">
        <p14:creationId xmlns:p14="http://schemas.microsoft.com/office/powerpoint/2010/main" val="1049752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25000" lnSpcReduction="20000"/>
          </a:bodyPr>
          <a:lstStyle/>
          <a:p>
            <a:r>
              <a:rPr lang="en-IN" b="1" dirty="0"/>
              <a:t>Types and Forms of Viscosity</a:t>
            </a:r>
            <a:endParaRPr lang="en-IN" dirty="0"/>
          </a:p>
          <a:p>
            <a:r>
              <a:rPr lang="en-IN" dirty="0"/>
              <a:t>Newton's law of viscosity is not a fundamental law of nature but an approximation that holds in some materials and fails in others. Thus there exist a number of forms of viscosity.</a:t>
            </a:r>
          </a:p>
          <a:p>
            <a:r>
              <a:rPr lang="en-IN" dirty="0"/>
              <a:t> </a:t>
            </a:r>
          </a:p>
          <a:p>
            <a:pPr lvl="0"/>
            <a:r>
              <a:rPr lang="en-IN" b="1" dirty="0"/>
              <a:t>Newtonian fluids</a:t>
            </a:r>
            <a:endParaRPr lang="en-IN" dirty="0"/>
          </a:p>
          <a:p>
            <a:r>
              <a:rPr lang="en-IN" dirty="0"/>
              <a:t>Fluids for which the viscosity coefficient depends only on temperature and pressure and is independent of the rate of shear are called "Newtonian". Newtonian fluid is the fluid in which the viscosity remains constant for all rates of shear if constant conditions of temperature and pressure are maintained. In common terms, this means the fluid continues to flow, regardless of the forces acting on it. For example, water is Newtonian, because it continues to exemplify fluid properties no matter how fast it is stirred or mixed. Other examples may be aqueous solutions, emulsions. Gases, pure liquids, and solutions of materials of low molecular weight exhibit behaviour of this type. E.g. Skim milk and whole milk do not differ appreciably from Newtonian behaviour. For a Newtonian fluid, the viscosity depends only on temperature and pressure not on the forces acting upon it if the fluid is a pure substance or else it will also be influenced by the chemical composition if it is not a pure substance.</a:t>
            </a:r>
          </a:p>
          <a:p>
            <a:r>
              <a:rPr lang="en-IN" dirty="0"/>
              <a:t> </a:t>
            </a:r>
          </a:p>
          <a:p>
            <a:pPr lvl="0"/>
            <a:r>
              <a:rPr lang="en-IN" b="1" dirty="0"/>
              <a:t>Non Newtonian fluids</a:t>
            </a:r>
            <a:endParaRPr lang="en-IN" dirty="0"/>
          </a:p>
          <a:p>
            <a:r>
              <a:rPr lang="en-IN" dirty="0"/>
              <a:t>A non-Newtonian fluid is a fluid whose flow properties differ in any way from those of Newtonian fluids. Generally speaking, a non-Newtonian fluid is defined as one in which the relationship between shear stress and shear rate </a:t>
            </a:r>
            <a:r>
              <a:rPr lang="en-IN" i="1" dirty="0"/>
              <a:t>(S/R) </a:t>
            </a:r>
            <a:r>
              <a:rPr lang="en-IN" dirty="0"/>
              <a:t>is not constant. Most commonly the viscosity of non-Newtonian fluids is dependent on shear rate or shear rate history. The viscosity of non-Newtonian fluids changes as the shear rate is varied. Non-Newtonian fluids exhibit a more complicated relationship between shear stress and velocity gradient than simple linearity. There are several types of non-Newtonian flow behaviour, characterized by the way a fluid's viscosity changes in response to variations in shear rate.</a:t>
            </a:r>
          </a:p>
          <a:p>
            <a:r>
              <a:rPr lang="en-IN" dirty="0"/>
              <a:t> </a:t>
            </a:r>
          </a:p>
          <a:p>
            <a:r>
              <a:rPr lang="en-IN" dirty="0"/>
              <a:t>1. Shear thickening: viscosity of the substance increases with the shear rate is increased.</a:t>
            </a:r>
          </a:p>
          <a:p>
            <a:r>
              <a:rPr lang="en-IN" dirty="0"/>
              <a:t> </a:t>
            </a:r>
          </a:p>
          <a:p>
            <a:r>
              <a:rPr lang="en-IN" dirty="0"/>
              <a:t>2. Shear thinning: viscosity of the substance decreases with the shear rate is increased.</a:t>
            </a:r>
          </a:p>
          <a:p>
            <a:r>
              <a:rPr lang="en-IN" dirty="0"/>
              <a:t> </a:t>
            </a:r>
          </a:p>
          <a:p>
            <a:r>
              <a:rPr lang="en-IN" dirty="0"/>
              <a:t>3. Thixotropic: It is the property of certain gels or fluids that are viscous under normal conditions, but become thin, less viscous and flow over time when shaken, agitated, or otherwise stressed. Shear thinning liquids are very commonly, but misleadingly, described as thixotropic.</a:t>
            </a:r>
          </a:p>
          <a:p>
            <a:r>
              <a:rPr lang="en-IN" dirty="0"/>
              <a:t> </a:t>
            </a:r>
          </a:p>
          <a:p>
            <a:r>
              <a:rPr lang="en-IN" dirty="0"/>
              <a:t>4. </a:t>
            </a:r>
            <a:r>
              <a:rPr lang="en-IN" dirty="0" err="1"/>
              <a:t>Rheopectic</a:t>
            </a:r>
            <a:r>
              <a:rPr lang="en-IN" dirty="0"/>
              <a:t>: It is the rare property of some non-Newtonian fluids to show a time dependent change in viscosity; the longer the fluid undergoes shearing force (shaken, agitated, or otherwise stressed) the higher its viscosity</a:t>
            </a:r>
          </a:p>
          <a:p>
            <a:r>
              <a:rPr lang="en-IN" dirty="0"/>
              <a:t> </a:t>
            </a:r>
          </a:p>
          <a:p>
            <a:r>
              <a:rPr lang="en-IN" dirty="0"/>
              <a:t>5. A Bingham plastic is a material that behaves as a solid at low stresses but flows as a viscous fluid at high stresses.</a:t>
            </a:r>
          </a:p>
          <a:p>
            <a:r>
              <a:rPr lang="en-IN" dirty="0"/>
              <a:t> </a:t>
            </a:r>
          </a:p>
          <a:p>
            <a:r>
              <a:rPr lang="en-IN" dirty="0"/>
              <a:t>6. A </a:t>
            </a:r>
            <a:r>
              <a:rPr lang="en-IN" dirty="0" err="1"/>
              <a:t>magnetorheological</a:t>
            </a:r>
            <a:r>
              <a:rPr lang="en-IN" dirty="0"/>
              <a:t> fluid is a type of "smart fluid" which, when subjected to a magnetic field, greatly increases its apparent viscosity, to the point of becoming a viscoelastic solid.</a:t>
            </a:r>
          </a:p>
          <a:p>
            <a:endParaRPr lang="en-IN" dirty="0"/>
          </a:p>
        </p:txBody>
      </p:sp>
    </p:spTree>
    <p:extLst>
      <p:ext uri="{BB962C8B-B14F-4D97-AF65-F5344CB8AC3E}">
        <p14:creationId xmlns:p14="http://schemas.microsoft.com/office/powerpoint/2010/main" val="1010997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1600201"/>
            <a:ext cx="8229600" cy="2286000"/>
          </a:xfrm>
        </p:spPr>
        <p:txBody>
          <a:bodyPr>
            <a:normAutofit fontScale="62500" lnSpcReduction="20000"/>
          </a:bodyPr>
          <a:lstStyle/>
          <a:p>
            <a:r>
              <a:rPr lang="en-IN" dirty="0"/>
              <a:t>Many materials also exhibit hysteresis, where by the coefficient of viscosity at a particular shear rate depends upon whether the shear rate is being decreased or increased. The cream, concentrated milks, butter and cheese exhibit varying degree of non-Newtonian behaviour.</a:t>
            </a:r>
          </a:p>
          <a:p>
            <a:r>
              <a:rPr lang="en-IN" dirty="0"/>
              <a:t>Fig 1 shows the relationship between shear stress </a:t>
            </a:r>
            <a:r>
              <a:rPr lang="en-IN" i="1" dirty="0"/>
              <a:t>S </a:t>
            </a:r>
            <a:r>
              <a:rPr lang="en-IN" dirty="0"/>
              <a:t>and shear rate </a:t>
            </a:r>
            <a:r>
              <a:rPr lang="en-IN" i="1" dirty="0"/>
              <a:t>R </a:t>
            </a:r>
            <a:r>
              <a:rPr lang="en-IN" dirty="0"/>
              <a:t>and the fluid's viscosity at a varying shear rate </a:t>
            </a:r>
            <a:r>
              <a:rPr lang="en-IN" i="1" dirty="0"/>
              <a:t>R</a:t>
            </a:r>
            <a:r>
              <a:rPr lang="en-IN" dirty="0"/>
              <a:t>. At a given temperature the viscosity of a Newtonian fluid remains constant regardless of which viscometer model, spindle or speed is used to measure it.</a:t>
            </a:r>
          </a:p>
          <a:p>
            <a:endParaRPr lang="en-IN" dirty="0"/>
          </a:p>
        </p:txBody>
      </p:sp>
      <p:pic>
        <p:nvPicPr>
          <p:cNvPr id="4" name="Picture 3" descr="C:\Users\soma-pc\Desktop\Capture 1.PNG"/>
          <p:cNvPicPr/>
          <p:nvPr/>
        </p:nvPicPr>
        <p:blipFill>
          <a:blip r:embed="rId2">
            <a:extLst>
              <a:ext uri="{28A0092B-C50C-407E-A947-70E740481C1C}">
                <a14:useLocalDpi xmlns:a14="http://schemas.microsoft.com/office/drawing/2010/main" val="0"/>
              </a:ext>
            </a:extLst>
          </a:blip>
          <a:srcRect/>
          <a:stretch>
            <a:fillRect/>
          </a:stretch>
        </p:blipFill>
        <p:spPr bwMode="auto">
          <a:xfrm>
            <a:off x="1966911" y="3886200"/>
            <a:ext cx="5210175" cy="2257425"/>
          </a:xfrm>
          <a:prstGeom prst="rect">
            <a:avLst/>
          </a:prstGeom>
          <a:noFill/>
          <a:ln>
            <a:noFill/>
          </a:ln>
        </p:spPr>
      </p:pic>
      <p:sp>
        <p:nvSpPr>
          <p:cNvPr id="5" name="Rectangle 4"/>
          <p:cNvSpPr/>
          <p:nvPr/>
        </p:nvSpPr>
        <p:spPr>
          <a:xfrm>
            <a:off x="990600" y="6183868"/>
            <a:ext cx="6705600" cy="369332"/>
          </a:xfrm>
          <a:prstGeom prst="rect">
            <a:avLst/>
          </a:prstGeom>
        </p:spPr>
        <p:txBody>
          <a:bodyPr wrap="square">
            <a:spAutoFit/>
          </a:bodyPr>
          <a:lstStyle/>
          <a:p>
            <a:r>
              <a:rPr lang="en-IN" dirty="0"/>
              <a:t>Fig 1: Relationship between shear stress (S) and shear rate (R)</a:t>
            </a:r>
          </a:p>
        </p:txBody>
      </p:sp>
    </p:spTree>
    <p:extLst>
      <p:ext uri="{BB962C8B-B14F-4D97-AF65-F5344CB8AC3E}">
        <p14:creationId xmlns:p14="http://schemas.microsoft.com/office/powerpoint/2010/main" val="3151062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55000" lnSpcReduction="20000"/>
          </a:bodyPr>
          <a:lstStyle/>
          <a:p>
            <a:pPr lvl="0"/>
            <a:r>
              <a:rPr lang="en-IN" b="1" dirty="0"/>
              <a:t>Apparent viscosity</a:t>
            </a:r>
            <a:endParaRPr lang="en-IN" dirty="0"/>
          </a:p>
          <a:p>
            <a:r>
              <a:rPr lang="en-IN" dirty="0"/>
              <a:t>It is the viscosity of a fluid measured at a given shear rate at a fixed temperature. In order for a viscosity measurement to be meaningful, the shear rate must be stated or defined. This type of viscosity is ordinarily met in concentrated fluid milk products particularly in ice cream mix. It refers to a thickened condition of the product which can be dispelled by agitation. It results from the formation of gel structure in the medium.</a:t>
            </a:r>
          </a:p>
          <a:p>
            <a:r>
              <a:rPr lang="en-IN" dirty="0"/>
              <a:t> </a:t>
            </a:r>
          </a:p>
          <a:p>
            <a:pPr lvl="0"/>
            <a:r>
              <a:rPr lang="en-IN" b="1" dirty="0"/>
              <a:t>Plasticity</a:t>
            </a:r>
            <a:endParaRPr lang="en-IN" dirty="0"/>
          </a:p>
          <a:p>
            <a:r>
              <a:rPr lang="en-IN" dirty="0"/>
              <a:t>The property exhibited by a complex, non-</a:t>
            </a:r>
            <a:r>
              <a:rPr lang="en-IN" dirty="0" err="1"/>
              <a:t>newtonian</a:t>
            </a:r>
            <a:r>
              <a:rPr lang="en-IN" dirty="0"/>
              <a:t> fluid in which the shear force is not proportional to the shear rate. This property is ordinarily differentiated from viscosity on the basis of the force necessary to cause flow. Liquids of substantial fluidity start to flow and continue to do so by driving force of their own weight.</a:t>
            </a:r>
          </a:p>
          <a:p>
            <a:r>
              <a:rPr lang="en-IN" dirty="0"/>
              <a:t>However, certain relatively non fluid substances will only start to flow after application of initial external pressure. These substances are said to exhibit plastic flow.</a:t>
            </a:r>
          </a:p>
          <a:p>
            <a:r>
              <a:rPr lang="en-IN" b="1" dirty="0"/>
              <a:t> </a:t>
            </a:r>
            <a:endParaRPr lang="en-IN" dirty="0"/>
          </a:p>
          <a:p>
            <a:endParaRPr lang="en-IN" dirty="0"/>
          </a:p>
        </p:txBody>
      </p:sp>
    </p:spTree>
    <p:extLst>
      <p:ext uri="{BB962C8B-B14F-4D97-AF65-F5344CB8AC3E}">
        <p14:creationId xmlns:p14="http://schemas.microsoft.com/office/powerpoint/2010/main" val="3514916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70000" lnSpcReduction="20000"/>
          </a:bodyPr>
          <a:lstStyle/>
          <a:p>
            <a:r>
              <a:rPr lang="en-IN" b="1" dirty="0" err="1"/>
              <a:t>Stoke's</a:t>
            </a:r>
            <a:r>
              <a:rPr lang="en-IN" b="1" dirty="0"/>
              <a:t> Law</a:t>
            </a:r>
            <a:endParaRPr lang="en-IN" dirty="0"/>
          </a:p>
          <a:p>
            <a:r>
              <a:rPr lang="en-IN" dirty="0"/>
              <a:t>When small spherical bodies move through a viscous medium, the bodies drag the layers of the medium that are in contact with them. This dragging results in relative motion between different layers, which are away from the body. Therefore, a viscous drag comes into play, opposing the motion of the body. It is found that this backward force or viscous drag increases with increase in velocity of the body.</a:t>
            </a:r>
          </a:p>
          <a:p>
            <a:r>
              <a:rPr lang="en-IN" dirty="0"/>
              <a:t>According to Stoke, the viscous drag 'f ', depends on the coefficient of viscosity 'η' of the medium, the velocity (v) of the body and radius (r) of the spherical body</a:t>
            </a:r>
          </a:p>
          <a:p>
            <a:r>
              <a:rPr lang="en-IN" dirty="0"/>
              <a:t>f α η v r</a:t>
            </a:r>
          </a:p>
          <a:p>
            <a:r>
              <a:rPr lang="en-IN" dirty="0"/>
              <a:t>f = k η v r</a:t>
            </a:r>
          </a:p>
          <a:p>
            <a:r>
              <a:rPr lang="en-IN" dirty="0"/>
              <a:t>Where k is found to be 6π</a:t>
            </a:r>
          </a:p>
          <a:p>
            <a:endParaRPr lang="en-IN" dirty="0"/>
          </a:p>
        </p:txBody>
      </p:sp>
    </p:spTree>
    <p:extLst>
      <p:ext uri="{BB962C8B-B14F-4D97-AF65-F5344CB8AC3E}">
        <p14:creationId xmlns:p14="http://schemas.microsoft.com/office/powerpoint/2010/main" val="3569112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47500" lnSpcReduction="20000"/>
          </a:bodyPr>
          <a:lstStyle/>
          <a:p>
            <a:r>
              <a:rPr lang="en-IN" b="1" dirty="0"/>
              <a:t>Viscosity of milk</a:t>
            </a:r>
            <a:endParaRPr lang="en-IN" dirty="0"/>
          </a:p>
          <a:p>
            <a:r>
              <a:rPr lang="en-IN" dirty="0"/>
              <a:t>The viscosity of a substance refers to, its resistance of flow. It is a measure of the friction between molecules as they slide past one another. The viscosity of a heterogeneous substance such as milk at a given temperature depends upon its composition and the physica1 state of its </a:t>
            </a:r>
            <a:r>
              <a:rPr lang="en-IN" dirty="0" err="1"/>
              <a:t>colloidally</a:t>
            </a:r>
            <a:r>
              <a:rPr lang="en-IN" dirty="0"/>
              <a:t> dispersed substances, including milk fat. The viscosity of fluids is influenced by various factors and knowledge of which is of immense value in understanding the behaviour of these fluids during processing.</a:t>
            </a:r>
          </a:p>
          <a:p>
            <a:r>
              <a:rPr lang="en-IN" b="1" dirty="0"/>
              <a:t> </a:t>
            </a:r>
            <a:endParaRPr lang="en-IN" dirty="0"/>
          </a:p>
          <a:p>
            <a:r>
              <a:rPr lang="en-IN" b="1" dirty="0"/>
              <a:t>Factors Influencing the Viscosity of Milk</a:t>
            </a:r>
            <a:endParaRPr lang="en-IN" dirty="0"/>
          </a:p>
          <a:p>
            <a:r>
              <a:rPr lang="en-IN" dirty="0"/>
              <a:t> </a:t>
            </a:r>
          </a:p>
          <a:p>
            <a:r>
              <a:rPr lang="en-IN" dirty="0"/>
              <a:t>Viscosity of milk and milk products is important in determining the flowing rate of cream, rates of mass and heat transfer, the flow conditions in dairy processes. Milk and skim milk, excepting cooled raw milk, exhibit Newtonian behaviour in which the viscosity is independent of the rate of shear. The viscosity of these products depends on the temperature and </a:t>
            </a:r>
            <a:r>
              <a:rPr lang="en-IN" dirty="0" err="1"/>
              <a:t>pH.</a:t>
            </a:r>
            <a:r>
              <a:rPr lang="en-IN" dirty="0"/>
              <a:t> An increase or decrease in pH of milk also causes an increase in casein micelle </a:t>
            </a:r>
            <a:r>
              <a:rPr lang="en-IN" dirty="0" err="1"/>
              <a:t>voluminosity</a:t>
            </a:r>
            <a:r>
              <a:rPr lang="en-IN" dirty="0"/>
              <a:t>.</a:t>
            </a:r>
          </a:p>
          <a:p>
            <a:r>
              <a:rPr lang="en-IN" dirty="0"/>
              <a:t>Important factors that influence the viscosity of milk are as follows:</a:t>
            </a:r>
          </a:p>
          <a:p>
            <a:r>
              <a:rPr lang="en-IN" dirty="0"/>
              <a:t>1. State and concentration of protein</a:t>
            </a:r>
          </a:p>
          <a:p>
            <a:r>
              <a:rPr lang="en-IN" dirty="0"/>
              <a:t>2. State and concentration of fat</a:t>
            </a:r>
          </a:p>
          <a:p>
            <a:r>
              <a:rPr lang="en-IN" dirty="0"/>
              <a:t>3. Temperature of milk</a:t>
            </a:r>
          </a:p>
          <a:p>
            <a:r>
              <a:rPr lang="en-IN" dirty="0"/>
              <a:t>4. Age of the milk</a:t>
            </a:r>
          </a:p>
          <a:p>
            <a:endParaRPr lang="en-IN" dirty="0"/>
          </a:p>
        </p:txBody>
      </p:sp>
    </p:spTree>
    <p:extLst>
      <p:ext uri="{BB962C8B-B14F-4D97-AF65-F5344CB8AC3E}">
        <p14:creationId xmlns:p14="http://schemas.microsoft.com/office/powerpoint/2010/main" val="3788008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47500" lnSpcReduction="20000"/>
          </a:bodyPr>
          <a:lstStyle/>
          <a:p>
            <a:pPr lvl="0"/>
            <a:r>
              <a:rPr lang="en-IN" b="1" dirty="0"/>
              <a:t>State and concentration of the protein</a:t>
            </a:r>
            <a:endParaRPr lang="en-IN" dirty="0"/>
          </a:p>
          <a:p>
            <a:r>
              <a:rPr lang="en-IN" dirty="0"/>
              <a:t> </a:t>
            </a:r>
          </a:p>
          <a:p>
            <a:r>
              <a:rPr lang="en-IN" dirty="0"/>
              <a:t>The viscosity of colloidal systems depends upon the volume occupied by the colloidal particles. Changes in the </a:t>
            </a:r>
            <a:r>
              <a:rPr lang="en-IN" dirty="0" err="1"/>
              <a:t>caseinate</a:t>
            </a:r>
            <a:r>
              <a:rPr lang="en-IN" dirty="0"/>
              <a:t> micelles produced by either raising or lowering the pH results in increased viscosity. The viscosity is approximately doubled by the addition of 10 ml of 1.4 to 3.8 N ammonia to 90 ml milk. Addition of alkali (pH up to 11.7), urea (up to 4.8 M) and calcium </a:t>
            </a:r>
            <a:r>
              <a:rPr lang="en-IN" dirty="0" err="1"/>
              <a:t>complexing</a:t>
            </a:r>
            <a:r>
              <a:rPr lang="en-IN" dirty="0"/>
              <a:t> agents to concentrated (22.7% solids) skim milk causes a marked transient increase of several folds in viscosity followed by a sharp decline. This is due to the swelling of the micelles followed by their disintegration.</a:t>
            </a:r>
          </a:p>
          <a:p>
            <a:r>
              <a:rPr lang="en-IN" dirty="0"/>
              <a:t> </a:t>
            </a:r>
          </a:p>
          <a:p>
            <a:pPr lvl="0"/>
            <a:r>
              <a:rPr lang="en-IN" b="1" dirty="0"/>
              <a:t>State and concentration of fat</a:t>
            </a:r>
            <a:endParaRPr lang="en-IN" dirty="0"/>
          </a:p>
          <a:p>
            <a:r>
              <a:rPr lang="en-IN" dirty="0"/>
              <a:t>Viscosity increases with increasing concentration of fat and solids-not -fat, but consistent general relationship could not be established</a:t>
            </a:r>
          </a:p>
          <a:p>
            <a:r>
              <a:rPr lang="en-IN" dirty="0"/>
              <a:t> </a:t>
            </a:r>
          </a:p>
          <a:p>
            <a:pPr lvl="0"/>
            <a:r>
              <a:rPr lang="en-IN" b="1" dirty="0"/>
              <a:t>Temperature</a:t>
            </a:r>
            <a:endParaRPr lang="en-IN" dirty="0"/>
          </a:p>
          <a:p>
            <a:r>
              <a:rPr lang="en-IN" dirty="0"/>
              <a:t>The viscosity of milk and dairy products depends up on the temperature and on the amount and state of dispersion of the solid components. Cooling temperature increase viscosity due to the increased </a:t>
            </a:r>
            <a:r>
              <a:rPr lang="en-IN" dirty="0" err="1"/>
              <a:t>voluminosity</a:t>
            </a:r>
            <a:r>
              <a:rPr lang="en-IN" dirty="0"/>
              <a:t> of casein micelle and temperatures above 65°C increase viscosity due to the denaturation of whey proteins</a:t>
            </a:r>
          </a:p>
          <a:p>
            <a:endParaRPr lang="en-IN" dirty="0"/>
          </a:p>
        </p:txBody>
      </p:sp>
    </p:spTree>
    <p:extLst>
      <p:ext uri="{BB962C8B-B14F-4D97-AF65-F5344CB8AC3E}">
        <p14:creationId xmlns:p14="http://schemas.microsoft.com/office/powerpoint/2010/main" val="933759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1600201"/>
            <a:ext cx="8229600" cy="2362200"/>
          </a:xfrm>
        </p:spPr>
        <p:txBody>
          <a:bodyPr>
            <a:normAutofit fontScale="70000" lnSpcReduction="20000"/>
          </a:bodyPr>
          <a:lstStyle/>
          <a:p>
            <a:r>
              <a:rPr lang="en-IN" dirty="0"/>
              <a:t>Cooled raw milk and cream exhibit non-Newtonian behaviour in which the viscosity is dependent on the shear rate. Agitation may cause partial coalescence of the fat globules (partial churning) which increases viscosity. Fat globules that have under gone cold agglutination may be dispersed due to agitation, causing a decrease in viscosity.</a:t>
            </a:r>
          </a:p>
          <a:p>
            <a:r>
              <a:rPr lang="en-IN" dirty="0"/>
              <a:t>The viscosity of milk and other products at 20 </a:t>
            </a:r>
            <a:r>
              <a:rPr lang="en-IN" baseline="30000" dirty="0" err="1"/>
              <a:t>o</a:t>
            </a:r>
            <a:r>
              <a:rPr lang="en-IN" dirty="0" err="1"/>
              <a:t>C</a:t>
            </a:r>
            <a:r>
              <a:rPr lang="en-IN" dirty="0"/>
              <a:t> is given in the Table 1</a:t>
            </a:r>
          </a:p>
          <a:p>
            <a:endParaRPr lang="en-IN" dirty="0"/>
          </a:p>
        </p:txBody>
      </p:sp>
      <p:sp>
        <p:nvSpPr>
          <p:cNvPr id="4" name="Rectangle 3"/>
          <p:cNvSpPr/>
          <p:nvPr/>
        </p:nvSpPr>
        <p:spPr>
          <a:xfrm>
            <a:off x="762000" y="3886200"/>
            <a:ext cx="6248400" cy="369332"/>
          </a:xfrm>
          <a:prstGeom prst="rect">
            <a:avLst/>
          </a:prstGeom>
        </p:spPr>
        <p:txBody>
          <a:bodyPr wrap="square">
            <a:spAutoFit/>
          </a:bodyPr>
          <a:lstStyle/>
          <a:p>
            <a:r>
              <a:rPr lang="en-IN" dirty="0"/>
              <a:t>Table 1: Viscosity of whey and various types of milk</a:t>
            </a:r>
          </a:p>
        </p:txBody>
      </p:sp>
      <p:graphicFrame>
        <p:nvGraphicFramePr>
          <p:cNvPr id="5" name="Table 4"/>
          <p:cNvGraphicFramePr>
            <a:graphicFrameLocks noGrp="1"/>
          </p:cNvGraphicFramePr>
          <p:nvPr>
            <p:extLst>
              <p:ext uri="{D42A27DB-BD31-4B8C-83A1-F6EECF244321}">
                <p14:modId xmlns:p14="http://schemas.microsoft.com/office/powerpoint/2010/main" val="960330391"/>
              </p:ext>
            </p:extLst>
          </p:nvPr>
        </p:nvGraphicFramePr>
        <p:xfrm>
          <a:off x="1295400" y="4419600"/>
          <a:ext cx="5868670" cy="1662844"/>
        </p:xfrm>
        <a:graphic>
          <a:graphicData uri="http://schemas.openxmlformats.org/drawingml/2006/table">
            <a:tbl>
              <a:tblPr firstRow="1" firstCol="1" bandRow="1">
                <a:tableStyleId>{5C22544A-7EE6-4342-B048-85BDC9FD1C3A}</a:tableStyleId>
              </a:tblPr>
              <a:tblGrid>
                <a:gridCol w="2934335"/>
                <a:gridCol w="2934335"/>
              </a:tblGrid>
              <a:tr h="415711">
                <a:tc>
                  <a:txBody>
                    <a:bodyPr/>
                    <a:lstStyle/>
                    <a:p>
                      <a:pPr algn="just">
                        <a:lnSpc>
                          <a:spcPct val="115000"/>
                        </a:lnSpc>
                        <a:spcAft>
                          <a:spcPts val="0"/>
                        </a:spcAft>
                      </a:pPr>
                      <a:r>
                        <a:rPr lang="en-IN" sz="1200">
                          <a:effectLst/>
                        </a:rPr>
                        <a:t>Type of milk</a:t>
                      </a:r>
                      <a:endParaRPr lang="en-IN"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n-IN" sz="1200">
                          <a:effectLst/>
                        </a:rPr>
                        <a:t>Viscosity</a:t>
                      </a:r>
                      <a:endParaRPr lang="en-IN" sz="1100">
                        <a:effectLst/>
                        <a:latin typeface="Calibri"/>
                        <a:ea typeface="Calibri"/>
                        <a:cs typeface="Times New Roman"/>
                      </a:endParaRPr>
                    </a:p>
                  </a:txBody>
                  <a:tcPr marL="68580" marR="68580" marT="0" marB="0"/>
                </a:tc>
              </a:tr>
              <a:tr h="415711">
                <a:tc>
                  <a:txBody>
                    <a:bodyPr/>
                    <a:lstStyle/>
                    <a:p>
                      <a:pPr algn="just">
                        <a:lnSpc>
                          <a:spcPct val="115000"/>
                        </a:lnSpc>
                        <a:spcAft>
                          <a:spcPts val="0"/>
                        </a:spcAft>
                      </a:pPr>
                      <a:r>
                        <a:rPr lang="en-IN" sz="1200">
                          <a:effectLst/>
                        </a:rPr>
                        <a:t>Whey</a:t>
                      </a:r>
                      <a:endParaRPr lang="en-IN"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n-IN" sz="1200">
                          <a:effectLst/>
                        </a:rPr>
                        <a:t>1.2</a:t>
                      </a:r>
                      <a:endParaRPr lang="en-IN" sz="1100">
                        <a:effectLst/>
                        <a:latin typeface="Calibri"/>
                        <a:ea typeface="Calibri"/>
                        <a:cs typeface="Times New Roman"/>
                      </a:endParaRPr>
                    </a:p>
                  </a:txBody>
                  <a:tcPr marL="68580" marR="68580" marT="0" marB="0"/>
                </a:tc>
              </a:tr>
              <a:tr h="415711">
                <a:tc>
                  <a:txBody>
                    <a:bodyPr/>
                    <a:lstStyle/>
                    <a:p>
                      <a:pPr algn="just">
                        <a:lnSpc>
                          <a:spcPct val="115000"/>
                        </a:lnSpc>
                        <a:spcAft>
                          <a:spcPts val="0"/>
                        </a:spcAft>
                      </a:pPr>
                      <a:r>
                        <a:rPr lang="en-IN" sz="1200">
                          <a:effectLst/>
                        </a:rPr>
                        <a:t>Skim milk</a:t>
                      </a:r>
                      <a:endParaRPr lang="en-IN"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n-IN" sz="1200">
                          <a:effectLst/>
                        </a:rPr>
                        <a:t>1.5</a:t>
                      </a:r>
                      <a:endParaRPr lang="en-IN" sz="1100">
                        <a:effectLst/>
                        <a:latin typeface="Calibri"/>
                        <a:ea typeface="Calibri"/>
                        <a:cs typeface="Times New Roman"/>
                      </a:endParaRPr>
                    </a:p>
                  </a:txBody>
                  <a:tcPr marL="68580" marR="68580" marT="0" marB="0"/>
                </a:tc>
              </a:tr>
              <a:tr h="415711">
                <a:tc>
                  <a:txBody>
                    <a:bodyPr/>
                    <a:lstStyle/>
                    <a:p>
                      <a:pPr algn="just">
                        <a:lnSpc>
                          <a:spcPct val="115000"/>
                        </a:lnSpc>
                        <a:spcAft>
                          <a:spcPts val="0"/>
                        </a:spcAft>
                      </a:pPr>
                      <a:r>
                        <a:rPr lang="en-IN" sz="1200">
                          <a:effectLst/>
                        </a:rPr>
                        <a:t>Whole milk</a:t>
                      </a:r>
                      <a:endParaRPr lang="en-IN"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n-IN" sz="1200" dirty="0">
                          <a:effectLst/>
                        </a:rPr>
                        <a:t>2.0</a:t>
                      </a:r>
                      <a:endParaRPr lang="en-IN" sz="1100" dirty="0">
                        <a:effectLst/>
                        <a:latin typeface="Calibri"/>
                        <a:ea typeface="Calibri"/>
                        <a:cs typeface="Times New Roman"/>
                      </a:endParaRPr>
                    </a:p>
                  </a:txBody>
                  <a:tcPr marL="68580" marR="68580" marT="0" marB="0"/>
                </a:tc>
              </a:tr>
            </a:tbl>
          </a:graphicData>
        </a:graphic>
      </p:graphicFrame>
      <p:sp>
        <p:nvSpPr>
          <p:cNvPr id="6" name="Rectangle 5"/>
          <p:cNvSpPr/>
          <p:nvPr/>
        </p:nvSpPr>
        <p:spPr>
          <a:xfrm>
            <a:off x="609600" y="6172200"/>
            <a:ext cx="8153400" cy="646331"/>
          </a:xfrm>
          <a:prstGeom prst="rect">
            <a:avLst/>
          </a:prstGeom>
        </p:spPr>
        <p:txBody>
          <a:bodyPr wrap="square">
            <a:spAutoFit/>
          </a:bodyPr>
          <a:lstStyle/>
          <a:p>
            <a:r>
              <a:rPr lang="en-IN" dirty="0"/>
              <a:t>From these values it is evident that the </a:t>
            </a:r>
            <a:r>
              <a:rPr lang="en-IN" dirty="0" err="1"/>
              <a:t>caseinate</a:t>
            </a:r>
            <a:r>
              <a:rPr lang="en-IN" dirty="0"/>
              <a:t> micelles and the fat globules are the most important contributors to the viscosity.</a:t>
            </a:r>
          </a:p>
        </p:txBody>
      </p:sp>
    </p:spTree>
    <p:extLst>
      <p:ext uri="{BB962C8B-B14F-4D97-AF65-F5344CB8AC3E}">
        <p14:creationId xmlns:p14="http://schemas.microsoft.com/office/powerpoint/2010/main" val="3654290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40000" lnSpcReduction="20000"/>
          </a:bodyPr>
          <a:lstStyle/>
          <a:p>
            <a:r>
              <a:rPr lang="en-IN" b="1" dirty="0"/>
              <a:t>Determination of Viscosity</a:t>
            </a:r>
            <a:endParaRPr lang="en-IN" dirty="0"/>
          </a:p>
          <a:p>
            <a:r>
              <a:rPr lang="en-IN" dirty="0"/>
              <a:t> </a:t>
            </a:r>
          </a:p>
          <a:p>
            <a:r>
              <a:rPr lang="en-IN" dirty="0"/>
              <a:t>The unit of viscosity is poise. It is defined as the force required to maintain a relative velocity of 1cm/sec between two parallel planes placed 1 cm apart. The unit commonly used for milk is </a:t>
            </a:r>
            <a:r>
              <a:rPr lang="en-IN" dirty="0" err="1"/>
              <a:t>centi</a:t>
            </a:r>
            <a:r>
              <a:rPr lang="en-IN" dirty="0"/>
              <a:t> poise (10-2 poise)</a:t>
            </a:r>
          </a:p>
          <a:p>
            <a:r>
              <a:rPr lang="en-IN" dirty="0"/>
              <a:t>A useful quantity in fluid flow calculations is the kinematics viscosity or viscosity/density.</a:t>
            </a:r>
          </a:p>
          <a:p>
            <a:r>
              <a:rPr lang="en-IN" dirty="0"/>
              <a:t>In dealing with the solutions and colloidal dispersion the following quantities are often used.</a:t>
            </a:r>
          </a:p>
          <a:p>
            <a:r>
              <a:rPr lang="en-IN" dirty="0"/>
              <a:t> </a:t>
            </a:r>
          </a:p>
          <a:p>
            <a:r>
              <a:rPr lang="en-IN" dirty="0"/>
              <a:t>Relative viscosity: </a:t>
            </a:r>
            <a:r>
              <a:rPr lang="en-IN" dirty="0" err="1"/>
              <a:t>η</a:t>
            </a:r>
            <a:r>
              <a:rPr lang="en-IN" baseline="-25000" dirty="0" err="1"/>
              <a:t>rel</a:t>
            </a:r>
            <a:r>
              <a:rPr lang="en-IN" dirty="0"/>
              <a:t> = </a:t>
            </a:r>
            <a:r>
              <a:rPr lang="en-IN" dirty="0" err="1"/>
              <a:t>η</a:t>
            </a:r>
            <a:r>
              <a:rPr lang="en-IN" baseline="-25000" dirty="0" err="1"/>
              <a:t>soln</a:t>
            </a:r>
            <a:r>
              <a:rPr lang="en-IN" dirty="0"/>
              <a:t> / </a:t>
            </a:r>
            <a:r>
              <a:rPr lang="en-IN" dirty="0" err="1"/>
              <a:t>η</a:t>
            </a:r>
            <a:r>
              <a:rPr lang="en-IN" baseline="-25000" dirty="0" err="1"/>
              <a:t>solv</a:t>
            </a:r>
            <a:endParaRPr lang="en-IN" dirty="0"/>
          </a:p>
          <a:p>
            <a:r>
              <a:rPr lang="en-IN" dirty="0"/>
              <a:t>Specific viscosity: </a:t>
            </a:r>
            <a:r>
              <a:rPr lang="en-IN" dirty="0" err="1"/>
              <a:t>η</a:t>
            </a:r>
            <a:r>
              <a:rPr lang="en-IN" baseline="-25000" dirty="0" err="1"/>
              <a:t>sp</a:t>
            </a:r>
            <a:r>
              <a:rPr lang="en-IN" dirty="0"/>
              <a:t> = </a:t>
            </a:r>
            <a:r>
              <a:rPr lang="en-IN" dirty="0" err="1"/>
              <a:t>η</a:t>
            </a:r>
            <a:r>
              <a:rPr lang="en-IN" baseline="-25000" dirty="0" err="1"/>
              <a:t>rel</a:t>
            </a:r>
            <a:r>
              <a:rPr lang="en-IN" dirty="0"/>
              <a:t> - 1</a:t>
            </a:r>
          </a:p>
          <a:p>
            <a:r>
              <a:rPr lang="en-IN" dirty="0"/>
              <a:t>Reduced viscosity : </a:t>
            </a:r>
            <a:r>
              <a:rPr lang="en-IN" dirty="0" err="1"/>
              <a:t>η</a:t>
            </a:r>
            <a:r>
              <a:rPr lang="en-IN" baseline="-25000" dirty="0" err="1"/>
              <a:t>red</a:t>
            </a:r>
            <a:r>
              <a:rPr lang="en-IN" dirty="0"/>
              <a:t> = </a:t>
            </a:r>
            <a:r>
              <a:rPr lang="en-IN" dirty="0" err="1"/>
              <a:t>η</a:t>
            </a:r>
            <a:r>
              <a:rPr lang="en-IN" baseline="-25000" dirty="0" err="1"/>
              <a:t>sp</a:t>
            </a:r>
            <a:r>
              <a:rPr lang="en-IN" dirty="0" err="1"/>
              <a:t>C</a:t>
            </a:r>
            <a:r>
              <a:rPr lang="en-IN" dirty="0"/>
              <a:t> where c is the concentration of the solute</a:t>
            </a:r>
          </a:p>
          <a:p>
            <a:r>
              <a:rPr lang="en-IN" dirty="0"/>
              <a:t>Intrinsic Viscosity: [ η]= </a:t>
            </a:r>
            <a:r>
              <a:rPr lang="en-IN" dirty="0" err="1"/>
              <a:t>lim</a:t>
            </a:r>
            <a:r>
              <a:rPr lang="en-IN" dirty="0"/>
              <a:t> (</a:t>
            </a:r>
            <a:r>
              <a:rPr lang="en-IN" dirty="0" err="1"/>
              <a:t>η</a:t>
            </a:r>
            <a:r>
              <a:rPr lang="en-IN" baseline="-25000" dirty="0" err="1"/>
              <a:t>sp</a:t>
            </a:r>
            <a:r>
              <a:rPr lang="en-IN" dirty="0"/>
              <a:t>/ C) as c goes to zero</a:t>
            </a:r>
          </a:p>
          <a:p>
            <a:r>
              <a:rPr lang="en-IN" b="1" dirty="0"/>
              <a:t> </a:t>
            </a:r>
            <a:endParaRPr lang="en-IN" dirty="0"/>
          </a:p>
          <a:p>
            <a:r>
              <a:rPr lang="en-IN" b="1" dirty="0"/>
              <a:t>Types of viscometers</a:t>
            </a:r>
            <a:endParaRPr lang="en-IN" dirty="0"/>
          </a:p>
          <a:p>
            <a:r>
              <a:rPr lang="en-IN" dirty="0"/>
              <a:t>Three types of viscometers that are used for determination of viscosities of dairy products are</a:t>
            </a:r>
          </a:p>
          <a:p>
            <a:pPr lvl="0"/>
            <a:r>
              <a:rPr lang="en-IN" dirty="0"/>
              <a:t>Coaxial cylinders: e.g. </a:t>
            </a:r>
            <a:r>
              <a:rPr lang="en-IN" dirty="0" err="1"/>
              <a:t>Mc</a:t>
            </a:r>
            <a:r>
              <a:rPr lang="en-IN" dirty="0"/>
              <a:t> </a:t>
            </a:r>
            <a:r>
              <a:rPr lang="en-IN" dirty="0" err="1"/>
              <a:t>Michaecouetter</a:t>
            </a:r>
            <a:r>
              <a:rPr lang="en-IN" dirty="0"/>
              <a:t> and Brookfield</a:t>
            </a:r>
          </a:p>
          <a:p>
            <a:pPr lvl="0"/>
            <a:r>
              <a:rPr lang="en-IN" dirty="0"/>
              <a:t>Falling sphere e.g. </a:t>
            </a:r>
            <a:r>
              <a:rPr lang="en-IN" dirty="0" err="1"/>
              <a:t>Hoeppler</a:t>
            </a:r>
            <a:endParaRPr lang="en-IN" dirty="0"/>
          </a:p>
          <a:p>
            <a:pPr lvl="0"/>
            <a:r>
              <a:rPr lang="en-IN" dirty="0"/>
              <a:t>Capillary tubes e.g. </a:t>
            </a:r>
            <a:r>
              <a:rPr lang="en-IN" dirty="0" err="1"/>
              <a:t>Ostwalds</a:t>
            </a:r>
            <a:r>
              <a:rPr lang="en-IN" dirty="0"/>
              <a:t>, </a:t>
            </a:r>
            <a:r>
              <a:rPr lang="en-IN" dirty="0" err="1"/>
              <a:t>McKennell</a:t>
            </a:r>
            <a:endParaRPr lang="en-IN" dirty="0"/>
          </a:p>
          <a:p>
            <a:r>
              <a:rPr lang="en-IN" dirty="0"/>
              <a:t>Falling sphere and capillary tube viscometers are not suitable for measurements of non-</a:t>
            </a:r>
          </a:p>
          <a:p>
            <a:r>
              <a:rPr lang="en-IN" dirty="0"/>
              <a:t>Newtonian fluids because of the correction for non uniform shear rates. These methods are not only tedious but the results obtained are not accurate. A Mobil meter, which has some features of both the coaxial cylinder and falling sphere viscometers, has been used to measure viscosities of evaporated milk. A sealed micro viscometer of the falling sphere type in which the specimen can be sterilized has been proposed for studies of changes occurring in sterilization of concentrated milk products.</a:t>
            </a:r>
          </a:p>
          <a:p>
            <a:endParaRPr lang="en-IN" dirty="0"/>
          </a:p>
        </p:txBody>
      </p:sp>
    </p:spTree>
    <p:extLst>
      <p:ext uri="{BB962C8B-B14F-4D97-AF65-F5344CB8AC3E}">
        <p14:creationId xmlns:p14="http://schemas.microsoft.com/office/powerpoint/2010/main" val="1505491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Refractive index</a:t>
            </a:r>
            <a:endParaRPr lang="en-IN" dirty="0"/>
          </a:p>
        </p:txBody>
      </p:sp>
      <p:sp>
        <p:nvSpPr>
          <p:cNvPr id="3" name="Content Placeholder 2"/>
          <p:cNvSpPr>
            <a:spLocks noGrp="1"/>
          </p:cNvSpPr>
          <p:nvPr>
            <p:ph idx="1"/>
          </p:nvPr>
        </p:nvSpPr>
        <p:spPr/>
        <p:txBody>
          <a:bodyPr>
            <a:normAutofit fontScale="47500" lnSpcReduction="20000"/>
          </a:bodyPr>
          <a:lstStyle/>
          <a:p>
            <a:r>
              <a:rPr lang="en-IN" dirty="0"/>
              <a:t>Refractive index also called index of refraction is the measure of the bending of a ray of light when passing from one medium into another. If </a:t>
            </a:r>
            <a:r>
              <a:rPr lang="en-IN" i="1" dirty="0"/>
              <a:t>i </a:t>
            </a:r>
            <a:r>
              <a:rPr lang="en-IN" dirty="0"/>
              <a:t>is the angle of incidence of a ray in vacuum (angle between the incoming ray and the perpendicular to the surface of a medium, called the normal), and </a:t>
            </a:r>
            <a:r>
              <a:rPr lang="en-IN" i="1" dirty="0"/>
              <a:t>r </a:t>
            </a:r>
            <a:r>
              <a:rPr lang="en-IN" dirty="0"/>
              <a:t>is the angle of refraction (angle between the ray in the medium and the normal), the refractive index </a:t>
            </a:r>
            <a:r>
              <a:rPr lang="en-IN" i="1" dirty="0"/>
              <a:t>n </a:t>
            </a:r>
            <a:r>
              <a:rPr lang="en-IN" dirty="0"/>
              <a:t>is defined as the ratio of the sine of the angle of incidence to the sine of the angle of refraction;</a:t>
            </a:r>
          </a:p>
          <a:p>
            <a:r>
              <a:rPr lang="en-IN" i="1" dirty="0"/>
              <a:t>i.e., n </a:t>
            </a:r>
            <a:r>
              <a:rPr lang="en-IN" dirty="0"/>
              <a:t>= sin </a:t>
            </a:r>
            <a:r>
              <a:rPr lang="en-IN" i="1" dirty="0"/>
              <a:t>i </a:t>
            </a:r>
            <a:r>
              <a:rPr lang="en-IN" dirty="0"/>
              <a:t>/ sin </a:t>
            </a:r>
            <a:r>
              <a:rPr lang="en-IN" i="1" dirty="0"/>
              <a:t>r</a:t>
            </a:r>
            <a:r>
              <a:rPr lang="en-IN" dirty="0"/>
              <a:t>. Refractive index is also equal to the velocity </a:t>
            </a:r>
            <a:r>
              <a:rPr lang="en-IN" i="1" dirty="0"/>
              <a:t>c </a:t>
            </a:r>
            <a:r>
              <a:rPr lang="en-IN" dirty="0"/>
              <a:t>of light of a given wavelength in empty space divided by its velocity </a:t>
            </a:r>
            <a:r>
              <a:rPr lang="en-IN" i="1" dirty="0"/>
              <a:t>v </a:t>
            </a:r>
            <a:r>
              <a:rPr lang="en-IN" dirty="0"/>
              <a:t>in a substance, or </a:t>
            </a:r>
            <a:r>
              <a:rPr lang="en-IN" i="1" dirty="0"/>
              <a:t>n </a:t>
            </a:r>
            <a:r>
              <a:rPr lang="en-IN" dirty="0"/>
              <a:t>= </a:t>
            </a:r>
            <a:r>
              <a:rPr lang="en-IN" i="1" dirty="0"/>
              <a:t>c</a:t>
            </a:r>
            <a:r>
              <a:rPr lang="en-IN" dirty="0"/>
              <a:t>/</a:t>
            </a:r>
            <a:r>
              <a:rPr lang="en-IN" i="1" dirty="0"/>
              <a:t>v</a:t>
            </a:r>
            <a:r>
              <a:rPr lang="en-IN" dirty="0"/>
              <a:t>. Measurement of this bending gives a direct measure of refractive index, n = sin i / sin r . Where ‘i’ is the angle of the ray to the surface as it approaches (incidence) and ‘r’ is the exit angle (refraction). Since the refractive index varies with the sample temperature and the wave length of the light these must be critically controlled and specified. Thus n20D refers to the index at 20 °C with D line of the sodium spectrum (589.0 and 589.6nm). The refractive index of water is n20D =1.33299, the value of n20D for cow’s milk generally falls in the range of 1.3440 to 1.3485. Buffalo milk is similar to that of cow’s milk while human, goat, and ewe milk appear to have higher refractive index values. Since refractive index increments contributed by each solute in a solution are additive, much consideration has been given to the possible use of refractive index as a means of determining total solids or added water in milk. The refractive index of milk itself is somewhat difficult to determine because of the opacity but by using a </a:t>
            </a:r>
            <a:r>
              <a:rPr lang="en-IN" dirty="0" err="1"/>
              <a:t>refractometer</a:t>
            </a:r>
            <a:r>
              <a:rPr lang="en-IN" dirty="0"/>
              <a:t> such as Abbe’s instrument which employs a thin layer of sample, it is possible to make satisfactory measurement particularly of skim milk products and sweetened condensed milk.</a:t>
            </a:r>
          </a:p>
          <a:p>
            <a:endParaRPr lang="en-IN" dirty="0"/>
          </a:p>
        </p:txBody>
      </p:sp>
    </p:spTree>
    <p:extLst>
      <p:ext uri="{BB962C8B-B14F-4D97-AF65-F5344CB8AC3E}">
        <p14:creationId xmlns:p14="http://schemas.microsoft.com/office/powerpoint/2010/main" val="3269529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458200" cy="838200"/>
          </a:xfrm>
        </p:spPr>
        <p:style>
          <a:lnRef idx="0">
            <a:schemeClr val="accent4"/>
          </a:lnRef>
          <a:fillRef idx="3">
            <a:schemeClr val="accent4"/>
          </a:fillRef>
          <a:effectRef idx="3">
            <a:schemeClr val="accent4"/>
          </a:effectRef>
          <a:fontRef idx="minor">
            <a:schemeClr val="lt1"/>
          </a:fontRef>
        </p:style>
        <p:txBody>
          <a:bodyPr>
            <a:noAutofit/>
          </a:bodyPr>
          <a:lstStyle/>
          <a:p>
            <a:r>
              <a:rPr lang="en-IN" sz="2800" b="1" dirty="0">
                <a:latin typeface="Times New Roman" pitchFamily="18" charset="0"/>
                <a:cs typeface="Times New Roman" pitchFamily="18" charset="0"/>
              </a:rPr>
              <a:t>Gross composition of milk from different species of mammals</a:t>
            </a:r>
          </a:p>
        </p:txBody>
      </p:sp>
      <p:graphicFrame>
        <p:nvGraphicFramePr>
          <p:cNvPr id="4" name="Table 3"/>
          <p:cNvGraphicFramePr>
            <a:graphicFrameLocks noGrp="1"/>
          </p:cNvGraphicFramePr>
          <p:nvPr>
            <p:extLst>
              <p:ext uri="{D42A27DB-BD31-4B8C-83A1-F6EECF244321}">
                <p14:modId xmlns:p14="http://schemas.microsoft.com/office/powerpoint/2010/main" val="1723784217"/>
              </p:ext>
            </p:extLst>
          </p:nvPr>
        </p:nvGraphicFramePr>
        <p:xfrm>
          <a:off x="304801" y="1142998"/>
          <a:ext cx="8458199" cy="2849882"/>
        </p:xfrm>
        <a:graphic>
          <a:graphicData uri="http://schemas.openxmlformats.org/drawingml/2006/table">
            <a:tbl>
              <a:tblPr firstRow="1" bandRow="1">
                <a:tableStyleId>{5C22544A-7EE6-4342-B048-85BDC9FD1C3A}</a:tableStyleId>
              </a:tblPr>
              <a:tblGrid>
                <a:gridCol w="2459121"/>
                <a:gridCol w="986963"/>
                <a:gridCol w="692708"/>
                <a:gridCol w="983023"/>
                <a:gridCol w="741886"/>
                <a:gridCol w="873188"/>
                <a:gridCol w="839632"/>
                <a:gridCol w="881678"/>
              </a:tblGrid>
              <a:tr h="407126">
                <a:tc>
                  <a:txBody>
                    <a:bodyPr/>
                    <a:lstStyle/>
                    <a:p>
                      <a:pPr algn="ctr"/>
                      <a:r>
                        <a:rPr lang="en-IN" dirty="0" smtClean="0"/>
                        <a:t>Composition</a:t>
                      </a:r>
                      <a:r>
                        <a:rPr lang="en-IN" baseline="0" dirty="0" smtClean="0"/>
                        <a:t> (g/100g)</a:t>
                      </a:r>
                      <a:endParaRPr lang="en-IN" dirty="0"/>
                    </a:p>
                  </a:txBody>
                  <a:tcPr/>
                </a:tc>
                <a:tc>
                  <a:txBody>
                    <a:bodyPr/>
                    <a:lstStyle/>
                    <a:p>
                      <a:pPr algn="ctr"/>
                      <a:r>
                        <a:rPr lang="en-IN" dirty="0" smtClean="0"/>
                        <a:t>Human</a:t>
                      </a:r>
                      <a:endParaRPr lang="en-IN" dirty="0"/>
                    </a:p>
                  </a:txBody>
                  <a:tcPr/>
                </a:tc>
                <a:tc>
                  <a:txBody>
                    <a:bodyPr/>
                    <a:lstStyle/>
                    <a:p>
                      <a:pPr algn="ctr"/>
                      <a:r>
                        <a:rPr lang="en-IN" dirty="0" smtClean="0"/>
                        <a:t>Cow</a:t>
                      </a:r>
                      <a:endParaRPr lang="en-IN" dirty="0"/>
                    </a:p>
                  </a:txBody>
                  <a:tcPr/>
                </a:tc>
                <a:tc>
                  <a:txBody>
                    <a:bodyPr/>
                    <a:lstStyle/>
                    <a:p>
                      <a:pPr algn="ctr"/>
                      <a:r>
                        <a:rPr lang="en-IN" dirty="0" smtClean="0"/>
                        <a:t>Buffalo</a:t>
                      </a:r>
                      <a:endParaRPr lang="en-IN" dirty="0"/>
                    </a:p>
                  </a:txBody>
                  <a:tcPr/>
                </a:tc>
                <a:tc>
                  <a:txBody>
                    <a:bodyPr/>
                    <a:lstStyle/>
                    <a:p>
                      <a:pPr algn="ctr"/>
                      <a:r>
                        <a:rPr lang="en-IN" dirty="0" smtClean="0"/>
                        <a:t>Goat</a:t>
                      </a:r>
                      <a:endParaRPr lang="en-IN" dirty="0"/>
                    </a:p>
                  </a:txBody>
                  <a:tcPr/>
                </a:tc>
                <a:tc>
                  <a:txBody>
                    <a:bodyPr/>
                    <a:lstStyle/>
                    <a:p>
                      <a:pPr algn="ctr"/>
                      <a:r>
                        <a:rPr lang="en-IN" dirty="0" smtClean="0"/>
                        <a:t>Sheep</a:t>
                      </a:r>
                      <a:endParaRPr lang="en-IN" dirty="0"/>
                    </a:p>
                  </a:txBody>
                  <a:tcPr/>
                </a:tc>
                <a:tc>
                  <a:txBody>
                    <a:bodyPr/>
                    <a:lstStyle/>
                    <a:p>
                      <a:pPr algn="ctr"/>
                      <a:r>
                        <a:rPr lang="en-IN" dirty="0" smtClean="0"/>
                        <a:t>Horse</a:t>
                      </a:r>
                      <a:endParaRPr lang="en-IN" dirty="0"/>
                    </a:p>
                  </a:txBody>
                  <a:tcPr/>
                </a:tc>
                <a:tc>
                  <a:txBody>
                    <a:bodyPr/>
                    <a:lstStyle/>
                    <a:p>
                      <a:pPr algn="ctr"/>
                      <a:r>
                        <a:rPr lang="en-IN" dirty="0" smtClean="0"/>
                        <a:t>Camel</a:t>
                      </a:r>
                      <a:endParaRPr lang="en-IN" dirty="0"/>
                    </a:p>
                  </a:txBody>
                  <a:tcPr/>
                </a:tc>
              </a:tr>
              <a:tr h="407126">
                <a:tc>
                  <a:txBody>
                    <a:bodyPr/>
                    <a:lstStyle/>
                    <a:p>
                      <a:pPr algn="ctr"/>
                      <a:r>
                        <a:rPr lang="en-IN" dirty="0" smtClean="0"/>
                        <a:t>Water</a:t>
                      </a:r>
                      <a:endParaRPr lang="en-IN" dirty="0"/>
                    </a:p>
                  </a:txBody>
                  <a:tcPr/>
                </a:tc>
                <a:tc>
                  <a:txBody>
                    <a:bodyPr/>
                    <a:lstStyle/>
                    <a:p>
                      <a:pPr algn="ctr"/>
                      <a:r>
                        <a:rPr lang="en-IN" sz="1800" b="0" i="0" u="none" strike="noStrike" kern="1200" baseline="0" dirty="0" smtClean="0">
                          <a:solidFill>
                            <a:schemeClr val="dk1"/>
                          </a:solidFill>
                          <a:latin typeface="+mn-lt"/>
                          <a:ea typeface="+mn-ea"/>
                          <a:cs typeface="+mn-cs"/>
                        </a:rPr>
                        <a:t>87.1</a:t>
                      </a:r>
                      <a:endParaRPr lang="en-IN"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87.3</a:t>
                      </a:r>
                      <a:endParaRPr lang="en-IN" dirty="0" smtClean="0"/>
                    </a:p>
                  </a:txBody>
                  <a:tcPr/>
                </a:tc>
                <a:tc>
                  <a:txBody>
                    <a:bodyPr/>
                    <a:lstStyle/>
                    <a:p>
                      <a:pPr algn="ctr"/>
                      <a:r>
                        <a:rPr lang="en-IN" sz="1800" b="0" i="0" u="none" strike="noStrike" kern="1200" baseline="0" dirty="0" smtClean="0">
                          <a:solidFill>
                            <a:schemeClr val="dk1"/>
                          </a:solidFill>
                          <a:latin typeface="+mn-lt"/>
                          <a:ea typeface="+mn-ea"/>
                          <a:cs typeface="+mn-cs"/>
                        </a:rPr>
                        <a:t>82.8</a:t>
                      </a:r>
                      <a:endParaRPr lang="en-IN" dirty="0"/>
                    </a:p>
                  </a:txBody>
                  <a:tcPr/>
                </a:tc>
                <a:tc>
                  <a:txBody>
                    <a:bodyPr/>
                    <a:lstStyle/>
                    <a:p>
                      <a:pPr algn="ctr"/>
                      <a:r>
                        <a:rPr lang="en-IN" sz="1800" b="0" i="0" u="none" strike="noStrike" kern="1200" baseline="0" dirty="0" smtClean="0">
                          <a:solidFill>
                            <a:schemeClr val="dk1"/>
                          </a:solidFill>
                          <a:latin typeface="+mn-lt"/>
                          <a:ea typeface="+mn-ea"/>
                          <a:cs typeface="+mn-cs"/>
                        </a:rPr>
                        <a:t>86.7</a:t>
                      </a:r>
                      <a:endParaRPr lang="en-IN" dirty="0"/>
                    </a:p>
                  </a:txBody>
                  <a:tcPr/>
                </a:tc>
                <a:tc>
                  <a:txBody>
                    <a:bodyPr/>
                    <a:lstStyle/>
                    <a:p>
                      <a:pPr algn="ctr"/>
                      <a:r>
                        <a:rPr lang="en-IN" sz="1800" b="0" i="0" u="none" strike="noStrike" kern="1200" baseline="0" dirty="0" smtClean="0">
                          <a:solidFill>
                            <a:schemeClr val="dk1"/>
                          </a:solidFill>
                          <a:latin typeface="+mn-lt"/>
                          <a:ea typeface="+mn-ea"/>
                          <a:cs typeface="+mn-cs"/>
                        </a:rPr>
                        <a:t>82.0</a:t>
                      </a:r>
                      <a:endParaRPr lang="en-IN" dirty="0"/>
                    </a:p>
                  </a:txBody>
                  <a:tcPr/>
                </a:tc>
                <a:tc>
                  <a:txBody>
                    <a:bodyPr/>
                    <a:lstStyle/>
                    <a:p>
                      <a:pPr algn="ctr"/>
                      <a:r>
                        <a:rPr lang="en-IN" sz="1800" b="0" i="0" u="none" strike="noStrike" kern="1200" baseline="0" dirty="0" smtClean="0">
                          <a:solidFill>
                            <a:schemeClr val="dk1"/>
                          </a:solidFill>
                          <a:latin typeface="+mn-lt"/>
                          <a:ea typeface="+mn-ea"/>
                          <a:cs typeface="+mn-cs"/>
                        </a:rPr>
                        <a:t>88.8</a:t>
                      </a:r>
                      <a:endParaRPr lang="en-IN" dirty="0"/>
                    </a:p>
                  </a:txBody>
                  <a:tcPr/>
                </a:tc>
                <a:tc>
                  <a:txBody>
                    <a:bodyPr/>
                    <a:lstStyle/>
                    <a:p>
                      <a:pPr algn="ctr"/>
                      <a:r>
                        <a:rPr lang="en-IN" sz="1800" b="0" i="0" u="none" strike="noStrike" kern="1200" baseline="0" dirty="0" smtClean="0">
                          <a:solidFill>
                            <a:schemeClr val="dk1"/>
                          </a:solidFill>
                          <a:latin typeface="+mn-lt"/>
                          <a:ea typeface="+mn-ea"/>
                          <a:cs typeface="+mn-cs"/>
                        </a:rPr>
                        <a:t>86.5</a:t>
                      </a:r>
                      <a:endParaRPr lang="en-IN" dirty="0"/>
                    </a:p>
                  </a:txBody>
                  <a:tcPr/>
                </a:tc>
              </a:tr>
              <a:tr h="4071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t>Fat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4.5</a:t>
                      </a:r>
                      <a:endParaRPr lang="en-IN"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3.9</a:t>
                      </a:r>
                      <a:endParaRPr lang="en-IN"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7.4</a:t>
                      </a:r>
                      <a:endParaRPr lang="en-IN"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4.5</a:t>
                      </a:r>
                      <a:endParaRPr lang="en-IN"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7.2</a:t>
                      </a:r>
                      <a:endParaRPr lang="en-IN"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1.9</a:t>
                      </a:r>
                      <a:endParaRPr lang="en-IN"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4.0</a:t>
                      </a:r>
                      <a:endParaRPr lang="en-IN" dirty="0" smtClean="0"/>
                    </a:p>
                  </a:txBody>
                  <a:tcPr/>
                </a:tc>
              </a:tr>
              <a:tr h="407126">
                <a:tc>
                  <a:txBody>
                    <a:bodyPr/>
                    <a:lstStyle/>
                    <a:p>
                      <a:pPr algn="ctr"/>
                      <a:r>
                        <a:rPr lang="en-IN" dirty="0" smtClean="0"/>
                        <a:t>Casein</a:t>
                      </a:r>
                      <a:endParaRPr lang="en-IN"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0.4</a:t>
                      </a:r>
                      <a:endParaRPr lang="en-IN"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2.6</a:t>
                      </a:r>
                      <a:endParaRPr lang="en-IN"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3.2</a:t>
                      </a:r>
                      <a:endParaRPr lang="en-IN"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2.6</a:t>
                      </a:r>
                      <a:endParaRPr lang="en-IN"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3.9</a:t>
                      </a:r>
                      <a:endParaRPr lang="en-IN"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1.3</a:t>
                      </a:r>
                      <a:endParaRPr lang="en-IN"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2.7</a:t>
                      </a:r>
                      <a:endParaRPr lang="en-IN" dirty="0" smtClean="0"/>
                    </a:p>
                  </a:txBody>
                  <a:tcPr/>
                </a:tc>
              </a:tr>
              <a:tr h="407126">
                <a:tc>
                  <a:txBody>
                    <a:bodyPr/>
                    <a:lstStyle/>
                    <a:p>
                      <a:pPr algn="ctr"/>
                      <a:r>
                        <a:rPr lang="en-IN" dirty="0" smtClean="0"/>
                        <a:t>Whey Protein</a:t>
                      </a:r>
                      <a:endParaRPr lang="en-IN"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0.5</a:t>
                      </a:r>
                      <a:endParaRPr lang="en-IN"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0.6</a:t>
                      </a:r>
                      <a:endParaRPr lang="en-IN"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0.6</a:t>
                      </a:r>
                      <a:endParaRPr lang="en-IN"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0.6</a:t>
                      </a:r>
                      <a:endParaRPr lang="en-IN"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0.7</a:t>
                      </a:r>
                      <a:endParaRPr lang="en-IN"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1.2</a:t>
                      </a:r>
                      <a:endParaRPr lang="en-IN"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0.9</a:t>
                      </a:r>
                      <a:endParaRPr lang="en-IN" dirty="0" smtClean="0"/>
                    </a:p>
                  </a:txBody>
                  <a:tcPr/>
                </a:tc>
              </a:tr>
              <a:tr h="407126">
                <a:tc>
                  <a:txBody>
                    <a:bodyPr/>
                    <a:lstStyle/>
                    <a:p>
                      <a:pPr algn="ctr"/>
                      <a:r>
                        <a:rPr lang="en-IN" dirty="0" smtClean="0"/>
                        <a:t>Lactose</a:t>
                      </a:r>
                      <a:endParaRPr lang="en-IN"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7.1</a:t>
                      </a:r>
                      <a:endParaRPr lang="en-IN"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4.6</a:t>
                      </a:r>
                      <a:endParaRPr lang="en-IN"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4.8</a:t>
                      </a:r>
                      <a:endParaRPr lang="en-IN"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4.3</a:t>
                      </a:r>
                      <a:endParaRPr lang="en-IN"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4.8</a:t>
                      </a:r>
                      <a:endParaRPr lang="en-IN"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6.2</a:t>
                      </a:r>
                      <a:endParaRPr lang="en-IN"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5.0</a:t>
                      </a:r>
                      <a:endParaRPr lang="en-IN" dirty="0" smtClean="0"/>
                    </a:p>
                  </a:txBody>
                  <a:tcPr/>
                </a:tc>
              </a:tr>
              <a:tr h="407126">
                <a:tc>
                  <a:txBody>
                    <a:bodyPr/>
                    <a:lstStyle/>
                    <a:p>
                      <a:pPr algn="ctr"/>
                      <a:r>
                        <a:rPr lang="en-IN" dirty="0" smtClean="0"/>
                        <a:t> Ash</a:t>
                      </a:r>
                      <a:endParaRPr lang="en-IN"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0.2</a:t>
                      </a:r>
                      <a:endParaRPr lang="en-IN"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0.7</a:t>
                      </a:r>
                      <a:endParaRPr lang="en-IN"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0.8</a:t>
                      </a:r>
                      <a:endParaRPr lang="en-IN"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0.8</a:t>
                      </a:r>
                      <a:endParaRPr lang="en-IN"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0.9</a:t>
                      </a:r>
                      <a:endParaRPr lang="en-IN"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0.5</a:t>
                      </a:r>
                      <a:endParaRPr lang="en-IN"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0.8</a:t>
                      </a:r>
                      <a:endParaRPr lang="en-IN" dirty="0" smtClean="0"/>
                    </a:p>
                  </a:txBody>
                  <a:tcPr/>
                </a:tc>
              </a:tr>
            </a:tbl>
          </a:graphicData>
        </a:graphic>
      </p:graphicFrame>
      <p:pic>
        <p:nvPicPr>
          <p:cNvPr id="2050" name="Picture 2" descr="Image result for milch anim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629259"/>
            <a:ext cx="2852788" cy="222874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milch animals"/>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700388" y="4431747"/>
            <a:ext cx="2749264" cy="2409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7944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3" descr="C:\Users\soma-pc\Desktop\Capture 2.PNG"/>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447800"/>
            <a:ext cx="5000625" cy="4429125"/>
          </a:xfrm>
          <a:prstGeom prst="rect">
            <a:avLst/>
          </a:prstGeom>
          <a:noFill/>
          <a:ln>
            <a:noFill/>
          </a:ln>
        </p:spPr>
      </p:pic>
    </p:spTree>
    <p:extLst>
      <p:ext uri="{BB962C8B-B14F-4D97-AF65-F5344CB8AC3E}">
        <p14:creationId xmlns:p14="http://schemas.microsoft.com/office/powerpoint/2010/main" val="16452625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55000" lnSpcReduction="20000"/>
          </a:bodyPr>
          <a:lstStyle/>
          <a:p>
            <a:r>
              <a:rPr lang="en-IN" dirty="0"/>
              <a:t>The relation between solids content (on the basis of weight per unit volume) and refractive index is linear and the contributions of the several components are additive.</a:t>
            </a:r>
          </a:p>
          <a:p>
            <a:r>
              <a:rPr lang="en-IN" dirty="0"/>
              <a:t>The individual components of milk differ in specific refractive increment </a:t>
            </a:r>
            <a:r>
              <a:rPr lang="en-IN" dirty="0" err="1"/>
              <a:t>Δn</a:t>
            </a:r>
            <a:r>
              <a:rPr lang="en-IN" dirty="0"/>
              <a:t>(</a:t>
            </a:r>
            <a:r>
              <a:rPr lang="en-IN" dirty="0" err="1"/>
              <a:t>ρc</a:t>
            </a:r>
            <a:r>
              <a:rPr lang="en-IN" dirty="0"/>
              <a:t>) where</a:t>
            </a:r>
          </a:p>
          <a:p>
            <a:r>
              <a:rPr lang="en-IN" dirty="0"/>
              <a:t> ‘ρ’ is the density of the sample and ‘c’ is the weight /weight concentration specific refractive increment 'n') of the component. Thus the relation between </a:t>
            </a:r>
            <a:r>
              <a:rPr lang="en-IN" dirty="0" err="1"/>
              <a:t>percent</a:t>
            </a:r>
            <a:r>
              <a:rPr lang="en-IN" dirty="0"/>
              <a:t> solids and refractive index will vary between lot of milk. Studies by the researches have revealed the following specific refractive increments (</a:t>
            </a:r>
            <a:r>
              <a:rPr lang="en-IN" dirty="0" err="1"/>
              <a:t>mn</a:t>
            </a:r>
            <a:r>
              <a:rPr lang="en-IN" dirty="0"/>
              <a:t> g-1).</a:t>
            </a:r>
          </a:p>
          <a:p>
            <a:r>
              <a:rPr lang="en-IN" dirty="0"/>
              <a:t>Casein complex 0.207</a:t>
            </a:r>
          </a:p>
          <a:p>
            <a:r>
              <a:rPr lang="en-IN" dirty="0"/>
              <a:t>Soluble proteins 0.187 and lactose 0.140</a:t>
            </a:r>
          </a:p>
          <a:p>
            <a:r>
              <a:rPr lang="en-IN" dirty="0"/>
              <a:t>The total contribution to the refractive index for milk containing 2.34% casein complex, 0.83% serum proteins, and 4.83% lactose becomes 0.00500 +0.00159 + 0.00695 or 0.01354. The residue 0.95% contributes 0.00166 to the total difference between the refractive indices of water and the milk. The refractive index of milk fat is 1.4537 to 1.4578 at 40°C. Fat does not contribute to the refractive index of whole milk because refraction occurs at the interface of air and the continuous phase. Sterilization and storage does not alter the refractive index.</a:t>
            </a:r>
          </a:p>
          <a:p>
            <a:endParaRPr lang="en-IN" dirty="0"/>
          </a:p>
        </p:txBody>
      </p:sp>
    </p:spTree>
    <p:extLst>
      <p:ext uri="{BB962C8B-B14F-4D97-AF65-F5344CB8AC3E}">
        <p14:creationId xmlns:p14="http://schemas.microsoft.com/office/powerpoint/2010/main" val="1858710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76200"/>
            <a:ext cx="8458200" cy="52322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IN" sz="2800" dirty="0" smtClean="0">
                <a:latin typeface="Times New Roman" pitchFamily="18" charset="0"/>
                <a:cs typeface="Times New Roman" pitchFamily="18" charset="0"/>
              </a:rPr>
              <a:t>Colloid</a:t>
            </a:r>
            <a:endParaRPr lang="en-IN" sz="2800" dirty="0">
              <a:latin typeface="Times New Roman" pitchFamily="18" charset="0"/>
              <a:cs typeface="Times New Roman" pitchFamily="18" charset="0"/>
            </a:endParaRPr>
          </a:p>
        </p:txBody>
      </p:sp>
      <p:sp>
        <p:nvSpPr>
          <p:cNvPr id="3" name="Rectangle 2"/>
          <p:cNvSpPr/>
          <p:nvPr/>
        </p:nvSpPr>
        <p:spPr>
          <a:xfrm>
            <a:off x="304800" y="685800"/>
            <a:ext cx="8458200" cy="203132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IN" b="1" dirty="0" smtClean="0"/>
              <a:t>Introduction:</a:t>
            </a:r>
            <a:r>
              <a:rPr lang="en-IN" dirty="0" smtClean="0"/>
              <a:t> </a:t>
            </a:r>
          </a:p>
          <a:p>
            <a:pPr marL="285750" indent="-285750">
              <a:buFont typeface="Wingdings" pitchFamily="2" charset="2"/>
              <a:buChar char="Ø"/>
            </a:pPr>
            <a:r>
              <a:rPr lang="en-IN" dirty="0" smtClean="0"/>
              <a:t>About </a:t>
            </a:r>
            <a:r>
              <a:rPr lang="en-IN" dirty="0"/>
              <a:t>87% of milk is water, in which the other constituents are distributed </a:t>
            </a:r>
            <a:r>
              <a:rPr lang="en-IN" dirty="0" smtClean="0"/>
              <a:t>in various</a:t>
            </a:r>
            <a:r>
              <a:rPr lang="en-IN" dirty="0"/>
              <a:t> </a:t>
            </a:r>
            <a:r>
              <a:rPr lang="en-IN" dirty="0" smtClean="0"/>
              <a:t>forms</a:t>
            </a:r>
            <a:r>
              <a:rPr lang="en-IN" dirty="0"/>
              <a:t>. </a:t>
            </a:r>
            <a:endParaRPr lang="en-IN" dirty="0" smtClean="0"/>
          </a:p>
          <a:p>
            <a:pPr marL="285750" indent="-285750">
              <a:buFont typeface="Wingdings" pitchFamily="2" charset="2"/>
              <a:buChar char="Ø"/>
            </a:pPr>
            <a:r>
              <a:rPr lang="en-IN" dirty="0" smtClean="0"/>
              <a:t>Milk </a:t>
            </a:r>
            <a:r>
              <a:rPr lang="en-IN" dirty="0"/>
              <a:t>has various components in the form of emulsions, colloids, molecular </a:t>
            </a:r>
            <a:r>
              <a:rPr lang="en-IN" dirty="0" smtClean="0"/>
              <a:t>and ionic </a:t>
            </a:r>
            <a:r>
              <a:rPr lang="en-IN" dirty="0"/>
              <a:t>solutions. </a:t>
            </a:r>
          </a:p>
          <a:p>
            <a:pPr marL="285750" indent="-285750">
              <a:buFont typeface="Wingdings" pitchFamily="2" charset="2"/>
              <a:buChar char="Ø"/>
            </a:pPr>
            <a:r>
              <a:rPr lang="en-IN" dirty="0" smtClean="0"/>
              <a:t>Lactose </a:t>
            </a:r>
            <a:r>
              <a:rPr lang="en-IN" dirty="0"/>
              <a:t>in milk is present in form of true solution and milk fat as </a:t>
            </a:r>
            <a:r>
              <a:rPr lang="en-IN" dirty="0" smtClean="0"/>
              <a:t>an emulsion </a:t>
            </a:r>
            <a:r>
              <a:rPr lang="en-IN" dirty="0"/>
              <a:t>whereas milk proteins are dispersed as a colloid. </a:t>
            </a:r>
          </a:p>
        </p:txBody>
      </p:sp>
      <p:sp>
        <p:nvSpPr>
          <p:cNvPr id="4" name="TextBox 3"/>
          <p:cNvSpPr txBox="1"/>
          <p:nvPr/>
        </p:nvSpPr>
        <p:spPr>
          <a:xfrm>
            <a:off x="526026" y="2873166"/>
            <a:ext cx="28194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IN" b="1" dirty="0" smtClean="0"/>
              <a:t>Definition of colloid:</a:t>
            </a:r>
            <a:endParaRPr lang="en-IN" b="1" dirty="0"/>
          </a:p>
        </p:txBody>
      </p:sp>
      <p:sp>
        <p:nvSpPr>
          <p:cNvPr id="5" name="TextBox 4"/>
          <p:cNvSpPr txBox="1"/>
          <p:nvPr/>
        </p:nvSpPr>
        <p:spPr>
          <a:xfrm>
            <a:off x="304800" y="3276600"/>
            <a:ext cx="8458200" cy="147732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n-IN" dirty="0"/>
              <a:t>A colloid is a substance microscopically dispersed evenly throughout </a:t>
            </a:r>
            <a:r>
              <a:rPr lang="en-IN" dirty="0" smtClean="0"/>
              <a:t>another substance</a:t>
            </a:r>
            <a:r>
              <a:rPr lang="en-IN" dirty="0"/>
              <a:t> </a:t>
            </a:r>
            <a:r>
              <a:rPr lang="en-IN" dirty="0" smtClean="0"/>
              <a:t>or </a:t>
            </a:r>
            <a:r>
              <a:rPr lang="en-IN" dirty="0"/>
              <a:t>a</a:t>
            </a:r>
            <a:r>
              <a:rPr lang="en-IN" dirty="0" smtClean="0"/>
              <a:t> </a:t>
            </a:r>
            <a:r>
              <a:rPr lang="en-IN" dirty="0"/>
              <a:t>colloid system is one in which a substance is distributed </a:t>
            </a:r>
            <a:r>
              <a:rPr lang="en-IN" dirty="0" smtClean="0"/>
              <a:t>throughout another substance </a:t>
            </a:r>
            <a:r>
              <a:rPr lang="en-IN" dirty="0"/>
              <a:t>in the form of finely divided particles. These systems are known </a:t>
            </a:r>
            <a:r>
              <a:rPr lang="en-IN" dirty="0" smtClean="0"/>
              <a:t>as disperse systems </a:t>
            </a:r>
            <a:r>
              <a:rPr lang="en-IN" dirty="0"/>
              <a:t>or dispersions. They usually consist of at least two phases; </a:t>
            </a:r>
            <a:r>
              <a:rPr lang="en-IN" dirty="0" smtClean="0"/>
              <a:t>a dispersed </a:t>
            </a:r>
            <a:r>
              <a:rPr lang="en-IN" dirty="0"/>
              <a:t>phase (or internal phase) and a continuous phase (or dispersion medium).</a:t>
            </a:r>
          </a:p>
        </p:txBody>
      </p:sp>
      <p:sp>
        <p:nvSpPr>
          <p:cNvPr id="6" name="Rectangle 5"/>
          <p:cNvSpPr/>
          <p:nvPr/>
        </p:nvSpPr>
        <p:spPr>
          <a:xfrm>
            <a:off x="304800" y="5020270"/>
            <a:ext cx="8458200" cy="9233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IN" b="1" dirty="0" smtClean="0"/>
              <a:t>Definition of dispersed phase and dispersion medium:</a:t>
            </a:r>
          </a:p>
          <a:p>
            <a:r>
              <a:rPr lang="en-IN" dirty="0" smtClean="0"/>
              <a:t>The </a:t>
            </a:r>
            <a:r>
              <a:rPr lang="en-IN" dirty="0"/>
              <a:t>dispersed phase consists of the suspended particles and dispersion </a:t>
            </a:r>
            <a:r>
              <a:rPr lang="en-IN" dirty="0" smtClean="0"/>
              <a:t>medium surrounding </a:t>
            </a:r>
            <a:r>
              <a:rPr lang="en-IN" dirty="0"/>
              <a:t>the suspended particles.</a:t>
            </a:r>
          </a:p>
        </p:txBody>
      </p:sp>
    </p:spTree>
    <p:extLst>
      <p:ext uri="{BB962C8B-B14F-4D97-AF65-F5344CB8AC3E}">
        <p14:creationId xmlns:p14="http://schemas.microsoft.com/office/powerpoint/2010/main" val="6633778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colloids"/>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0" y="685800"/>
            <a:ext cx="9144000"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76200"/>
            <a:ext cx="8229600" cy="487362"/>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en-IN" sz="2800" dirty="0" smtClean="0"/>
              <a:t>Classification of colloid</a:t>
            </a:r>
            <a:endParaRPr lang="en-IN" sz="2800" dirty="0"/>
          </a:p>
        </p:txBody>
      </p:sp>
      <p:sp>
        <p:nvSpPr>
          <p:cNvPr id="3" name="Content Placeholder 2"/>
          <p:cNvSpPr>
            <a:spLocks noGrp="1"/>
          </p:cNvSpPr>
          <p:nvPr>
            <p:ph idx="1"/>
          </p:nvPr>
        </p:nvSpPr>
        <p:spPr>
          <a:xfrm>
            <a:off x="304800" y="914400"/>
            <a:ext cx="8534400" cy="5516563"/>
          </a:xfrm>
        </p:spPr>
        <p:txBody>
          <a:bodyPr>
            <a:noAutofit/>
          </a:bodyPr>
          <a:lstStyle/>
          <a:p>
            <a:pPr marL="0" indent="0" algn="just">
              <a:buNone/>
            </a:pPr>
            <a:r>
              <a:rPr lang="en-IN" sz="2400" b="1" dirty="0" smtClean="0">
                <a:solidFill>
                  <a:srgbClr val="FFFF00"/>
                </a:solidFill>
                <a:latin typeface="Times New Roman" pitchFamily="18" charset="0"/>
                <a:cs typeface="Times New Roman" pitchFamily="18" charset="0"/>
              </a:rPr>
              <a:t>Based on </a:t>
            </a:r>
            <a:r>
              <a:rPr lang="en-IN" sz="2400" b="1" dirty="0">
                <a:solidFill>
                  <a:srgbClr val="FFFF00"/>
                </a:solidFill>
                <a:latin typeface="Times New Roman" pitchFamily="18" charset="0"/>
                <a:cs typeface="Times New Roman" pitchFamily="18" charset="0"/>
              </a:rPr>
              <a:t>the affinity of </a:t>
            </a:r>
            <a:r>
              <a:rPr lang="en-IN" sz="2400" b="1" dirty="0" smtClean="0">
                <a:solidFill>
                  <a:srgbClr val="FFFF00"/>
                </a:solidFill>
                <a:latin typeface="Times New Roman" pitchFamily="18" charset="0"/>
                <a:cs typeface="Times New Roman" pitchFamily="18" charset="0"/>
              </a:rPr>
              <a:t>dispersed molecules with dispersing media colloid can be classified into two groups.</a:t>
            </a:r>
          </a:p>
          <a:p>
            <a:pPr marL="457200" indent="-457200" algn="just">
              <a:buAutoNum type="arabicPeriod"/>
            </a:pPr>
            <a:r>
              <a:rPr lang="en-IN" sz="2400" b="1" dirty="0" smtClean="0">
                <a:solidFill>
                  <a:srgbClr val="FFFF00"/>
                </a:solidFill>
                <a:latin typeface="Times New Roman" pitchFamily="18" charset="0"/>
                <a:cs typeface="Times New Roman" pitchFamily="18" charset="0"/>
              </a:rPr>
              <a:t>Lyophilic colloid</a:t>
            </a:r>
          </a:p>
          <a:p>
            <a:pPr marL="457200" indent="-457200" algn="just">
              <a:buAutoNum type="arabicPeriod"/>
            </a:pPr>
            <a:r>
              <a:rPr lang="en-IN" sz="2400" b="1" dirty="0" smtClean="0">
                <a:solidFill>
                  <a:srgbClr val="FFFF00"/>
                </a:solidFill>
                <a:latin typeface="Times New Roman" pitchFamily="18" charset="0"/>
                <a:cs typeface="Times New Roman" pitchFamily="18" charset="0"/>
              </a:rPr>
              <a:t>Lyophobic colloid</a:t>
            </a:r>
          </a:p>
          <a:p>
            <a:pPr marL="457200" indent="-457200" algn="just">
              <a:buAutoNum type="arabicPeriod"/>
            </a:pPr>
            <a:endParaRPr lang="en-IN" sz="2400" dirty="0">
              <a:latin typeface="Times New Roman" pitchFamily="18" charset="0"/>
              <a:cs typeface="Times New Roman" pitchFamily="18" charset="0"/>
            </a:endParaRPr>
          </a:p>
          <a:p>
            <a:pPr marL="0" indent="0" algn="just">
              <a:buNone/>
            </a:pPr>
            <a:r>
              <a:rPr lang="en-IN" sz="2400" b="1" dirty="0" smtClean="0">
                <a:solidFill>
                  <a:srgbClr val="C00000"/>
                </a:solidFill>
                <a:latin typeface="Times New Roman" pitchFamily="18" charset="0"/>
                <a:cs typeface="Times New Roman" pitchFamily="18" charset="0"/>
              </a:rPr>
              <a:t>Definition of </a:t>
            </a:r>
            <a:r>
              <a:rPr lang="en-IN" sz="2400" b="1" dirty="0">
                <a:solidFill>
                  <a:srgbClr val="C00000"/>
                </a:solidFill>
                <a:latin typeface="Times New Roman" pitchFamily="18" charset="0"/>
                <a:cs typeface="Times New Roman" pitchFamily="18" charset="0"/>
              </a:rPr>
              <a:t>Lyophilic </a:t>
            </a:r>
            <a:r>
              <a:rPr lang="en-IN" sz="2400" b="1" dirty="0" smtClean="0">
                <a:solidFill>
                  <a:srgbClr val="C00000"/>
                </a:solidFill>
                <a:latin typeface="Times New Roman" pitchFamily="18" charset="0"/>
                <a:cs typeface="Times New Roman" pitchFamily="18" charset="0"/>
              </a:rPr>
              <a:t>colloid: </a:t>
            </a:r>
            <a:r>
              <a:rPr lang="en-IN" sz="2400" b="1" dirty="0">
                <a:latin typeface="Times New Roman" pitchFamily="18" charset="0"/>
                <a:cs typeface="Times New Roman" pitchFamily="18" charset="0"/>
              </a:rPr>
              <a:t>If the affinity on dispersion medium is more it is </a:t>
            </a:r>
            <a:r>
              <a:rPr lang="en-IN" sz="2400" b="1" dirty="0" err="1">
                <a:latin typeface="Times New Roman" pitchFamily="18" charset="0"/>
                <a:cs typeface="Times New Roman" pitchFamily="18" charset="0"/>
              </a:rPr>
              <a:t>lyophillic</a:t>
            </a:r>
            <a:r>
              <a:rPr lang="en-IN" sz="2400" b="1" dirty="0">
                <a:latin typeface="Times New Roman" pitchFamily="18" charset="0"/>
                <a:cs typeface="Times New Roman" pitchFamily="18" charset="0"/>
              </a:rPr>
              <a:t> </a:t>
            </a:r>
            <a:r>
              <a:rPr lang="en-IN" sz="2400" b="1" dirty="0" smtClean="0">
                <a:latin typeface="Times New Roman" pitchFamily="18" charset="0"/>
                <a:cs typeface="Times New Roman" pitchFamily="18" charset="0"/>
              </a:rPr>
              <a:t>or reversible </a:t>
            </a:r>
            <a:r>
              <a:rPr lang="en-IN" sz="2400" b="1" dirty="0">
                <a:latin typeface="Times New Roman" pitchFamily="18" charset="0"/>
                <a:cs typeface="Times New Roman" pitchFamily="18" charset="0"/>
              </a:rPr>
              <a:t>sol</a:t>
            </a:r>
            <a:r>
              <a:rPr lang="en-IN" sz="2400" b="1" dirty="0" smtClean="0">
                <a:latin typeface="Times New Roman" pitchFamily="18" charset="0"/>
                <a:cs typeface="Times New Roman" pitchFamily="18" charset="0"/>
              </a:rPr>
              <a:t>. </a:t>
            </a:r>
            <a:r>
              <a:rPr lang="en-IN" sz="2400" b="1" dirty="0">
                <a:latin typeface="Times New Roman" pitchFamily="18" charset="0"/>
                <a:cs typeface="Times New Roman" pitchFamily="18" charset="0"/>
              </a:rPr>
              <a:t>Lyophilic colloidal systems with </a:t>
            </a:r>
            <a:r>
              <a:rPr lang="en-IN" sz="2400" b="1" dirty="0" smtClean="0">
                <a:latin typeface="Times New Roman" pitchFamily="18" charset="0"/>
                <a:cs typeface="Times New Roman" pitchFamily="18" charset="0"/>
              </a:rPr>
              <a:t>aqueous continuous </a:t>
            </a:r>
            <a:r>
              <a:rPr lang="en-IN" sz="2400" b="1" dirty="0">
                <a:latin typeface="Times New Roman" pitchFamily="18" charset="0"/>
                <a:cs typeface="Times New Roman" pitchFamily="18" charset="0"/>
              </a:rPr>
              <a:t>phase are known </a:t>
            </a:r>
            <a:r>
              <a:rPr lang="en-IN" sz="2400" b="1" dirty="0" smtClean="0">
                <a:latin typeface="Times New Roman" pitchFamily="18" charset="0"/>
                <a:cs typeface="Times New Roman" pitchFamily="18" charset="0"/>
              </a:rPr>
              <a:t>as hydrophilic.</a:t>
            </a:r>
          </a:p>
          <a:p>
            <a:pPr algn="just"/>
            <a:endParaRPr lang="en-IN" sz="2400" b="1" dirty="0">
              <a:latin typeface="Times New Roman" pitchFamily="18" charset="0"/>
              <a:cs typeface="Times New Roman" pitchFamily="18" charset="0"/>
            </a:endParaRPr>
          </a:p>
          <a:p>
            <a:pPr marL="0" indent="0" algn="just">
              <a:buNone/>
            </a:pPr>
            <a:r>
              <a:rPr lang="en-IN" sz="2400" b="1" dirty="0" smtClean="0">
                <a:solidFill>
                  <a:srgbClr val="C00000"/>
                </a:solidFill>
                <a:latin typeface="Times New Roman" pitchFamily="18" charset="0"/>
                <a:cs typeface="Times New Roman" pitchFamily="18" charset="0"/>
              </a:rPr>
              <a:t>Definition </a:t>
            </a:r>
            <a:r>
              <a:rPr lang="en-IN" sz="2400" b="1" dirty="0">
                <a:solidFill>
                  <a:srgbClr val="C00000"/>
                </a:solidFill>
                <a:latin typeface="Times New Roman" pitchFamily="18" charset="0"/>
                <a:cs typeface="Times New Roman" pitchFamily="18" charset="0"/>
              </a:rPr>
              <a:t>of </a:t>
            </a:r>
            <a:r>
              <a:rPr lang="en-IN" sz="2400" b="1" dirty="0" smtClean="0">
                <a:solidFill>
                  <a:srgbClr val="C00000"/>
                </a:solidFill>
                <a:latin typeface="Times New Roman" pitchFamily="18" charset="0"/>
                <a:cs typeface="Times New Roman" pitchFamily="18" charset="0"/>
              </a:rPr>
              <a:t>Lyophobic </a:t>
            </a:r>
            <a:r>
              <a:rPr lang="en-IN" sz="2400" b="1" dirty="0">
                <a:solidFill>
                  <a:srgbClr val="C00000"/>
                </a:solidFill>
                <a:latin typeface="Times New Roman" pitchFamily="18" charset="0"/>
                <a:cs typeface="Times New Roman" pitchFamily="18" charset="0"/>
              </a:rPr>
              <a:t>colloid: </a:t>
            </a:r>
            <a:r>
              <a:rPr lang="en-IN" sz="2400" b="1" dirty="0" smtClean="0">
                <a:latin typeface="Times New Roman" pitchFamily="18" charset="0"/>
                <a:cs typeface="Times New Roman" pitchFamily="18" charset="0"/>
              </a:rPr>
              <a:t>If </a:t>
            </a:r>
            <a:r>
              <a:rPr lang="en-IN" sz="2400" b="1" dirty="0">
                <a:latin typeface="Times New Roman" pitchFamily="18" charset="0"/>
                <a:cs typeface="Times New Roman" pitchFamily="18" charset="0"/>
              </a:rPr>
              <a:t>the affinity on dispersion medium is less it is lyophobic or </a:t>
            </a:r>
            <a:r>
              <a:rPr lang="en-IN" sz="2400" b="1" dirty="0" smtClean="0">
                <a:latin typeface="Times New Roman" pitchFamily="18" charset="0"/>
                <a:cs typeface="Times New Roman" pitchFamily="18" charset="0"/>
              </a:rPr>
              <a:t>irreversible sol</a:t>
            </a:r>
            <a:r>
              <a:rPr lang="en-IN" sz="2400" b="1" dirty="0">
                <a:latin typeface="Times New Roman" pitchFamily="18" charset="0"/>
                <a:cs typeface="Times New Roman" pitchFamily="18" charset="0"/>
              </a:rPr>
              <a:t>. T</a:t>
            </a:r>
            <a:r>
              <a:rPr lang="en-IN" sz="2400" b="1" dirty="0" smtClean="0">
                <a:latin typeface="Times New Roman" pitchFamily="18" charset="0"/>
                <a:cs typeface="Times New Roman" pitchFamily="18" charset="0"/>
              </a:rPr>
              <a:t>he </a:t>
            </a:r>
            <a:r>
              <a:rPr lang="en-IN" sz="2400" b="1" dirty="0">
                <a:latin typeface="Times New Roman" pitchFamily="18" charset="0"/>
                <a:cs typeface="Times New Roman" pitchFamily="18" charset="0"/>
              </a:rPr>
              <a:t>lyophobic systems with </a:t>
            </a:r>
            <a:r>
              <a:rPr lang="en-IN" sz="2400" b="1" dirty="0" smtClean="0">
                <a:latin typeface="Times New Roman" pitchFamily="18" charset="0"/>
                <a:cs typeface="Times New Roman" pitchFamily="18" charset="0"/>
              </a:rPr>
              <a:t>aqueous dispersion </a:t>
            </a:r>
            <a:r>
              <a:rPr lang="en-IN" sz="2400" b="1" dirty="0">
                <a:latin typeface="Times New Roman" pitchFamily="18" charset="0"/>
                <a:cs typeface="Times New Roman" pitchFamily="18" charset="0"/>
              </a:rPr>
              <a:t>medium are known </a:t>
            </a:r>
            <a:r>
              <a:rPr lang="en-IN" sz="2400" b="1" dirty="0" smtClean="0">
                <a:latin typeface="Times New Roman" pitchFamily="18" charset="0"/>
                <a:cs typeface="Times New Roman" pitchFamily="18" charset="0"/>
              </a:rPr>
              <a:t>as hydrophobic.</a:t>
            </a:r>
          </a:p>
          <a:p>
            <a:pPr algn="just"/>
            <a:endParaRPr lang="en-IN" sz="2400" dirty="0">
              <a:latin typeface="Times New Roman" pitchFamily="18" charset="0"/>
              <a:cs typeface="Times New Roman" pitchFamily="18" charset="0"/>
            </a:endParaRPr>
          </a:p>
        </p:txBody>
      </p:sp>
    </p:spTree>
    <p:extLst>
      <p:ext uri="{BB962C8B-B14F-4D97-AF65-F5344CB8AC3E}">
        <p14:creationId xmlns:p14="http://schemas.microsoft.com/office/powerpoint/2010/main" val="32371109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393" y="112405"/>
            <a:ext cx="8839200" cy="487362"/>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en-IN" sz="2800" dirty="0"/>
              <a:t>Differences between the </a:t>
            </a:r>
            <a:r>
              <a:rPr lang="en-IN" sz="2800" dirty="0" err="1" smtClean="0"/>
              <a:t>lyophylic</a:t>
            </a:r>
            <a:r>
              <a:rPr lang="en-IN" sz="2800" dirty="0" smtClean="0"/>
              <a:t> </a:t>
            </a:r>
            <a:r>
              <a:rPr lang="en-IN" sz="2800" dirty="0"/>
              <a:t>and lyophobic colloids</a:t>
            </a:r>
          </a:p>
        </p:txBody>
      </p:sp>
      <p:graphicFrame>
        <p:nvGraphicFramePr>
          <p:cNvPr id="4" name="Table 3"/>
          <p:cNvGraphicFramePr>
            <a:graphicFrameLocks noGrp="1"/>
          </p:cNvGraphicFramePr>
          <p:nvPr>
            <p:extLst>
              <p:ext uri="{D42A27DB-BD31-4B8C-83A1-F6EECF244321}">
                <p14:modId xmlns:p14="http://schemas.microsoft.com/office/powerpoint/2010/main" val="1211341584"/>
              </p:ext>
            </p:extLst>
          </p:nvPr>
        </p:nvGraphicFramePr>
        <p:xfrm>
          <a:off x="457200" y="762000"/>
          <a:ext cx="8382000" cy="3947160"/>
        </p:xfrm>
        <a:graphic>
          <a:graphicData uri="http://schemas.openxmlformats.org/drawingml/2006/table">
            <a:tbl>
              <a:tblPr firstRow="1" bandRow="1">
                <a:tableStyleId>{5C22544A-7EE6-4342-B048-85BDC9FD1C3A}</a:tableStyleId>
              </a:tblPr>
              <a:tblGrid>
                <a:gridCol w="2514600"/>
                <a:gridCol w="3073400"/>
                <a:gridCol w="2794000"/>
              </a:tblGrid>
              <a:tr h="370840">
                <a:tc>
                  <a:txBody>
                    <a:bodyPr/>
                    <a:lstStyle/>
                    <a:p>
                      <a:pPr algn="ctr"/>
                      <a:r>
                        <a:rPr lang="en-IN" dirty="0" smtClean="0"/>
                        <a:t>Characteristics</a:t>
                      </a:r>
                      <a:endParaRPr lang="en-IN" dirty="0"/>
                    </a:p>
                  </a:txBody>
                  <a:tcPr/>
                </a:tc>
                <a:tc>
                  <a:txBody>
                    <a:bodyPr/>
                    <a:lstStyle/>
                    <a:p>
                      <a:pPr algn="ctr"/>
                      <a:r>
                        <a:rPr lang="en-IN" sz="1800" b="0" i="0" u="none" strike="noStrike" kern="1200" baseline="0" dirty="0" smtClean="0">
                          <a:solidFill>
                            <a:schemeClr val="lt1"/>
                          </a:solidFill>
                          <a:latin typeface="+mn-lt"/>
                          <a:ea typeface="+mn-ea"/>
                          <a:cs typeface="+mn-cs"/>
                        </a:rPr>
                        <a:t>LYOPHYLIC</a:t>
                      </a:r>
                      <a:endParaRPr lang="en-IN"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lt1"/>
                          </a:solidFill>
                          <a:latin typeface="+mn-lt"/>
                          <a:ea typeface="+mn-ea"/>
                          <a:cs typeface="+mn-cs"/>
                        </a:rPr>
                        <a:t>LYOPHOBIC</a:t>
                      </a:r>
                      <a:endParaRPr lang="en-IN" dirty="0" smtClean="0"/>
                    </a:p>
                  </a:txBody>
                  <a:tcPr/>
                </a:tc>
              </a:tr>
              <a:tr h="370840">
                <a:tc>
                  <a:txBody>
                    <a:bodyPr/>
                    <a:lstStyle/>
                    <a:p>
                      <a:pPr algn="ctr"/>
                      <a:r>
                        <a:rPr lang="en-IN" dirty="0" smtClean="0"/>
                        <a:t>Physical</a:t>
                      </a:r>
                      <a:r>
                        <a:rPr lang="en-IN" baseline="0" dirty="0" smtClean="0"/>
                        <a:t> state</a:t>
                      </a:r>
                      <a:endParaRPr lang="en-IN" dirty="0"/>
                    </a:p>
                  </a:txBody>
                  <a:tcPr/>
                </a:tc>
                <a:tc>
                  <a:txBody>
                    <a:bodyPr/>
                    <a:lstStyle/>
                    <a:p>
                      <a:pPr algn="ctr"/>
                      <a:r>
                        <a:rPr lang="en-IN" sz="1800" b="0" i="0" u="none" strike="noStrike" kern="1200" baseline="0" dirty="0" smtClean="0">
                          <a:solidFill>
                            <a:schemeClr val="dk1"/>
                          </a:solidFill>
                          <a:latin typeface="+mn-lt"/>
                          <a:ea typeface="+mn-ea"/>
                          <a:cs typeface="+mn-cs"/>
                        </a:rPr>
                        <a:t>Reversible</a:t>
                      </a:r>
                      <a:endParaRPr lang="en-IN" dirty="0"/>
                    </a:p>
                  </a:txBody>
                  <a:tcPr/>
                </a:tc>
                <a:tc>
                  <a:txBody>
                    <a:bodyPr/>
                    <a:lstStyle/>
                    <a:p>
                      <a:pPr algn="ctr"/>
                      <a:r>
                        <a:rPr lang="en-IN" sz="1800" b="0" i="0" u="none" strike="noStrike" kern="1200" baseline="0" dirty="0" smtClean="0">
                          <a:solidFill>
                            <a:schemeClr val="dk1"/>
                          </a:solidFill>
                          <a:latin typeface="+mn-lt"/>
                          <a:ea typeface="+mn-ea"/>
                          <a:cs typeface="+mn-cs"/>
                        </a:rPr>
                        <a:t>Irreversible</a:t>
                      </a:r>
                    </a:p>
                  </a:txBody>
                  <a:tcPr/>
                </a:tc>
              </a:tr>
              <a:tr h="370840">
                <a:tc>
                  <a:txBody>
                    <a:bodyPr/>
                    <a:lstStyle/>
                    <a:p>
                      <a:pPr algn="ctr"/>
                      <a:r>
                        <a:rPr lang="en-IN" sz="1800" b="0" i="0" u="none" strike="noStrike" kern="1200" baseline="0" dirty="0" smtClean="0">
                          <a:solidFill>
                            <a:schemeClr val="dk1"/>
                          </a:solidFill>
                          <a:latin typeface="+mn-lt"/>
                          <a:ea typeface="+mn-ea"/>
                          <a:cs typeface="+mn-cs"/>
                        </a:rPr>
                        <a:t>Method of preparation</a:t>
                      </a:r>
                    </a:p>
                  </a:txBody>
                  <a:tcPr/>
                </a:tc>
                <a:tc>
                  <a:txBody>
                    <a:bodyPr/>
                    <a:lstStyle/>
                    <a:p>
                      <a:pPr algn="ctr"/>
                      <a:r>
                        <a:rPr lang="en-IN" sz="1800" b="0" i="0" u="none" strike="noStrike" kern="1200" baseline="0" dirty="0" smtClean="0">
                          <a:solidFill>
                            <a:schemeClr val="dk1"/>
                          </a:solidFill>
                          <a:latin typeface="+mn-lt"/>
                          <a:ea typeface="+mn-ea"/>
                          <a:cs typeface="+mn-cs"/>
                        </a:rPr>
                        <a:t>Can be prepared by simple</a:t>
                      </a:r>
                    </a:p>
                    <a:p>
                      <a:pPr algn="ctr"/>
                      <a:r>
                        <a:rPr lang="en-IN" sz="1800" b="0" i="0" u="none" strike="noStrike" kern="1200" baseline="0" dirty="0" smtClean="0">
                          <a:solidFill>
                            <a:schemeClr val="dk1"/>
                          </a:solidFill>
                          <a:latin typeface="+mn-lt"/>
                          <a:ea typeface="+mn-ea"/>
                          <a:cs typeface="+mn-cs"/>
                        </a:rPr>
                        <a:t>methods of mixing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Needs special methods for preparation</a:t>
                      </a:r>
                      <a:endParaRPr lang="en-IN" dirty="0" smtClean="0"/>
                    </a:p>
                  </a:txBody>
                  <a:tcPr/>
                </a:tc>
              </a:tr>
              <a:tr h="370840">
                <a:tc>
                  <a:txBody>
                    <a:bodyPr/>
                    <a:lstStyle/>
                    <a:p>
                      <a:pPr algn="ctr"/>
                      <a:r>
                        <a:rPr lang="en-IN" sz="1800" b="0" i="0" u="none" strike="noStrike" kern="1200" baseline="0" dirty="0" smtClean="0">
                          <a:solidFill>
                            <a:schemeClr val="dk1"/>
                          </a:solidFill>
                          <a:latin typeface="+mn-lt"/>
                          <a:ea typeface="+mn-ea"/>
                          <a:cs typeface="+mn-cs"/>
                        </a:rPr>
                        <a:t>Stability</a:t>
                      </a:r>
                    </a:p>
                  </a:txBody>
                  <a:tcPr/>
                </a:tc>
                <a:tc>
                  <a:txBody>
                    <a:bodyPr/>
                    <a:lstStyle/>
                    <a:p>
                      <a:pPr algn="ctr"/>
                      <a:r>
                        <a:rPr lang="en-IN" sz="1800" b="0" i="0" u="none" strike="noStrike" kern="1200" baseline="0" dirty="0" smtClean="0">
                          <a:solidFill>
                            <a:schemeClr val="dk1"/>
                          </a:solidFill>
                          <a:latin typeface="+mn-lt"/>
                          <a:ea typeface="+mn-ea"/>
                          <a:cs typeface="+mn-cs"/>
                        </a:rPr>
                        <a:t>More solvated because of which it is more stable</a:t>
                      </a:r>
                    </a:p>
                  </a:txBody>
                  <a:tcPr/>
                </a:tc>
                <a:tc>
                  <a:txBody>
                    <a:bodyPr/>
                    <a:lstStyle/>
                    <a:p>
                      <a:pPr algn="ctr"/>
                      <a:r>
                        <a:rPr lang="en-IN" sz="1800" b="0" i="0" u="none" strike="noStrike" kern="1200" baseline="0" dirty="0" smtClean="0">
                          <a:solidFill>
                            <a:schemeClr val="dk1"/>
                          </a:solidFill>
                          <a:latin typeface="+mn-lt"/>
                          <a:ea typeface="+mn-ea"/>
                          <a:cs typeface="+mn-cs"/>
                        </a:rPr>
                        <a:t>Not solvated hence less stable</a:t>
                      </a:r>
                    </a:p>
                  </a:txBody>
                  <a:tcPr/>
                </a:tc>
              </a:tr>
              <a:tr h="370840">
                <a:tc>
                  <a:txBody>
                    <a:bodyPr/>
                    <a:lstStyle/>
                    <a:p>
                      <a:pPr algn="ctr"/>
                      <a:r>
                        <a:rPr lang="en-IN" dirty="0" smtClean="0"/>
                        <a:t>Viscosity</a:t>
                      </a:r>
                      <a:endParaRPr lang="en-IN" dirty="0"/>
                    </a:p>
                  </a:txBody>
                  <a:tcPr/>
                </a:tc>
                <a:tc>
                  <a:txBody>
                    <a:bodyPr/>
                    <a:lstStyle/>
                    <a:p>
                      <a:pPr algn="ctr"/>
                      <a:r>
                        <a:rPr lang="en-IN" sz="1800" b="0" i="0" u="none" strike="noStrike" kern="1200" baseline="0" dirty="0" smtClean="0">
                          <a:solidFill>
                            <a:schemeClr val="dk1"/>
                          </a:solidFill>
                          <a:latin typeface="+mn-lt"/>
                          <a:ea typeface="+mn-ea"/>
                          <a:cs typeface="+mn-cs"/>
                        </a:rPr>
                        <a:t>Viscosity is more for sol than for dispersion medium</a:t>
                      </a:r>
                    </a:p>
                  </a:txBody>
                  <a:tcPr/>
                </a:tc>
                <a:tc>
                  <a:txBody>
                    <a:bodyPr/>
                    <a:lstStyle/>
                    <a:p>
                      <a:pPr algn="ctr"/>
                      <a:r>
                        <a:rPr lang="en-IN" sz="1800" b="0" i="0" u="none" strike="noStrike" kern="1200" baseline="0" dirty="0" smtClean="0">
                          <a:solidFill>
                            <a:schemeClr val="dk1"/>
                          </a:solidFill>
                          <a:latin typeface="+mn-lt"/>
                          <a:ea typeface="+mn-ea"/>
                          <a:cs typeface="+mn-cs"/>
                        </a:rPr>
                        <a:t>Viscosity of sol is similar to dispersion medium</a:t>
                      </a:r>
                      <a:endParaRPr lang="en-IN" dirty="0" smtClean="0"/>
                    </a:p>
                  </a:txBody>
                  <a:tcPr/>
                </a:tc>
              </a:tr>
              <a:tr h="370840">
                <a:tc>
                  <a:txBody>
                    <a:bodyPr/>
                    <a:lstStyle/>
                    <a:p>
                      <a:pPr algn="ctr"/>
                      <a:r>
                        <a:rPr lang="en-IN" sz="1800" b="0" i="0" u="none" strike="noStrike" kern="1200" baseline="0" dirty="0" smtClean="0">
                          <a:solidFill>
                            <a:schemeClr val="dk1"/>
                          </a:solidFill>
                          <a:latin typeface="+mn-lt"/>
                          <a:ea typeface="+mn-ea"/>
                          <a:cs typeface="+mn-cs"/>
                        </a:rPr>
                        <a:t>Surface Tension</a:t>
                      </a:r>
                    </a:p>
                  </a:txBody>
                  <a:tcPr/>
                </a:tc>
                <a:tc>
                  <a:txBody>
                    <a:bodyPr/>
                    <a:lstStyle/>
                    <a:p>
                      <a:pPr algn="ctr"/>
                      <a:r>
                        <a:rPr lang="en-IN" sz="1800" b="0" i="0" u="none" strike="noStrike" kern="1200" baseline="0" dirty="0" smtClean="0">
                          <a:solidFill>
                            <a:schemeClr val="dk1"/>
                          </a:solidFill>
                          <a:latin typeface="+mn-lt"/>
                          <a:ea typeface="+mn-ea"/>
                          <a:cs typeface="+mn-cs"/>
                        </a:rPr>
                        <a:t>Surface tension is less than dispersion medium</a:t>
                      </a:r>
                    </a:p>
                  </a:txBody>
                  <a:tcPr/>
                </a:tc>
                <a:tc>
                  <a:txBody>
                    <a:bodyPr/>
                    <a:lstStyle/>
                    <a:p>
                      <a:pPr algn="ctr"/>
                      <a:r>
                        <a:rPr lang="en-IN" sz="1800" b="0" i="0" u="none" strike="noStrike" kern="1200" baseline="0" dirty="0" smtClean="0">
                          <a:solidFill>
                            <a:schemeClr val="dk1"/>
                          </a:solidFill>
                          <a:latin typeface="+mn-lt"/>
                          <a:ea typeface="+mn-ea"/>
                          <a:cs typeface="+mn-cs"/>
                        </a:rPr>
                        <a:t>Surface tension of colloid sol is same for dispersion medium</a:t>
                      </a: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t>Tyndall effect</a:t>
                      </a:r>
                      <a:endParaRPr lang="en-IN"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Exhibit weak </a:t>
                      </a:r>
                      <a:r>
                        <a:rPr lang="en-IN" sz="1800" b="0" i="0" u="none" strike="noStrike" kern="1200" baseline="0" dirty="0" err="1" smtClean="0">
                          <a:solidFill>
                            <a:schemeClr val="dk1"/>
                          </a:solidFill>
                          <a:latin typeface="+mn-lt"/>
                          <a:ea typeface="+mn-ea"/>
                          <a:cs typeface="+mn-cs"/>
                        </a:rPr>
                        <a:t>tyndall</a:t>
                      </a:r>
                      <a:r>
                        <a:rPr lang="en-IN" sz="1800" b="0" i="0" u="none" strike="noStrike" kern="1200" baseline="0" dirty="0" smtClean="0">
                          <a:solidFill>
                            <a:schemeClr val="dk1"/>
                          </a:solidFill>
                          <a:latin typeface="+mn-lt"/>
                          <a:ea typeface="+mn-ea"/>
                          <a:cs typeface="+mn-cs"/>
                        </a:rPr>
                        <a:t> effect</a:t>
                      </a:r>
                      <a:endParaRPr lang="en-IN"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Exhibit strong </a:t>
                      </a:r>
                      <a:r>
                        <a:rPr lang="en-IN" sz="1800" b="0" i="0" u="none" strike="noStrike" kern="1200" baseline="0" dirty="0" err="1" smtClean="0">
                          <a:solidFill>
                            <a:schemeClr val="dk1"/>
                          </a:solidFill>
                          <a:latin typeface="+mn-lt"/>
                          <a:ea typeface="+mn-ea"/>
                          <a:cs typeface="+mn-cs"/>
                        </a:rPr>
                        <a:t>tyndall</a:t>
                      </a:r>
                      <a:r>
                        <a:rPr lang="en-IN" sz="1800" b="0" i="0" u="none" strike="noStrike" kern="1200" baseline="0" dirty="0" smtClean="0">
                          <a:solidFill>
                            <a:schemeClr val="dk1"/>
                          </a:solidFill>
                          <a:latin typeface="+mn-lt"/>
                          <a:ea typeface="+mn-ea"/>
                          <a:cs typeface="+mn-cs"/>
                        </a:rPr>
                        <a:t> effect</a:t>
                      </a:r>
                      <a:endParaRPr lang="en-IN" dirty="0" smtClean="0"/>
                    </a:p>
                  </a:txBody>
                  <a:tcPr/>
                </a:tc>
              </a:tr>
            </a:tbl>
          </a:graphicData>
        </a:graphic>
      </p:graphicFrame>
      <p:pic>
        <p:nvPicPr>
          <p:cNvPr id="3074" name="Picture 2" descr="Image result for lyophilic and lyophobic colloi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926" y="4953000"/>
            <a:ext cx="3089274" cy="16764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953000"/>
            <a:ext cx="393382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47504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792162"/>
          </a:xfrm>
        </p:spPr>
        <p:txBody>
          <a:bodyPr>
            <a:noAutofit/>
          </a:bodyPr>
          <a:lstStyle/>
          <a:p>
            <a:r>
              <a:rPr lang="en-IN" sz="2800" dirty="0"/>
              <a:t>Classification of colloids on the basis of the physical state of </a:t>
            </a:r>
            <a:r>
              <a:rPr lang="en-IN" sz="2800" dirty="0" smtClean="0"/>
              <a:t>dispersed phase </a:t>
            </a:r>
            <a:r>
              <a:rPr lang="en-IN" sz="2800" dirty="0"/>
              <a:t>and dispersion medium</a:t>
            </a:r>
          </a:p>
        </p:txBody>
      </p:sp>
      <p:graphicFrame>
        <p:nvGraphicFramePr>
          <p:cNvPr id="4" name="Table 3"/>
          <p:cNvGraphicFramePr>
            <a:graphicFrameLocks noGrp="1"/>
          </p:cNvGraphicFramePr>
          <p:nvPr>
            <p:extLst>
              <p:ext uri="{D42A27DB-BD31-4B8C-83A1-F6EECF244321}">
                <p14:modId xmlns:p14="http://schemas.microsoft.com/office/powerpoint/2010/main" val="2528528627"/>
              </p:ext>
            </p:extLst>
          </p:nvPr>
        </p:nvGraphicFramePr>
        <p:xfrm>
          <a:off x="304800" y="1371600"/>
          <a:ext cx="6819076" cy="5227320"/>
        </p:xfrm>
        <a:graphic>
          <a:graphicData uri="http://schemas.openxmlformats.org/drawingml/2006/table">
            <a:tbl>
              <a:tblPr firstRow="1" bandRow="1">
                <a:tableStyleId>{5C22544A-7EE6-4342-B048-85BDC9FD1C3A}</a:tableStyleId>
              </a:tblPr>
              <a:tblGrid>
                <a:gridCol w="1152081"/>
                <a:gridCol w="2036318"/>
                <a:gridCol w="1555560"/>
                <a:gridCol w="2075117"/>
              </a:tblGrid>
              <a:tr h="370840">
                <a:tc>
                  <a:txBody>
                    <a:bodyPr/>
                    <a:lstStyle/>
                    <a:p>
                      <a:r>
                        <a:rPr lang="en-IN" sz="1800" b="0" i="0" u="none" strike="noStrike" kern="1200" baseline="0" dirty="0" smtClean="0">
                          <a:solidFill>
                            <a:schemeClr val="lt1"/>
                          </a:solidFill>
                          <a:latin typeface="+mn-lt"/>
                          <a:ea typeface="+mn-ea"/>
                          <a:cs typeface="+mn-cs"/>
                        </a:rPr>
                        <a:t>Dispersed</a:t>
                      </a:r>
                    </a:p>
                    <a:p>
                      <a:r>
                        <a:rPr lang="en-IN" sz="1800" b="0" i="0" u="none" strike="noStrike" kern="1200" baseline="0" dirty="0" smtClean="0">
                          <a:solidFill>
                            <a:schemeClr val="lt1"/>
                          </a:solidFill>
                          <a:latin typeface="+mn-lt"/>
                          <a:ea typeface="+mn-ea"/>
                          <a:cs typeface="+mn-cs"/>
                        </a:rPr>
                        <a:t>phase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lt1"/>
                          </a:solidFill>
                          <a:latin typeface="+mn-lt"/>
                          <a:ea typeface="+mn-ea"/>
                          <a:cs typeface="+mn-cs"/>
                        </a:rPr>
                        <a:t>Dispersion medium</a:t>
                      </a:r>
                      <a:endParaRPr lang="en-IN" dirty="0" smtClean="0"/>
                    </a:p>
                  </a:txBody>
                  <a:tcPr/>
                </a:tc>
                <a:tc>
                  <a:txBody>
                    <a:bodyPr/>
                    <a:lstStyle/>
                    <a:p>
                      <a:r>
                        <a:rPr lang="en-IN" sz="1800" b="0" i="0" u="none" strike="noStrike" kern="1200" baseline="0" dirty="0" smtClean="0">
                          <a:solidFill>
                            <a:schemeClr val="lt1"/>
                          </a:solidFill>
                          <a:latin typeface="+mn-lt"/>
                          <a:ea typeface="+mn-ea"/>
                          <a:cs typeface="+mn-cs"/>
                        </a:rPr>
                        <a:t>Name</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lt1"/>
                          </a:solidFill>
                          <a:latin typeface="+mn-lt"/>
                          <a:ea typeface="+mn-ea"/>
                          <a:cs typeface="+mn-cs"/>
                        </a:rPr>
                        <a:t>Examples</a:t>
                      </a:r>
                      <a:endParaRPr lang="en-IN" dirty="0" smtClean="0"/>
                    </a:p>
                  </a:txBody>
                  <a:tcPr/>
                </a:tc>
              </a:tr>
              <a:tr h="370840">
                <a:tc>
                  <a:txBody>
                    <a:bodyPr/>
                    <a:lstStyle/>
                    <a:p>
                      <a:r>
                        <a:rPr lang="en-IN" sz="1800" b="0" i="0" u="none" strike="noStrike" kern="1200" baseline="0" dirty="0" smtClean="0">
                          <a:solidFill>
                            <a:schemeClr val="dk1"/>
                          </a:solidFill>
                          <a:latin typeface="+mn-lt"/>
                          <a:ea typeface="+mn-ea"/>
                          <a:cs typeface="+mn-cs"/>
                        </a:rPr>
                        <a:t>Solid</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Gas</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Solid aerosol</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Smoke dust, cloud</a:t>
                      </a:r>
                      <a:endParaRPr lang="en-IN" dirty="0" smtClean="0"/>
                    </a:p>
                  </a:txBody>
                  <a:tcPr/>
                </a:tc>
              </a:tr>
              <a:tr h="370840">
                <a:tc>
                  <a:txBody>
                    <a:bodyPr/>
                    <a:lstStyle/>
                    <a:p>
                      <a:r>
                        <a:rPr lang="en-IN" sz="1800" b="0" i="0" u="none" strike="noStrike" kern="1200" baseline="0" dirty="0" smtClean="0">
                          <a:solidFill>
                            <a:schemeClr val="dk1"/>
                          </a:solidFill>
                          <a:latin typeface="+mn-lt"/>
                          <a:ea typeface="+mn-ea"/>
                          <a:cs typeface="+mn-cs"/>
                        </a:rPr>
                        <a:t>Solid</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Liquid</a:t>
                      </a:r>
                      <a:endParaRPr lang="en-IN" dirty="0" smtClean="0"/>
                    </a:p>
                    <a:p>
                      <a:endParaRPr lang="en-IN" dirty="0"/>
                    </a:p>
                  </a:txBody>
                  <a:tcPr/>
                </a:tc>
                <a:tc>
                  <a:txBody>
                    <a:bodyPr/>
                    <a:lstStyle/>
                    <a:p>
                      <a:r>
                        <a:rPr lang="en-IN" sz="1800" b="0" i="0" u="none" strike="noStrike" kern="1200" baseline="0" dirty="0" smtClean="0">
                          <a:solidFill>
                            <a:schemeClr val="dk1"/>
                          </a:solidFill>
                          <a:latin typeface="+mn-lt"/>
                          <a:ea typeface="+mn-ea"/>
                          <a:cs typeface="+mn-cs"/>
                        </a:rPr>
                        <a:t>Sol</a:t>
                      </a:r>
                      <a:endParaRPr lang="en-IN" dirty="0"/>
                    </a:p>
                  </a:txBody>
                  <a:tcPr/>
                </a:tc>
                <a:tc>
                  <a:txBody>
                    <a:bodyPr/>
                    <a:lstStyle/>
                    <a:p>
                      <a:r>
                        <a:rPr lang="en-IN" sz="1800" b="0" i="0" u="none" strike="noStrike" kern="1200" baseline="0" dirty="0" smtClean="0">
                          <a:solidFill>
                            <a:schemeClr val="dk1"/>
                          </a:solidFill>
                          <a:latin typeface="+mn-lt"/>
                          <a:ea typeface="+mn-ea"/>
                          <a:cs typeface="+mn-cs"/>
                        </a:rPr>
                        <a:t>Paints, blood</a:t>
                      </a:r>
                      <a:endParaRPr lang="en-IN" dirty="0"/>
                    </a:p>
                  </a:txBody>
                  <a:tcPr/>
                </a:tc>
              </a:tr>
              <a:tr h="370840">
                <a:tc>
                  <a:txBody>
                    <a:bodyPr/>
                    <a:lstStyle/>
                    <a:p>
                      <a:r>
                        <a:rPr lang="en-IN" sz="1800" b="0" i="0" u="none" strike="noStrike" kern="1200" baseline="0" dirty="0" smtClean="0">
                          <a:solidFill>
                            <a:schemeClr val="dk1"/>
                          </a:solidFill>
                          <a:latin typeface="+mn-lt"/>
                          <a:ea typeface="+mn-ea"/>
                          <a:cs typeface="+mn-cs"/>
                        </a:rPr>
                        <a:t>Solid</a:t>
                      </a:r>
                      <a:endParaRPr lang="en-IN" dirty="0"/>
                    </a:p>
                  </a:txBody>
                  <a:tcPr/>
                </a:tc>
                <a:tc>
                  <a:txBody>
                    <a:bodyPr/>
                    <a:lstStyle/>
                    <a:p>
                      <a:r>
                        <a:rPr lang="en-IN" sz="1800" b="0" i="0" u="none" strike="noStrike" kern="1200" baseline="0" dirty="0" smtClean="0">
                          <a:solidFill>
                            <a:schemeClr val="dk1"/>
                          </a:solidFill>
                          <a:latin typeface="+mn-lt"/>
                          <a:ea typeface="+mn-ea"/>
                          <a:cs typeface="+mn-cs"/>
                        </a:rPr>
                        <a:t>Solid</a:t>
                      </a:r>
                      <a:endParaRPr lang="en-IN" dirty="0"/>
                    </a:p>
                  </a:txBody>
                  <a:tcPr/>
                </a:tc>
                <a:tc>
                  <a:txBody>
                    <a:bodyPr/>
                    <a:lstStyle/>
                    <a:p>
                      <a:r>
                        <a:rPr lang="en-IN" sz="1800" b="0" i="0" u="none" strike="noStrike" kern="1200" baseline="0" dirty="0" smtClean="0">
                          <a:solidFill>
                            <a:schemeClr val="dk1"/>
                          </a:solidFill>
                          <a:latin typeface="+mn-lt"/>
                          <a:ea typeface="+mn-ea"/>
                          <a:cs typeface="+mn-cs"/>
                        </a:rPr>
                        <a:t>Solid sol</a:t>
                      </a:r>
                      <a:endParaRPr lang="en-IN" dirty="0"/>
                    </a:p>
                  </a:txBody>
                  <a:tcPr/>
                </a:tc>
                <a:tc>
                  <a:txBody>
                    <a:bodyPr/>
                    <a:lstStyle/>
                    <a:p>
                      <a:r>
                        <a:rPr lang="en-IN" sz="1800" b="0" i="0" u="none" strike="noStrike" kern="1200" baseline="0" dirty="0" smtClean="0">
                          <a:solidFill>
                            <a:schemeClr val="dk1"/>
                          </a:solidFill>
                          <a:latin typeface="+mn-lt"/>
                          <a:ea typeface="+mn-ea"/>
                          <a:cs typeface="+mn-cs"/>
                        </a:rPr>
                        <a:t>Coloured gem</a:t>
                      </a:r>
                    </a:p>
                    <a:p>
                      <a:r>
                        <a:rPr lang="en-IN" sz="1800" b="0" i="0" u="none" strike="noStrike" kern="1200" baseline="0" dirty="0" smtClean="0">
                          <a:solidFill>
                            <a:schemeClr val="dk1"/>
                          </a:solidFill>
                          <a:latin typeface="+mn-lt"/>
                          <a:ea typeface="+mn-ea"/>
                          <a:cs typeface="+mn-cs"/>
                        </a:rPr>
                        <a:t>stones</a:t>
                      </a:r>
                      <a:endParaRPr lang="en-IN" dirty="0" smtClean="0"/>
                    </a:p>
                  </a:txBody>
                  <a:tcPr/>
                </a:tc>
              </a:tr>
              <a:tr h="370840">
                <a:tc>
                  <a:txBody>
                    <a:bodyPr/>
                    <a:lstStyle/>
                    <a:p>
                      <a:r>
                        <a:rPr lang="en-IN" sz="1800" b="0" i="0" u="none" strike="noStrike" kern="1200" baseline="0" dirty="0" smtClean="0">
                          <a:solidFill>
                            <a:schemeClr val="dk1"/>
                          </a:solidFill>
                          <a:latin typeface="+mn-lt"/>
                          <a:ea typeface="+mn-ea"/>
                          <a:cs typeface="+mn-cs"/>
                        </a:rPr>
                        <a:t>Liquid</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Solid</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Gel</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Jelly, </a:t>
                      </a:r>
                      <a:r>
                        <a:rPr lang="en-IN" sz="1800" b="0" i="0" u="none" strike="noStrike" kern="1200" baseline="0" dirty="0" err="1" smtClean="0">
                          <a:solidFill>
                            <a:schemeClr val="dk1"/>
                          </a:solidFill>
                          <a:latin typeface="+mn-lt"/>
                          <a:ea typeface="+mn-ea"/>
                          <a:cs typeface="+mn-cs"/>
                        </a:rPr>
                        <a:t>Gelatin</a:t>
                      </a:r>
                      <a:endParaRPr lang="en-IN" dirty="0" smtClean="0"/>
                    </a:p>
                  </a:txBody>
                  <a:tcPr/>
                </a:tc>
              </a:tr>
              <a:tr h="370840">
                <a:tc>
                  <a:txBody>
                    <a:bodyPr/>
                    <a:lstStyle/>
                    <a:p>
                      <a:r>
                        <a:rPr lang="en-IN" sz="1800" b="0" i="0" u="none" strike="noStrike" kern="1200" baseline="0" dirty="0" smtClean="0">
                          <a:solidFill>
                            <a:schemeClr val="dk1"/>
                          </a:solidFill>
                          <a:latin typeface="+mn-lt"/>
                          <a:ea typeface="+mn-ea"/>
                          <a:cs typeface="+mn-cs"/>
                        </a:rPr>
                        <a:t>Liquid</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Liquid</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Emulsion</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Milk, hair cream</a:t>
                      </a:r>
                      <a:endParaRPr lang="en-IN" dirty="0" smtClean="0"/>
                    </a:p>
                  </a:txBody>
                  <a:tcPr/>
                </a:tc>
              </a:tr>
              <a:tr h="370840">
                <a:tc>
                  <a:txBody>
                    <a:bodyPr/>
                    <a:lstStyle/>
                    <a:p>
                      <a:pPr algn="l"/>
                      <a:r>
                        <a:rPr lang="pt-BR" sz="1800" b="0" i="0" u="none" strike="noStrike" kern="1200" baseline="0" dirty="0" smtClean="0">
                          <a:solidFill>
                            <a:schemeClr val="dk1"/>
                          </a:solidFill>
                          <a:latin typeface="+mn-lt"/>
                          <a:ea typeface="+mn-ea"/>
                          <a:cs typeface="+mn-cs"/>
                        </a:rPr>
                        <a:t>Liquid</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b="0" i="0" u="none" strike="noStrike" kern="1200" baseline="0" dirty="0" smtClean="0">
                          <a:solidFill>
                            <a:schemeClr val="dk1"/>
                          </a:solidFill>
                          <a:latin typeface="+mn-lt"/>
                          <a:ea typeface="+mn-ea"/>
                          <a:cs typeface="+mn-cs"/>
                        </a:rPr>
                        <a:t>Gas</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b="0" i="0" u="none" strike="noStrike" kern="1200" baseline="0" dirty="0" smtClean="0">
                          <a:solidFill>
                            <a:schemeClr val="dk1"/>
                          </a:solidFill>
                          <a:latin typeface="+mn-lt"/>
                          <a:ea typeface="+mn-ea"/>
                          <a:cs typeface="+mn-cs"/>
                        </a:rPr>
                        <a:t>Liquid Aerosol</a:t>
                      </a:r>
                      <a:endParaRPr lang="en-IN" dirty="0" smtClean="0"/>
                    </a:p>
                    <a:p>
                      <a:endParaRPr lang="en-IN" dirty="0"/>
                    </a:p>
                  </a:txBody>
                  <a:tcPr/>
                </a:tc>
                <a:tc>
                  <a:txBody>
                    <a:bodyPr/>
                    <a:lstStyle/>
                    <a:p>
                      <a:r>
                        <a:rPr lang="pt-BR" sz="1800" b="0" i="0" u="none" strike="noStrike" kern="1200" baseline="0" dirty="0" smtClean="0">
                          <a:solidFill>
                            <a:schemeClr val="dk1"/>
                          </a:solidFill>
                          <a:latin typeface="+mn-lt"/>
                          <a:ea typeface="+mn-ea"/>
                          <a:cs typeface="+mn-cs"/>
                        </a:rPr>
                        <a:t>Fog, mist</a:t>
                      </a:r>
                      <a:endParaRPr lang="en-IN" dirty="0"/>
                    </a:p>
                  </a:txBody>
                  <a:tcPr/>
                </a:tc>
              </a:tr>
              <a:tr h="370840">
                <a:tc>
                  <a:txBody>
                    <a:bodyPr/>
                    <a:lstStyle/>
                    <a:p>
                      <a:r>
                        <a:rPr lang="en-IN" sz="1800" b="0" i="0" u="none" strike="noStrike" kern="1200" baseline="0" dirty="0" smtClean="0">
                          <a:solidFill>
                            <a:schemeClr val="dk1"/>
                          </a:solidFill>
                          <a:latin typeface="+mn-lt"/>
                          <a:ea typeface="+mn-ea"/>
                          <a:cs typeface="+mn-cs"/>
                        </a:rPr>
                        <a:t>Gas</a:t>
                      </a:r>
                      <a:endParaRPr lang="en-IN" dirty="0"/>
                    </a:p>
                  </a:txBody>
                  <a:tcPr/>
                </a:tc>
                <a:tc>
                  <a:txBody>
                    <a:bodyPr/>
                    <a:lstStyle/>
                    <a:p>
                      <a:r>
                        <a:rPr lang="en-IN" sz="1800" b="0" i="0" u="none" strike="noStrike" kern="1200" baseline="0" dirty="0" smtClean="0">
                          <a:solidFill>
                            <a:schemeClr val="dk1"/>
                          </a:solidFill>
                          <a:latin typeface="+mn-lt"/>
                          <a:ea typeface="+mn-ea"/>
                          <a:cs typeface="+mn-cs"/>
                        </a:rPr>
                        <a:t>Solid</a:t>
                      </a:r>
                      <a:endParaRPr lang="en-IN" dirty="0"/>
                    </a:p>
                  </a:txBody>
                  <a:tcPr/>
                </a:tc>
                <a:tc>
                  <a:txBody>
                    <a:bodyPr/>
                    <a:lstStyle/>
                    <a:p>
                      <a:r>
                        <a:rPr lang="en-IN" sz="1800" b="0" i="0" u="none" strike="noStrike" kern="1200" baseline="0" dirty="0" smtClean="0">
                          <a:solidFill>
                            <a:schemeClr val="dk1"/>
                          </a:solidFill>
                          <a:latin typeface="+mn-lt"/>
                          <a:ea typeface="+mn-ea"/>
                          <a:cs typeface="+mn-cs"/>
                        </a:rPr>
                        <a:t>Solid sol</a:t>
                      </a:r>
                      <a:endParaRPr lang="en-IN" dirty="0"/>
                    </a:p>
                  </a:txBody>
                  <a:tcPr/>
                </a:tc>
                <a:tc>
                  <a:txBody>
                    <a:bodyPr/>
                    <a:lstStyle/>
                    <a:p>
                      <a:r>
                        <a:rPr lang="en-IN" sz="1800" b="0" i="0" u="none" strike="noStrike" kern="1200" baseline="0" dirty="0" smtClean="0">
                          <a:solidFill>
                            <a:schemeClr val="dk1"/>
                          </a:solidFill>
                          <a:latin typeface="+mn-lt"/>
                          <a:ea typeface="+mn-ea"/>
                          <a:cs typeface="+mn-cs"/>
                        </a:rPr>
                        <a:t>Pumice stone, foam</a:t>
                      </a:r>
                    </a:p>
                    <a:p>
                      <a:r>
                        <a:rPr lang="en-IN" sz="1800" b="0" i="0" u="none" strike="noStrike" kern="1200" baseline="0" dirty="0" smtClean="0">
                          <a:solidFill>
                            <a:schemeClr val="dk1"/>
                          </a:solidFill>
                          <a:latin typeface="+mn-lt"/>
                          <a:ea typeface="+mn-ea"/>
                          <a:cs typeface="+mn-cs"/>
                        </a:rPr>
                        <a:t>rubber</a:t>
                      </a:r>
                      <a:endParaRPr lang="en-IN" dirty="0" smtClean="0"/>
                    </a:p>
                  </a:txBody>
                  <a:tcPr/>
                </a:tc>
              </a:tr>
              <a:tr h="370840">
                <a:tc>
                  <a:txBody>
                    <a:bodyPr/>
                    <a:lstStyle/>
                    <a:p>
                      <a:r>
                        <a:rPr lang="en-IN" sz="1800" b="0" i="0" u="none" strike="noStrike" kern="1200" baseline="0" dirty="0" smtClean="0">
                          <a:solidFill>
                            <a:schemeClr val="dk1"/>
                          </a:solidFill>
                          <a:latin typeface="+mn-lt"/>
                          <a:ea typeface="+mn-ea"/>
                          <a:cs typeface="+mn-cs"/>
                        </a:rPr>
                        <a:t>Gas</a:t>
                      </a:r>
                      <a:endParaRPr lang="en-IN" dirty="0"/>
                    </a:p>
                  </a:txBody>
                  <a:tcPr/>
                </a:tc>
                <a:tc>
                  <a:txBody>
                    <a:bodyPr/>
                    <a:lstStyle/>
                    <a:p>
                      <a:r>
                        <a:rPr lang="en-IN" sz="1800" b="0" i="0" u="none" strike="noStrike" kern="1200" baseline="0" dirty="0" smtClean="0">
                          <a:solidFill>
                            <a:schemeClr val="dk1"/>
                          </a:solidFill>
                          <a:latin typeface="+mn-lt"/>
                          <a:ea typeface="+mn-ea"/>
                          <a:cs typeface="+mn-cs"/>
                        </a:rPr>
                        <a:t>Liquid</a:t>
                      </a:r>
                      <a:endParaRPr lang="en-IN" dirty="0"/>
                    </a:p>
                  </a:txBody>
                  <a:tcPr/>
                </a:tc>
                <a:tc>
                  <a:txBody>
                    <a:bodyPr/>
                    <a:lstStyle/>
                    <a:p>
                      <a:r>
                        <a:rPr lang="en-IN" sz="1800" b="0" i="0" u="none" strike="noStrike" kern="1200" baseline="0" dirty="0" smtClean="0">
                          <a:solidFill>
                            <a:schemeClr val="dk1"/>
                          </a:solidFill>
                          <a:latin typeface="+mn-lt"/>
                          <a:ea typeface="+mn-ea"/>
                          <a:cs typeface="+mn-cs"/>
                        </a:rPr>
                        <a:t>Foam</a:t>
                      </a:r>
                      <a:endParaRPr lang="en-IN" dirty="0"/>
                    </a:p>
                  </a:txBody>
                  <a:tcPr/>
                </a:tc>
                <a:tc>
                  <a:txBody>
                    <a:bodyPr/>
                    <a:lstStyle/>
                    <a:p>
                      <a:r>
                        <a:rPr lang="en-IN" sz="1800" b="0" i="0" u="none" strike="noStrike" kern="1200" baseline="0" dirty="0" smtClean="0">
                          <a:solidFill>
                            <a:schemeClr val="dk1"/>
                          </a:solidFill>
                          <a:latin typeface="+mn-lt"/>
                          <a:ea typeface="+mn-ea"/>
                          <a:cs typeface="+mn-cs"/>
                        </a:rPr>
                        <a:t>Whipped cream</a:t>
                      </a:r>
                    </a:p>
                    <a:p>
                      <a:r>
                        <a:rPr lang="en-IN" sz="1800" b="0" i="0" u="none" strike="noStrike" kern="1200" baseline="0" dirty="0" smtClean="0">
                          <a:solidFill>
                            <a:schemeClr val="dk1"/>
                          </a:solidFill>
                          <a:latin typeface="+mn-lt"/>
                          <a:ea typeface="+mn-ea"/>
                          <a:cs typeface="+mn-cs"/>
                        </a:rPr>
                        <a:t>froth</a:t>
                      </a:r>
                      <a:endParaRPr lang="en-IN" dirty="0" smtClean="0"/>
                    </a:p>
                    <a:p>
                      <a:endParaRPr lang="en-IN" dirty="0" smtClean="0"/>
                    </a:p>
                  </a:txBody>
                  <a:tcPr/>
                </a:tc>
              </a:tr>
            </a:tbl>
          </a:graphicData>
        </a:graphic>
      </p:graphicFrame>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696200" y="1447800"/>
            <a:ext cx="1447800" cy="856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Image result for pain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1" y="2213785"/>
            <a:ext cx="1371600" cy="834215"/>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2971800"/>
            <a:ext cx="1295401" cy="82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83514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445" y="82909"/>
            <a:ext cx="8229600" cy="526691"/>
          </a:xfrm>
        </p:spPr>
        <p:style>
          <a:lnRef idx="1">
            <a:schemeClr val="accent6"/>
          </a:lnRef>
          <a:fillRef idx="2">
            <a:schemeClr val="accent6"/>
          </a:fillRef>
          <a:effectRef idx="1">
            <a:schemeClr val="accent6"/>
          </a:effectRef>
          <a:fontRef idx="minor">
            <a:schemeClr val="dk1"/>
          </a:fontRef>
        </p:style>
        <p:txBody>
          <a:bodyPr>
            <a:normAutofit/>
          </a:bodyPr>
          <a:lstStyle/>
          <a:p>
            <a:r>
              <a:rPr lang="en-IN" sz="2800" dirty="0" smtClean="0"/>
              <a:t>Difference between true solution and colloidal solution</a:t>
            </a:r>
            <a:endParaRPr lang="en-IN" sz="2800" dirty="0"/>
          </a:p>
        </p:txBody>
      </p:sp>
      <p:graphicFrame>
        <p:nvGraphicFramePr>
          <p:cNvPr id="4" name="Table 3"/>
          <p:cNvGraphicFramePr>
            <a:graphicFrameLocks noGrp="1"/>
          </p:cNvGraphicFramePr>
          <p:nvPr>
            <p:extLst>
              <p:ext uri="{D42A27DB-BD31-4B8C-83A1-F6EECF244321}">
                <p14:modId xmlns:p14="http://schemas.microsoft.com/office/powerpoint/2010/main" val="2268509285"/>
              </p:ext>
            </p:extLst>
          </p:nvPr>
        </p:nvGraphicFramePr>
        <p:xfrm>
          <a:off x="228600" y="817880"/>
          <a:ext cx="8686800" cy="3754120"/>
        </p:xfrm>
        <a:graphic>
          <a:graphicData uri="http://schemas.openxmlformats.org/drawingml/2006/table">
            <a:tbl>
              <a:tblPr firstRow="1" bandRow="1">
                <a:tableStyleId>{5C22544A-7EE6-4342-B048-85BDC9FD1C3A}</a:tableStyleId>
              </a:tblPr>
              <a:tblGrid>
                <a:gridCol w="2895600"/>
                <a:gridCol w="2895600"/>
                <a:gridCol w="2895600"/>
              </a:tblGrid>
              <a:tr h="370840">
                <a:tc>
                  <a:txBody>
                    <a:bodyPr/>
                    <a:lstStyle/>
                    <a:p>
                      <a:r>
                        <a:rPr lang="en-IN" dirty="0" smtClean="0"/>
                        <a:t>Property</a:t>
                      </a:r>
                      <a:endParaRPr lang="en-IN" dirty="0"/>
                    </a:p>
                  </a:txBody>
                  <a:tcPr/>
                </a:tc>
                <a:tc>
                  <a:txBody>
                    <a:bodyPr/>
                    <a:lstStyle/>
                    <a:p>
                      <a:r>
                        <a:rPr lang="en-IN" dirty="0" smtClean="0"/>
                        <a:t>True solution</a:t>
                      </a:r>
                      <a:endParaRPr lang="en-IN" dirty="0"/>
                    </a:p>
                  </a:txBody>
                  <a:tcPr/>
                </a:tc>
                <a:tc>
                  <a:txBody>
                    <a:bodyPr/>
                    <a:lstStyle/>
                    <a:p>
                      <a:r>
                        <a:rPr lang="en-IN" dirty="0" smtClean="0"/>
                        <a:t>Colloidal solution</a:t>
                      </a:r>
                      <a:endParaRPr lang="en-IN" dirty="0"/>
                    </a:p>
                  </a:txBody>
                  <a:tcPr/>
                </a:tc>
              </a:tr>
              <a:tr h="370840">
                <a:tc>
                  <a:txBody>
                    <a:bodyPr/>
                    <a:lstStyle/>
                    <a:p>
                      <a:r>
                        <a:rPr lang="en-IN" dirty="0" smtClean="0"/>
                        <a:t>Particle size</a:t>
                      </a:r>
                      <a:endParaRPr lang="en-IN" dirty="0"/>
                    </a:p>
                  </a:txBody>
                  <a:tcPr/>
                </a:tc>
                <a:tc>
                  <a:txBody>
                    <a:bodyPr/>
                    <a:lstStyle/>
                    <a:p>
                      <a:r>
                        <a:rPr lang="en-IN" dirty="0" smtClean="0"/>
                        <a:t>Less than 10 - 7 cm</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Between 10 - 5 and 10 - 7 cm</a:t>
                      </a:r>
                    </a:p>
                    <a:p>
                      <a:endParaRPr lang="en-IN" dirty="0"/>
                    </a:p>
                  </a:txBody>
                  <a:tcPr/>
                </a:tc>
              </a:tr>
              <a:tr h="370840">
                <a:tc>
                  <a:txBody>
                    <a:bodyPr/>
                    <a:lstStyle/>
                    <a:p>
                      <a:r>
                        <a:rPr lang="en-IN" sz="1800" b="0" i="0" u="none" strike="noStrike" kern="1200" baseline="0" dirty="0" smtClean="0">
                          <a:solidFill>
                            <a:schemeClr val="dk1"/>
                          </a:solidFill>
                          <a:latin typeface="+mn-lt"/>
                          <a:ea typeface="+mn-ea"/>
                          <a:cs typeface="+mn-cs"/>
                        </a:rPr>
                        <a:t>Visibility of</a:t>
                      </a:r>
                    </a:p>
                    <a:p>
                      <a:r>
                        <a:rPr lang="en-IN" sz="1800" b="0" i="0" u="none" strike="noStrike" kern="1200" baseline="0" dirty="0" smtClean="0">
                          <a:solidFill>
                            <a:schemeClr val="dk1"/>
                          </a:solidFill>
                          <a:latin typeface="+mn-lt"/>
                          <a:ea typeface="+mn-ea"/>
                          <a:cs typeface="+mn-cs"/>
                        </a:rPr>
                        <a:t>particles</a:t>
                      </a:r>
                    </a:p>
                  </a:txBody>
                  <a:tcPr/>
                </a:tc>
                <a:tc>
                  <a:txBody>
                    <a:bodyPr/>
                    <a:lstStyle/>
                    <a:p>
                      <a:r>
                        <a:rPr lang="en-IN" sz="1800" b="0" i="0" u="none" strike="noStrike" kern="1200" baseline="0" dirty="0" smtClean="0">
                          <a:solidFill>
                            <a:schemeClr val="dk1"/>
                          </a:solidFill>
                          <a:latin typeface="+mn-lt"/>
                          <a:ea typeface="+mn-ea"/>
                          <a:cs typeface="+mn-cs"/>
                        </a:rPr>
                        <a:t>Invisible to naked eye and</a:t>
                      </a:r>
                    </a:p>
                    <a:p>
                      <a:r>
                        <a:rPr lang="en-IN" sz="1800" b="0" i="0" u="none" strike="noStrike" kern="1200" baseline="0" dirty="0" smtClean="0">
                          <a:solidFill>
                            <a:schemeClr val="dk1"/>
                          </a:solidFill>
                          <a:latin typeface="+mn-lt"/>
                          <a:ea typeface="+mn-ea"/>
                          <a:cs typeface="+mn-cs"/>
                        </a:rPr>
                        <a:t>even not under powerful</a:t>
                      </a:r>
                    </a:p>
                    <a:p>
                      <a:r>
                        <a:rPr lang="en-IN" sz="1800" b="0" i="0" u="none" strike="noStrike" kern="1200" baseline="0" dirty="0" smtClean="0">
                          <a:solidFill>
                            <a:schemeClr val="dk1"/>
                          </a:solidFill>
                          <a:latin typeface="+mn-lt"/>
                          <a:ea typeface="+mn-ea"/>
                          <a:cs typeface="+mn-cs"/>
                        </a:rPr>
                        <a:t>microscope</a:t>
                      </a:r>
                    </a:p>
                    <a:p>
                      <a:endParaRPr lang="en-IN" dirty="0"/>
                    </a:p>
                  </a:txBody>
                  <a:tcPr/>
                </a:tc>
                <a:tc>
                  <a:txBody>
                    <a:bodyPr/>
                    <a:lstStyle/>
                    <a:p>
                      <a:r>
                        <a:rPr lang="en-IN" sz="1800" b="0" i="0" u="none" strike="noStrike" kern="1200" baseline="0" dirty="0" smtClean="0">
                          <a:solidFill>
                            <a:schemeClr val="dk1"/>
                          </a:solidFill>
                          <a:latin typeface="+mn-lt"/>
                          <a:ea typeface="+mn-ea"/>
                          <a:cs typeface="+mn-cs"/>
                        </a:rPr>
                        <a:t>Invisible to naked eye. Visible</a:t>
                      </a:r>
                    </a:p>
                    <a:p>
                      <a:r>
                        <a:rPr lang="en-IN" sz="1800" b="0" i="0" u="none" strike="noStrike" kern="1200" baseline="0" dirty="0" smtClean="0">
                          <a:solidFill>
                            <a:schemeClr val="dk1"/>
                          </a:solidFill>
                          <a:latin typeface="+mn-lt"/>
                          <a:ea typeface="+mn-ea"/>
                          <a:cs typeface="+mn-cs"/>
                        </a:rPr>
                        <a:t>under powerful microscope</a:t>
                      </a:r>
                      <a:endParaRPr lang="en-IN" dirty="0" smtClean="0"/>
                    </a:p>
                    <a:p>
                      <a:endParaRPr lang="en-IN" dirty="0"/>
                    </a:p>
                  </a:txBody>
                  <a:tcPr/>
                </a:tc>
              </a:tr>
              <a:tr h="370840">
                <a:tc>
                  <a:txBody>
                    <a:bodyPr/>
                    <a:lstStyle/>
                    <a:p>
                      <a:r>
                        <a:rPr lang="en-IN" sz="1800" b="0" i="0" u="none" strike="noStrike" kern="1200" baseline="0" dirty="0" smtClean="0">
                          <a:solidFill>
                            <a:schemeClr val="dk1"/>
                          </a:solidFill>
                          <a:latin typeface="+mn-lt"/>
                          <a:ea typeface="+mn-ea"/>
                          <a:cs typeface="+mn-cs"/>
                        </a:rPr>
                        <a:t>Sedimentation of</a:t>
                      </a:r>
                    </a:p>
                    <a:p>
                      <a:r>
                        <a:rPr lang="en-IN" sz="1800" b="0" i="0" u="none" strike="noStrike" kern="1200" baseline="0" dirty="0" smtClean="0">
                          <a:solidFill>
                            <a:schemeClr val="dk1"/>
                          </a:solidFill>
                          <a:latin typeface="+mn-lt"/>
                          <a:ea typeface="+mn-ea"/>
                          <a:cs typeface="+mn-cs"/>
                        </a:rPr>
                        <a:t>particles</a:t>
                      </a:r>
                      <a:endParaRPr lang="en-IN" dirty="0"/>
                    </a:p>
                  </a:txBody>
                  <a:tcPr/>
                </a:tc>
                <a:tc>
                  <a:txBody>
                    <a:bodyPr/>
                    <a:lstStyle/>
                    <a:p>
                      <a:r>
                        <a:rPr lang="en-IN" sz="1800" b="0" i="0" u="none" strike="noStrike" kern="1200" baseline="0" dirty="0" smtClean="0">
                          <a:solidFill>
                            <a:schemeClr val="dk1"/>
                          </a:solidFill>
                          <a:latin typeface="+mn-lt"/>
                          <a:ea typeface="+mn-ea"/>
                          <a:cs typeface="+mn-cs"/>
                        </a:rPr>
                        <a:t>Do not settle down</a:t>
                      </a:r>
                      <a:endParaRPr lang="en-IN" dirty="0"/>
                    </a:p>
                  </a:txBody>
                  <a:tcPr/>
                </a:tc>
                <a:tc>
                  <a:txBody>
                    <a:bodyPr/>
                    <a:lstStyle/>
                    <a:p>
                      <a:r>
                        <a:rPr lang="en-IN" sz="1800" b="0" i="0" u="none" strike="noStrike" kern="1200" baseline="0" dirty="0" smtClean="0">
                          <a:solidFill>
                            <a:schemeClr val="dk1"/>
                          </a:solidFill>
                          <a:latin typeface="+mn-lt"/>
                          <a:ea typeface="+mn-ea"/>
                          <a:cs typeface="+mn-cs"/>
                        </a:rPr>
                        <a:t>Settle down under high</a:t>
                      </a:r>
                    </a:p>
                    <a:p>
                      <a:r>
                        <a:rPr lang="en-IN" sz="1800" b="0" i="0" u="none" strike="noStrike" kern="1200" baseline="0" dirty="0" smtClean="0">
                          <a:solidFill>
                            <a:schemeClr val="dk1"/>
                          </a:solidFill>
                          <a:latin typeface="+mn-lt"/>
                          <a:ea typeface="+mn-ea"/>
                          <a:cs typeface="+mn-cs"/>
                        </a:rPr>
                        <a:t>centrifugation</a:t>
                      </a:r>
                      <a:endParaRPr lang="en-IN" dirty="0" smtClean="0"/>
                    </a:p>
                    <a:p>
                      <a:endParaRPr lang="en-IN" dirty="0"/>
                    </a:p>
                  </a:txBody>
                  <a:tcPr/>
                </a:tc>
              </a:tr>
              <a:tr h="370840">
                <a:tc>
                  <a:txBody>
                    <a:bodyPr/>
                    <a:lstStyle/>
                    <a:p>
                      <a:r>
                        <a:rPr lang="en-IN" sz="1800" b="0" i="0" u="none" strike="noStrike" kern="1200" baseline="0" dirty="0" smtClean="0">
                          <a:solidFill>
                            <a:schemeClr val="dk1"/>
                          </a:solidFill>
                          <a:latin typeface="+mn-lt"/>
                          <a:ea typeface="+mn-ea"/>
                          <a:cs typeface="+mn-cs"/>
                        </a:rPr>
                        <a:t>Filtration through</a:t>
                      </a:r>
                    </a:p>
                    <a:p>
                      <a:r>
                        <a:rPr lang="en-IN" sz="1800" b="0" i="0" u="none" strike="noStrike" kern="1200" baseline="0" dirty="0" smtClean="0">
                          <a:solidFill>
                            <a:schemeClr val="dk1"/>
                          </a:solidFill>
                          <a:latin typeface="+mn-lt"/>
                          <a:ea typeface="+mn-ea"/>
                          <a:cs typeface="+mn-cs"/>
                        </a:rPr>
                        <a:t>filter paper</a:t>
                      </a:r>
                      <a:endParaRPr lang="en-IN" dirty="0"/>
                    </a:p>
                  </a:txBody>
                  <a:tcPr/>
                </a:tc>
                <a:tc>
                  <a:txBody>
                    <a:bodyPr/>
                    <a:lstStyle/>
                    <a:p>
                      <a:r>
                        <a:rPr lang="en-IN" sz="1800" b="0" i="0" u="none" strike="noStrike" kern="1200" baseline="0" dirty="0" smtClean="0">
                          <a:solidFill>
                            <a:schemeClr val="dk1"/>
                          </a:solidFill>
                          <a:latin typeface="+mn-lt"/>
                          <a:ea typeface="+mn-ea"/>
                          <a:cs typeface="+mn-cs"/>
                        </a:rPr>
                        <a:t>No residue is formed</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Residue is formed</a:t>
                      </a:r>
                      <a:endParaRPr lang="en-IN" dirty="0" smtClean="0"/>
                    </a:p>
                    <a:p>
                      <a:endParaRPr lang="en-IN" dirty="0"/>
                    </a:p>
                  </a:txBody>
                  <a:tcPr/>
                </a:tc>
              </a:tr>
            </a:tbl>
          </a:graphicData>
        </a:graphic>
      </p:graphicFrame>
      <p:sp>
        <p:nvSpPr>
          <p:cNvPr id="5" name="Rectangle 4"/>
          <p:cNvSpPr/>
          <p:nvPr/>
        </p:nvSpPr>
        <p:spPr>
          <a:xfrm>
            <a:off x="152400" y="4800600"/>
            <a:ext cx="8839200" cy="923330"/>
          </a:xfrm>
          <a:prstGeom prst="rect">
            <a:avLst/>
          </a:prstGeom>
          <a:ln>
            <a:solidFill>
              <a:schemeClr val="accent1"/>
            </a:solidFill>
          </a:ln>
        </p:spPr>
        <p:txBody>
          <a:bodyPr wrap="square">
            <a:spAutoFit/>
          </a:bodyPr>
          <a:lstStyle/>
          <a:p>
            <a:pPr algn="just"/>
            <a:r>
              <a:rPr lang="en-IN" b="1" dirty="0" smtClean="0"/>
              <a:t>True solution: </a:t>
            </a:r>
            <a:r>
              <a:rPr lang="en-IN" dirty="0" smtClean="0"/>
              <a:t>A </a:t>
            </a:r>
            <a:r>
              <a:rPr lang="en-IN" dirty="0"/>
              <a:t>true solution is a homogeneous solution in which the </a:t>
            </a:r>
            <a:r>
              <a:rPr lang="en-IN" dirty="0" smtClean="0"/>
              <a:t>solute particles </a:t>
            </a:r>
            <a:r>
              <a:rPr lang="en-IN" dirty="0"/>
              <a:t>have diameters less than 10-7cm. i.e., the solute particles are of </a:t>
            </a:r>
            <a:r>
              <a:rPr lang="en-IN" dirty="0" smtClean="0"/>
              <a:t>molecular dimensions. The </a:t>
            </a:r>
            <a:r>
              <a:rPr lang="en-IN" dirty="0"/>
              <a:t>particles are invisible even under powerful </a:t>
            </a:r>
            <a:r>
              <a:rPr lang="en-IN" dirty="0" smtClean="0"/>
              <a:t>microscopes.</a:t>
            </a:r>
            <a:endParaRPr lang="en-IN" dirty="0"/>
          </a:p>
        </p:txBody>
      </p:sp>
      <p:sp>
        <p:nvSpPr>
          <p:cNvPr id="6" name="Rectangle 5"/>
          <p:cNvSpPr/>
          <p:nvPr/>
        </p:nvSpPr>
        <p:spPr>
          <a:xfrm>
            <a:off x="152400" y="5748029"/>
            <a:ext cx="8839200" cy="923330"/>
          </a:xfrm>
          <a:prstGeom prst="rect">
            <a:avLst/>
          </a:prstGeom>
          <a:ln>
            <a:solidFill>
              <a:schemeClr val="accent1"/>
            </a:solidFill>
          </a:ln>
        </p:spPr>
        <p:txBody>
          <a:bodyPr wrap="square">
            <a:spAutoFit/>
          </a:bodyPr>
          <a:lstStyle/>
          <a:p>
            <a:pPr algn="just"/>
            <a:r>
              <a:rPr lang="en-IN" dirty="0"/>
              <a:t>The </a:t>
            </a:r>
            <a:r>
              <a:rPr lang="en-IN" dirty="0">
                <a:solidFill>
                  <a:srgbClr val="C00000"/>
                </a:solidFill>
              </a:rPr>
              <a:t>colloidal particles were observed to be in constant motion in a </a:t>
            </a:r>
            <a:r>
              <a:rPr lang="en-IN" dirty="0" err="1">
                <a:solidFill>
                  <a:srgbClr val="C00000"/>
                </a:solidFill>
              </a:rPr>
              <a:t>zig</a:t>
            </a:r>
            <a:r>
              <a:rPr lang="en-IN" dirty="0">
                <a:solidFill>
                  <a:srgbClr val="C00000"/>
                </a:solidFill>
              </a:rPr>
              <a:t> </a:t>
            </a:r>
            <a:r>
              <a:rPr lang="en-IN" dirty="0" err="1">
                <a:solidFill>
                  <a:srgbClr val="C00000"/>
                </a:solidFill>
              </a:rPr>
              <a:t>zag</a:t>
            </a:r>
            <a:r>
              <a:rPr lang="en-IN" dirty="0">
                <a:solidFill>
                  <a:srgbClr val="C00000"/>
                </a:solidFill>
              </a:rPr>
              <a:t> path </a:t>
            </a:r>
            <a:r>
              <a:rPr lang="en-IN" dirty="0"/>
              <a:t>in </a:t>
            </a:r>
            <a:r>
              <a:rPr lang="en-IN" dirty="0" smtClean="0"/>
              <a:t>all possible </a:t>
            </a:r>
            <a:r>
              <a:rPr lang="en-IN" dirty="0"/>
              <a:t>directions. This motion is known a </a:t>
            </a:r>
            <a:r>
              <a:rPr lang="en-IN" dirty="0">
                <a:solidFill>
                  <a:srgbClr val="C00000"/>
                </a:solidFill>
              </a:rPr>
              <a:t>Brownian motion</a:t>
            </a:r>
            <a:r>
              <a:rPr lang="en-IN" dirty="0"/>
              <a:t>. It arises because of </a:t>
            </a:r>
            <a:r>
              <a:rPr lang="en-IN" dirty="0" smtClean="0"/>
              <a:t>the impact of solvent </a:t>
            </a:r>
            <a:r>
              <a:rPr lang="en-IN" dirty="0"/>
              <a:t>molecules on the colloidal particles. The forces are unequal </a:t>
            </a:r>
            <a:r>
              <a:rPr lang="en-IN" dirty="0" smtClean="0"/>
              <a:t>from different </a:t>
            </a:r>
            <a:r>
              <a:rPr lang="en-IN" dirty="0"/>
              <a:t>directions.</a:t>
            </a:r>
          </a:p>
        </p:txBody>
      </p:sp>
    </p:spTree>
    <p:extLst>
      <p:ext uri="{BB962C8B-B14F-4D97-AF65-F5344CB8AC3E}">
        <p14:creationId xmlns:p14="http://schemas.microsoft.com/office/powerpoint/2010/main" val="41771024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23" y="76200"/>
            <a:ext cx="8664677" cy="457200"/>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en-IN" sz="2800" dirty="0" smtClean="0"/>
              <a:t>Properties of colloidal system</a:t>
            </a:r>
            <a:endParaRPr lang="en-IN" sz="2800" dirty="0"/>
          </a:p>
        </p:txBody>
      </p:sp>
      <p:sp>
        <p:nvSpPr>
          <p:cNvPr id="4" name="Rectangle 3"/>
          <p:cNvSpPr/>
          <p:nvPr/>
        </p:nvSpPr>
        <p:spPr>
          <a:xfrm>
            <a:off x="228600" y="762000"/>
            <a:ext cx="8686800" cy="5940088"/>
          </a:xfrm>
          <a:prstGeom prst="rect">
            <a:avLst/>
          </a:prstGeom>
          <a:ln>
            <a:solidFill>
              <a:schemeClr val="accent1"/>
            </a:solidFill>
          </a:ln>
        </p:spPr>
        <p:txBody>
          <a:bodyPr wrap="square">
            <a:spAutoFit/>
          </a:bodyPr>
          <a:lstStyle/>
          <a:p>
            <a:pPr algn="just"/>
            <a:r>
              <a:rPr lang="en-IN" sz="2000" dirty="0"/>
              <a:t>The colloidal system will have two phases one is a dispersed phase and a </a:t>
            </a:r>
            <a:r>
              <a:rPr lang="en-IN" sz="2000" dirty="0" smtClean="0"/>
              <a:t>dispersion </a:t>
            </a:r>
            <a:r>
              <a:rPr lang="en-IN" sz="2000" dirty="0"/>
              <a:t>medium. The state of aggregation of the dispersed phase and the intensity of </a:t>
            </a:r>
            <a:r>
              <a:rPr lang="en-IN" sz="2000" dirty="0" smtClean="0"/>
              <a:t>its interaction </a:t>
            </a:r>
            <a:r>
              <a:rPr lang="en-IN" sz="2000" dirty="0"/>
              <a:t>with the dispersion medium determines many fundamental characteristics </a:t>
            </a:r>
            <a:r>
              <a:rPr lang="en-IN" sz="2000" dirty="0" smtClean="0"/>
              <a:t>of the </a:t>
            </a:r>
            <a:r>
              <a:rPr lang="en-IN" sz="2000" dirty="0"/>
              <a:t>colloid system.</a:t>
            </a:r>
            <a:endParaRPr lang="en-IN" sz="2000" dirty="0" smtClean="0"/>
          </a:p>
          <a:p>
            <a:pPr algn="just"/>
            <a:endParaRPr lang="en-IN" sz="2000" dirty="0"/>
          </a:p>
          <a:p>
            <a:pPr marL="342900" indent="-342900" algn="just">
              <a:buBlip>
                <a:blip r:embed="rId2"/>
              </a:buBlip>
            </a:pPr>
            <a:r>
              <a:rPr lang="en-IN" sz="2000" dirty="0" err="1" smtClean="0"/>
              <a:t>Lyophillic</a:t>
            </a:r>
            <a:r>
              <a:rPr lang="en-IN" sz="2000" dirty="0" smtClean="0"/>
              <a:t> </a:t>
            </a:r>
            <a:r>
              <a:rPr lang="en-IN" sz="2000" dirty="0"/>
              <a:t>colloids have a strong attraction for the molecules of </a:t>
            </a:r>
            <a:r>
              <a:rPr lang="en-IN" sz="2000" dirty="0" smtClean="0"/>
              <a:t>dispersion medium </a:t>
            </a:r>
            <a:r>
              <a:rPr lang="en-IN" sz="2000" dirty="0"/>
              <a:t>and thus binding large number of them into so called solvent </a:t>
            </a:r>
            <a:r>
              <a:rPr lang="en-IN" sz="2000" dirty="0" smtClean="0"/>
              <a:t>shells.</a:t>
            </a:r>
          </a:p>
          <a:p>
            <a:pPr algn="just"/>
            <a:endParaRPr lang="en-IN" sz="2000" dirty="0"/>
          </a:p>
          <a:p>
            <a:pPr marL="342900" indent="-342900" algn="just">
              <a:buBlip>
                <a:blip r:embed="rId2"/>
              </a:buBlip>
            </a:pPr>
            <a:r>
              <a:rPr lang="en-IN" sz="2000" dirty="0"/>
              <a:t>In lyophobic colloids the particles do not interact so strongly with the </a:t>
            </a:r>
            <a:r>
              <a:rPr lang="en-IN" sz="2000" dirty="0" smtClean="0"/>
              <a:t>molecules of </a:t>
            </a:r>
            <a:r>
              <a:rPr lang="en-IN" sz="2000" dirty="0"/>
              <a:t>the surrounding </a:t>
            </a:r>
            <a:r>
              <a:rPr lang="en-IN" sz="2000" dirty="0" smtClean="0"/>
              <a:t>medium</a:t>
            </a:r>
          </a:p>
          <a:p>
            <a:pPr algn="just"/>
            <a:endParaRPr lang="en-IN" sz="2000" dirty="0"/>
          </a:p>
          <a:p>
            <a:pPr marL="342900" indent="-342900" algn="just">
              <a:buBlip>
                <a:blip r:embed="rId2"/>
              </a:buBlip>
            </a:pPr>
            <a:r>
              <a:rPr lang="en-IN" sz="2000" dirty="0"/>
              <a:t>Lyophobic colloids are heterogeneous and are highly disperse colloidal </a:t>
            </a:r>
            <a:r>
              <a:rPr lang="en-IN" sz="2000" dirty="0" smtClean="0"/>
              <a:t>systems</a:t>
            </a:r>
          </a:p>
          <a:p>
            <a:pPr algn="just"/>
            <a:endParaRPr lang="en-IN" sz="2000" dirty="0"/>
          </a:p>
          <a:p>
            <a:pPr marL="342900" indent="-342900" algn="just">
              <a:buBlip>
                <a:blip r:embed="rId2"/>
              </a:buBlip>
            </a:pPr>
            <a:r>
              <a:rPr lang="en-IN" sz="2000" dirty="0" err="1"/>
              <a:t>Lyophillic</a:t>
            </a:r>
            <a:r>
              <a:rPr lang="en-IN" sz="2000" dirty="0"/>
              <a:t> colloids are in fact true solutions which mean that molecular </a:t>
            </a:r>
            <a:r>
              <a:rPr lang="en-IN" sz="2000" dirty="0" smtClean="0"/>
              <a:t>species disperse </a:t>
            </a:r>
            <a:r>
              <a:rPr lang="en-IN" sz="2000" dirty="0"/>
              <a:t>homogenous in the system and not colloids</a:t>
            </a:r>
            <a:r>
              <a:rPr lang="en-IN" sz="2000" dirty="0" smtClean="0"/>
              <a:t>.</a:t>
            </a:r>
          </a:p>
          <a:p>
            <a:pPr algn="just"/>
            <a:endParaRPr lang="en-IN" sz="2000" dirty="0"/>
          </a:p>
          <a:p>
            <a:pPr marL="342900" indent="-342900" algn="just">
              <a:buBlip>
                <a:blip r:embed="rId2"/>
              </a:buBlip>
            </a:pPr>
            <a:r>
              <a:rPr lang="en-IN" sz="2000" dirty="0"/>
              <a:t>The great difference in the size of the solvent and solute particles and to </a:t>
            </a:r>
            <a:r>
              <a:rPr lang="en-IN" sz="2000" dirty="0" smtClean="0"/>
              <a:t>the structure </a:t>
            </a:r>
            <a:r>
              <a:rPr lang="en-IN" sz="2000" dirty="0"/>
              <a:t>of these particles However to the large size of the molecules solutions </a:t>
            </a:r>
            <a:r>
              <a:rPr lang="en-IN" sz="2000" dirty="0" smtClean="0"/>
              <a:t>of such </a:t>
            </a:r>
            <a:r>
              <a:rPr lang="en-IN" sz="2000" dirty="0"/>
              <a:t>substances are in many respects similar to colloid system</a:t>
            </a:r>
          </a:p>
        </p:txBody>
      </p:sp>
    </p:spTree>
    <p:extLst>
      <p:ext uri="{BB962C8B-B14F-4D97-AF65-F5344CB8AC3E}">
        <p14:creationId xmlns:p14="http://schemas.microsoft.com/office/powerpoint/2010/main" val="13177270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11162"/>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en-IN" sz="2800" dirty="0" smtClean="0"/>
              <a:t>Milk as a colloidal solution</a:t>
            </a:r>
            <a:endParaRPr lang="en-IN" sz="2800" dirty="0"/>
          </a:p>
        </p:txBody>
      </p:sp>
      <p:sp>
        <p:nvSpPr>
          <p:cNvPr id="4" name="Content Placeholder 2"/>
          <p:cNvSpPr txBox="1">
            <a:spLocks/>
          </p:cNvSpPr>
          <p:nvPr/>
        </p:nvSpPr>
        <p:spPr>
          <a:xfrm>
            <a:off x="457200" y="762000"/>
            <a:ext cx="8325464" cy="5867400"/>
          </a:xfrm>
          <a:prstGeom prst="rect">
            <a:avLst/>
          </a:prstGeom>
          <a:ln>
            <a:solidFill>
              <a:schemeClr val="accent1"/>
            </a:solidFill>
          </a:ln>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IN" sz="2400" b="1" dirty="0">
                <a:solidFill>
                  <a:srgbClr val="C00000"/>
                </a:solidFill>
              </a:rPr>
              <a:t>Chemical definition of milk:</a:t>
            </a:r>
          </a:p>
          <a:p>
            <a:pPr marL="0" indent="0" algn="just">
              <a:buNone/>
            </a:pPr>
            <a:r>
              <a:rPr lang="en-IN" sz="2400" dirty="0"/>
              <a:t>Milk is a chemical substance which consists milk protein in colloidal form, milk fat in emulsion form and lactose and some minerals in true solution</a:t>
            </a:r>
            <a:r>
              <a:rPr lang="en-IN" sz="2400" dirty="0" smtClean="0"/>
              <a:t>.</a:t>
            </a:r>
          </a:p>
          <a:p>
            <a:pPr marL="0" indent="0" algn="just">
              <a:buNone/>
            </a:pPr>
            <a:endParaRPr lang="en-IN" sz="2400" b="1" dirty="0" smtClean="0">
              <a:solidFill>
                <a:srgbClr val="C00000"/>
              </a:solidFill>
            </a:endParaRPr>
          </a:p>
          <a:p>
            <a:pPr marL="0" indent="0">
              <a:buFont typeface="Arial" pitchFamily="34" charset="0"/>
              <a:buNone/>
            </a:pPr>
            <a:r>
              <a:rPr lang="en-IN" sz="2400" b="1" dirty="0" smtClean="0">
                <a:solidFill>
                  <a:srgbClr val="C00000"/>
                </a:solidFill>
              </a:rPr>
              <a:t>Stability of the colloidal system in milk:</a:t>
            </a:r>
          </a:p>
          <a:p>
            <a:pPr marL="0" indent="0">
              <a:buFont typeface="Arial" pitchFamily="34" charset="0"/>
              <a:buNone/>
            </a:pPr>
            <a:endParaRPr lang="en-IN" sz="2400" dirty="0" smtClean="0"/>
          </a:p>
          <a:p>
            <a:pPr marL="0" indent="0" algn="just">
              <a:buNone/>
            </a:pPr>
            <a:r>
              <a:rPr lang="en-IN" sz="2400" dirty="0"/>
              <a:t>The stability of a colloidal system is the capability of the system to remain as it. </a:t>
            </a:r>
            <a:r>
              <a:rPr lang="en-IN" sz="2400" dirty="0" smtClean="0"/>
              <a:t>Stability is </a:t>
            </a:r>
            <a:r>
              <a:rPr lang="en-IN" sz="2400" dirty="0"/>
              <a:t>hindered by aggregation and by sedimentation phenomena </a:t>
            </a:r>
            <a:r>
              <a:rPr lang="en-IN" sz="2400" dirty="0" smtClean="0"/>
              <a:t>that determine phase separation.</a:t>
            </a:r>
          </a:p>
          <a:p>
            <a:endParaRPr lang="en-IN" sz="2400" dirty="0"/>
          </a:p>
          <a:p>
            <a:pPr algn="just"/>
            <a:r>
              <a:rPr lang="en-IN" sz="2400" dirty="0"/>
              <a:t>If the hydrophobic colloid particles are fluid (fat globules at normal temp and </a:t>
            </a:r>
            <a:r>
              <a:rPr lang="en-IN" sz="2400" dirty="0" smtClean="0"/>
              <a:t>air bubbles</a:t>
            </a:r>
            <a:r>
              <a:rPr lang="en-IN" sz="2400" dirty="0"/>
              <a:t>) which may coalesce with each other if the thin film of continuous </a:t>
            </a:r>
            <a:r>
              <a:rPr lang="en-IN" sz="2400" dirty="0" smtClean="0"/>
              <a:t>phase between </a:t>
            </a:r>
            <a:r>
              <a:rPr lang="en-IN" sz="2400" dirty="0"/>
              <a:t>closely approaching globules or bubbles is </a:t>
            </a:r>
            <a:r>
              <a:rPr lang="en-IN" sz="2400" dirty="0" smtClean="0"/>
              <a:t>ruptured. </a:t>
            </a:r>
          </a:p>
          <a:p>
            <a:pPr algn="just"/>
            <a:r>
              <a:rPr lang="en-IN" sz="2400" dirty="0" smtClean="0"/>
              <a:t>Two </a:t>
            </a:r>
            <a:r>
              <a:rPr lang="en-IN" sz="2400" dirty="0"/>
              <a:t>colloidal particles of equal composition always attract each other because </a:t>
            </a:r>
            <a:r>
              <a:rPr lang="en-IN" sz="2400" dirty="0" smtClean="0"/>
              <a:t>of van </a:t>
            </a:r>
            <a:r>
              <a:rPr lang="en-IN" sz="2400" dirty="0"/>
              <a:t>der Waals forces. If the attraction energy is not too strong the </a:t>
            </a:r>
            <a:r>
              <a:rPr lang="en-IN" sz="2400" dirty="0" smtClean="0"/>
              <a:t>Brownian motion </a:t>
            </a:r>
            <a:r>
              <a:rPr lang="en-IN" sz="2400" dirty="0"/>
              <a:t>will be sufficient to keep the particle apart and maintain the </a:t>
            </a:r>
            <a:r>
              <a:rPr lang="en-IN" sz="2400" dirty="0" smtClean="0"/>
              <a:t>colloidal stability</a:t>
            </a:r>
            <a:endParaRPr lang="en-IN" sz="2400" dirty="0"/>
          </a:p>
          <a:p>
            <a:pPr algn="just"/>
            <a:r>
              <a:rPr lang="en-IN" sz="2400" dirty="0"/>
              <a:t>There will also be repulsion due to hydration on close contact of </a:t>
            </a:r>
            <a:r>
              <a:rPr lang="en-IN" sz="2400" dirty="0" smtClean="0"/>
              <a:t>individual molecular </a:t>
            </a:r>
            <a:r>
              <a:rPr lang="en-IN" sz="2400" dirty="0"/>
              <a:t>chains when the protruding chains are hydrophilic. This is important </a:t>
            </a:r>
            <a:r>
              <a:rPr lang="en-IN" sz="2400" dirty="0" smtClean="0"/>
              <a:t>for the </a:t>
            </a:r>
            <a:r>
              <a:rPr lang="en-IN" sz="2400" dirty="0"/>
              <a:t>stability of fat globules</a:t>
            </a:r>
            <a:endParaRPr lang="en-IN" sz="2400" dirty="0" smtClean="0"/>
          </a:p>
        </p:txBody>
      </p:sp>
    </p:spTree>
    <p:extLst>
      <p:ext uri="{BB962C8B-B14F-4D97-AF65-F5344CB8AC3E}">
        <p14:creationId xmlns:p14="http://schemas.microsoft.com/office/powerpoint/2010/main" val="31426362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4525963"/>
          </a:xfrm>
          <a:ln>
            <a:solidFill>
              <a:schemeClr val="accent1"/>
            </a:solidFill>
          </a:ln>
        </p:spPr>
        <p:txBody>
          <a:bodyPr>
            <a:normAutofit/>
          </a:bodyPr>
          <a:lstStyle/>
          <a:p>
            <a:pPr marL="0" indent="0" algn="just">
              <a:buNone/>
            </a:pPr>
            <a:r>
              <a:rPr lang="en-IN" sz="2000" dirty="0" smtClean="0"/>
              <a:t>Disintegration </a:t>
            </a:r>
            <a:r>
              <a:rPr lang="en-IN" sz="2000" dirty="0"/>
              <a:t>of the colloid system could be by two processes </a:t>
            </a:r>
            <a:r>
              <a:rPr lang="en-IN" sz="2000" dirty="0" smtClean="0"/>
              <a:t>namely </a:t>
            </a:r>
            <a:r>
              <a:rPr lang="en-IN" sz="2000" dirty="0" smtClean="0">
                <a:solidFill>
                  <a:srgbClr val="C00000"/>
                </a:solidFill>
              </a:rPr>
              <a:t>sedimentation</a:t>
            </a:r>
            <a:r>
              <a:rPr lang="en-IN" sz="2000" dirty="0" smtClean="0"/>
              <a:t> </a:t>
            </a:r>
            <a:r>
              <a:rPr lang="en-IN" sz="2000" dirty="0"/>
              <a:t>and </a:t>
            </a:r>
            <a:r>
              <a:rPr lang="en-IN" sz="2000" dirty="0">
                <a:solidFill>
                  <a:srgbClr val="C00000"/>
                </a:solidFill>
              </a:rPr>
              <a:t>coagulation</a:t>
            </a:r>
          </a:p>
          <a:p>
            <a:pPr algn="just"/>
            <a:r>
              <a:rPr lang="en-IN" sz="2000" b="1" dirty="0" smtClean="0">
                <a:solidFill>
                  <a:srgbClr val="C00000"/>
                </a:solidFill>
              </a:rPr>
              <a:t>Sedimentation:</a:t>
            </a:r>
            <a:r>
              <a:rPr lang="en-IN" sz="2000" dirty="0" smtClean="0"/>
              <a:t> The </a:t>
            </a:r>
            <a:r>
              <a:rPr lang="en-IN" sz="2000" dirty="0"/>
              <a:t>dispersed phase may either settle out or raise to the surface of the </a:t>
            </a:r>
            <a:r>
              <a:rPr lang="en-IN" sz="2000" dirty="0" smtClean="0"/>
              <a:t>system depending </a:t>
            </a:r>
            <a:r>
              <a:rPr lang="en-IN" sz="2000" dirty="0"/>
              <a:t>upon the difference in densities between the dispersed particles and </a:t>
            </a:r>
            <a:r>
              <a:rPr lang="en-IN" sz="2000" dirty="0" smtClean="0"/>
              <a:t>the dispersion </a:t>
            </a:r>
            <a:r>
              <a:rPr lang="en-IN" sz="2000" dirty="0"/>
              <a:t>medium and is known as sedimentation</a:t>
            </a:r>
          </a:p>
          <a:p>
            <a:pPr algn="just"/>
            <a:r>
              <a:rPr lang="en-IN" sz="2000" b="1" dirty="0" smtClean="0">
                <a:solidFill>
                  <a:srgbClr val="C00000"/>
                </a:solidFill>
              </a:rPr>
              <a:t>Coagulation:</a:t>
            </a:r>
            <a:r>
              <a:rPr lang="en-IN" sz="2000" dirty="0" smtClean="0"/>
              <a:t> The </a:t>
            </a:r>
            <a:r>
              <a:rPr lang="en-IN" sz="2000" dirty="0"/>
              <a:t>dispersed particles adhere to one another or coalesce increase in size. </a:t>
            </a:r>
            <a:r>
              <a:rPr lang="en-IN" sz="2000" dirty="0" smtClean="0"/>
              <a:t>This process </a:t>
            </a:r>
            <a:r>
              <a:rPr lang="en-IN" sz="2000" dirty="0"/>
              <a:t>is called coagulation. Under definite conditions coagulation can </a:t>
            </a:r>
            <a:r>
              <a:rPr lang="en-IN" sz="2000" dirty="0" smtClean="0"/>
              <a:t>proceed spontaneously </a:t>
            </a:r>
            <a:r>
              <a:rPr lang="en-IN" sz="2000" dirty="0"/>
              <a:t>since it is accompanied by decrease in surface</a:t>
            </a:r>
          </a:p>
          <a:p>
            <a:pPr marL="0" indent="0" algn="just">
              <a:buNone/>
            </a:pPr>
            <a:r>
              <a:rPr lang="en-IN" sz="2000" dirty="0" smtClean="0"/>
              <a:t>The </a:t>
            </a:r>
            <a:r>
              <a:rPr lang="en-IN" sz="2000" dirty="0"/>
              <a:t>determination of kinetic stability and aggregate stability will help </a:t>
            </a:r>
            <a:r>
              <a:rPr lang="en-IN" sz="2000" dirty="0" smtClean="0"/>
              <a:t>in characterizing </a:t>
            </a:r>
            <a:r>
              <a:rPr lang="en-IN" sz="2000" dirty="0"/>
              <a:t>the stability of colloidal system with respect to </a:t>
            </a:r>
            <a:r>
              <a:rPr lang="en-IN" sz="2000" dirty="0" smtClean="0"/>
              <a:t>sedimentation process </a:t>
            </a:r>
            <a:r>
              <a:rPr lang="en-IN" sz="2000" dirty="0"/>
              <a:t>and to change in particle size (coagulation)</a:t>
            </a:r>
          </a:p>
        </p:txBody>
      </p:sp>
      <p:sp>
        <p:nvSpPr>
          <p:cNvPr id="4" name="Rectangle 3"/>
          <p:cNvSpPr/>
          <p:nvPr/>
        </p:nvSpPr>
        <p:spPr>
          <a:xfrm>
            <a:off x="1822570" y="152400"/>
            <a:ext cx="5187830" cy="400110"/>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r>
              <a:rPr lang="en-IN" sz="2000" b="1" dirty="0" smtClean="0">
                <a:solidFill>
                  <a:schemeClr val="bg1"/>
                </a:solidFill>
              </a:rPr>
              <a:t>De- stabilization of </a:t>
            </a:r>
            <a:r>
              <a:rPr lang="en-IN" sz="2000" b="1" dirty="0">
                <a:solidFill>
                  <a:schemeClr val="bg1"/>
                </a:solidFill>
              </a:rPr>
              <a:t>the colloidal system in </a:t>
            </a:r>
            <a:r>
              <a:rPr lang="en-IN" sz="2000" b="1" dirty="0" smtClean="0">
                <a:solidFill>
                  <a:schemeClr val="bg1"/>
                </a:solidFill>
              </a:rPr>
              <a:t>milk</a:t>
            </a:r>
            <a:endParaRPr lang="en-IN" sz="2000" b="1" dirty="0">
              <a:solidFill>
                <a:schemeClr val="bg1"/>
              </a:solidFill>
            </a:endParaRPr>
          </a:p>
        </p:txBody>
      </p:sp>
    </p:spTree>
    <p:extLst>
      <p:ext uri="{BB962C8B-B14F-4D97-AF65-F5344CB8AC3E}">
        <p14:creationId xmlns:p14="http://schemas.microsoft.com/office/powerpoint/2010/main" val="2081109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87362"/>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en-IN" sz="2800" dirty="0" smtClean="0"/>
              <a:t>Major constituents of milk</a:t>
            </a:r>
            <a:endParaRPr lang="en-IN" sz="2800" dirty="0"/>
          </a:p>
        </p:txBody>
      </p:sp>
      <p:sp>
        <p:nvSpPr>
          <p:cNvPr id="5" name="Rectangle 4"/>
          <p:cNvSpPr/>
          <p:nvPr/>
        </p:nvSpPr>
        <p:spPr>
          <a:xfrm>
            <a:off x="228600" y="739676"/>
            <a:ext cx="8763000" cy="5940088"/>
          </a:xfrm>
          <a:prstGeom prst="rect">
            <a:avLst/>
          </a:prstGeom>
          <a:ln>
            <a:solidFill>
              <a:schemeClr val="accent1"/>
            </a:solidFill>
          </a:ln>
        </p:spPr>
        <p:txBody>
          <a:bodyPr wrap="square">
            <a:spAutoFit/>
          </a:bodyPr>
          <a:lstStyle/>
          <a:p>
            <a:pPr algn="just"/>
            <a:r>
              <a:rPr lang="en-IN" sz="2000" dirty="0"/>
              <a:t>The major constituents of milk are, water, fat, proteins, lactose, minerals and</a:t>
            </a:r>
          </a:p>
          <a:p>
            <a:pPr algn="just"/>
            <a:r>
              <a:rPr lang="en-IN" sz="2000" dirty="0"/>
              <a:t>miscellaneous compounds.</a:t>
            </a:r>
          </a:p>
          <a:p>
            <a:pPr algn="just"/>
            <a:r>
              <a:rPr lang="en-IN" sz="2000" b="1" dirty="0" smtClean="0"/>
              <a:t>1. </a:t>
            </a:r>
            <a:r>
              <a:rPr lang="en-IN" sz="2000" b="1" dirty="0"/>
              <a:t>Water</a:t>
            </a:r>
          </a:p>
          <a:p>
            <a:pPr algn="just"/>
            <a:r>
              <a:rPr lang="en-IN" sz="2000" dirty="0"/>
              <a:t>It is the medium in which all the milk constituents are dispersed. It is a universal </a:t>
            </a:r>
            <a:r>
              <a:rPr lang="en-IN" sz="2000" dirty="0" smtClean="0"/>
              <a:t>vehicle and </a:t>
            </a:r>
            <a:r>
              <a:rPr lang="en-IN" sz="2000" dirty="0"/>
              <a:t>plays an important role in the physical properties exhibited by the milk. It </a:t>
            </a:r>
            <a:r>
              <a:rPr lang="en-IN" sz="2000" dirty="0" smtClean="0"/>
              <a:t>also assists </a:t>
            </a:r>
            <a:r>
              <a:rPr lang="en-IN" sz="2000" dirty="0"/>
              <a:t>in maintaining the much desirable equilibrium and keeps the constituents of </a:t>
            </a:r>
            <a:r>
              <a:rPr lang="en-IN" sz="2000" dirty="0" smtClean="0"/>
              <a:t>the milk </a:t>
            </a:r>
            <a:r>
              <a:rPr lang="en-IN" sz="2000" dirty="0"/>
              <a:t>in their native state. Water acts as a solvent in keeping the constituents in </a:t>
            </a:r>
            <a:r>
              <a:rPr lang="en-IN" sz="2000" dirty="0" smtClean="0"/>
              <a:t>soluble, colloidal </a:t>
            </a:r>
            <a:r>
              <a:rPr lang="en-IN" sz="2000" dirty="0"/>
              <a:t>or emulsion form and influences the </a:t>
            </a:r>
            <a:r>
              <a:rPr lang="en-IN" sz="2000" dirty="0" err="1" smtClean="0"/>
              <a:t>collegative</a:t>
            </a:r>
            <a:r>
              <a:rPr lang="en-IN" sz="2000" dirty="0" smtClean="0"/>
              <a:t> </a:t>
            </a:r>
            <a:r>
              <a:rPr lang="en-IN" sz="2000" dirty="0"/>
              <a:t>properties of milk</a:t>
            </a:r>
            <a:r>
              <a:rPr lang="en-IN" sz="2000" dirty="0" smtClean="0"/>
              <a:t>.</a:t>
            </a:r>
          </a:p>
          <a:p>
            <a:pPr algn="just"/>
            <a:r>
              <a:rPr lang="en-IN" sz="2000" b="1" dirty="0"/>
              <a:t>2. Fat</a:t>
            </a:r>
          </a:p>
          <a:p>
            <a:pPr algn="just"/>
            <a:r>
              <a:rPr lang="en-IN" sz="2000" dirty="0"/>
              <a:t>Fat is the costliest component of milk. It is characterized by its presence as an emulsion. The unique feature of milk fat is its fatty acid composition. Milk fat is rich in saturated fatty acids and mono unsaturated fatty acids and also acts as a carrier for the fat soluble vitamins. The unique feature of the milk fat from ruminants is that they are having short chain saturated fatty acids in substantial quantities and imparts the unique flavour to the milk and milk products. Presence of long chain unsaturated fatty acids reduce the melting point of milk fat. In order to maintain the emulsion stability several surface active substance are also associated with the milk fat and present in higher proportion in fat globule membrane.</a:t>
            </a:r>
          </a:p>
        </p:txBody>
      </p:sp>
    </p:spTree>
    <p:extLst>
      <p:ext uri="{BB962C8B-B14F-4D97-AF65-F5344CB8AC3E}">
        <p14:creationId xmlns:p14="http://schemas.microsoft.com/office/powerpoint/2010/main" val="13387354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11162"/>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en-IN" sz="2800" dirty="0" smtClean="0"/>
              <a:t>Emulsion</a:t>
            </a:r>
            <a:endParaRPr lang="en-IN" sz="2800" dirty="0"/>
          </a:p>
        </p:txBody>
      </p:sp>
      <p:sp>
        <p:nvSpPr>
          <p:cNvPr id="3" name="Content Placeholder 2"/>
          <p:cNvSpPr>
            <a:spLocks noGrp="1"/>
          </p:cNvSpPr>
          <p:nvPr>
            <p:ph idx="1"/>
          </p:nvPr>
        </p:nvSpPr>
        <p:spPr>
          <a:xfrm>
            <a:off x="228600" y="609600"/>
            <a:ext cx="8686800" cy="5867400"/>
          </a:xfrm>
          <a:ln>
            <a:solidFill>
              <a:schemeClr val="accent1"/>
            </a:solidFill>
          </a:ln>
        </p:spPr>
        <p:txBody>
          <a:bodyPr>
            <a:normAutofit/>
          </a:bodyPr>
          <a:lstStyle/>
          <a:p>
            <a:pPr marL="0" indent="0" algn="just">
              <a:buNone/>
            </a:pPr>
            <a:r>
              <a:rPr lang="en-IN" sz="2000" b="1" dirty="0" smtClean="0"/>
              <a:t>Definition:</a:t>
            </a:r>
            <a:r>
              <a:rPr lang="en-IN" sz="2000" dirty="0" smtClean="0"/>
              <a:t> </a:t>
            </a:r>
          </a:p>
          <a:p>
            <a:pPr marL="0" indent="0" algn="just">
              <a:buNone/>
            </a:pPr>
            <a:r>
              <a:rPr lang="en-IN" sz="2000" dirty="0" smtClean="0"/>
              <a:t>An </a:t>
            </a:r>
            <a:r>
              <a:rPr lang="en-IN" sz="2000" dirty="0"/>
              <a:t>'emulsion' is a system in which the dispersion medium and dispersed phase </a:t>
            </a:r>
            <a:r>
              <a:rPr lang="en-IN" sz="2000" dirty="0" smtClean="0"/>
              <a:t>are liquids</a:t>
            </a:r>
            <a:r>
              <a:rPr lang="en-IN" sz="2000" dirty="0"/>
              <a:t>. For an emulsion to be stable, the two liquids must practically be insoluble </a:t>
            </a:r>
            <a:r>
              <a:rPr lang="en-IN" sz="2000" dirty="0" smtClean="0"/>
              <a:t>in each </a:t>
            </a:r>
            <a:r>
              <a:rPr lang="en-IN" sz="2000" dirty="0"/>
              <a:t>other or only slightly soluble. One liquid (the dispersed phase) is dispersed in </a:t>
            </a:r>
            <a:r>
              <a:rPr lang="en-IN" sz="2000" dirty="0" smtClean="0"/>
              <a:t>the other </a:t>
            </a:r>
            <a:r>
              <a:rPr lang="en-IN" sz="2000" dirty="0"/>
              <a:t>(the continuous phase</a:t>
            </a:r>
            <a:r>
              <a:rPr lang="en-IN" sz="2000" dirty="0" smtClean="0"/>
              <a:t>). Example: </a:t>
            </a:r>
            <a:r>
              <a:rPr lang="en-IN" sz="2000" dirty="0"/>
              <a:t>butter and margarine, milk and </a:t>
            </a:r>
            <a:r>
              <a:rPr lang="en-IN" sz="2000" dirty="0" smtClean="0"/>
              <a:t>cream</a:t>
            </a:r>
          </a:p>
          <a:p>
            <a:pPr algn="just"/>
            <a:r>
              <a:rPr lang="en-IN" sz="2000" b="1" dirty="0" smtClean="0"/>
              <a:t>Water-in-oil </a:t>
            </a:r>
            <a:r>
              <a:rPr lang="en-IN" sz="2000" b="1" dirty="0"/>
              <a:t>emulsion </a:t>
            </a:r>
            <a:r>
              <a:rPr lang="en-IN" sz="2000" b="1" dirty="0" smtClean="0"/>
              <a:t>(W/O) </a:t>
            </a:r>
            <a:r>
              <a:rPr lang="en-IN" sz="2000" dirty="0" smtClean="0"/>
              <a:t>: fat surrounds </a:t>
            </a:r>
            <a:r>
              <a:rPr lang="en-IN" sz="2000" dirty="0"/>
              <a:t>droplets of </a:t>
            </a:r>
            <a:r>
              <a:rPr lang="en-IN" sz="2000" dirty="0" smtClean="0"/>
              <a:t>water. Example- </a:t>
            </a:r>
            <a:r>
              <a:rPr lang="en-IN" sz="2000" dirty="0"/>
              <a:t>butter and </a:t>
            </a:r>
            <a:r>
              <a:rPr lang="en-IN" sz="2000" dirty="0" smtClean="0"/>
              <a:t>margarine. </a:t>
            </a:r>
          </a:p>
          <a:p>
            <a:pPr algn="just"/>
            <a:r>
              <a:rPr lang="en-IN" sz="2000" b="1" dirty="0" smtClean="0"/>
              <a:t>Oil-in </a:t>
            </a:r>
            <a:r>
              <a:rPr lang="en-IN" sz="2000" b="1" dirty="0"/>
              <a:t>water </a:t>
            </a:r>
            <a:r>
              <a:rPr lang="en-IN" sz="2000" b="1" dirty="0" smtClean="0"/>
              <a:t>emulsion (O/W) </a:t>
            </a:r>
            <a:r>
              <a:rPr lang="en-IN" sz="2000" dirty="0" smtClean="0"/>
              <a:t>: water surrounds </a:t>
            </a:r>
            <a:r>
              <a:rPr lang="en-IN" sz="2000" dirty="0"/>
              <a:t>droplets of </a:t>
            </a:r>
            <a:r>
              <a:rPr lang="en-IN" sz="2000" dirty="0" smtClean="0"/>
              <a:t>fat. Example-milk,  cream, mayonnaise, ice cream, salad dressing.</a:t>
            </a:r>
          </a:p>
          <a:p>
            <a:pPr marL="0" indent="0" algn="just">
              <a:buNone/>
            </a:pPr>
            <a:r>
              <a:rPr lang="en-IN" sz="2000" b="1" dirty="0" smtClean="0"/>
              <a:t>Emulsification: </a:t>
            </a:r>
            <a:r>
              <a:rPr lang="en-IN" sz="2000" dirty="0" smtClean="0"/>
              <a:t>Emulsification </a:t>
            </a:r>
            <a:r>
              <a:rPr lang="en-IN" sz="2000" dirty="0"/>
              <a:t>is the process </a:t>
            </a:r>
            <a:r>
              <a:rPr lang="en-IN" sz="2000" dirty="0" smtClean="0"/>
              <a:t>by which emulsions </a:t>
            </a:r>
            <a:r>
              <a:rPr lang="en-IN" sz="2000" dirty="0"/>
              <a:t>are prepared</a:t>
            </a:r>
            <a:r>
              <a:rPr lang="en-IN" sz="2000" dirty="0" smtClean="0"/>
              <a:t>.</a:t>
            </a:r>
          </a:p>
          <a:p>
            <a:pPr algn="just"/>
            <a:r>
              <a:rPr lang="en-IN" sz="2000" dirty="0" smtClean="0"/>
              <a:t>Addition </a:t>
            </a:r>
            <a:r>
              <a:rPr lang="en-IN" sz="2000" dirty="0"/>
              <a:t>of emulsifying agents will reduce the inter facial tension by being adsorbed on the inter phase. Due to the stabilizing effect of these emulsifiers, substances with much larger size than that of ordinary colloids can also be stabilized</a:t>
            </a:r>
            <a:r>
              <a:rPr lang="en-IN" sz="2000" dirty="0" smtClean="0"/>
              <a:t>.</a:t>
            </a:r>
            <a:endParaRPr lang="en-IN" sz="2000" dirty="0"/>
          </a:p>
        </p:txBody>
      </p:sp>
    </p:spTree>
    <p:extLst>
      <p:ext uri="{BB962C8B-B14F-4D97-AF65-F5344CB8AC3E}">
        <p14:creationId xmlns:p14="http://schemas.microsoft.com/office/powerpoint/2010/main" val="26118874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sz="2000" b="1" dirty="0" smtClean="0"/>
              <a:t>Factors influencing the properties of emulsion:</a:t>
            </a:r>
          </a:p>
          <a:p>
            <a:r>
              <a:rPr lang="en-IN" sz="2000" dirty="0"/>
              <a:t>The continuous phase</a:t>
            </a:r>
          </a:p>
          <a:p>
            <a:r>
              <a:rPr lang="en-IN" sz="2000" dirty="0"/>
              <a:t>Temperature</a:t>
            </a:r>
          </a:p>
          <a:p>
            <a:r>
              <a:rPr lang="en-IN" sz="2000" dirty="0"/>
              <a:t>Average droplet size</a:t>
            </a:r>
          </a:p>
          <a:p>
            <a:r>
              <a:rPr lang="en-IN" sz="2000" dirty="0"/>
              <a:t>Distribution of the droplets</a:t>
            </a:r>
          </a:p>
          <a:p>
            <a:r>
              <a:rPr lang="en-IN" sz="2000" dirty="0"/>
              <a:t>Volume fraction of the oil dispersed in water</a:t>
            </a:r>
          </a:p>
          <a:p>
            <a:r>
              <a:rPr lang="en-IN" sz="2000" dirty="0"/>
              <a:t>The oil that is dispersed</a:t>
            </a:r>
          </a:p>
          <a:p>
            <a:r>
              <a:rPr lang="en-IN" sz="2000" dirty="0"/>
              <a:t>Various additives which help in the stability of the emulsion</a:t>
            </a:r>
            <a:endParaRPr lang="en-IN" sz="2000" b="1" dirty="0"/>
          </a:p>
        </p:txBody>
      </p:sp>
    </p:spTree>
    <p:extLst>
      <p:ext uri="{BB962C8B-B14F-4D97-AF65-F5344CB8AC3E}">
        <p14:creationId xmlns:p14="http://schemas.microsoft.com/office/powerpoint/2010/main" val="10503925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487362"/>
          </a:xfrm>
        </p:spPr>
        <p:style>
          <a:lnRef idx="0">
            <a:schemeClr val="accent4"/>
          </a:lnRef>
          <a:fillRef idx="3">
            <a:schemeClr val="accent4"/>
          </a:fillRef>
          <a:effectRef idx="3">
            <a:schemeClr val="accent4"/>
          </a:effectRef>
          <a:fontRef idx="minor">
            <a:schemeClr val="lt1"/>
          </a:fontRef>
        </p:style>
        <p:txBody>
          <a:bodyPr>
            <a:normAutofit/>
          </a:bodyPr>
          <a:lstStyle/>
          <a:p>
            <a:r>
              <a:rPr lang="en-IN" sz="2400" i="1" dirty="0" smtClean="0"/>
              <a:t>Colligative </a:t>
            </a:r>
            <a:r>
              <a:rPr lang="en-IN" sz="2400" i="1" dirty="0"/>
              <a:t>properties</a:t>
            </a:r>
            <a:endParaRPr lang="en-IN" sz="2400" dirty="0"/>
          </a:p>
        </p:txBody>
      </p:sp>
      <p:sp>
        <p:nvSpPr>
          <p:cNvPr id="3" name="Content Placeholder 2"/>
          <p:cNvSpPr>
            <a:spLocks noGrp="1"/>
          </p:cNvSpPr>
          <p:nvPr>
            <p:ph idx="1"/>
          </p:nvPr>
        </p:nvSpPr>
        <p:spPr>
          <a:xfrm>
            <a:off x="457200" y="838200"/>
            <a:ext cx="8229600" cy="5287963"/>
          </a:xfrm>
        </p:spPr>
        <p:txBody>
          <a:bodyPr>
            <a:normAutofit/>
          </a:bodyPr>
          <a:lstStyle/>
          <a:p>
            <a:pPr marL="0" indent="0">
              <a:buNone/>
            </a:pPr>
            <a:r>
              <a:rPr lang="en-IN" sz="2400" b="1" dirty="0" smtClean="0"/>
              <a:t>Definition</a:t>
            </a:r>
            <a:endParaRPr lang="en-IN" sz="2400" b="1" dirty="0"/>
          </a:p>
          <a:p>
            <a:pPr marL="0" indent="0" algn="just">
              <a:buNone/>
            </a:pPr>
            <a:r>
              <a:rPr lang="en-IN" sz="2000" dirty="0"/>
              <a:t>Colligative properties are properties of solutions that depend on the number </a:t>
            </a:r>
            <a:r>
              <a:rPr lang="en-IN" sz="2000" dirty="0" smtClean="0"/>
              <a:t>of molecules </a:t>
            </a:r>
            <a:r>
              <a:rPr lang="en-IN" sz="2000" dirty="0"/>
              <a:t>in a given amount of solvent and not on the properties/identity (e.g. size </a:t>
            </a:r>
            <a:r>
              <a:rPr lang="en-IN" sz="2000" dirty="0" smtClean="0"/>
              <a:t>or mass</a:t>
            </a:r>
            <a:r>
              <a:rPr lang="en-IN" sz="2000" dirty="0"/>
              <a:t>) of the molecules or those properties of solutions that depend on the number </a:t>
            </a:r>
            <a:r>
              <a:rPr lang="en-IN" sz="2000" dirty="0" smtClean="0"/>
              <a:t>of dissolved </a:t>
            </a:r>
            <a:r>
              <a:rPr lang="en-IN" sz="2000" dirty="0"/>
              <a:t>particles in solution, but not on the identities of </a:t>
            </a:r>
            <a:r>
              <a:rPr lang="en-IN" sz="2000" dirty="0" smtClean="0"/>
              <a:t>the </a:t>
            </a:r>
            <a:r>
              <a:rPr lang="en-IN" sz="2000" dirty="0"/>
              <a:t>solutes</a:t>
            </a:r>
            <a:r>
              <a:rPr lang="en-IN" sz="2000" dirty="0" smtClean="0"/>
              <a:t>.</a:t>
            </a:r>
          </a:p>
          <a:p>
            <a:pPr marL="0" indent="0">
              <a:buNone/>
            </a:pPr>
            <a:r>
              <a:rPr lang="en-IN" sz="2000" b="1" dirty="0"/>
              <a:t>The four commonly studied colligative properties </a:t>
            </a:r>
            <a:r>
              <a:rPr lang="en-IN" sz="2000" b="1" dirty="0" smtClean="0"/>
              <a:t>are</a:t>
            </a:r>
          </a:p>
          <a:p>
            <a:pPr marL="0" indent="0">
              <a:buNone/>
            </a:pPr>
            <a:r>
              <a:rPr lang="en-IN" sz="2000" dirty="0" smtClean="0"/>
              <a:t>       1. Freezing </a:t>
            </a:r>
            <a:r>
              <a:rPr lang="en-IN" sz="2000" dirty="0"/>
              <a:t>point </a:t>
            </a:r>
            <a:endParaRPr lang="en-IN" sz="2000" dirty="0" smtClean="0"/>
          </a:p>
          <a:p>
            <a:pPr marL="0" indent="0">
              <a:buNone/>
            </a:pPr>
            <a:r>
              <a:rPr lang="en-IN" sz="2000" dirty="0" smtClean="0"/>
              <a:t>       2. Boiling point </a:t>
            </a:r>
          </a:p>
          <a:p>
            <a:pPr marL="0" indent="0">
              <a:buNone/>
            </a:pPr>
            <a:r>
              <a:rPr lang="en-IN" sz="2000" dirty="0" smtClean="0"/>
              <a:t>       3. </a:t>
            </a:r>
            <a:r>
              <a:rPr lang="en-IN" sz="2000" dirty="0"/>
              <a:t>V</a:t>
            </a:r>
            <a:r>
              <a:rPr lang="en-IN" sz="2000" dirty="0" smtClean="0"/>
              <a:t>apour pressure</a:t>
            </a:r>
          </a:p>
          <a:p>
            <a:pPr marL="0" indent="0">
              <a:buNone/>
            </a:pPr>
            <a:r>
              <a:rPr lang="en-IN" sz="2000" dirty="0" smtClean="0"/>
              <a:t>       4. Osmotic </a:t>
            </a:r>
            <a:r>
              <a:rPr lang="en-IN" sz="2000" dirty="0"/>
              <a:t>pressure. </a:t>
            </a:r>
            <a:endParaRPr lang="en-IN" sz="2000" dirty="0" smtClean="0"/>
          </a:p>
          <a:p>
            <a:pPr marL="0" indent="0">
              <a:buNone/>
            </a:pPr>
            <a:r>
              <a:rPr lang="en-IN" sz="2000" dirty="0" smtClean="0"/>
              <a:t>Since these properties </a:t>
            </a:r>
            <a:r>
              <a:rPr lang="en-IN" sz="2000" dirty="0"/>
              <a:t>yield information on the number of solute particles in solution, one can </a:t>
            </a:r>
            <a:r>
              <a:rPr lang="en-IN" sz="2000" dirty="0" smtClean="0"/>
              <a:t>use them </a:t>
            </a:r>
            <a:r>
              <a:rPr lang="en-IN" sz="2000" dirty="0"/>
              <a:t>to obtain the molecular weight of the solute.</a:t>
            </a:r>
          </a:p>
        </p:txBody>
      </p:sp>
    </p:spTree>
    <p:extLst>
      <p:ext uri="{BB962C8B-B14F-4D97-AF65-F5344CB8AC3E}">
        <p14:creationId xmlns:p14="http://schemas.microsoft.com/office/powerpoint/2010/main" val="6203907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87362"/>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en-IN" sz="2800" dirty="0" smtClean="0"/>
              <a:t>Osmotic Pressure</a:t>
            </a:r>
            <a:endParaRPr lang="en-IN" sz="2800" dirty="0"/>
          </a:p>
        </p:txBody>
      </p:sp>
      <p:sp>
        <p:nvSpPr>
          <p:cNvPr id="3" name="Content Placeholder 2"/>
          <p:cNvSpPr>
            <a:spLocks noGrp="1"/>
          </p:cNvSpPr>
          <p:nvPr>
            <p:ph idx="1"/>
          </p:nvPr>
        </p:nvSpPr>
        <p:spPr>
          <a:xfrm>
            <a:off x="457200" y="1066800"/>
            <a:ext cx="8229600" cy="5059363"/>
          </a:xfrm>
        </p:spPr>
        <p:txBody>
          <a:bodyPr>
            <a:normAutofit/>
          </a:bodyPr>
          <a:lstStyle/>
          <a:p>
            <a:pPr marL="0" indent="0" algn="just">
              <a:buNone/>
            </a:pPr>
            <a:r>
              <a:rPr lang="en-IN" sz="2000" dirty="0" smtClean="0"/>
              <a:t>Definition:</a:t>
            </a:r>
          </a:p>
          <a:p>
            <a:pPr marL="0" indent="0" algn="just">
              <a:buNone/>
            </a:pPr>
            <a:r>
              <a:rPr lang="en-IN" sz="2000" dirty="0" smtClean="0"/>
              <a:t>Osmosis </a:t>
            </a:r>
            <a:r>
              <a:rPr lang="en-IN" sz="2000" dirty="0"/>
              <a:t>is the movement of solvent molecules through a selectively </a:t>
            </a:r>
            <a:r>
              <a:rPr lang="en-IN" sz="2000" dirty="0" smtClean="0"/>
              <a:t>permeable membrane </a:t>
            </a:r>
            <a:r>
              <a:rPr lang="en-IN" sz="2000" dirty="0"/>
              <a:t>into a region of higher solute concentration, aiming to equalize the </a:t>
            </a:r>
            <a:r>
              <a:rPr lang="en-IN" sz="2000" dirty="0" smtClean="0"/>
              <a:t>solute concentrations </a:t>
            </a:r>
            <a:r>
              <a:rPr lang="en-IN" sz="2000" dirty="0"/>
              <a:t>on the two sides.</a:t>
            </a:r>
          </a:p>
        </p:txBody>
      </p:sp>
      <p:pic>
        <p:nvPicPr>
          <p:cNvPr id="6146" name="Picture 2" descr="Image result for osmo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514600"/>
            <a:ext cx="3952875" cy="401955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9542" y="3810000"/>
            <a:ext cx="3714750"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13382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5821363"/>
          </a:xfrm>
        </p:spPr>
        <p:txBody>
          <a:bodyPr>
            <a:normAutofit/>
          </a:bodyPr>
          <a:lstStyle/>
          <a:p>
            <a:pPr marL="0" indent="0">
              <a:buNone/>
            </a:pPr>
            <a:r>
              <a:rPr lang="en-IN" sz="2400" b="1" dirty="0" err="1"/>
              <a:t>Raoult's</a:t>
            </a:r>
            <a:r>
              <a:rPr lang="en-IN" sz="2400" b="1" dirty="0"/>
              <a:t> Law</a:t>
            </a:r>
          </a:p>
          <a:p>
            <a:pPr marL="0" indent="0" algn="just">
              <a:buNone/>
            </a:pPr>
            <a:r>
              <a:rPr lang="en-IN" sz="2000" dirty="0"/>
              <a:t>The French chemist Francois </a:t>
            </a:r>
            <a:r>
              <a:rPr lang="en-IN" sz="2000" dirty="0" err="1"/>
              <a:t>Henricus</a:t>
            </a:r>
            <a:r>
              <a:rPr lang="en-IN" sz="2000" dirty="0"/>
              <a:t> </a:t>
            </a:r>
            <a:r>
              <a:rPr lang="en-IN" sz="2000" dirty="0" err="1"/>
              <a:t>Raoult</a:t>
            </a:r>
            <a:r>
              <a:rPr lang="en-IN" sz="2000" dirty="0"/>
              <a:t> discovered a law to determine the </a:t>
            </a:r>
            <a:r>
              <a:rPr lang="en-IN" sz="2000" dirty="0" smtClean="0"/>
              <a:t>vapour pressure </a:t>
            </a:r>
            <a:r>
              <a:rPr lang="en-IN" sz="2000" dirty="0"/>
              <a:t>of a solution when a solute has been added to it. </a:t>
            </a:r>
            <a:r>
              <a:rPr lang="en-IN" sz="2000" dirty="0" err="1"/>
              <a:t>Raoult’s</a:t>
            </a:r>
            <a:r>
              <a:rPr lang="en-IN" sz="2000" dirty="0"/>
              <a:t> law states that </a:t>
            </a:r>
            <a:r>
              <a:rPr lang="en-IN" sz="2000" dirty="0" smtClean="0"/>
              <a:t>the vapour </a:t>
            </a:r>
            <a:r>
              <a:rPr lang="en-IN" sz="2000" dirty="0"/>
              <a:t>pressure of an ideal solution is dependent on the </a:t>
            </a:r>
            <a:r>
              <a:rPr lang="en-IN" sz="2000" dirty="0" smtClean="0"/>
              <a:t>vapour </a:t>
            </a:r>
            <a:r>
              <a:rPr lang="en-IN" sz="2000" dirty="0"/>
              <a:t>pressure of each </a:t>
            </a:r>
            <a:r>
              <a:rPr lang="en-IN" sz="2000" dirty="0" smtClean="0"/>
              <a:t>chemical component </a:t>
            </a:r>
            <a:r>
              <a:rPr lang="en-IN" sz="2000" dirty="0"/>
              <a:t>and the mole fraction of the component present in the solution</a:t>
            </a:r>
            <a:r>
              <a:rPr lang="en-IN" sz="2000" dirty="0" smtClean="0"/>
              <a:t>.</a:t>
            </a:r>
          </a:p>
          <a:p>
            <a:pPr marL="0" indent="0" algn="just">
              <a:buNone/>
            </a:pPr>
            <a:r>
              <a:rPr lang="en-IN" sz="2400" b="1" dirty="0" smtClean="0"/>
              <a:t>Vapour Pressure:</a:t>
            </a:r>
          </a:p>
          <a:p>
            <a:pPr marL="0" indent="0" algn="just">
              <a:buNone/>
            </a:pPr>
            <a:r>
              <a:rPr lang="en-IN" sz="2000" dirty="0"/>
              <a:t>When a </a:t>
            </a:r>
            <a:r>
              <a:rPr lang="en-IN" sz="2000" dirty="0" smtClean="0"/>
              <a:t>non-volatile </a:t>
            </a:r>
            <a:r>
              <a:rPr lang="en-IN" sz="2000" dirty="0"/>
              <a:t>solute is added to a liquid to form a solution, the </a:t>
            </a:r>
            <a:r>
              <a:rPr lang="en-IN" sz="2000" dirty="0" smtClean="0"/>
              <a:t>vapour </a:t>
            </a:r>
            <a:r>
              <a:rPr lang="en-IN" sz="2000" dirty="0"/>
              <a:t>pressure above that solution decreases. </a:t>
            </a:r>
          </a:p>
          <a:p>
            <a:pPr marL="0" indent="0" algn="just">
              <a:buNone/>
            </a:pPr>
            <a:endParaRPr lang="en-IN" sz="2800" b="1" dirty="0"/>
          </a:p>
        </p:txBody>
      </p: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032" t="14378" r="46614"/>
          <a:stretch/>
        </p:blipFill>
        <p:spPr bwMode="auto">
          <a:xfrm>
            <a:off x="6629400" y="3200400"/>
            <a:ext cx="2286000" cy="2726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4800" y="3352800"/>
            <a:ext cx="6248400" cy="2862322"/>
          </a:xfrm>
          <a:prstGeom prst="rect">
            <a:avLst/>
          </a:prstGeom>
        </p:spPr>
        <p:txBody>
          <a:bodyPr wrap="square">
            <a:spAutoFit/>
          </a:bodyPr>
          <a:lstStyle/>
          <a:p>
            <a:pPr algn="just"/>
            <a:r>
              <a:rPr lang="en-IN" sz="2000" dirty="0"/>
              <a:t>Liquid molecules at the surface of </a:t>
            </a:r>
            <a:r>
              <a:rPr lang="en-IN" sz="2000" dirty="0">
                <a:solidFill>
                  <a:srgbClr val="C00000"/>
                </a:solidFill>
              </a:rPr>
              <a:t>a liquid can escape to the gas</a:t>
            </a:r>
            <a:r>
              <a:rPr lang="en-IN" sz="2000" dirty="0"/>
              <a:t> phase when they have a sufficient amount of energy to break free of the liquid's intermolecular forces. That vaporization process is reversible. Gaseous molecules coming into contact with the surface of a liquid can be trapped by intermolecular forces in the liquid. Eventually the </a:t>
            </a:r>
            <a:r>
              <a:rPr lang="en-IN" sz="2000" dirty="0">
                <a:solidFill>
                  <a:srgbClr val="C00000"/>
                </a:solidFill>
              </a:rPr>
              <a:t>rate of escape will equal the rate of capture</a:t>
            </a:r>
            <a:r>
              <a:rPr lang="en-IN" sz="2000" dirty="0"/>
              <a:t> to establish a constant, </a:t>
            </a:r>
            <a:r>
              <a:rPr lang="en-IN" sz="2000" dirty="0">
                <a:solidFill>
                  <a:srgbClr val="C00000"/>
                </a:solidFill>
              </a:rPr>
              <a:t>equilibrium </a:t>
            </a:r>
            <a:r>
              <a:rPr lang="en-IN" sz="2000" dirty="0" smtClean="0">
                <a:solidFill>
                  <a:srgbClr val="C00000"/>
                </a:solidFill>
              </a:rPr>
              <a:t>vapour </a:t>
            </a:r>
            <a:r>
              <a:rPr lang="en-IN" sz="2000" dirty="0">
                <a:solidFill>
                  <a:srgbClr val="C00000"/>
                </a:solidFill>
              </a:rPr>
              <a:t>pressure</a:t>
            </a:r>
            <a:r>
              <a:rPr lang="en-IN" sz="2000" dirty="0"/>
              <a:t> above the pure liquid.</a:t>
            </a:r>
          </a:p>
        </p:txBody>
      </p:sp>
    </p:spTree>
    <p:extLst>
      <p:ext uri="{BB962C8B-B14F-4D97-AF65-F5344CB8AC3E}">
        <p14:creationId xmlns:p14="http://schemas.microsoft.com/office/powerpoint/2010/main" val="22093059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11162"/>
          </a:xfrm>
        </p:spPr>
        <p:style>
          <a:lnRef idx="0">
            <a:schemeClr val="accent4"/>
          </a:lnRef>
          <a:fillRef idx="3">
            <a:schemeClr val="accent4"/>
          </a:fillRef>
          <a:effectRef idx="3">
            <a:schemeClr val="accent4"/>
          </a:effectRef>
          <a:fontRef idx="minor">
            <a:schemeClr val="lt1"/>
          </a:fontRef>
        </p:style>
        <p:txBody>
          <a:bodyPr>
            <a:noAutofit/>
          </a:bodyPr>
          <a:lstStyle/>
          <a:p>
            <a:r>
              <a:rPr lang="en-IN" sz="2800" dirty="0" smtClean="0"/>
              <a:t>Vapour pressure</a:t>
            </a:r>
            <a:endParaRPr lang="en-IN" sz="2800" dirty="0"/>
          </a:p>
        </p:txBody>
      </p:sp>
      <p:sp>
        <p:nvSpPr>
          <p:cNvPr id="3" name="Content Placeholder 2"/>
          <p:cNvSpPr>
            <a:spLocks noGrp="1"/>
          </p:cNvSpPr>
          <p:nvPr>
            <p:ph idx="1"/>
          </p:nvPr>
        </p:nvSpPr>
        <p:spPr>
          <a:xfrm>
            <a:off x="381000" y="731837"/>
            <a:ext cx="8229600" cy="5592763"/>
          </a:xfrm>
        </p:spPr>
        <p:txBody>
          <a:bodyPr>
            <a:noAutofit/>
          </a:bodyPr>
          <a:lstStyle/>
          <a:p>
            <a:pPr marL="0" indent="0" algn="just">
              <a:buNone/>
            </a:pPr>
            <a:r>
              <a:rPr lang="en-IN" sz="2000" dirty="0" smtClean="0"/>
              <a:t>If </a:t>
            </a:r>
            <a:r>
              <a:rPr lang="en-IN" sz="2000" dirty="0"/>
              <a:t>we add a </a:t>
            </a:r>
            <a:r>
              <a:rPr lang="en-IN" sz="2000" dirty="0" smtClean="0"/>
              <a:t>non-volatile </a:t>
            </a:r>
            <a:r>
              <a:rPr lang="en-IN" sz="2000" dirty="0"/>
              <a:t>solute to that liquid, the amount of surface area available for </a:t>
            </a:r>
            <a:r>
              <a:rPr lang="en-IN" sz="2000" dirty="0" smtClean="0"/>
              <a:t>the escaping </a:t>
            </a:r>
            <a:r>
              <a:rPr lang="en-IN" sz="2000" dirty="0"/>
              <a:t>solvent molecules is reduced because some of that area is occupied by </a:t>
            </a:r>
            <a:r>
              <a:rPr lang="en-IN" sz="2000" dirty="0" smtClean="0"/>
              <a:t>solute particles</a:t>
            </a:r>
            <a:r>
              <a:rPr lang="en-IN" sz="2000" dirty="0"/>
              <a:t>. Therefore, the solvent molecules will have a lower probability to escape </a:t>
            </a:r>
            <a:r>
              <a:rPr lang="en-IN" sz="2000" dirty="0" smtClean="0"/>
              <a:t>the solution </a:t>
            </a:r>
            <a:r>
              <a:rPr lang="en-IN" sz="2000" dirty="0"/>
              <a:t>than the pure solvent. That fact is reflected in the lower </a:t>
            </a:r>
            <a:r>
              <a:rPr lang="en-IN" sz="2000" dirty="0" smtClean="0"/>
              <a:t>vapour </a:t>
            </a:r>
            <a:r>
              <a:rPr lang="en-IN" sz="2000" dirty="0"/>
              <a:t>pressure for </a:t>
            </a:r>
            <a:r>
              <a:rPr lang="en-IN" sz="2000" dirty="0" smtClean="0"/>
              <a:t>a solution </a:t>
            </a:r>
            <a:r>
              <a:rPr lang="en-IN" sz="2000" dirty="0"/>
              <a:t>relative to the pure solvent. That statement is only true if the solvent </a:t>
            </a:r>
            <a:r>
              <a:rPr lang="en-IN" sz="2000" dirty="0" smtClean="0"/>
              <a:t>is non-volatile</a:t>
            </a:r>
            <a:r>
              <a:rPr lang="en-IN" sz="2000" dirty="0"/>
              <a:t>. If the solute has its own </a:t>
            </a:r>
            <a:r>
              <a:rPr lang="en-IN" sz="2000" dirty="0" smtClean="0"/>
              <a:t>vapour </a:t>
            </a:r>
            <a:r>
              <a:rPr lang="en-IN" sz="2000" dirty="0"/>
              <a:t>pressure, then the </a:t>
            </a:r>
            <a:r>
              <a:rPr lang="en-IN" sz="2000" dirty="0" smtClean="0"/>
              <a:t>vapour </a:t>
            </a:r>
            <a:r>
              <a:rPr lang="en-IN" sz="2000" dirty="0"/>
              <a:t>pressure of </a:t>
            </a:r>
            <a:r>
              <a:rPr lang="en-IN" sz="2000" dirty="0" smtClean="0"/>
              <a:t>the solution </a:t>
            </a:r>
            <a:r>
              <a:rPr lang="en-IN" sz="2000" dirty="0"/>
              <a:t>may be greater than the </a:t>
            </a:r>
            <a:r>
              <a:rPr lang="en-IN" sz="2000" dirty="0" smtClean="0"/>
              <a:t>vapour </a:t>
            </a:r>
            <a:r>
              <a:rPr lang="en-IN" sz="2000" dirty="0"/>
              <a:t>pressure of the solvent</a:t>
            </a:r>
            <a:r>
              <a:rPr lang="en-IN" sz="2000" dirty="0" smtClean="0"/>
              <a:t>.</a:t>
            </a:r>
            <a:endParaRPr lang="en-IN" sz="20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3505200"/>
            <a:ext cx="57150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33930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411162"/>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en-IN" sz="2400" dirty="0" err="1"/>
              <a:t>Raoult's</a:t>
            </a:r>
            <a:r>
              <a:rPr lang="en-IN" sz="2400" dirty="0"/>
              <a:t> </a:t>
            </a:r>
            <a:r>
              <a:rPr lang="en-IN" sz="2400" dirty="0" smtClean="0"/>
              <a:t>law</a:t>
            </a:r>
            <a:endParaRPr lang="en-IN" sz="2400" dirty="0"/>
          </a:p>
        </p:txBody>
      </p:sp>
      <p:sp>
        <p:nvSpPr>
          <p:cNvPr id="3" name="Content Placeholder 2"/>
          <p:cNvSpPr>
            <a:spLocks noGrp="1"/>
          </p:cNvSpPr>
          <p:nvPr>
            <p:ph idx="1"/>
          </p:nvPr>
        </p:nvSpPr>
        <p:spPr>
          <a:xfrm>
            <a:off x="381000" y="685800"/>
            <a:ext cx="8534400" cy="5867400"/>
          </a:xfrm>
          <a:ln>
            <a:solidFill>
              <a:schemeClr val="accent1"/>
            </a:solidFill>
          </a:ln>
        </p:spPr>
        <p:txBody>
          <a:bodyPr>
            <a:normAutofit fontScale="92500" lnSpcReduction="10000"/>
          </a:bodyPr>
          <a:lstStyle/>
          <a:p>
            <a:pPr marL="0" indent="0">
              <a:buNone/>
            </a:pPr>
            <a:r>
              <a:rPr lang="en-IN" sz="2000" dirty="0" smtClean="0"/>
              <a:t>The </a:t>
            </a:r>
            <a:r>
              <a:rPr lang="en-IN" sz="2000" dirty="0"/>
              <a:t>law that mathematically describes the </a:t>
            </a:r>
            <a:r>
              <a:rPr lang="en-IN" sz="2000" dirty="0" smtClean="0"/>
              <a:t>vapour </a:t>
            </a:r>
            <a:r>
              <a:rPr lang="en-IN" sz="2000" dirty="0"/>
              <a:t>pressure </a:t>
            </a:r>
            <a:r>
              <a:rPr lang="en-IN" sz="2000" dirty="0" smtClean="0"/>
              <a:t>lowering phenomenon</a:t>
            </a:r>
            <a:r>
              <a:rPr lang="en-IN" sz="2000" dirty="0"/>
              <a:t>.</a:t>
            </a:r>
          </a:p>
          <a:p>
            <a:pPr marL="0" indent="0">
              <a:buNone/>
            </a:pPr>
            <a:r>
              <a:rPr lang="en-IN" sz="2000" dirty="0" err="1"/>
              <a:t>Raoult's</a:t>
            </a:r>
            <a:r>
              <a:rPr lang="en-IN" sz="2000" dirty="0"/>
              <a:t> law is given in</a:t>
            </a:r>
            <a:r>
              <a:rPr lang="en-IN" sz="2000" dirty="0" smtClean="0"/>
              <a:t>:</a:t>
            </a:r>
          </a:p>
          <a:p>
            <a:pPr marL="0" indent="0">
              <a:buNone/>
            </a:pPr>
            <a:r>
              <a:rPr lang="en-IN" sz="2000" i="1" dirty="0" smtClean="0"/>
              <a:t>                                                      P </a:t>
            </a:r>
            <a:r>
              <a:rPr lang="en-IN" sz="2000" dirty="0"/>
              <a:t>= </a:t>
            </a:r>
            <a:r>
              <a:rPr lang="en-IN" sz="2000" dirty="0" err="1"/>
              <a:t>C</a:t>
            </a:r>
            <a:r>
              <a:rPr lang="en-IN" sz="2000" i="1" dirty="0" err="1" smtClean="0"/>
              <a:t>solvent</a:t>
            </a:r>
            <a:r>
              <a:rPr lang="en-IN" sz="2000" i="1" dirty="0" smtClean="0"/>
              <a:t> </a:t>
            </a:r>
            <a:r>
              <a:rPr lang="en-IN" sz="2000" i="1" dirty="0"/>
              <a:t>Po</a:t>
            </a:r>
          </a:p>
          <a:p>
            <a:pPr marL="0" indent="0">
              <a:buNone/>
            </a:pPr>
            <a:r>
              <a:rPr lang="en-IN" sz="2000" i="1" dirty="0" smtClean="0"/>
              <a:t>Where,    P </a:t>
            </a:r>
            <a:r>
              <a:rPr lang="en-IN" sz="2000" dirty="0"/>
              <a:t>- </a:t>
            </a:r>
            <a:r>
              <a:rPr lang="en-IN" sz="2000" dirty="0" smtClean="0"/>
              <a:t>vapour </a:t>
            </a:r>
            <a:r>
              <a:rPr lang="en-IN" sz="2000" dirty="0"/>
              <a:t>pressure of a solution</a:t>
            </a:r>
          </a:p>
          <a:p>
            <a:pPr marL="0" indent="0">
              <a:buNone/>
            </a:pPr>
            <a:r>
              <a:rPr lang="en-IN" sz="2000" dirty="0" smtClean="0"/>
              <a:t>                 </a:t>
            </a:r>
            <a:r>
              <a:rPr lang="en-IN" sz="2000" dirty="0" err="1"/>
              <a:t>C</a:t>
            </a:r>
            <a:r>
              <a:rPr lang="en-IN" sz="2000" i="1" dirty="0" err="1" smtClean="0"/>
              <a:t>solvent</a:t>
            </a:r>
            <a:r>
              <a:rPr lang="en-IN" sz="2000" i="1" dirty="0" smtClean="0"/>
              <a:t> </a:t>
            </a:r>
            <a:r>
              <a:rPr lang="en-IN" sz="2000" dirty="0"/>
              <a:t>- Vapour pressure of the solvent above a solution</a:t>
            </a:r>
          </a:p>
          <a:p>
            <a:pPr marL="0" indent="0">
              <a:buNone/>
            </a:pPr>
            <a:r>
              <a:rPr lang="en-IN" sz="2000" i="1" dirty="0" smtClean="0"/>
              <a:t>                 Po </a:t>
            </a:r>
            <a:r>
              <a:rPr lang="en-IN" sz="2000" dirty="0"/>
              <a:t>- </a:t>
            </a:r>
            <a:r>
              <a:rPr lang="en-IN" sz="2000" dirty="0" smtClean="0"/>
              <a:t>vapour </a:t>
            </a:r>
            <a:r>
              <a:rPr lang="en-IN" sz="2000" dirty="0"/>
              <a:t>pressure of the pure </a:t>
            </a:r>
            <a:r>
              <a:rPr lang="en-IN" sz="2000" dirty="0" smtClean="0"/>
              <a:t>solvent</a:t>
            </a:r>
          </a:p>
          <a:p>
            <a:pPr marL="0" indent="0" algn="just">
              <a:buNone/>
            </a:pPr>
            <a:r>
              <a:rPr lang="en-IN" sz="2000" dirty="0" err="1"/>
              <a:t>Raoult's</a:t>
            </a:r>
            <a:r>
              <a:rPr lang="en-IN" sz="2000" dirty="0"/>
              <a:t> law states that the </a:t>
            </a:r>
            <a:r>
              <a:rPr lang="en-IN" sz="2000" dirty="0" smtClean="0"/>
              <a:t>vapour </a:t>
            </a:r>
            <a:r>
              <a:rPr lang="en-IN" sz="2000" dirty="0"/>
              <a:t>pressure of a </a:t>
            </a:r>
            <a:r>
              <a:rPr lang="en-IN" sz="2000" dirty="0" smtClean="0"/>
              <a:t>solution (P), </a:t>
            </a:r>
            <a:r>
              <a:rPr lang="en-IN" sz="2000" dirty="0"/>
              <a:t>equals the mole fraction </a:t>
            </a:r>
            <a:r>
              <a:rPr lang="en-IN" sz="2000" dirty="0" smtClean="0"/>
              <a:t>of the solvent (</a:t>
            </a:r>
            <a:r>
              <a:rPr lang="en-IN" sz="2000" dirty="0" err="1" smtClean="0"/>
              <a:t>Csolvent</a:t>
            </a:r>
            <a:r>
              <a:rPr lang="en-IN" sz="2000" dirty="0" smtClean="0"/>
              <a:t>), </a:t>
            </a:r>
            <a:r>
              <a:rPr lang="en-IN" sz="2000" dirty="0"/>
              <a:t>multiplied by the </a:t>
            </a:r>
            <a:r>
              <a:rPr lang="en-IN" sz="2000" dirty="0" smtClean="0"/>
              <a:t>vapour </a:t>
            </a:r>
            <a:r>
              <a:rPr lang="en-IN" sz="2000" dirty="0"/>
              <a:t>pressure of the pure </a:t>
            </a:r>
            <a:r>
              <a:rPr lang="en-IN" sz="2000" dirty="0" smtClean="0"/>
              <a:t>solvent (Po). </a:t>
            </a:r>
            <a:r>
              <a:rPr lang="en-IN" sz="2000" dirty="0"/>
              <a:t>While </a:t>
            </a:r>
            <a:r>
              <a:rPr lang="en-IN" sz="2000" dirty="0" smtClean="0"/>
              <a:t>that "law</a:t>
            </a:r>
            <a:r>
              <a:rPr lang="en-IN" sz="2000" dirty="0"/>
              <a:t>" is approximately obeyed by most </a:t>
            </a:r>
            <a:r>
              <a:rPr lang="en-IN" sz="2000" dirty="0" smtClean="0"/>
              <a:t>solutions, some </a:t>
            </a:r>
            <a:r>
              <a:rPr lang="en-IN" sz="2000" dirty="0"/>
              <a:t>show deviations from </a:t>
            </a:r>
            <a:r>
              <a:rPr lang="en-IN" sz="2000" dirty="0" smtClean="0"/>
              <a:t>the expected behaviour</a:t>
            </a:r>
            <a:r>
              <a:rPr lang="en-IN" sz="2000" dirty="0"/>
              <a:t>. Deviations from </a:t>
            </a:r>
            <a:r>
              <a:rPr lang="en-IN" sz="2000" dirty="0" err="1"/>
              <a:t>Raoult's</a:t>
            </a:r>
            <a:r>
              <a:rPr lang="en-IN" sz="2000" dirty="0"/>
              <a:t> law can either be positive or negative. </a:t>
            </a:r>
            <a:r>
              <a:rPr lang="en-IN" sz="2000" dirty="0" smtClean="0"/>
              <a:t>A positive </a:t>
            </a:r>
            <a:r>
              <a:rPr lang="en-IN" sz="2000" dirty="0"/>
              <a:t>deviation means that there is a higher than expected </a:t>
            </a:r>
            <a:r>
              <a:rPr lang="en-IN" sz="2000" dirty="0" smtClean="0"/>
              <a:t>vapour </a:t>
            </a:r>
            <a:r>
              <a:rPr lang="en-IN" sz="2000" dirty="0"/>
              <a:t>pressure above </a:t>
            </a:r>
            <a:r>
              <a:rPr lang="en-IN" sz="2000" dirty="0" smtClean="0"/>
              <a:t>the solution</a:t>
            </a:r>
            <a:r>
              <a:rPr lang="en-IN" sz="2000" dirty="0"/>
              <a:t>. A </a:t>
            </a:r>
            <a:r>
              <a:rPr lang="en-IN" sz="2000" dirty="0" smtClean="0"/>
              <a:t>negative deviation</a:t>
            </a:r>
            <a:r>
              <a:rPr lang="en-IN" sz="2000" dirty="0"/>
              <a:t>, conversely, means that we find a lower than </a:t>
            </a:r>
            <a:r>
              <a:rPr lang="en-IN" sz="2000" dirty="0" smtClean="0"/>
              <a:t>expected vapour </a:t>
            </a:r>
            <a:r>
              <a:rPr lang="en-IN" sz="2000" dirty="0"/>
              <a:t>pressure for the solution</a:t>
            </a:r>
            <a:r>
              <a:rPr lang="en-IN" sz="2000" dirty="0" smtClean="0"/>
              <a:t>.</a:t>
            </a:r>
          </a:p>
          <a:p>
            <a:pPr marL="0" indent="0" algn="just">
              <a:buNone/>
            </a:pPr>
            <a:endParaRPr lang="en-IN" sz="2000" dirty="0" smtClean="0"/>
          </a:p>
          <a:p>
            <a:pPr marL="0" indent="0" algn="just">
              <a:buNone/>
            </a:pPr>
            <a:r>
              <a:rPr lang="en-IN" sz="2000" dirty="0" smtClean="0"/>
              <a:t>Solutions </a:t>
            </a:r>
            <a:r>
              <a:rPr lang="en-IN" sz="2000" dirty="0"/>
              <a:t>that obey </a:t>
            </a:r>
            <a:r>
              <a:rPr lang="en-IN" sz="2000" dirty="0" err="1"/>
              <a:t>Raoult's</a:t>
            </a:r>
            <a:r>
              <a:rPr lang="en-IN" sz="2000" dirty="0"/>
              <a:t> law are called ideal solutions because they behave </a:t>
            </a:r>
            <a:r>
              <a:rPr lang="en-IN" sz="2000" dirty="0" smtClean="0"/>
              <a:t>exactly as </a:t>
            </a:r>
            <a:r>
              <a:rPr lang="en-IN" sz="2000" dirty="0"/>
              <a:t>we would predict. Solutions that show </a:t>
            </a:r>
            <a:r>
              <a:rPr lang="en-IN" sz="2000" dirty="0">
                <a:solidFill>
                  <a:srgbClr val="C00000"/>
                </a:solidFill>
              </a:rPr>
              <a:t>a deviation from </a:t>
            </a:r>
            <a:r>
              <a:rPr lang="en-IN" sz="2000" dirty="0" err="1">
                <a:solidFill>
                  <a:srgbClr val="C00000"/>
                </a:solidFill>
              </a:rPr>
              <a:t>Raoult's</a:t>
            </a:r>
            <a:r>
              <a:rPr lang="en-IN" sz="2000" dirty="0">
                <a:solidFill>
                  <a:srgbClr val="C00000"/>
                </a:solidFill>
              </a:rPr>
              <a:t> law </a:t>
            </a:r>
            <a:r>
              <a:rPr lang="en-IN" sz="2000" dirty="0"/>
              <a:t>are called </a:t>
            </a:r>
            <a:r>
              <a:rPr lang="en-IN" sz="2000" dirty="0" smtClean="0">
                <a:solidFill>
                  <a:srgbClr val="C00000"/>
                </a:solidFill>
              </a:rPr>
              <a:t>non-ideal solutions </a:t>
            </a:r>
            <a:r>
              <a:rPr lang="en-IN" sz="2000" dirty="0"/>
              <a:t>because they deviate from the expected </a:t>
            </a:r>
            <a:r>
              <a:rPr lang="en-IN" sz="2000" dirty="0" smtClean="0"/>
              <a:t>behaviour</a:t>
            </a:r>
            <a:r>
              <a:rPr lang="en-IN" sz="2000" dirty="0"/>
              <a:t>. Very few </a:t>
            </a:r>
            <a:r>
              <a:rPr lang="en-IN" sz="2000" dirty="0" smtClean="0"/>
              <a:t>solutions actually </a:t>
            </a:r>
            <a:r>
              <a:rPr lang="en-IN" sz="2000" dirty="0"/>
              <a:t>approach </a:t>
            </a:r>
            <a:r>
              <a:rPr lang="en-IN" sz="2000" dirty="0" err="1"/>
              <a:t>ideality</a:t>
            </a:r>
            <a:r>
              <a:rPr lang="en-IN" sz="2000" dirty="0"/>
              <a:t>, but </a:t>
            </a:r>
            <a:r>
              <a:rPr lang="en-IN" sz="2000" dirty="0" err="1"/>
              <a:t>Raoult's</a:t>
            </a:r>
            <a:r>
              <a:rPr lang="en-IN" sz="2000" dirty="0"/>
              <a:t> law for the ideal solution is a good </a:t>
            </a:r>
            <a:r>
              <a:rPr lang="en-IN" sz="2000" dirty="0" smtClean="0"/>
              <a:t>enough approximation </a:t>
            </a:r>
            <a:r>
              <a:rPr lang="en-IN" sz="2000" dirty="0"/>
              <a:t>for the non- ideal solutions that we will continue to use </a:t>
            </a:r>
            <a:r>
              <a:rPr lang="en-IN" sz="2000" dirty="0" err="1"/>
              <a:t>Raoult's</a:t>
            </a:r>
            <a:r>
              <a:rPr lang="en-IN" sz="2000" dirty="0"/>
              <a:t> law.</a:t>
            </a:r>
          </a:p>
        </p:txBody>
      </p:sp>
    </p:spTree>
    <p:extLst>
      <p:ext uri="{BB962C8B-B14F-4D97-AF65-F5344CB8AC3E}">
        <p14:creationId xmlns:p14="http://schemas.microsoft.com/office/powerpoint/2010/main" val="17023599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11162"/>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en-IN" sz="2400" dirty="0"/>
              <a:t>Boiling </a:t>
            </a:r>
            <a:r>
              <a:rPr lang="en-IN" sz="2400" dirty="0" smtClean="0"/>
              <a:t>Point</a:t>
            </a:r>
            <a:endParaRPr lang="en-IN" sz="2400" dirty="0"/>
          </a:p>
        </p:txBody>
      </p:sp>
      <p:sp>
        <p:nvSpPr>
          <p:cNvPr id="3" name="Content Placeholder 2"/>
          <p:cNvSpPr>
            <a:spLocks noGrp="1"/>
          </p:cNvSpPr>
          <p:nvPr>
            <p:ph idx="1"/>
          </p:nvPr>
        </p:nvSpPr>
        <p:spPr>
          <a:xfrm>
            <a:off x="457200" y="609600"/>
            <a:ext cx="8229600" cy="5943600"/>
          </a:xfrm>
        </p:spPr>
        <p:txBody>
          <a:bodyPr>
            <a:normAutofit fontScale="77500" lnSpcReduction="20000"/>
          </a:bodyPr>
          <a:lstStyle/>
          <a:p>
            <a:pPr marL="0" indent="0" algn="just">
              <a:buNone/>
            </a:pPr>
            <a:r>
              <a:rPr lang="en-IN" sz="3100" b="1" dirty="0" smtClean="0"/>
              <a:t>Definition:</a:t>
            </a:r>
          </a:p>
          <a:p>
            <a:pPr marL="0" indent="0" algn="just">
              <a:buNone/>
            </a:pPr>
            <a:r>
              <a:rPr lang="en-IN" sz="2800" dirty="0" smtClean="0"/>
              <a:t>Boiling </a:t>
            </a:r>
            <a:r>
              <a:rPr lang="en-IN" sz="2800" dirty="0"/>
              <a:t>point of a solution is the temperature at which the vapour pressure of the </a:t>
            </a:r>
            <a:r>
              <a:rPr lang="en-IN" sz="2800" dirty="0" smtClean="0"/>
              <a:t>liquid equals </a:t>
            </a:r>
            <a:r>
              <a:rPr lang="en-IN" sz="2800" dirty="0"/>
              <a:t>to the external (Atmospheric) pressure. </a:t>
            </a:r>
            <a:endParaRPr lang="en-IN" sz="2800" dirty="0" smtClean="0"/>
          </a:p>
          <a:p>
            <a:pPr marL="457200" indent="-457200" algn="just">
              <a:buFont typeface="+mj-lt"/>
              <a:buAutoNum type="arabicPeriod"/>
            </a:pPr>
            <a:r>
              <a:rPr lang="en-IN" sz="2800" dirty="0" smtClean="0"/>
              <a:t>The </a:t>
            </a:r>
            <a:r>
              <a:rPr lang="en-IN" sz="2800" dirty="0"/>
              <a:t>water content in fluid milk is </a:t>
            </a:r>
            <a:r>
              <a:rPr lang="en-IN" sz="2800" dirty="0" smtClean="0"/>
              <a:t>highest and </a:t>
            </a:r>
            <a:r>
              <a:rPr lang="en-IN" sz="2800" dirty="0"/>
              <a:t>hence the boiling point of milk will be close to that of water. But being a </a:t>
            </a:r>
            <a:r>
              <a:rPr lang="en-IN" sz="2800" dirty="0" err="1" smtClean="0"/>
              <a:t>collegative</a:t>
            </a:r>
            <a:r>
              <a:rPr lang="en-IN" sz="2800" dirty="0"/>
              <a:t> </a:t>
            </a:r>
            <a:r>
              <a:rPr lang="en-IN" sz="2800" dirty="0" smtClean="0"/>
              <a:t>property </a:t>
            </a:r>
            <a:r>
              <a:rPr lang="en-IN" sz="2800" dirty="0"/>
              <a:t>it is influenced by the dissolved substances like lactose, minerals </a:t>
            </a:r>
            <a:r>
              <a:rPr lang="en-IN" sz="2800" dirty="0" smtClean="0"/>
              <a:t>etc. </a:t>
            </a:r>
            <a:r>
              <a:rPr lang="en-IN" sz="2800" dirty="0"/>
              <a:t>and hence </a:t>
            </a:r>
            <a:r>
              <a:rPr lang="en-IN" sz="2800" dirty="0" smtClean="0"/>
              <a:t>it is </a:t>
            </a:r>
            <a:r>
              <a:rPr lang="en-IN" sz="2800" dirty="0"/>
              <a:t>slightly higher than that of water. </a:t>
            </a:r>
            <a:endParaRPr lang="en-IN" sz="2800" dirty="0" smtClean="0"/>
          </a:p>
          <a:p>
            <a:pPr marL="457200" indent="-457200" algn="just">
              <a:buFont typeface="+mj-lt"/>
              <a:buAutoNum type="arabicPeriod"/>
            </a:pPr>
            <a:r>
              <a:rPr lang="en-IN" sz="2800" dirty="0" smtClean="0"/>
              <a:t>Since the </a:t>
            </a:r>
            <a:r>
              <a:rPr lang="en-IN" sz="2800" dirty="0"/>
              <a:t>vapour pressure of a solution is always </a:t>
            </a:r>
            <a:r>
              <a:rPr lang="en-IN" sz="2800" dirty="0" smtClean="0"/>
              <a:t>less than </a:t>
            </a:r>
            <a:r>
              <a:rPr lang="en-IN" sz="2800" dirty="0"/>
              <a:t>the vapour pressure of the pure solvent it follows that the boiling point of a </a:t>
            </a:r>
            <a:r>
              <a:rPr lang="en-IN" sz="2800" dirty="0" smtClean="0"/>
              <a:t>solution will </a:t>
            </a:r>
            <a:r>
              <a:rPr lang="en-IN" sz="2800" dirty="0"/>
              <a:t>always be higher than that of the pure solvent. </a:t>
            </a:r>
            <a:endParaRPr lang="en-IN" sz="2800" dirty="0" smtClean="0"/>
          </a:p>
          <a:p>
            <a:pPr marL="457200" indent="-457200" algn="just">
              <a:buFont typeface="+mj-lt"/>
              <a:buAutoNum type="arabicPeriod"/>
            </a:pPr>
            <a:r>
              <a:rPr lang="en-IN" sz="2800" dirty="0" smtClean="0"/>
              <a:t>Pure </a:t>
            </a:r>
            <a:r>
              <a:rPr lang="en-IN" sz="2800" dirty="0"/>
              <a:t>water boils at 100 </a:t>
            </a:r>
            <a:r>
              <a:rPr lang="en-IN" sz="2800" baseline="30000" dirty="0" smtClean="0"/>
              <a:t>o </a:t>
            </a:r>
            <a:r>
              <a:rPr lang="en-IN" sz="2800" dirty="0" smtClean="0"/>
              <a:t>C</a:t>
            </a:r>
            <a:r>
              <a:rPr lang="en-IN" sz="2800" dirty="0"/>
              <a:t>. </a:t>
            </a:r>
            <a:r>
              <a:rPr lang="en-IN" sz="2800" dirty="0" smtClean="0"/>
              <a:t>Milk constituents </a:t>
            </a:r>
            <a:r>
              <a:rPr lang="en-IN" sz="2800" dirty="0"/>
              <a:t>are responsible for the elevation of the boiling point of milk. </a:t>
            </a:r>
            <a:endParaRPr lang="en-IN" sz="2800" dirty="0" smtClean="0"/>
          </a:p>
          <a:p>
            <a:pPr marL="457200" indent="-457200" algn="just">
              <a:buFont typeface="+mj-lt"/>
              <a:buAutoNum type="arabicPeriod"/>
            </a:pPr>
            <a:r>
              <a:rPr lang="en-IN" sz="2800" dirty="0" smtClean="0"/>
              <a:t>Addition </a:t>
            </a:r>
            <a:r>
              <a:rPr lang="en-IN" sz="2800" dirty="0"/>
              <a:t>of water lowers </a:t>
            </a:r>
            <a:r>
              <a:rPr lang="en-IN" sz="2800" dirty="0" smtClean="0"/>
              <a:t>the concentration </a:t>
            </a:r>
            <a:r>
              <a:rPr lang="en-IN" sz="2800" dirty="0"/>
              <a:t>of dissolved substances responsible for the elevating the boiling points. </a:t>
            </a:r>
            <a:r>
              <a:rPr lang="en-IN" sz="2800" dirty="0" smtClean="0"/>
              <a:t>As such </a:t>
            </a:r>
            <a:r>
              <a:rPr lang="en-IN" sz="2800" dirty="0"/>
              <a:t>adulterated milk with water boils at a lower temperature than the normal milk. </a:t>
            </a:r>
            <a:r>
              <a:rPr lang="en-IN" sz="2800" dirty="0" smtClean="0"/>
              <a:t>The boiling </a:t>
            </a:r>
            <a:r>
              <a:rPr lang="en-IN" sz="2800" dirty="0"/>
              <a:t>point of normal milk is </a:t>
            </a:r>
            <a:r>
              <a:rPr lang="en-IN" sz="2800" dirty="0" smtClean="0"/>
              <a:t>100.15</a:t>
            </a:r>
            <a:r>
              <a:rPr lang="en-IN" sz="2800" baseline="30000" dirty="0" smtClean="0"/>
              <a:t>o </a:t>
            </a:r>
            <a:r>
              <a:rPr lang="en-IN" sz="2800" dirty="0" smtClean="0"/>
              <a:t>C</a:t>
            </a:r>
            <a:r>
              <a:rPr lang="en-IN" sz="2800" dirty="0"/>
              <a:t>.</a:t>
            </a:r>
          </a:p>
        </p:txBody>
      </p:sp>
    </p:spTree>
    <p:extLst>
      <p:ext uri="{BB962C8B-B14F-4D97-AF65-F5344CB8AC3E}">
        <p14:creationId xmlns:p14="http://schemas.microsoft.com/office/powerpoint/2010/main" val="11767079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87362"/>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en-IN" sz="2800" dirty="0" smtClean="0"/>
              <a:t>Freezing point</a:t>
            </a:r>
            <a:endParaRPr lang="en-IN" sz="2800" dirty="0"/>
          </a:p>
        </p:txBody>
      </p:sp>
      <p:sp>
        <p:nvSpPr>
          <p:cNvPr id="3" name="Content Placeholder 2"/>
          <p:cNvSpPr>
            <a:spLocks noGrp="1"/>
          </p:cNvSpPr>
          <p:nvPr>
            <p:ph idx="1"/>
          </p:nvPr>
        </p:nvSpPr>
        <p:spPr>
          <a:xfrm>
            <a:off x="457200" y="762001"/>
            <a:ext cx="8229600" cy="4038599"/>
          </a:xfrm>
        </p:spPr>
        <p:txBody>
          <a:bodyPr>
            <a:normAutofit lnSpcReduction="10000"/>
          </a:bodyPr>
          <a:lstStyle/>
          <a:p>
            <a:pPr marL="0" indent="0">
              <a:buNone/>
            </a:pPr>
            <a:r>
              <a:rPr lang="en-IN" sz="2000" b="1" dirty="0" smtClean="0"/>
              <a:t>Definition:</a:t>
            </a:r>
          </a:p>
          <a:p>
            <a:pPr marL="0" indent="0">
              <a:buNone/>
            </a:pPr>
            <a:r>
              <a:rPr lang="en-IN" sz="2000" dirty="0" smtClean="0"/>
              <a:t>Freezing point of a substance is defined as the temperature at which its solid form and its liquid form can exist in equilibrium with each other. In other words it is the temperature in which they have the same vapour pressure.</a:t>
            </a:r>
          </a:p>
          <a:p>
            <a:pPr marL="0" indent="0">
              <a:buNone/>
            </a:pPr>
            <a:r>
              <a:rPr lang="en-IN" sz="2000" dirty="0" smtClean="0"/>
              <a:t>The depression of freezing point of a solvent by a dissolved solute is proportional to the concentration of the dissolved substance. </a:t>
            </a:r>
          </a:p>
          <a:p>
            <a:pPr marL="0" indent="0">
              <a:buNone/>
            </a:pPr>
            <a:r>
              <a:rPr lang="en-IN" sz="2000" b="1" dirty="0" err="1" smtClean="0"/>
              <a:t>Roults</a:t>
            </a:r>
            <a:r>
              <a:rPr lang="en-IN" sz="2000" b="1" dirty="0" smtClean="0"/>
              <a:t> law:</a:t>
            </a:r>
          </a:p>
          <a:p>
            <a:pPr marL="0" indent="0">
              <a:buNone/>
            </a:pPr>
            <a:r>
              <a:rPr lang="en-IN" sz="2000" dirty="0" err="1" smtClean="0"/>
              <a:t>T</a:t>
            </a:r>
            <a:r>
              <a:rPr lang="en-IN" sz="2000" baseline="-25000" dirty="0" err="1" smtClean="0"/>
              <a:t>r</a:t>
            </a:r>
            <a:r>
              <a:rPr lang="en-IN" sz="2000" dirty="0" smtClean="0"/>
              <a:t> = </a:t>
            </a:r>
            <a:r>
              <a:rPr lang="en-IN" sz="2000" dirty="0" err="1" smtClean="0"/>
              <a:t>K</a:t>
            </a:r>
            <a:r>
              <a:rPr lang="en-IN" sz="2000" baseline="-25000" dirty="0" err="1" smtClean="0"/>
              <a:t>f</a:t>
            </a:r>
            <a:r>
              <a:rPr lang="en-IN" sz="2000" dirty="0" err="1" smtClean="0"/>
              <a:t>Cm</a:t>
            </a:r>
            <a:endParaRPr lang="en-IN" sz="2000" dirty="0" smtClean="0"/>
          </a:p>
          <a:p>
            <a:pPr marL="0" indent="0">
              <a:buNone/>
            </a:pPr>
            <a:r>
              <a:rPr lang="en-IN" sz="2000" dirty="0" smtClean="0"/>
              <a:t>Where, </a:t>
            </a:r>
            <a:r>
              <a:rPr lang="en-IN" sz="2000" dirty="0" err="1" smtClean="0"/>
              <a:t>K</a:t>
            </a:r>
            <a:r>
              <a:rPr lang="en-IN" sz="2000" baseline="-25000" dirty="0" err="1" smtClean="0"/>
              <a:t>f</a:t>
            </a:r>
            <a:r>
              <a:rPr lang="en-IN" sz="2000" dirty="0" smtClean="0"/>
              <a:t>= Molar depression constant</a:t>
            </a:r>
          </a:p>
          <a:p>
            <a:pPr marL="0" indent="0">
              <a:buNone/>
            </a:pPr>
            <a:r>
              <a:rPr lang="en-IN" sz="2000" dirty="0" smtClean="0"/>
              <a:t> </a:t>
            </a:r>
            <a:r>
              <a:rPr lang="en-IN" sz="2000" dirty="0" err="1" smtClean="0"/>
              <a:t>Tr</a:t>
            </a:r>
            <a:r>
              <a:rPr lang="en-IN" sz="2000" dirty="0" smtClean="0"/>
              <a:t> = depression of freezing point for </a:t>
            </a:r>
          </a:p>
          <a:p>
            <a:pPr marL="0" indent="0">
              <a:buNone/>
            </a:pPr>
            <a:r>
              <a:rPr lang="en-IN" sz="2000" dirty="0"/>
              <a:t> </a:t>
            </a:r>
            <a:r>
              <a:rPr lang="en-IN" sz="2000" dirty="0" smtClean="0"/>
              <a:t>        solution</a:t>
            </a:r>
          </a:p>
          <a:p>
            <a:pPr marL="0" indent="0">
              <a:buNone/>
            </a:pPr>
            <a:r>
              <a:rPr lang="en-IN" sz="2000" dirty="0" smtClean="0"/>
              <a:t>Cm = molar concentration of solute. </a:t>
            </a:r>
          </a:p>
        </p:txBody>
      </p:sp>
      <p:sp>
        <p:nvSpPr>
          <p:cNvPr id="4" name="Rectangle 3"/>
          <p:cNvSpPr/>
          <p:nvPr/>
        </p:nvSpPr>
        <p:spPr>
          <a:xfrm>
            <a:off x="457200" y="4572000"/>
            <a:ext cx="4191000" cy="2246769"/>
          </a:xfrm>
          <a:prstGeom prst="rect">
            <a:avLst/>
          </a:prstGeom>
        </p:spPr>
        <p:txBody>
          <a:bodyPr wrap="square">
            <a:spAutoFit/>
          </a:bodyPr>
          <a:lstStyle/>
          <a:p>
            <a:pPr algn="just"/>
            <a:r>
              <a:rPr lang="en-IN" sz="2000" dirty="0"/>
              <a:t>The freezing point depression of milk is very constant. Since it is proportional to its osmotic pressure, which is essentially equal to the blood, which in turn is kept almost constant. Generally freezing point of milk ranges between -0.530 to – 0.570</a:t>
            </a:r>
            <a:r>
              <a:rPr lang="en-IN" sz="2000" baseline="30000" dirty="0"/>
              <a:t>o</a:t>
            </a:r>
            <a:r>
              <a:rPr lang="en-IN" sz="2000" dirty="0"/>
              <a:t>C.</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3011031"/>
            <a:ext cx="4076800" cy="3618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115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11162"/>
          </a:xfrm>
        </p:spPr>
        <p:style>
          <a:lnRef idx="0">
            <a:schemeClr val="accent4"/>
          </a:lnRef>
          <a:fillRef idx="3">
            <a:schemeClr val="accent4"/>
          </a:fillRef>
          <a:effectRef idx="3">
            <a:schemeClr val="accent4"/>
          </a:effectRef>
          <a:fontRef idx="minor">
            <a:schemeClr val="lt1"/>
          </a:fontRef>
        </p:style>
        <p:txBody>
          <a:bodyPr>
            <a:noAutofit/>
          </a:bodyPr>
          <a:lstStyle/>
          <a:p>
            <a:r>
              <a:rPr lang="en-IN" sz="2400" dirty="0" smtClean="0"/>
              <a:t>Factors affecting the freezing point</a:t>
            </a:r>
            <a:endParaRPr lang="en-IN" sz="2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609600"/>
                <a:ext cx="8763000" cy="6096000"/>
              </a:xfrm>
              <a:ln>
                <a:solidFill>
                  <a:schemeClr val="accent1"/>
                </a:solidFill>
              </a:ln>
            </p:spPr>
            <p:txBody>
              <a:bodyPr>
                <a:normAutofit lnSpcReduction="10000"/>
              </a:bodyPr>
              <a:lstStyle/>
              <a:p>
                <a:pPr algn="just"/>
                <a:r>
                  <a:rPr lang="en-IN" sz="2000" dirty="0" smtClean="0">
                    <a:solidFill>
                      <a:srgbClr val="002060"/>
                    </a:solidFill>
                  </a:rPr>
                  <a:t>Lactose and chloride are the principal components responsible for the freezing point depression of milk. The high molecular weight components such as fat, protein, CCP, fat globules have a negligible influence on freezing point depression because they contain few molecules per gram.</a:t>
                </a:r>
              </a:p>
              <a:p>
                <a:pPr algn="just"/>
                <a:r>
                  <a:rPr lang="en-IN" sz="2000" dirty="0" smtClean="0">
                    <a:solidFill>
                      <a:schemeClr val="accent6">
                        <a:lumMod val="50000"/>
                      </a:schemeClr>
                    </a:solidFill>
                  </a:rPr>
                  <a:t>Colostrum has a slightly lower freezing point than the normal milk.</a:t>
                </a:r>
              </a:p>
              <a:p>
                <a:pPr algn="just"/>
                <a:r>
                  <a:rPr lang="en-IN" sz="2000" dirty="0" smtClean="0">
                    <a:solidFill>
                      <a:srgbClr val="C00000"/>
                    </a:solidFill>
                  </a:rPr>
                  <a:t>Chilling and heating of milk may raise freeing point slightly. These produces aggregation of dissolved salt or transfer of dissolved material to the colloidal </a:t>
                </a:r>
                <a:r>
                  <a:rPr lang="en-IN" sz="2000" dirty="0" err="1" smtClean="0">
                    <a:solidFill>
                      <a:srgbClr val="C00000"/>
                    </a:solidFill>
                  </a:rPr>
                  <a:t>caseinate</a:t>
                </a:r>
                <a:r>
                  <a:rPr lang="en-IN" sz="2000" dirty="0" smtClean="0">
                    <a:solidFill>
                      <a:srgbClr val="C00000"/>
                    </a:solidFill>
                  </a:rPr>
                  <a:t> micelles</a:t>
                </a:r>
              </a:p>
              <a:p>
                <a:pPr algn="just"/>
                <a:r>
                  <a:rPr lang="en-IN" sz="2000" dirty="0" smtClean="0">
                    <a:solidFill>
                      <a:schemeClr val="accent3">
                        <a:lumMod val="50000"/>
                      </a:schemeClr>
                    </a:solidFill>
                  </a:rPr>
                  <a:t>Souring which involves a net increase in the number of molecules in the solution due to degradation of lactose(sometimes citrate) results in lowering the freezing point</a:t>
                </a:r>
              </a:p>
              <a:p>
                <a:pPr algn="just"/>
                <a:r>
                  <a:rPr lang="en-IN" sz="2000" dirty="0" smtClean="0">
                    <a:solidFill>
                      <a:schemeClr val="accent2">
                        <a:lumMod val="50000"/>
                      </a:schemeClr>
                    </a:solidFill>
                  </a:rPr>
                  <a:t>The principal use of freezing point is to assess for watering of milk. The commonly used technique and apparatus are those of </a:t>
                </a:r>
                <a:r>
                  <a:rPr lang="en-IN" sz="2000" dirty="0" err="1" smtClean="0">
                    <a:solidFill>
                      <a:schemeClr val="accent2">
                        <a:lumMod val="50000"/>
                      </a:schemeClr>
                    </a:solidFill>
                  </a:rPr>
                  <a:t>Horvet</a:t>
                </a:r>
                <a:r>
                  <a:rPr lang="en-IN" sz="2000" dirty="0" smtClean="0">
                    <a:solidFill>
                      <a:schemeClr val="accent2">
                        <a:lumMod val="50000"/>
                      </a:schemeClr>
                    </a:solidFill>
                  </a:rPr>
                  <a:t> and it is used to record the freezing point at 0</a:t>
                </a:r>
                <a:r>
                  <a:rPr lang="en-IN" sz="2000" baseline="30000" dirty="0" smtClean="0">
                    <a:solidFill>
                      <a:schemeClr val="accent2">
                        <a:lumMod val="50000"/>
                      </a:schemeClr>
                    </a:solidFill>
                  </a:rPr>
                  <a:t>o</a:t>
                </a:r>
                <a:r>
                  <a:rPr lang="en-IN" sz="2000" dirty="0" smtClean="0">
                    <a:solidFill>
                      <a:schemeClr val="accent2">
                        <a:lumMod val="50000"/>
                      </a:schemeClr>
                    </a:solidFill>
                  </a:rPr>
                  <a:t>C. Freezing point of milk is -0.550</a:t>
                </a:r>
                <a:r>
                  <a:rPr lang="en-IN" sz="2000" baseline="30000" dirty="0" smtClean="0">
                    <a:solidFill>
                      <a:schemeClr val="accent2">
                        <a:lumMod val="50000"/>
                      </a:schemeClr>
                    </a:solidFill>
                  </a:rPr>
                  <a:t>o</a:t>
                </a:r>
                <a:r>
                  <a:rPr lang="en-IN" sz="2000" dirty="0" smtClean="0">
                    <a:solidFill>
                      <a:schemeClr val="accent2">
                        <a:lumMod val="50000"/>
                      </a:schemeClr>
                    </a:solidFill>
                  </a:rPr>
                  <a:t>C</a:t>
                </a:r>
              </a:p>
              <a:p>
                <a:pPr algn="just"/>
                <a:r>
                  <a:rPr lang="en-IN" sz="2000" dirty="0" smtClean="0"/>
                  <a:t>Thermistor type </a:t>
                </a:r>
                <a:r>
                  <a:rPr lang="en-IN" sz="2000" dirty="0" err="1" smtClean="0"/>
                  <a:t>cyoscope</a:t>
                </a:r>
                <a:r>
                  <a:rPr lang="en-IN" sz="2000" dirty="0" smtClean="0"/>
                  <a:t> is used for the determination of freezing point</a:t>
                </a:r>
              </a:p>
              <a:p>
                <a:pPr algn="just"/>
                <a:r>
                  <a:rPr lang="en-IN" sz="2000" dirty="0" smtClean="0"/>
                  <a:t>Percentage of added water= </a:t>
                </a:r>
                <a14:m>
                  <m:oMath xmlns:m="http://schemas.openxmlformats.org/officeDocument/2006/math">
                    <m:f>
                      <m:fPr>
                        <m:ctrlPr>
                          <a:rPr lang="en-IN" sz="2400" i="1" smtClean="0">
                            <a:latin typeface="Cambria Math"/>
                          </a:rPr>
                        </m:ctrlPr>
                      </m:fPr>
                      <m:num>
                        <m:r>
                          <a:rPr lang="en-IN" sz="2400" b="0" i="1" smtClean="0">
                            <a:latin typeface="Cambria Math"/>
                          </a:rPr>
                          <m:t>(0.550</m:t>
                        </m:r>
                        <m:r>
                          <a:rPr lang="en-IN" sz="2400" b="0" i="0" smtClean="0">
                            <a:latin typeface="Cambria Math"/>
                          </a:rPr>
                          <m:t> −</m:t>
                        </m:r>
                        <m:r>
                          <m:rPr>
                            <m:sty m:val="p"/>
                          </m:rPr>
                          <a:rPr lang="en-IN" sz="2400" b="0" i="0" smtClean="0">
                            <a:latin typeface="Cambria Math"/>
                          </a:rPr>
                          <m:t>T</m:t>
                        </m:r>
                        <m:r>
                          <a:rPr lang="en-IN" sz="2400" b="0" i="0" smtClean="0">
                            <a:latin typeface="Cambria Math"/>
                          </a:rPr>
                          <m:t>) </m:t>
                        </m:r>
                        <m:r>
                          <a:rPr lang="en-IN" sz="2400" b="0" i="1" dirty="0" smtClean="0">
                            <a:latin typeface="Cambria Math"/>
                            <a:ea typeface="Cambria Math"/>
                          </a:rPr>
                          <m:t>×100</m:t>
                        </m:r>
                      </m:num>
                      <m:den>
                        <m:r>
                          <a:rPr lang="en-IN" sz="2400" b="0" i="0" smtClean="0">
                            <a:latin typeface="Cambria Math"/>
                          </a:rPr>
                          <m:t>0.550</m:t>
                        </m:r>
                      </m:den>
                    </m:f>
                  </m:oMath>
                </a14:m>
                <a:endParaRPr lang="en-IN" sz="2000" dirty="0" smtClean="0"/>
              </a:p>
              <a:p>
                <a:pPr marL="0" indent="0" algn="just">
                  <a:buNone/>
                </a:pPr>
                <a:r>
                  <a:rPr lang="en-IN" sz="2000" dirty="0" smtClean="0"/>
                  <a:t>Where, T= Freezing point depression of the sample</a:t>
                </a:r>
              </a:p>
              <a:p>
                <a:pPr marL="0" indent="0" algn="just">
                  <a:buNone/>
                </a:pPr>
                <a:r>
                  <a:rPr lang="en-IN" sz="2000" dirty="0" smtClean="0"/>
                  <a:t>A tolerance of 3% added water is allowed by most regulatory agencies.</a:t>
                </a:r>
                <a:endParaRPr lang="en-IN"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609600"/>
                <a:ext cx="8763000" cy="6096000"/>
              </a:xfrm>
              <a:blipFill rotWithShape="1">
                <a:blip r:embed="rId2"/>
                <a:stretch>
                  <a:fillRect l="-625" t="-898" r="-556"/>
                </a:stretch>
              </a:blipFill>
              <a:ln>
                <a:solidFill>
                  <a:schemeClr val="accent1"/>
                </a:solidFill>
              </a:ln>
            </p:spPr>
            <p:txBody>
              <a:bodyPr/>
              <a:lstStyle/>
              <a:p>
                <a:r>
                  <a:rPr lang="en-IN">
                    <a:noFill/>
                  </a:rPr>
                  <a:t> </a:t>
                </a:r>
              </a:p>
            </p:txBody>
          </p:sp>
        </mc:Fallback>
      </mc:AlternateContent>
    </p:spTree>
    <p:extLst>
      <p:ext uri="{BB962C8B-B14F-4D97-AF65-F5344CB8AC3E}">
        <p14:creationId xmlns:p14="http://schemas.microsoft.com/office/powerpoint/2010/main" val="1670522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474345"/>
            <a:ext cx="8686800" cy="5940088"/>
          </a:xfrm>
          <a:prstGeom prst="rect">
            <a:avLst/>
          </a:prstGeom>
          <a:ln>
            <a:solidFill>
              <a:schemeClr val="accent1"/>
            </a:solidFill>
          </a:ln>
        </p:spPr>
        <p:txBody>
          <a:bodyPr wrap="square">
            <a:spAutoFit/>
          </a:bodyPr>
          <a:lstStyle/>
          <a:p>
            <a:r>
              <a:rPr lang="en-IN" b="1" dirty="0" smtClean="0"/>
              <a:t>3. </a:t>
            </a:r>
            <a:r>
              <a:rPr lang="en-IN" sz="2000" b="1" dirty="0"/>
              <a:t>Proteins</a:t>
            </a:r>
          </a:p>
          <a:p>
            <a:pPr algn="just"/>
            <a:r>
              <a:rPr lang="en-IN" sz="2000" dirty="0"/>
              <a:t>Milk is rich in protein content and has a unique protein namely the casein. It is present </a:t>
            </a:r>
            <a:r>
              <a:rPr lang="en-IN" sz="2000" dirty="0" smtClean="0"/>
              <a:t>in the </a:t>
            </a:r>
            <a:r>
              <a:rPr lang="en-IN" sz="2000" dirty="0"/>
              <a:t>form of colloidal dispersion in milk and is responsible for several </a:t>
            </a:r>
            <a:r>
              <a:rPr lang="en-IN" sz="2000" dirty="0" smtClean="0"/>
              <a:t>physical properties </a:t>
            </a:r>
            <a:r>
              <a:rPr lang="en-IN" sz="2000" dirty="0"/>
              <a:t>of milk. It also supplies all the essential amino acids, hence a </a:t>
            </a:r>
            <a:r>
              <a:rPr lang="en-IN" sz="2000" dirty="0" smtClean="0"/>
              <a:t>complete protein </a:t>
            </a:r>
            <a:r>
              <a:rPr lang="en-IN" sz="2000" dirty="0"/>
              <a:t>and is easily digestible. In addition to casein, milk also contains (other) </a:t>
            </a:r>
            <a:r>
              <a:rPr lang="en-IN" sz="2000" dirty="0" smtClean="0"/>
              <a:t>proteins which </a:t>
            </a:r>
            <a:r>
              <a:rPr lang="en-IN" sz="2000" dirty="0"/>
              <a:t>are known as whey proteins. Milk is a biological secretion of living </a:t>
            </a:r>
            <a:r>
              <a:rPr lang="en-IN" sz="2000" dirty="0" smtClean="0"/>
              <a:t>cells synthesized </a:t>
            </a:r>
            <a:r>
              <a:rPr lang="en-IN" sz="2000" dirty="0"/>
              <a:t>through several (enzyme mediated) biochemical reactions (which are </a:t>
            </a:r>
            <a:r>
              <a:rPr lang="en-IN" sz="2000" dirty="0" smtClean="0"/>
              <a:t>often mediated </a:t>
            </a:r>
            <a:r>
              <a:rPr lang="en-IN" sz="2000" dirty="0"/>
              <a:t>through enzymes). It is a well known fact that these enzymes are </a:t>
            </a:r>
            <a:r>
              <a:rPr lang="en-IN" sz="2000" dirty="0" smtClean="0"/>
              <a:t>basically protein </a:t>
            </a:r>
            <a:r>
              <a:rPr lang="en-IN" sz="2000" dirty="0"/>
              <a:t>in nature and act as biological catalysts. Milk is a good source for </a:t>
            </a:r>
            <a:r>
              <a:rPr lang="en-IN" sz="2000" dirty="0" smtClean="0"/>
              <a:t>several enzymes </a:t>
            </a:r>
            <a:r>
              <a:rPr lang="en-IN" sz="2000" dirty="0"/>
              <a:t>which have both desirable and also undesirable effect on preservation </a:t>
            </a:r>
            <a:r>
              <a:rPr lang="en-IN" sz="2000" dirty="0" smtClean="0"/>
              <a:t>and processing </a:t>
            </a:r>
            <a:r>
              <a:rPr lang="en-IN" sz="2000" dirty="0"/>
              <a:t>of milk</a:t>
            </a:r>
            <a:r>
              <a:rPr lang="en-IN" sz="2000" dirty="0" smtClean="0"/>
              <a:t>.</a:t>
            </a:r>
          </a:p>
          <a:p>
            <a:r>
              <a:rPr lang="en-IN" sz="2000" b="1" dirty="0"/>
              <a:t>4. Lactose</a:t>
            </a:r>
          </a:p>
          <a:p>
            <a:pPr algn="just"/>
            <a:r>
              <a:rPr lang="en-IN" sz="2000" dirty="0"/>
              <a:t>Lactose is a major soluble component present in milk. Milk contains approximately 4.6% carbohydrate that is predominately lactose with trace amounts of </a:t>
            </a:r>
            <a:r>
              <a:rPr lang="en-IN" sz="2000" dirty="0" err="1"/>
              <a:t>monosaccharides</a:t>
            </a:r>
            <a:r>
              <a:rPr lang="en-IN" sz="2000" dirty="0"/>
              <a:t> and oligosaccharides. Lactose is a disaccharide of glucose and </a:t>
            </a:r>
            <a:r>
              <a:rPr lang="en-IN" sz="2000" dirty="0" err="1"/>
              <a:t>galactose</a:t>
            </a:r>
            <a:r>
              <a:rPr lang="en-IN" sz="2000" dirty="0"/>
              <a:t>. It is first carbon source for the microbes gaining entry into milk. It is a reducing sugar and is present in soluble state. It is a good source of energy for the young ones. In addition to lactose, milk also contain several other carbohydrates in trace levels (negligible</a:t>
            </a:r>
            <a:r>
              <a:rPr lang="en-IN" sz="2000" dirty="0" smtClean="0"/>
              <a:t>).</a:t>
            </a:r>
            <a:endParaRPr lang="en-IN" sz="2000" dirty="0"/>
          </a:p>
        </p:txBody>
      </p:sp>
    </p:spTree>
    <p:extLst>
      <p:ext uri="{BB962C8B-B14F-4D97-AF65-F5344CB8AC3E}">
        <p14:creationId xmlns:p14="http://schemas.microsoft.com/office/powerpoint/2010/main" val="42762992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487362"/>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en-IN" sz="2800" dirty="0"/>
              <a:t>ELECTROLYTES AND NON ELECTROLYTES, IONIC MOBILITY</a:t>
            </a:r>
          </a:p>
        </p:txBody>
      </p:sp>
      <p:sp>
        <p:nvSpPr>
          <p:cNvPr id="3" name="Content Placeholder 2"/>
          <p:cNvSpPr>
            <a:spLocks noGrp="1"/>
          </p:cNvSpPr>
          <p:nvPr>
            <p:ph idx="1"/>
          </p:nvPr>
        </p:nvSpPr>
        <p:spPr>
          <a:xfrm>
            <a:off x="457200" y="762000"/>
            <a:ext cx="8229600" cy="5364163"/>
          </a:xfrm>
        </p:spPr>
        <p:txBody>
          <a:bodyPr>
            <a:normAutofit/>
          </a:bodyPr>
          <a:lstStyle/>
          <a:p>
            <a:pPr marL="0" indent="0">
              <a:buNone/>
            </a:pPr>
            <a:r>
              <a:rPr lang="en-IN" sz="2000" b="1" dirty="0" smtClean="0"/>
              <a:t>Electrolyte: </a:t>
            </a:r>
          </a:p>
          <a:p>
            <a:pPr marL="0" indent="0" algn="just">
              <a:buNone/>
            </a:pPr>
            <a:r>
              <a:rPr lang="en-IN" sz="2000" dirty="0" smtClean="0"/>
              <a:t>Substances </a:t>
            </a:r>
            <a:r>
              <a:rPr lang="en-IN" sz="2000" dirty="0"/>
              <a:t>which cause increase in electrical conductivity in solutions and which </a:t>
            </a:r>
            <a:r>
              <a:rPr lang="en-IN" sz="2000" dirty="0" smtClean="0"/>
              <a:t>dissociate in </a:t>
            </a:r>
            <a:r>
              <a:rPr lang="en-IN" sz="2000" dirty="0"/>
              <a:t>the process of conducting the electric current are known as electrolytes. In other </a:t>
            </a:r>
            <a:r>
              <a:rPr lang="en-IN" sz="2000" dirty="0" smtClean="0"/>
              <a:t>words, electrolyte </a:t>
            </a:r>
            <a:r>
              <a:rPr lang="en-IN" sz="2000" dirty="0"/>
              <a:t>is an electrical conductor in which current is carried by ions rather than by </a:t>
            </a:r>
            <a:r>
              <a:rPr lang="en-IN" sz="2000" dirty="0" smtClean="0"/>
              <a:t>free electrons </a:t>
            </a:r>
            <a:r>
              <a:rPr lang="en-IN" sz="2000" dirty="0"/>
              <a:t>(as in a metal</a:t>
            </a:r>
            <a:r>
              <a:rPr lang="en-IN" sz="2000" dirty="0" smtClean="0"/>
              <a:t>).</a:t>
            </a:r>
          </a:p>
          <a:p>
            <a:pPr marL="0" indent="0">
              <a:buNone/>
            </a:pPr>
            <a:r>
              <a:rPr lang="en-IN" sz="2000" b="1" dirty="0" smtClean="0"/>
              <a:t>Non electrolyte:</a:t>
            </a:r>
          </a:p>
          <a:p>
            <a:pPr marL="0" indent="0" algn="just">
              <a:buNone/>
            </a:pPr>
            <a:r>
              <a:rPr lang="en-IN" sz="2000" dirty="0" smtClean="0"/>
              <a:t>A </a:t>
            </a:r>
            <a:r>
              <a:rPr lang="en-IN" sz="2000" dirty="0"/>
              <a:t>non-electrolyte, however, is a compound composed of molecules that does not </a:t>
            </a:r>
            <a:r>
              <a:rPr lang="en-IN" sz="2000" dirty="0" smtClean="0"/>
              <a:t>conduct electricity </a:t>
            </a:r>
            <a:r>
              <a:rPr lang="en-IN" sz="2000" dirty="0"/>
              <a:t>when molten or in aqueous solutions. If the substances which give the </a:t>
            </a:r>
            <a:r>
              <a:rPr lang="en-IN" sz="2000" dirty="0" smtClean="0"/>
              <a:t>expected result </a:t>
            </a:r>
            <a:r>
              <a:rPr lang="en-IN" sz="2000" dirty="0"/>
              <a:t>to osmotic pressure, freezing point and boiling point but do not significantly </a:t>
            </a:r>
            <a:r>
              <a:rPr lang="en-IN" sz="2000" dirty="0" smtClean="0"/>
              <a:t>increase the </a:t>
            </a:r>
            <a:r>
              <a:rPr lang="en-IN" sz="2000" dirty="0"/>
              <a:t>electrical conductivity such substances are known as non electrolytes</a:t>
            </a:r>
            <a:r>
              <a:rPr lang="en-IN" sz="2000" dirty="0" smtClean="0"/>
              <a:t>.</a:t>
            </a:r>
          </a:p>
          <a:p>
            <a:pPr marL="0" indent="0" algn="just">
              <a:buNone/>
            </a:pPr>
            <a:endParaRPr lang="en-IN" sz="2000" dirty="0"/>
          </a:p>
        </p:txBody>
      </p:sp>
      <p:pic>
        <p:nvPicPr>
          <p:cNvPr id="1026" name="Picture 2" descr="Image result for electrol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419601"/>
            <a:ext cx="58674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7915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87362"/>
          </a:xfrm>
        </p:spPr>
        <p:style>
          <a:lnRef idx="0">
            <a:schemeClr val="accent4"/>
          </a:lnRef>
          <a:fillRef idx="3">
            <a:schemeClr val="accent4"/>
          </a:fillRef>
          <a:effectRef idx="3">
            <a:schemeClr val="accent4"/>
          </a:effectRef>
          <a:fontRef idx="minor">
            <a:schemeClr val="lt1"/>
          </a:fontRef>
        </p:style>
        <p:txBody>
          <a:bodyPr>
            <a:normAutofit/>
          </a:bodyPr>
          <a:lstStyle/>
          <a:p>
            <a:r>
              <a:rPr lang="en-IN" sz="2400" dirty="0" smtClean="0"/>
              <a:t>Electrical conductance</a:t>
            </a:r>
            <a:endParaRPr lang="en-IN" sz="2400" dirty="0"/>
          </a:p>
        </p:txBody>
      </p:sp>
      <p:sp>
        <p:nvSpPr>
          <p:cNvPr id="3" name="Content Placeholder 2"/>
          <p:cNvSpPr>
            <a:spLocks noGrp="1"/>
          </p:cNvSpPr>
          <p:nvPr>
            <p:ph idx="1"/>
          </p:nvPr>
        </p:nvSpPr>
        <p:spPr>
          <a:xfrm>
            <a:off x="457200" y="838200"/>
            <a:ext cx="8229600" cy="5638800"/>
          </a:xfrm>
        </p:spPr>
        <p:txBody>
          <a:bodyPr>
            <a:normAutofit/>
          </a:bodyPr>
          <a:lstStyle/>
          <a:p>
            <a:pPr marL="0" indent="0">
              <a:buNone/>
            </a:pPr>
            <a:r>
              <a:rPr lang="en-IN" sz="2000" b="1" dirty="0" smtClean="0"/>
              <a:t>Definition:</a:t>
            </a:r>
          </a:p>
          <a:p>
            <a:pPr marL="0" indent="0" algn="just">
              <a:buNone/>
            </a:pPr>
            <a:r>
              <a:rPr lang="en-IN" sz="2000" dirty="0" smtClean="0"/>
              <a:t>Electrical conductance is the measure of a material’s ability to allow the transport of an electrical charge.</a:t>
            </a:r>
          </a:p>
          <a:p>
            <a:pPr marL="0" indent="0" algn="just">
              <a:buNone/>
            </a:pPr>
            <a:r>
              <a:rPr lang="en-IN" sz="2000" b="1" dirty="0" smtClean="0"/>
              <a:t>Units:</a:t>
            </a:r>
          </a:p>
          <a:p>
            <a:pPr algn="just"/>
            <a:r>
              <a:rPr lang="en-IN" sz="2000" dirty="0" err="1" smtClean="0"/>
              <a:t>seimens</a:t>
            </a:r>
            <a:r>
              <a:rPr lang="en-IN" sz="2000" dirty="0" smtClean="0"/>
              <a:t>/meter</a:t>
            </a:r>
          </a:p>
          <a:p>
            <a:pPr algn="just"/>
            <a:r>
              <a:rPr lang="en-IN" sz="2000" dirty="0" err="1" smtClean="0"/>
              <a:t>Micromho</a:t>
            </a:r>
            <a:r>
              <a:rPr lang="en-IN" sz="2000" dirty="0" smtClean="0"/>
              <a:t>/cm or </a:t>
            </a:r>
            <a:r>
              <a:rPr lang="en-IN" sz="2000" dirty="0" err="1" smtClean="0"/>
              <a:t>mmho</a:t>
            </a:r>
            <a:r>
              <a:rPr lang="en-IN" sz="2000" dirty="0" smtClean="0"/>
              <a:t>/cm</a:t>
            </a:r>
          </a:p>
          <a:p>
            <a:pPr marL="0" indent="0" algn="just">
              <a:buNone/>
            </a:pPr>
            <a:endParaRPr lang="en-IN" sz="2000" dirty="0" smtClean="0"/>
          </a:p>
          <a:p>
            <a:pPr marL="0" indent="0" algn="just">
              <a:buNone/>
            </a:pPr>
            <a:r>
              <a:rPr lang="en-IN" sz="2000" dirty="0" smtClean="0"/>
              <a:t>Electrical conductance is an electrical phenomena where a material contains </a:t>
            </a:r>
            <a:r>
              <a:rPr lang="en-IN" sz="2000" dirty="0" smtClean="0">
                <a:solidFill>
                  <a:srgbClr val="C00000"/>
                </a:solidFill>
              </a:rPr>
              <a:t>movable particles with electric charge </a:t>
            </a:r>
            <a:r>
              <a:rPr lang="en-IN" sz="2000" dirty="0" smtClean="0"/>
              <a:t>(such as electron) which </a:t>
            </a:r>
            <a:r>
              <a:rPr lang="en-IN" sz="2000" dirty="0" smtClean="0">
                <a:solidFill>
                  <a:srgbClr val="C00000"/>
                </a:solidFill>
              </a:rPr>
              <a:t>can carry electricity</a:t>
            </a:r>
            <a:r>
              <a:rPr lang="en-IN" sz="2000" dirty="0" smtClean="0"/>
              <a:t>. When a difference of electrical potential is placed across a conductor, its electrons flow, and an electric current appears.</a:t>
            </a:r>
          </a:p>
          <a:p>
            <a:pPr marL="0" indent="0" algn="just">
              <a:buNone/>
            </a:pPr>
            <a:endParaRPr lang="en-IN" sz="2000" dirty="0"/>
          </a:p>
          <a:p>
            <a:pPr marL="0" indent="0" algn="just">
              <a:buNone/>
            </a:pPr>
            <a:r>
              <a:rPr lang="en-IN" sz="2000" dirty="0" smtClean="0"/>
              <a:t>The </a:t>
            </a:r>
            <a:r>
              <a:rPr lang="en-IN" sz="2000" dirty="0" smtClean="0">
                <a:solidFill>
                  <a:srgbClr val="C00000"/>
                </a:solidFill>
              </a:rPr>
              <a:t>instrument</a:t>
            </a:r>
            <a:r>
              <a:rPr lang="en-IN" sz="2000" dirty="0" smtClean="0"/>
              <a:t> used for measurement of electrical conductance is known as </a:t>
            </a:r>
            <a:r>
              <a:rPr lang="en-IN" sz="2000" dirty="0" smtClean="0">
                <a:solidFill>
                  <a:srgbClr val="C00000"/>
                </a:solidFill>
              </a:rPr>
              <a:t>conductivity meter</a:t>
            </a:r>
            <a:r>
              <a:rPr lang="en-IN" sz="2000" dirty="0" smtClean="0"/>
              <a:t>.</a:t>
            </a:r>
            <a:endParaRPr lang="en-IN" sz="2000" dirty="0"/>
          </a:p>
        </p:txBody>
      </p:sp>
    </p:spTree>
    <p:extLst>
      <p:ext uri="{BB962C8B-B14F-4D97-AF65-F5344CB8AC3E}">
        <p14:creationId xmlns:p14="http://schemas.microsoft.com/office/powerpoint/2010/main" val="40034200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87362"/>
          </a:xfrm>
        </p:spPr>
        <p:style>
          <a:lnRef idx="0">
            <a:schemeClr val="accent4"/>
          </a:lnRef>
          <a:fillRef idx="3">
            <a:schemeClr val="accent4"/>
          </a:fillRef>
          <a:effectRef idx="3">
            <a:schemeClr val="accent4"/>
          </a:effectRef>
          <a:fontRef idx="minor">
            <a:schemeClr val="lt1"/>
          </a:fontRef>
        </p:style>
        <p:txBody>
          <a:bodyPr>
            <a:normAutofit/>
          </a:bodyPr>
          <a:lstStyle/>
          <a:p>
            <a:r>
              <a:rPr lang="en-IN" sz="2400" dirty="0"/>
              <a:t>Ionic </a:t>
            </a:r>
            <a:r>
              <a:rPr lang="en-IN" sz="2400" dirty="0" err="1" smtClean="0"/>
              <a:t>Equilibria</a:t>
            </a:r>
            <a:endParaRPr lang="en-IN" sz="2400" dirty="0"/>
          </a:p>
        </p:txBody>
      </p:sp>
      <p:sp>
        <p:nvSpPr>
          <p:cNvPr id="3" name="Content Placeholder 2"/>
          <p:cNvSpPr>
            <a:spLocks noGrp="1"/>
          </p:cNvSpPr>
          <p:nvPr>
            <p:ph idx="1"/>
          </p:nvPr>
        </p:nvSpPr>
        <p:spPr>
          <a:xfrm>
            <a:off x="457200" y="762000"/>
            <a:ext cx="8229600" cy="5867400"/>
          </a:xfrm>
        </p:spPr>
        <p:txBody>
          <a:bodyPr>
            <a:normAutofit/>
          </a:bodyPr>
          <a:lstStyle/>
          <a:p>
            <a:pPr marL="0" indent="0" algn="just">
              <a:buNone/>
            </a:pPr>
            <a:r>
              <a:rPr lang="en-IN" sz="2000" b="1" dirty="0" smtClean="0"/>
              <a:t>Definition:</a:t>
            </a:r>
          </a:p>
          <a:p>
            <a:pPr marL="0" indent="0" algn="just">
              <a:buNone/>
            </a:pPr>
            <a:r>
              <a:rPr lang="en-IN" sz="2000" dirty="0" smtClean="0"/>
              <a:t>Ionic </a:t>
            </a:r>
            <a:r>
              <a:rPr lang="en-IN" sz="2000" dirty="0" err="1" smtClean="0"/>
              <a:t>equilibria</a:t>
            </a:r>
            <a:r>
              <a:rPr lang="en-IN" sz="2000" dirty="0" smtClean="0"/>
              <a:t> </a:t>
            </a:r>
            <a:r>
              <a:rPr lang="en-IN" sz="2000" dirty="0"/>
              <a:t>is </a:t>
            </a:r>
            <a:r>
              <a:rPr lang="en-IN" sz="2000" dirty="0" smtClean="0"/>
              <a:t>a state of a substances </a:t>
            </a:r>
            <a:r>
              <a:rPr lang="en-IN" sz="2000" dirty="0"/>
              <a:t>that undergo ionization easily, or </a:t>
            </a:r>
            <a:r>
              <a:rPr lang="en-IN" sz="2000" dirty="0" smtClean="0"/>
              <a:t>in polar </a:t>
            </a:r>
            <a:r>
              <a:rPr lang="en-IN" sz="2000" dirty="0"/>
              <a:t>substances in which ionization can be induced. </a:t>
            </a:r>
            <a:endParaRPr lang="en-IN" sz="2000" dirty="0" smtClean="0"/>
          </a:p>
          <a:p>
            <a:pPr algn="just"/>
            <a:r>
              <a:rPr lang="en-IN" sz="2000" dirty="0" smtClean="0"/>
              <a:t>Ionic </a:t>
            </a:r>
            <a:r>
              <a:rPr lang="en-IN" sz="2000" dirty="0"/>
              <a:t>and polar substances are </a:t>
            </a:r>
            <a:r>
              <a:rPr lang="en-IN" sz="2000" dirty="0" smtClean="0"/>
              <a:t>more easily </a:t>
            </a:r>
            <a:r>
              <a:rPr lang="en-IN" sz="2000" dirty="0"/>
              <a:t>soluble in polar solvents because of the ease of ionization taking place in the </a:t>
            </a:r>
            <a:r>
              <a:rPr lang="en-IN" sz="2000" dirty="0" smtClean="0"/>
              <a:t>solvent medium</a:t>
            </a:r>
            <a:r>
              <a:rPr lang="en-IN" sz="2000" dirty="0"/>
              <a:t>. </a:t>
            </a:r>
            <a:endParaRPr lang="en-IN" sz="2000" dirty="0" smtClean="0"/>
          </a:p>
          <a:p>
            <a:pPr algn="just"/>
            <a:r>
              <a:rPr lang="en-IN" sz="2000" dirty="0" smtClean="0"/>
              <a:t>With </a:t>
            </a:r>
            <a:r>
              <a:rPr lang="en-IN" sz="2000" dirty="0"/>
              <a:t>the dissolution of ionic and polar substances in the solvent, these </a:t>
            </a:r>
            <a:r>
              <a:rPr lang="en-IN" sz="2000" dirty="0" smtClean="0"/>
              <a:t>solutions become </a:t>
            </a:r>
            <a:r>
              <a:rPr lang="en-IN" sz="2000" dirty="0"/>
              <a:t>rich in mobile charge carriers (ions) and thus can conduct electricity. </a:t>
            </a:r>
            <a:endParaRPr lang="en-IN" sz="2000" dirty="0" smtClean="0"/>
          </a:p>
          <a:p>
            <a:pPr algn="just"/>
            <a:r>
              <a:rPr lang="en-IN" sz="2000" dirty="0" smtClean="0"/>
              <a:t>Substances, which </a:t>
            </a:r>
            <a:r>
              <a:rPr lang="en-IN" sz="2000" dirty="0"/>
              <a:t>are </a:t>
            </a:r>
            <a:r>
              <a:rPr lang="en-IN" sz="2000" dirty="0">
                <a:solidFill>
                  <a:srgbClr val="C00000"/>
                </a:solidFill>
              </a:rPr>
              <a:t>capable of conducting electricity</a:t>
            </a:r>
            <a:r>
              <a:rPr lang="en-IN" sz="2000" dirty="0"/>
              <a:t>, are called as </a:t>
            </a:r>
            <a:r>
              <a:rPr lang="en-IN" sz="2000" dirty="0">
                <a:solidFill>
                  <a:srgbClr val="C00000"/>
                </a:solidFill>
              </a:rPr>
              <a:t>electrolytes</a:t>
            </a:r>
            <a:r>
              <a:rPr lang="en-IN" sz="2000" dirty="0"/>
              <a:t> while </a:t>
            </a:r>
            <a:r>
              <a:rPr lang="en-IN" sz="2000" dirty="0" smtClean="0"/>
              <a:t>those substances </a:t>
            </a:r>
            <a:r>
              <a:rPr lang="en-IN" sz="2000" dirty="0"/>
              <a:t>which are </a:t>
            </a:r>
            <a:r>
              <a:rPr lang="en-IN" sz="2000" dirty="0">
                <a:solidFill>
                  <a:srgbClr val="C00000"/>
                </a:solidFill>
              </a:rPr>
              <a:t>non-conducting</a:t>
            </a:r>
            <a:r>
              <a:rPr lang="en-IN" sz="2000" dirty="0"/>
              <a:t> are called as </a:t>
            </a:r>
            <a:r>
              <a:rPr lang="en-IN" sz="2000" dirty="0" smtClean="0">
                <a:solidFill>
                  <a:srgbClr val="C00000"/>
                </a:solidFill>
              </a:rPr>
              <a:t>non-electrolytes. </a:t>
            </a:r>
          </a:p>
          <a:p>
            <a:pPr marL="0" indent="0" algn="just">
              <a:buNone/>
            </a:pPr>
            <a:endParaRPr lang="en-IN" sz="2000" dirty="0"/>
          </a:p>
          <a:p>
            <a:pPr marL="0" indent="0" algn="just">
              <a:buNone/>
            </a:pPr>
            <a:r>
              <a:rPr lang="en-IN" sz="2000" dirty="0" smtClean="0"/>
              <a:t>In </a:t>
            </a:r>
            <a:r>
              <a:rPr lang="en-IN" sz="2000" dirty="0"/>
              <a:t>a water molecule the electrons are shared unevenly between the oxygen &amp; </a:t>
            </a:r>
            <a:r>
              <a:rPr lang="en-IN" sz="2000" dirty="0" smtClean="0"/>
              <a:t>hydrogen making </a:t>
            </a:r>
            <a:r>
              <a:rPr lang="en-IN" sz="2000" dirty="0"/>
              <a:t>it a polar molecule. Because of this water molecules have a partial negative </a:t>
            </a:r>
            <a:r>
              <a:rPr lang="en-IN" sz="2000" dirty="0" smtClean="0"/>
              <a:t>charge on </a:t>
            </a:r>
            <a:r>
              <a:rPr lang="en-IN" sz="2000" dirty="0"/>
              <a:t>oxygen, and a partial positive charge on hydrogen. Accordingly the water molecules </a:t>
            </a:r>
            <a:r>
              <a:rPr lang="en-IN" sz="2000" dirty="0" smtClean="0"/>
              <a:t>can form </a:t>
            </a:r>
            <a:r>
              <a:rPr lang="en-IN" sz="2000" dirty="0"/>
              <a:t>strong electrostatic attractions with other water molecules, polar molecules and </a:t>
            </a:r>
            <a:r>
              <a:rPr lang="en-IN" sz="2000" dirty="0" smtClean="0"/>
              <a:t>ions.</a:t>
            </a:r>
            <a:endParaRPr lang="en-IN" sz="2000" dirty="0"/>
          </a:p>
        </p:txBody>
      </p:sp>
    </p:spTree>
    <p:extLst>
      <p:ext uri="{BB962C8B-B14F-4D97-AF65-F5344CB8AC3E}">
        <p14:creationId xmlns:p14="http://schemas.microsoft.com/office/powerpoint/2010/main" val="26340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411162"/>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en-IN" sz="2800" dirty="0" smtClean="0">
                <a:latin typeface="Times New Roman" pitchFamily="18" charset="0"/>
                <a:cs typeface="Times New Roman" pitchFamily="18" charset="0"/>
              </a:rPr>
              <a:t>pH and its scales</a:t>
            </a:r>
            <a:endParaRPr lang="en-IN" sz="28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685800"/>
            <a:ext cx="8229600" cy="5440363"/>
          </a:xfrm>
        </p:spPr>
        <p:txBody>
          <a:bodyPr>
            <a:normAutofit fontScale="92500" lnSpcReduction="20000"/>
          </a:bodyPr>
          <a:lstStyle/>
          <a:p>
            <a:pPr marL="0" indent="0" algn="just">
              <a:lnSpc>
                <a:spcPct val="150000"/>
              </a:lnSpc>
              <a:buNone/>
            </a:pPr>
            <a:r>
              <a:rPr lang="en-IN" sz="2000" b="1" dirty="0" smtClean="0"/>
              <a:t>pH Scale:</a:t>
            </a:r>
          </a:p>
          <a:p>
            <a:pPr marL="0" indent="0" algn="just">
              <a:lnSpc>
                <a:spcPct val="150000"/>
              </a:lnSpc>
              <a:buNone/>
            </a:pPr>
            <a:r>
              <a:rPr lang="en-IN" sz="2000" dirty="0" smtClean="0"/>
              <a:t>When </a:t>
            </a:r>
            <a:r>
              <a:rPr lang="en-IN" sz="2000" dirty="0"/>
              <a:t>water molecule dissociates and attains ionic equilibrium the concentration of </a:t>
            </a:r>
            <a:r>
              <a:rPr lang="en-IN" sz="2000" dirty="0" smtClean="0"/>
              <a:t>both [H</a:t>
            </a:r>
            <a:r>
              <a:rPr lang="en-IN" sz="2000" dirty="0"/>
              <a:t>+] and [OH-] ions will be equal. Increase of either H+ or OH- would result in </a:t>
            </a:r>
            <a:r>
              <a:rPr lang="en-IN" sz="2000" dirty="0" smtClean="0"/>
              <a:t>the imbalance </a:t>
            </a:r>
            <a:r>
              <a:rPr lang="en-IN" sz="2000" dirty="0"/>
              <a:t>of the equation. As such this phenomenon is used to measure the acidic </a:t>
            </a:r>
            <a:r>
              <a:rPr lang="en-IN" sz="2000" dirty="0" smtClean="0"/>
              <a:t>or alkaline </a:t>
            </a:r>
            <a:r>
              <a:rPr lang="en-IN" sz="2000" dirty="0"/>
              <a:t>condition of the solution. This is referred as pH scale</a:t>
            </a:r>
            <a:r>
              <a:rPr lang="en-IN" sz="2000" dirty="0" smtClean="0"/>
              <a:t>.</a:t>
            </a:r>
          </a:p>
          <a:p>
            <a:pPr marL="0" indent="0" algn="just">
              <a:lnSpc>
                <a:spcPct val="150000"/>
              </a:lnSpc>
              <a:buNone/>
            </a:pPr>
            <a:r>
              <a:rPr lang="en-IN" sz="2000" b="1" dirty="0" smtClean="0"/>
              <a:t>Definition of pH: </a:t>
            </a:r>
          </a:p>
          <a:p>
            <a:pPr marL="0" indent="0">
              <a:lnSpc>
                <a:spcPct val="150000"/>
              </a:lnSpc>
              <a:buNone/>
            </a:pPr>
            <a:r>
              <a:rPr lang="en-IN" sz="2000" dirty="0"/>
              <a:t>The pH is a quantity characterizing the activity (or concentration) of hydrogen ions and </a:t>
            </a:r>
            <a:r>
              <a:rPr lang="en-IN" sz="2000" dirty="0" smtClean="0"/>
              <a:t>is numerically </a:t>
            </a:r>
            <a:r>
              <a:rPr lang="en-IN" sz="2000" dirty="0"/>
              <a:t>equal to the negative common logarithm of the activity or </a:t>
            </a:r>
            <a:r>
              <a:rPr lang="en-IN" sz="2000" dirty="0" smtClean="0"/>
              <a:t>concentration expressed </a:t>
            </a:r>
            <a:r>
              <a:rPr lang="en-IN" sz="2000" dirty="0"/>
              <a:t>in </a:t>
            </a:r>
            <a:r>
              <a:rPr lang="en-IN" sz="2000" dirty="0" smtClean="0"/>
              <a:t>g-ions/l.</a:t>
            </a:r>
          </a:p>
          <a:p>
            <a:pPr marL="0" indent="0">
              <a:lnSpc>
                <a:spcPct val="150000"/>
              </a:lnSpc>
              <a:buNone/>
            </a:pPr>
            <a:r>
              <a:rPr lang="en-IN" sz="2000" dirty="0"/>
              <a:t>The pH scale of acidity defines pH as the negative common logarithm of the </a:t>
            </a:r>
            <a:r>
              <a:rPr lang="en-IN" sz="2000" dirty="0" smtClean="0"/>
              <a:t>concentration </a:t>
            </a:r>
            <a:r>
              <a:rPr lang="pt-BR" sz="2000" dirty="0" smtClean="0"/>
              <a:t>of </a:t>
            </a:r>
            <a:r>
              <a:rPr lang="pt-BR" sz="2000" dirty="0"/>
              <a:t>H</a:t>
            </a:r>
            <a:r>
              <a:rPr lang="pt-BR" sz="2000" baseline="30000" dirty="0" smtClean="0"/>
              <a:t>+</a:t>
            </a:r>
          </a:p>
          <a:p>
            <a:pPr marL="0" indent="0">
              <a:lnSpc>
                <a:spcPct val="150000"/>
              </a:lnSpc>
              <a:buNone/>
            </a:pPr>
            <a:r>
              <a:rPr lang="pt-BR" sz="2000" dirty="0"/>
              <a:t> </a:t>
            </a:r>
            <a:r>
              <a:rPr lang="pt-BR" sz="2000" dirty="0" smtClean="0"/>
              <a:t>                                        </a:t>
            </a:r>
            <a:r>
              <a:rPr lang="pt-BR" sz="2000" dirty="0"/>
              <a:t>pH = - log [H</a:t>
            </a:r>
            <a:r>
              <a:rPr lang="pt-BR" sz="2000" baseline="30000" dirty="0" smtClean="0"/>
              <a:t>+</a:t>
            </a:r>
            <a:r>
              <a:rPr lang="pt-BR" sz="2000" dirty="0" smtClean="0"/>
              <a:t>]</a:t>
            </a:r>
          </a:p>
          <a:p>
            <a:pPr marL="0" indent="0">
              <a:lnSpc>
                <a:spcPct val="150000"/>
              </a:lnSpc>
              <a:buNone/>
            </a:pPr>
            <a:endParaRPr lang="pt-BR" sz="2000" dirty="0" smtClean="0"/>
          </a:p>
          <a:p>
            <a:pPr marL="0" indent="0">
              <a:buNone/>
            </a:pPr>
            <a:endParaRPr lang="en-IN" sz="2000" dirty="0"/>
          </a:p>
        </p:txBody>
      </p:sp>
    </p:spTree>
    <p:extLst>
      <p:ext uri="{BB962C8B-B14F-4D97-AF65-F5344CB8AC3E}">
        <p14:creationId xmlns:p14="http://schemas.microsoft.com/office/powerpoint/2010/main" val="2735899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IN" dirty="0" smtClean="0"/>
              <a:t>Example</a:t>
            </a:r>
            <a:endParaRPr lang="en-IN" dirty="0"/>
          </a:p>
        </p:txBody>
      </p:sp>
      <p:sp>
        <p:nvSpPr>
          <p:cNvPr id="3" name="Content Placeholder 2"/>
          <p:cNvSpPr>
            <a:spLocks noGrp="1"/>
          </p:cNvSpPr>
          <p:nvPr>
            <p:ph idx="1"/>
          </p:nvPr>
        </p:nvSpPr>
        <p:spPr>
          <a:xfrm>
            <a:off x="457200" y="990600"/>
            <a:ext cx="8229600" cy="5135563"/>
          </a:xfrm>
        </p:spPr>
        <p:txBody>
          <a:bodyPr>
            <a:normAutofit/>
          </a:bodyPr>
          <a:lstStyle/>
          <a:p>
            <a:pPr marL="0" indent="0">
              <a:buNone/>
            </a:pPr>
            <a:r>
              <a:rPr lang="en-IN" sz="2000" dirty="0" smtClean="0"/>
              <a:t>Dissociation of water:</a:t>
            </a:r>
          </a:p>
          <a:p>
            <a:pPr marL="0" indent="0">
              <a:buNone/>
            </a:pPr>
            <a:r>
              <a:rPr lang="en-IN" sz="2000" dirty="0"/>
              <a:t>H2O ↔ H</a:t>
            </a:r>
            <a:r>
              <a:rPr lang="en-IN" sz="2000" baseline="30000" dirty="0"/>
              <a:t>+</a:t>
            </a:r>
            <a:r>
              <a:rPr lang="en-IN" sz="2000" dirty="0"/>
              <a:t> + OH</a:t>
            </a:r>
            <a:r>
              <a:rPr lang="en-IN" sz="2000" baseline="30000" dirty="0"/>
              <a:t>-</a:t>
            </a:r>
            <a:r>
              <a:rPr lang="en-IN" sz="2000" dirty="0"/>
              <a:t> </a:t>
            </a:r>
            <a:r>
              <a:rPr lang="en-IN" sz="2000" dirty="0" smtClean="0"/>
              <a:t> ---------- 1</a:t>
            </a:r>
          </a:p>
          <a:p>
            <a:pPr marL="0" indent="0">
              <a:buNone/>
            </a:pPr>
            <a:endParaRPr lang="en-IN" sz="2000" dirty="0"/>
          </a:p>
          <a:p>
            <a:r>
              <a:rPr lang="en-IN" sz="2000" dirty="0"/>
              <a:t>In non neutral media, the activities </a:t>
            </a:r>
            <a:r>
              <a:rPr lang="en-IN" sz="2000" dirty="0" err="1"/>
              <a:t>aH</a:t>
            </a:r>
            <a:r>
              <a:rPr lang="en-IN" sz="2000" dirty="0"/>
              <a:t>+ and an OH- are not equal to each other. </a:t>
            </a:r>
          </a:p>
          <a:p>
            <a:r>
              <a:rPr lang="en-IN" sz="2000" dirty="0"/>
              <a:t>They are inversely proportional to each other. Thus on adding the acid to water we increase the concentration of hydrogen ions and therefore augment the value of </a:t>
            </a:r>
            <a:r>
              <a:rPr lang="en-IN" sz="2000" dirty="0" err="1"/>
              <a:t>aH</a:t>
            </a:r>
            <a:r>
              <a:rPr lang="en-IN" sz="2000" dirty="0"/>
              <a:t>+ but this will accelerate the opposite direction of reaction. </a:t>
            </a:r>
          </a:p>
          <a:p>
            <a:r>
              <a:rPr lang="en-IN" sz="2000" dirty="0"/>
              <a:t>Some of the added hydrogen ions bind an equivalent amount of OH- to form H2O and a reduction in a OH- occurs. </a:t>
            </a:r>
          </a:p>
          <a:p>
            <a:r>
              <a:rPr lang="en-IN" sz="2000" dirty="0"/>
              <a:t>Equilibrium is established again when the product of the ion activities once more acquires the value it had prior to the addition of the acid.</a:t>
            </a:r>
          </a:p>
          <a:p>
            <a:r>
              <a:rPr lang="en-IN" sz="2000" dirty="0"/>
              <a:t>Hence any increase in hydrogen ion concentration causes a corresponding decrease in hydroxyl ion concentration and vice versa.</a:t>
            </a:r>
          </a:p>
          <a:p>
            <a:pPr marL="0" indent="0">
              <a:buNone/>
            </a:pPr>
            <a:endParaRPr lang="en-IN" sz="2000" dirty="0" smtClean="0"/>
          </a:p>
        </p:txBody>
      </p:sp>
    </p:spTree>
    <p:extLst>
      <p:ext uri="{BB962C8B-B14F-4D97-AF65-F5344CB8AC3E}">
        <p14:creationId xmlns:p14="http://schemas.microsoft.com/office/powerpoint/2010/main" val="30311208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a:normAutofit/>
          </a:bodyPr>
          <a:lstStyle/>
          <a:p>
            <a:pPr algn="ctr"/>
            <a:r>
              <a:rPr lang="en-IN" sz="2400" b="1" dirty="0" err="1" smtClean="0"/>
              <a:t>pOH</a:t>
            </a:r>
            <a:endParaRPr lang="en-IN" sz="2400" b="1" dirty="0"/>
          </a:p>
        </p:txBody>
      </p:sp>
      <p:sp>
        <p:nvSpPr>
          <p:cNvPr id="3" name="Content Placeholder 2"/>
          <p:cNvSpPr>
            <a:spLocks noGrp="1"/>
          </p:cNvSpPr>
          <p:nvPr>
            <p:ph idx="1"/>
          </p:nvPr>
        </p:nvSpPr>
        <p:spPr>
          <a:xfrm>
            <a:off x="457200" y="1143000"/>
            <a:ext cx="8229600" cy="5257800"/>
          </a:xfrm>
        </p:spPr>
        <p:txBody>
          <a:bodyPr>
            <a:normAutofit fontScale="92500" lnSpcReduction="10000"/>
          </a:bodyPr>
          <a:lstStyle/>
          <a:p>
            <a:pPr marL="0" indent="0" algn="just">
              <a:lnSpc>
                <a:spcPct val="150000"/>
              </a:lnSpc>
              <a:buNone/>
            </a:pPr>
            <a:r>
              <a:rPr lang="en-IN" sz="2000" b="1" dirty="0" smtClean="0"/>
              <a:t>Definition:</a:t>
            </a:r>
          </a:p>
          <a:p>
            <a:pPr marL="0" indent="0" algn="just">
              <a:lnSpc>
                <a:spcPct val="150000"/>
              </a:lnSpc>
              <a:buNone/>
            </a:pPr>
            <a:r>
              <a:rPr lang="en-IN" sz="2000" dirty="0" err="1" smtClean="0"/>
              <a:t>pOH</a:t>
            </a:r>
            <a:r>
              <a:rPr lang="en-IN" sz="2000" dirty="0" smtClean="0"/>
              <a:t> </a:t>
            </a:r>
            <a:r>
              <a:rPr lang="en-IN" sz="2000" dirty="0"/>
              <a:t>is defined as the negative common logarithm </a:t>
            </a:r>
            <a:r>
              <a:rPr lang="en-IN" sz="2000" dirty="0" smtClean="0"/>
              <a:t>of the </a:t>
            </a:r>
            <a:r>
              <a:rPr lang="en-IN" sz="2000" dirty="0"/>
              <a:t>concentration of hydroxide ion </a:t>
            </a:r>
            <a:r>
              <a:rPr lang="en-IN" sz="2000" dirty="0" smtClean="0"/>
              <a:t>(OH</a:t>
            </a:r>
            <a:r>
              <a:rPr lang="en-IN" sz="2000" baseline="30000" dirty="0" smtClean="0"/>
              <a:t>-</a:t>
            </a:r>
            <a:r>
              <a:rPr lang="en-IN" sz="2000" dirty="0" smtClean="0"/>
              <a:t>)</a:t>
            </a:r>
          </a:p>
          <a:p>
            <a:pPr marL="0" indent="0" algn="just">
              <a:lnSpc>
                <a:spcPct val="150000"/>
              </a:lnSpc>
              <a:buNone/>
            </a:pPr>
            <a:r>
              <a:rPr lang="en-IN" sz="2000" b="1" dirty="0" smtClean="0">
                <a:solidFill>
                  <a:schemeClr val="accent2">
                    <a:lumMod val="60000"/>
                    <a:lumOff val="40000"/>
                  </a:schemeClr>
                </a:solidFill>
              </a:rPr>
              <a:t>                                             </a:t>
            </a:r>
            <a:r>
              <a:rPr lang="en-IN" sz="2000" b="1" dirty="0" err="1" smtClean="0">
                <a:solidFill>
                  <a:schemeClr val="accent2">
                    <a:lumMod val="60000"/>
                    <a:lumOff val="40000"/>
                  </a:schemeClr>
                </a:solidFill>
              </a:rPr>
              <a:t>pOH</a:t>
            </a:r>
            <a:r>
              <a:rPr lang="en-IN" sz="2000" b="1" dirty="0" smtClean="0">
                <a:solidFill>
                  <a:schemeClr val="accent2">
                    <a:lumMod val="60000"/>
                    <a:lumOff val="40000"/>
                  </a:schemeClr>
                </a:solidFill>
              </a:rPr>
              <a:t> </a:t>
            </a:r>
            <a:r>
              <a:rPr lang="en-IN" sz="2000" b="1" dirty="0">
                <a:solidFill>
                  <a:schemeClr val="accent2">
                    <a:lumMod val="60000"/>
                    <a:lumOff val="40000"/>
                  </a:schemeClr>
                </a:solidFill>
              </a:rPr>
              <a:t>= -log [OH</a:t>
            </a:r>
            <a:r>
              <a:rPr lang="en-IN" sz="2000" b="1" baseline="30000" dirty="0">
                <a:solidFill>
                  <a:schemeClr val="accent2">
                    <a:lumMod val="60000"/>
                    <a:lumOff val="40000"/>
                  </a:schemeClr>
                </a:solidFill>
              </a:rPr>
              <a:t>-</a:t>
            </a:r>
            <a:r>
              <a:rPr lang="en-IN" sz="2000" b="1" dirty="0">
                <a:solidFill>
                  <a:schemeClr val="accent2">
                    <a:lumMod val="60000"/>
                    <a:lumOff val="40000"/>
                  </a:schemeClr>
                </a:solidFill>
              </a:rPr>
              <a:t> </a:t>
            </a:r>
            <a:r>
              <a:rPr lang="en-IN" sz="2000" b="1" dirty="0" smtClean="0">
                <a:solidFill>
                  <a:schemeClr val="accent2">
                    <a:lumMod val="60000"/>
                    <a:lumOff val="40000"/>
                  </a:schemeClr>
                </a:solidFill>
              </a:rPr>
              <a:t>] </a:t>
            </a:r>
          </a:p>
          <a:p>
            <a:pPr marL="0" indent="0" algn="just">
              <a:lnSpc>
                <a:spcPct val="150000"/>
              </a:lnSpc>
              <a:buNone/>
            </a:pPr>
            <a:r>
              <a:rPr lang="en-IN" sz="2000" b="1" dirty="0" smtClean="0">
                <a:solidFill>
                  <a:schemeClr val="accent2">
                    <a:lumMod val="60000"/>
                    <a:lumOff val="40000"/>
                  </a:schemeClr>
                </a:solidFill>
              </a:rPr>
              <a:t>In </a:t>
            </a:r>
            <a:r>
              <a:rPr lang="en-IN" sz="2000" b="1" dirty="0">
                <a:solidFill>
                  <a:schemeClr val="accent2">
                    <a:lumMod val="60000"/>
                    <a:lumOff val="40000"/>
                  </a:schemeClr>
                </a:solidFill>
              </a:rPr>
              <a:t>the </a:t>
            </a:r>
            <a:r>
              <a:rPr lang="en-IN" sz="2000" b="1" dirty="0" err="1">
                <a:solidFill>
                  <a:schemeClr val="accent2">
                    <a:lumMod val="60000"/>
                    <a:lumOff val="40000"/>
                  </a:schemeClr>
                </a:solidFill>
              </a:rPr>
              <a:t>pOH</a:t>
            </a:r>
            <a:r>
              <a:rPr lang="en-IN" sz="2000" b="1" dirty="0">
                <a:solidFill>
                  <a:schemeClr val="accent2">
                    <a:lumMod val="60000"/>
                    <a:lumOff val="40000"/>
                  </a:schemeClr>
                </a:solidFill>
              </a:rPr>
              <a:t> scale, 7 is neutral, less than 7 </a:t>
            </a:r>
            <a:r>
              <a:rPr lang="en-IN" sz="2000" b="1" dirty="0" smtClean="0">
                <a:solidFill>
                  <a:schemeClr val="accent2">
                    <a:lumMod val="60000"/>
                    <a:lumOff val="40000"/>
                  </a:schemeClr>
                </a:solidFill>
              </a:rPr>
              <a:t>is basic </a:t>
            </a:r>
            <a:r>
              <a:rPr lang="en-IN" sz="2000" b="1" dirty="0">
                <a:solidFill>
                  <a:schemeClr val="accent2">
                    <a:lumMod val="60000"/>
                    <a:lumOff val="40000"/>
                  </a:schemeClr>
                </a:solidFill>
              </a:rPr>
              <a:t>and greater than 7 </a:t>
            </a:r>
            <a:r>
              <a:rPr lang="en-IN" sz="2000" b="1" dirty="0" smtClean="0">
                <a:solidFill>
                  <a:schemeClr val="accent2">
                    <a:lumMod val="60000"/>
                    <a:lumOff val="40000"/>
                  </a:schemeClr>
                </a:solidFill>
              </a:rPr>
              <a:t>is </a:t>
            </a:r>
            <a:r>
              <a:rPr lang="en-IN" sz="2000" b="1" dirty="0">
                <a:solidFill>
                  <a:schemeClr val="accent2">
                    <a:lumMod val="60000"/>
                    <a:lumOff val="40000"/>
                  </a:schemeClr>
                </a:solidFill>
              </a:rPr>
              <a:t>acidic</a:t>
            </a:r>
            <a:r>
              <a:rPr lang="en-IN" sz="2000" dirty="0" smtClean="0"/>
              <a:t>.</a:t>
            </a:r>
          </a:p>
          <a:p>
            <a:pPr marL="0" indent="0" algn="just">
              <a:lnSpc>
                <a:spcPct val="150000"/>
              </a:lnSpc>
              <a:buNone/>
            </a:pPr>
            <a:r>
              <a:rPr lang="en-IN" sz="2000" dirty="0" smtClean="0"/>
              <a:t> </a:t>
            </a:r>
            <a:r>
              <a:rPr lang="en-IN" sz="2000" dirty="0"/>
              <a:t>R</a:t>
            </a:r>
            <a:r>
              <a:rPr lang="en-IN" sz="2000" dirty="0" smtClean="0"/>
              <a:t>elationship between pH and </a:t>
            </a:r>
            <a:r>
              <a:rPr lang="en-IN" sz="2000" dirty="0" err="1" smtClean="0"/>
              <a:t>pOH</a:t>
            </a:r>
            <a:r>
              <a:rPr lang="en-IN" sz="2000" dirty="0" smtClean="0"/>
              <a:t>, </a:t>
            </a:r>
          </a:p>
          <a:p>
            <a:pPr marL="0" indent="0" algn="just">
              <a:lnSpc>
                <a:spcPct val="150000"/>
              </a:lnSpc>
              <a:buNone/>
            </a:pPr>
            <a:r>
              <a:rPr lang="en-IN" sz="2000" dirty="0" smtClean="0"/>
              <a:t>                                                            </a:t>
            </a:r>
            <a:r>
              <a:rPr lang="en-IN" sz="2000" b="1" dirty="0" smtClean="0">
                <a:solidFill>
                  <a:schemeClr val="accent2">
                    <a:lumMod val="60000"/>
                    <a:lumOff val="40000"/>
                  </a:schemeClr>
                </a:solidFill>
              </a:rPr>
              <a:t>pH + </a:t>
            </a:r>
            <a:r>
              <a:rPr lang="en-IN" sz="2000" b="1" dirty="0" err="1">
                <a:solidFill>
                  <a:schemeClr val="accent2">
                    <a:lumMod val="60000"/>
                    <a:lumOff val="40000"/>
                  </a:schemeClr>
                </a:solidFill>
              </a:rPr>
              <a:t>pOH</a:t>
            </a:r>
            <a:r>
              <a:rPr lang="en-IN" sz="2000" b="1" dirty="0">
                <a:solidFill>
                  <a:schemeClr val="accent2">
                    <a:lumMod val="60000"/>
                    <a:lumOff val="40000"/>
                  </a:schemeClr>
                </a:solidFill>
              </a:rPr>
              <a:t> = </a:t>
            </a:r>
            <a:r>
              <a:rPr lang="en-IN" sz="2000" b="1" dirty="0" smtClean="0">
                <a:solidFill>
                  <a:schemeClr val="accent2">
                    <a:lumMod val="60000"/>
                    <a:lumOff val="40000"/>
                  </a:schemeClr>
                </a:solidFill>
              </a:rPr>
              <a:t>14</a:t>
            </a:r>
          </a:p>
          <a:p>
            <a:pPr marL="0" indent="0" algn="just">
              <a:lnSpc>
                <a:spcPct val="150000"/>
              </a:lnSpc>
              <a:buNone/>
            </a:pPr>
            <a:r>
              <a:rPr lang="en-IN" sz="2000" dirty="0" smtClean="0"/>
              <a:t>This formula allows </a:t>
            </a:r>
            <a:r>
              <a:rPr lang="en-IN" sz="2000" dirty="0"/>
              <a:t>to readily convert </a:t>
            </a:r>
            <a:r>
              <a:rPr lang="en-IN" sz="2000" dirty="0" smtClean="0"/>
              <a:t>the values </a:t>
            </a:r>
            <a:r>
              <a:rPr lang="en-IN" sz="2000" dirty="0"/>
              <a:t>of pH and </a:t>
            </a:r>
            <a:r>
              <a:rPr lang="en-IN" sz="2000" dirty="0" err="1"/>
              <a:t>pOH</a:t>
            </a:r>
            <a:r>
              <a:rPr lang="en-IN" sz="2000" dirty="0"/>
              <a:t>. </a:t>
            </a:r>
            <a:endParaRPr lang="en-IN" sz="2000" dirty="0" smtClean="0"/>
          </a:p>
          <a:p>
            <a:pPr marL="0" indent="0" algn="just">
              <a:lnSpc>
                <a:spcPct val="150000"/>
              </a:lnSpc>
              <a:buNone/>
            </a:pPr>
            <a:r>
              <a:rPr lang="en-IN" sz="2000" dirty="0" smtClean="0"/>
              <a:t>Because </a:t>
            </a:r>
            <a:r>
              <a:rPr lang="en-IN" sz="2000" dirty="0"/>
              <a:t>Kw is constant, the product of [H</a:t>
            </a:r>
            <a:r>
              <a:rPr lang="en-IN" sz="2000" baseline="30000" dirty="0"/>
              <a:t>+</a:t>
            </a:r>
            <a:r>
              <a:rPr lang="en-IN" sz="2000" dirty="0"/>
              <a:t>] and [OH</a:t>
            </a:r>
            <a:r>
              <a:rPr lang="en-IN" sz="2000" baseline="30000" dirty="0"/>
              <a:t>-</a:t>
            </a:r>
            <a:r>
              <a:rPr lang="en-IN" sz="2000" dirty="0"/>
              <a:t>] </a:t>
            </a:r>
            <a:r>
              <a:rPr lang="en-IN" sz="2000" dirty="0" smtClean="0"/>
              <a:t>is always </a:t>
            </a:r>
            <a:r>
              <a:rPr lang="en-IN" sz="2000" dirty="0"/>
              <a:t>equal to 10-14.</a:t>
            </a:r>
          </a:p>
        </p:txBody>
      </p:sp>
    </p:spTree>
    <p:extLst>
      <p:ext uri="{BB962C8B-B14F-4D97-AF65-F5344CB8AC3E}">
        <p14:creationId xmlns:p14="http://schemas.microsoft.com/office/powerpoint/2010/main" val="2713740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a:normAutofit/>
          </a:bodyPr>
          <a:lstStyle/>
          <a:p>
            <a:pPr algn="ctr"/>
            <a:r>
              <a:rPr lang="en-IN" sz="2400" b="1" dirty="0" err="1" smtClean="0"/>
              <a:t>pKa</a:t>
            </a:r>
            <a:r>
              <a:rPr lang="en-IN" sz="2400" b="1" dirty="0" smtClean="0"/>
              <a:t> and </a:t>
            </a:r>
            <a:r>
              <a:rPr lang="en-IN" sz="2400" b="1" dirty="0" err="1" smtClean="0"/>
              <a:t>pKb</a:t>
            </a:r>
            <a:endParaRPr lang="en-IN" sz="2400" b="1" dirty="0"/>
          </a:p>
        </p:txBody>
      </p:sp>
      <p:sp>
        <p:nvSpPr>
          <p:cNvPr id="3" name="Content Placeholder 2"/>
          <p:cNvSpPr>
            <a:spLocks noGrp="1"/>
          </p:cNvSpPr>
          <p:nvPr>
            <p:ph idx="1"/>
          </p:nvPr>
        </p:nvSpPr>
        <p:spPr>
          <a:xfrm>
            <a:off x="457200" y="914400"/>
            <a:ext cx="8229600" cy="5211763"/>
          </a:xfrm>
        </p:spPr>
        <p:txBody>
          <a:bodyPr>
            <a:normAutofit/>
          </a:bodyPr>
          <a:lstStyle/>
          <a:p>
            <a:pPr marL="0" indent="0" algn="just">
              <a:buNone/>
            </a:pPr>
            <a:r>
              <a:rPr lang="en-IN" sz="2000" dirty="0" smtClean="0"/>
              <a:t>The pH and </a:t>
            </a:r>
            <a:r>
              <a:rPr lang="en-IN" sz="2000" dirty="0" err="1"/>
              <a:t>pOH</a:t>
            </a:r>
            <a:r>
              <a:rPr lang="en-IN" sz="2000" dirty="0"/>
              <a:t> as values </a:t>
            </a:r>
            <a:r>
              <a:rPr lang="en-IN" sz="2000" dirty="0" smtClean="0"/>
              <a:t>are used to </a:t>
            </a:r>
            <a:r>
              <a:rPr lang="en-IN" sz="2000" dirty="0"/>
              <a:t>describe the acidic or basic strength of solutions. </a:t>
            </a:r>
            <a:endParaRPr lang="en-IN" sz="2000" dirty="0" smtClean="0"/>
          </a:p>
          <a:p>
            <a:pPr marL="0" indent="0" algn="just">
              <a:buNone/>
            </a:pPr>
            <a:r>
              <a:rPr lang="en-IN" sz="2000" dirty="0" smtClean="0"/>
              <a:t>Whereas </a:t>
            </a:r>
            <a:r>
              <a:rPr lang="en-IN" sz="2000" dirty="0" err="1"/>
              <a:t>pKa</a:t>
            </a:r>
            <a:r>
              <a:rPr lang="en-IN" sz="2000" dirty="0"/>
              <a:t> (-log </a:t>
            </a:r>
            <a:r>
              <a:rPr lang="en-IN" sz="2000" dirty="0" err="1"/>
              <a:t>Ka</a:t>
            </a:r>
            <a:r>
              <a:rPr lang="en-IN" sz="2000" dirty="0"/>
              <a:t>) and </a:t>
            </a:r>
            <a:r>
              <a:rPr lang="en-IN" sz="2000" dirty="0" err="1"/>
              <a:t>pKb</a:t>
            </a:r>
            <a:r>
              <a:rPr lang="en-IN" sz="2000" dirty="0"/>
              <a:t> (-log Kb) </a:t>
            </a:r>
            <a:r>
              <a:rPr lang="en-IN" sz="2000" dirty="0" smtClean="0"/>
              <a:t>are used as a measure </a:t>
            </a:r>
            <a:r>
              <a:rPr lang="en-IN" sz="2000" dirty="0"/>
              <a:t>of acidity and basicity, </a:t>
            </a:r>
            <a:r>
              <a:rPr lang="en-IN" sz="2000" dirty="0" smtClean="0"/>
              <a:t>respectively, for </a:t>
            </a:r>
            <a:r>
              <a:rPr lang="en-IN" sz="2000" dirty="0"/>
              <a:t>standard acids and bases. </a:t>
            </a:r>
            <a:endParaRPr lang="en-IN" sz="2000" dirty="0" smtClean="0"/>
          </a:p>
          <a:p>
            <a:pPr marL="0" indent="0" algn="just">
              <a:buNone/>
            </a:pPr>
            <a:r>
              <a:rPr lang="en-IN" sz="2000" dirty="0" smtClean="0"/>
              <a:t>In </a:t>
            </a:r>
            <a:r>
              <a:rPr lang="en-IN" sz="2000" b="1" dirty="0" smtClean="0">
                <a:solidFill>
                  <a:schemeClr val="accent2">
                    <a:lumMod val="60000"/>
                    <a:lumOff val="40000"/>
                  </a:schemeClr>
                </a:solidFill>
              </a:rPr>
              <a:t>Strong acid, </a:t>
            </a:r>
            <a:r>
              <a:rPr lang="en-IN" sz="2000" b="1" dirty="0" err="1" smtClean="0">
                <a:solidFill>
                  <a:schemeClr val="accent2">
                    <a:lumMod val="60000"/>
                    <a:lumOff val="40000"/>
                  </a:schemeClr>
                </a:solidFill>
              </a:rPr>
              <a:t>pKa</a:t>
            </a:r>
            <a:r>
              <a:rPr lang="en-IN" sz="2000" b="1" dirty="0" smtClean="0">
                <a:solidFill>
                  <a:schemeClr val="accent2">
                    <a:lumMod val="60000"/>
                    <a:lumOff val="40000"/>
                  </a:schemeClr>
                </a:solidFill>
              </a:rPr>
              <a:t> value is less than zero</a:t>
            </a:r>
            <a:r>
              <a:rPr lang="en-IN" sz="2000" dirty="0" smtClean="0"/>
              <a:t>. Because </a:t>
            </a:r>
            <a:r>
              <a:rPr lang="en-IN" sz="2000" dirty="0"/>
              <a:t>it almost completely dissociates in water, </a:t>
            </a:r>
            <a:r>
              <a:rPr lang="en-IN" sz="2000" dirty="0" smtClean="0"/>
              <a:t>which gives </a:t>
            </a:r>
            <a:r>
              <a:rPr lang="en-IN" sz="2000" dirty="0"/>
              <a:t>an aqueous solution a relatively low </a:t>
            </a:r>
            <a:r>
              <a:rPr lang="en-IN" sz="2000" dirty="0" err="1"/>
              <a:t>pH.</a:t>
            </a:r>
            <a:endParaRPr lang="en-IN" sz="2000" dirty="0"/>
          </a:p>
          <a:p>
            <a:pPr marL="0" indent="0" algn="just">
              <a:buNone/>
            </a:pPr>
            <a:r>
              <a:rPr lang="en-IN" sz="2000" dirty="0" smtClean="0"/>
              <a:t>In </a:t>
            </a:r>
            <a:r>
              <a:rPr lang="en-IN" sz="2000" b="1" dirty="0" smtClean="0">
                <a:solidFill>
                  <a:schemeClr val="accent2">
                    <a:lumMod val="60000"/>
                    <a:lumOff val="40000"/>
                  </a:schemeClr>
                </a:solidFill>
              </a:rPr>
              <a:t>Weak acid, </a:t>
            </a:r>
            <a:r>
              <a:rPr lang="en-IN" sz="2000" b="1" dirty="0" err="1" smtClean="0">
                <a:solidFill>
                  <a:schemeClr val="accent2">
                    <a:lumMod val="60000"/>
                    <a:lumOff val="40000"/>
                  </a:schemeClr>
                </a:solidFill>
              </a:rPr>
              <a:t>pKa</a:t>
            </a:r>
            <a:r>
              <a:rPr lang="en-IN" sz="2000" b="1" dirty="0" smtClean="0">
                <a:solidFill>
                  <a:schemeClr val="accent2">
                    <a:lumMod val="60000"/>
                    <a:lumOff val="40000"/>
                  </a:schemeClr>
                </a:solidFill>
              </a:rPr>
              <a:t> value is greater </a:t>
            </a:r>
            <a:r>
              <a:rPr lang="en-IN" sz="2000" b="1" dirty="0">
                <a:solidFill>
                  <a:schemeClr val="accent2">
                    <a:lumMod val="60000"/>
                    <a:lumOff val="40000"/>
                  </a:schemeClr>
                </a:solidFill>
              </a:rPr>
              <a:t>than </a:t>
            </a:r>
            <a:r>
              <a:rPr lang="en-IN" sz="2000" b="1" dirty="0" smtClean="0">
                <a:solidFill>
                  <a:schemeClr val="accent2">
                    <a:lumMod val="60000"/>
                    <a:lumOff val="40000"/>
                  </a:schemeClr>
                </a:solidFill>
              </a:rPr>
              <a:t>zero</a:t>
            </a:r>
            <a:r>
              <a:rPr lang="en-IN" sz="2000" dirty="0" smtClean="0"/>
              <a:t>. Because </a:t>
            </a:r>
            <a:r>
              <a:rPr lang="en-IN" sz="2000" dirty="0"/>
              <a:t>they </a:t>
            </a:r>
            <a:r>
              <a:rPr lang="en-IN" sz="2000" dirty="0" smtClean="0"/>
              <a:t>only partially </a:t>
            </a:r>
            <a:r>
              <a:rPr lang="en-IN" sz="2000" dirty="0"/>
              <a:t>dissociate in water, to make solutions with larger pH's than those strong </a:t>
            </a:r>
            <a:r>
              <a:rPr lang="en-IN" sz="2000" dirty="0" smtClean="0"/>
              <a:t>acids produce </a:t>
            </a:r>
            <a:r>
              <a:rPr lang="en-IN" sz="2000" dirty="0"/>
              <a:t>at the same concentration. </a:t>
            </a:r>
            <a:endParaRPr lang="en-IN" sz="2000" dirty="0" smtClean="0"/>
          </a:p>
          <a:p>
            <a:pPr marL="0" indent="0" algn="just">
              <a:buNone/>
            </a:pPr>
            <a:r>
              <a:rPr lang="en-IN" sz="2000" dirty="0" smtClean="0"/>
              <a:t>Similarly</a:t>
            </a:r>
            <a:r>
              <a:rPr lang="en-IN" sz="2000" dirty="0"/>
              <a:t>, </a:t>
            </a:r>
            <a:endParaRPr lang="en-IN" sz="2000" dirty="0" smtClean="0"/>
          </a:p>
          <a:p>
            <a:pPr marL="0" indent="0" algn="just">
              <a:buNone/>
            </a:pPr>
            <a:r>
              <a:rPr lang="en-IN" sz="2000" dirty="0" smtClean="0"/>
              <a:t>In </a:t>
            </a:r>
            <a:r>
              <a:rPr lang="en-IN" sz="2000" b="1" dirty="0" smtClean="0">
                <a:solidFill>
                  <a:schemeClr val="accent2">
                    <a:lumMod val="60000"/>
                    <a:lumOff val="40000"/>
                  </a:schemeClr>
                </a:solidFill>
              </a:rPr>
              <a:t>strong base, </a:t>
            </a:r>
            <a:r>
              <a:rPr lang="en-IN" sz="2000" b="1" dirty="0" err="1" smtClean="0">
                <a:solidFill>
                  <a:schemeClr val="accent2">
                    <a:lumMod val="60000"/>
                    <a:lumOff val="40000"/>
                  </a:schemeClr>
                </a:solidFill>
              </a:rPr>
              <a:t>pKb</a:t>
            </a:r>
            <a:r>
              <a:rPr lang="en-IN" sz="2000" b="1" dirty="0" smtClean="0">
                <a:solidFill>
                  <a:schemeClr val="accent2">
                    <a:lumMod val="60000"/>
                    <a:lumOff val="40000"/>
                  </a:schemeClr>
                </a:solidFill>
              </a:rPr>
              <a:t> value is less than zero</a:t>
            </a:r>
            <a:r>
              <a:rPr lang="en-IN" sz="2000" dirty="0" smtClean="0"/>
              <a:t> </a:t>
            </a:r>
          </a:p>
          <a:p>
            <a:pPr marL="0" indent="0" algn="just">
              <a:buNone/>
            </a:pPr>
            <a:r>
              <a:rPr lang="en-IN" sz="2000" dirty="0" smtClean="0"/>
              <a:t>In </a:t>
            </a:r>
            <a:r>
              <a:rPr lang="en-IN" sz="2000" b="1" dirty="0" smtClean="0">
                <a:solidFill>
                  <a:schemeClr val="accent2">
                    <a:lumMod val="60000"/>
                    <a:lumOff val="40000"/>
                  </a:schemeClr>
                </a:solidFill>
              </a:rPr>
              <a:t>weak base, </a:t>
            </a:r>
            <a:r>
              <a:rPr lang="en-IN" sz="2000" b="1" dirty="0" err="1" smtClean="0">
                <a:solidFill>
                  <a:schemeClr val="accent2">
                    <a:lumMod val="60000"/>
                    <a:lumOff val="40000"/>
                  </a:schemeClr>
                </a:solidFill>
              </a:rPr>
              <a:t>pKb</a:t>
            </a:r>
            <a:r>
              <a:rPr lang="en-IN" sz="2000" b="1" dirty="0" smtClean="0">
                <a:solidFill>
                  <a:schemeClr val="accent2">
                    <a:lumMod val="60000"/>
                    <a:lumOff val="40000"/>
                  </a:schemeClr>
                </a:solidFill>
              </a:rPr>
              <a:t> value is greater than zero</a:t>
            </a:r>
            <a:r>
              <a:rPr lang="en-IN" sz="2000" dirty="0" smtClean="0"/>
              <a:t>.</a:t>
            </a:r>
          </a:p>
          <a:p>
            <a:pPr marL="0" indent="0" algn="just">
              <a:buNone/>
            </a:pPr>
            <a:endParaRPr lang="en-IN" sz="2000" dirty="0"/>
          </a:p>
          <a:p>
            <a:pPr marL="0" indent="0" algn="just">
              <a:buNone/>
            </a:pPr>
            <a:r>
              <a:rPr lang="en-IN" sz="2000" dirty="0" smtClean="0"/>
              <a:t>Note: </a:t>
            </a:r>
            <a:r>
              <a:rPr lang="en-IN" sz="2000" dirty="0"/>
              <a:t>The prefix "p" in front of a symbol means "take the negative log</a:t>
            </a:r>
            <a:r>
              <a:rPr lang="en-IN" sz="2000" dirty="0" smtClean="0"/>
              <a:t>".</a:t>
            </a:r>
            <a:endParaRPr lang="en-IN" sz="2000" dirty="0"/>
          </a:p>
        </p:txBody>
      </p:sp>
    </p:spTree>
    <p:extLst>
      <p:ext uri="{BB962C8B-B14F-4D97-AF65-F5344CB8AC3E}">
        <p14:creationId xmlns:p14="http://schemas.microsoft.com/office/powerpoint/2010/main" val="3761822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491490"/>
            <a:ext cx="8534400" cy="5909310"/>
          </a:xfrm>
          <a:prstGeom prst="rect">
            <a:avLst/>
          </a:prstGeom>
          <a:ln>
            <a:solidFill>
              <a:schemeClr val="accent1"/>
            </a:solidFill>
          </a:ln>
        </p:spPr>
        <p:txBody>
          <a:bodyPr wrap="square">
            <a:spAutoFit/>
          </a:bodyPr>
          <a:lstStyle/>
          <a:p>
            <a:pPr algn="just"/>
            <a:r>
              <a:rPr lang="en-IN" b="1" dirty="0" smtClean="0"/>
              <a:t>5. </a:t>
            </a:r>
            <a:r>
              <a:rPr lang="en-IN" b="1" dirty="0"/>
              <a:t>Minerals</a:t>
            </a:r>
          </a:p>
          <a:p>
            <a:pPr algn="just"/>
            <a:r>
              <a:rPr lang="en-IN" dirty="0"/>
              <a:t>Minerals in milk are mainly inorganic salts, partly ionized and partly present as </a:t>
            </a:r>
            <a:r>
              <a:rPr lang="en-IN" dirty="0" smtClean="0"/>
              <a:t>complex salts</a:t>
            </a:r>
            <a:r>
              <a:rPr lang="en-IN" dirty="0"/>
              <a:t>. Some inorganic matter is bound covalently such as calcium phosphate groups </a:t>
            </a:r>
            <a:r>
              <a:rPr lang="en-IN" dirty="0" smtClean="0"/>
              <a:t>in casein</a:t>
            </a:r>
            <a:r>
              <a:rPr lang="en-IN" dirty="0"/>
              <a:t>. They are responsible for the ionic balance of milk and helps in maintaining </a:t>
            </a:r>
            <a:r>
              <a:rPr lang="en-IN" dirty="0" smtClean="0"/>
              <a:t>the equilibrium </a:t>
            </a:r>
            <a:r>
              <a:rPr lang="en-IN" dirty="0"/>
              <a:t>between the soluble and colloidal state</a:t>
            </a:r>
            <a:r>
              <a:rPr lang="en-IN" dirty="0" smtClean="0"/>
              <a:t>.</a:t>
            </a:r>
          </a:p>
          <a:p>
            <a:pPr algn="just"/>
            <a:endParaRPr lang="en-IN" dirty="0"/>
          </a:p>
          <a:p>
            <a:pPr algn="just"/>
            <a:r>
              <a:rPr lang="en-IN" b="1" dirty="0" smtClean="0"/>
              <a:t>6. </a:t>
            </a:r>
            <a:r>
              <a:rPr lang="en-IN" b="1" dirty="0"/>
              <a:t>Vitamins</a:t>
            </a:r>
          </a:p>
          <a:p>
            <a:pPr algn="just"/>
            <a:r>
              <a:rPr lang="en-IN" dirty="0"/>
              <a:t>Milk contains almost all the essential vitamins which include fat soluble and </a:t>
            </a:r>
            <a:r>
              <a:rPr lang="en-IN" dirty="0" smtClean="0"/>
              <a:t>water soluble </a:t>
            </a:r>
            <a:r>
              <a:rPr lang="en-IN" dirty="0"/>
              <a:t>vitamins. It is a very good source for the most essential fat soluble </a:t>
            </a:r>
            <a:r>
              <a:rPr lang="en-IN" dirty="0" smtClean="0"/>
              <a:t>vitamin namely </a:t>
            </a:r>
            <a:r>
              <a:rPr lang="en-IN" dirty="0"/>
              <a:t>the Vitamin A. It is also interesting to observe that this vitamin is existing in </a:t>
            </a:r>
            <a:r>
              <a:rPr lang="en-IN" dirty="0" smtClean="0"/>
              <a:t>the cow </a:t>
            </a:r>
            <a:r>
              <a:rPr lang="en-IN" dirty="0"/>
              <a:t>milk in its precursor form i.e. carotene a </a:t>
            </a:r>
            <a:r>
              <a:rPr lang="en-IN" dirty="0" err="1"/>
              <a:t>provitamin</a:t>
            </a:r>
            <a:r>
              <a:rPr lang="en-IN" dirty="0"/>
              <a:t> A imparts golden </a:t>
            </a:r>
            <a:r>
              <a:rPr lang="en-IN" dirty="0" smtClean="0"/>
              <a:t>yellow colour </a:t>
            </a:r>
            <a:r>
              <a:rPr lang="en-IN" dirty="0"/>
              <a:t>to milk. Milk is not a good source of Vitamin K and Vitamin C</a:t>
            </a:r>
            <a:r>
              <a:rPr lang="en-IN" dirty="0" smtClean="0"/>
              <a:t>.</a:t>
            </a:r>
          </a:p>
          <a:p>
            <a:pPr algn="just"/>
            <a:endParaRPr lang="en-IN" dirty="0" smtClean="0"/>
          </a:p>
          <a:p>
            <a:r>
              <a:rPr lang="en-IN" b="1" dirty="0"/>
              <a:t>7. Miscellaneous compounds</a:t>
            </a:r>
          </a:p>
          <a:p>
            <a:pPr algn="just"/>
            <a:r>
              <a:rPr lang="en-IN" dirty="0"/>
              <a:t>Milk contains many components which are in low concentrations (less than 100 mg/</a:t>
            </a:r>
            <a:r>
              <a:rPr lang="en-IN" dirty="0" err="1"/>
              <a:t>liter</a:t>
            </a:r>
            <a:r>
              <a:rPr lang="en-IN" dirty="0"/>
              <a:t>) which do not fall into any of the above categories. These compounds may be considered as natural if they present in freshly drawn milk and have been detected in most samples tested for that component. The compounds considered in this category are gases, alcohols, carbonyl compounds, carboxylic acids, conjugated compounds, non protein nitrogenous compounds, phosphate esters, nucleotides, nucleic acids, </a:t>
            </a:r>
            <a:r>
              <a:rPr lang="en-IN" dirty="0" err="1"/>
              <a:t>sulfur</a:t>
            </a:r>
            <a:r>
              <a:rPr lang="en-IN" dirty="0"/>
              <a:t> containing compounds, hormones etc.</a:t>
            </a:r>
          </a:p>
        </p:txBody>
      </p:sp>
    </p:spTree>
    <p:extLst>
      <p:ext uri="{BB962C8B-B14F-4D97-AF65-F5344CB8AC3E}">
        <p14:creationId xmlns:p14="http://schemas.microsoft.com/office/powerpoint/2010/main" val="11723481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Density and specific </a:t>
            </a:r>
            <a:r>
              <a:rPr lang="en-IN" b="1" dirty="0" smtClean="0"/>
              <a:t>gravity</a:t>
            </a:r>
            <a:endParaRPr lang="en-IN" dirty="0"/>
          </a:p>
        </p:txBody>
      </p:sp>
      <p:sp>
        <p:nvSpPr>
          <p:cNvPr id="3" name="Content Placeholder 2"/>
          <p:cNvSpPr>
            <a:spLocks noGrp="1"/>
          </p:cNvSpPr>
          <p:nvPr>
            <p:ph idx="1"/>
          </p:nvPr>
        </p:nvSpPr>
        <p:spPr/>
        <p:txBody>
          <a:bodyPr>
            <a:normAutofit fontScale="85000" lnSpcReduction="20000"/>
          </a:bodyPr>
          <a:lstStyle/>
          <a:p>
            <a:r>
              <a:rPr lang="en-IN" dirty="0"/>
              <a:t>Density is one the important physical property of a matter. Density has a direct relationship with weight and volume of a substance. The knowledge about density is helpful in understanding the behaviour of substance when placed in a different environment. The density of milk and milk products is used to convert volume into mass and vice versa, to estimate the solids content of milk and to calculate other physical properties (e.g. kinematic viscosity). The relationship of this property with the temperature will also be helpful in developing various processing techniques of milk products.</a:t>
            </a:r>
          </a:p>
          <a:p>
            <a:r>
              <a:rPr lang="en-IN" dirty="0"/>
              <a:t> </a:t>
            </a:r>
          </a:p>
          <a:p>
            <a:endParaRPr lang="en-IN" dirty="0"/>
          </a:p>
        </p:txBody>
      </p:sp>
    </p:spTree>
    <p:extLst>
      <p:ext uri="{BB962C8B-B14F-4D97-AF65-F5344CB8AC3E}">
        <p14:creationId xmlns:p14="http://schemas.microsoft.com/office/powerpoint/2010/main" val="2242939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70000" lnSpcReduction="20000"/>
          </a:bodyPr>
          <a:lstStyle/>
          <a:p>
            <a:r>
              <a:rPr lang="en-IN" b="1" dirty="0"/>
              <a:t>Definition:</a:t>
            </a:r>
            <a:endParaRPr lang="en-IN" dirty="0"/>
          </a:p>
          <a:p>
            <a:r>
              <a:rPr lang="en-IN" b="1" dirty="0"/>
              <a:t>         Density</a:t>
            </a:r>
            <a:endParaRPr lang="en-IN" dirty="0"/>
          </a:p>
          <a:p>
            <a:r>
              <a:rPr lang="en-IN" dirty="0"/>
              <a:t>Density is defined as the mass of a certain quantity of material divided by its volume. It is expressed in kg.m-3 (SI units) or g.ml-1. The symbol ρ used to express density.</a:t>
            </a:r>
          </a:p>
          <a:p>
            <a:r>
              <a:rPr lang="en-IN" dirty="0"/>
              <a:t>Since density closely depends on temperature it is usually denoted with temperature ρ20 meaning the density at 20°C .</a:t>
            </a:r>
          </a:p>
          <a:p>
            <a:r>
              <a:rPr lang="en-IN" b="1" dirty="0"/>
              <a:t>         Specific gravity</a:t>
            </a:r>
            <a:endParaRPr lang="en-IN" dirty="0"/>
          </a:p>
          <a:p>
            <a:r>
              <a:rPr lang="en-IN" dirty="0"/>
              <a:t>The mass or weight of a certain volume of the product divided by the mass of an equal volume of water is known as specific gravity. Thus specific gravity (</a:t>
            </a:r>
            <a:r>
              <a:rPr lang="en-IN" dirty="0" err="1"/>
              <a:t>s.g</a:t>
            </a:r>
            <a:r>
              <a:rPr lang="en-IN" dirty="0"/>
              <a:t>) of a product can be obtained by using the formula.</a:t>
            </a:r>
          </a:p>
          <a:p>
            <a:r>
              <a:rPr lang="en-IN" dirty="0" err="1"/>
              <a:t>s.g</a:t>
            </a:r>
            <a:r>
              <a:rPr lang="en-IN" dirty="0"/>
              <a:t> = </a:t>
            </a:r>
            <a:r>
              <a:rPr lang="en-IN" dirty="0" err="1"/>
              <a:t>ρ</a:t>
            </a:r>
            <a:r>
              <a:rPr lang="en-IN" baseline="-25000" dirty="0" err="1"/>
              <a:t>product</a:t>
            </a:r>
            <a:r>
              <a:rPr lang="en-IN" dirty="0"/>
              <a:t> / </a:t>
            </a:r>
            <a:r>
              <a:rPr lang="en-IN" dirty="0" err="1"/>
              <a:t>ρ</a:t>
            </a:r>
            <a:r>
              <a:rPr lang="en-IN" baseline="-25000" dirty="0" err="1"/>
              <a:t>water</a:t>
            </a:r>
            <a:endParaRPr lang="en-IN" dirty="0"/>
          </a:p>
          <a:p>
            <a:endParaRPr lang="en-IN" dirty="0"/>
          </a:p>
        </p:txBody>
      </p:sp>
    </p:spTree>
    <p:extLst>
      <p:ext uri="{BB962C8B-B14F-4D97-AF65-F5344CB8AC3E}">
        <p14:creationId xmlns:p14="http://schemas.microsoft.com/office/powerpoint/2010/main" val="3682833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55000" lnSpcReduction="20000"/>
          </a:bodyPr>
          <a:lstStyle/>
          <a:p>
            <a:r>
              <a:rPr lang="en-IN" b="1" dirty="0"/>
              <a:t>Difference between the Density and Specific Gravity</a:t>
            </a:r>
            <a:endParaRPr lang="en-IN" dirty="0"/>
          </a:p>
          <a:p>
            <a:r>
              <a:rPr lang="en-IN" b="1" dirty="0"/>
              <a:t> </a:t>
            </a:r>
            <a:endParaRPr lang="en-IN" dirty="0"/>
          </a:p>
          <a:p>
            <a:pPr lvl="0"/>
            <a:r>
              <a:rPr lang="en-IN" dirty="0"/>
              <a:t>Specific gravity i.e. relative density is a dimensionless quantity. It is mostly useful as a comparison but not in absolute units. Whereas density can measured in specific units.</a:t>
            </a:r>
          </a:p>
          <a:p>
            <a:pPr lvl="0"/>
            <a:r>
              <a:rPr lang="en-IN" dirty="0"/>
              <a:t>Specific gravity does not provide the actual difference in the mass of two substances since it is only on relative basis. It tends to be rather vague while the density will help in giving the exact mass of the product per unit volume.</a:t>
            </a:r>
          </a:p>
          <a:p>
            <a:pPr lvl="0"/>
            <a:r>
              <a:rPr lang="en-IN" dirty="0"/>
              <a:t>Specific gravity is more suitable for only liquids while density is for both solids and liquids.</a:t>
            </a:r>
          </a:p>
          <a:p>
            <a:pPr lvl="0"/>
            <a:r>
              <a:rPr lang="en-IN" dirty="0"/>
              <a:t>Measuring the specific gravity is simple and more convenient, less laborious and does not require any sophisticated equipment and quick results can be obtained, while the density needs specific equipment like </a:t>
            </a:r>
            <a:r>
              <a:rPr lang="en-IN" dirty="0" err="1"/>
              <a:t>pycnometer</a:t>
            </a:r>
            <a:r>
              <a:rPr lang="en-IN" dirty="0"/>
              <a:t>, sensitive balance and other materials.</a:t>
            </a:r>
          </a:p>
          <a:p>
            <a:pPr lvl="0"/>
            <a:r>
              <a:rPr lang="en-IN" dirty="0"/>
              <a:t>Specific gravity can be measured by people with minimum skill but density measurement requires specially trained individual for this purpose.</a:t>
            </a:r>
          </a:p>
          <a:p>
            <a:pPr lvl="0"/>
            <a:r>
              <a:rPr lang="en-IN" dirty="0"/>
              <a:t>In a given time, a large number of samples could be tested for specific gravity whereas only limited samples for density could be determined.</a:t>
            </a:r>
          </a:p>
          <a:p>
            <a:endParaRPr lang="en-IN" dirty="0"/>
          </a:p>
        </p:txBody>
      </p:sp>
    </p:spTree>
    <p:extLst>
      <p:ext uri="{BB962C8B-B14F-4D97-AF65-F5344CB8AC3E}">
        <p14:creationId xmlns:p14="http://schemas.microsoft.com/office/powerpoint/2010/main" val="8389405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3542</TotalTime>
  <Words>6920</Words>
  <Application>Microsoft Office PowerPoint</Application>
  <PresentationFormat>On-screen Show (4:3)</PresentationFormat>
  <Paragraphs>614</Paragraphs>
  <Slides>56</Slides>
  <Notes>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Physical chemistry of milk</vt:lpstr>
      <vt:lpstr>Definition of milk</vt:lpstr>
      <vt:lpstr>Gross composition of milk from different species of mammals</vt:lpstr>
      <vt:lpstr>Major constituents of milk</vt:lpstr>
      <vt:lpstr>PowerPoint Presentation</vt:lpstr>
      <vt:lpstr>PowerPoint Presentation</vt:lpstr>
      <vt:lpstr>Density and specific gravity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Viscosity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Refractive index</vt:lpstr>
      <vt:lpstr>PowerPoint Presentation</vt:lpstr>
      <vt:lpstr>PowerPoint Presentation</vt:lpstr>
      <vt:lpstr>PowerPoint Presentation</vt:lpstr>
      <vt:lpstr>Classification of colloid</vt:lpstr>
      <vt:lpstr>Differences between the lyophylic and lyophobic colloids</vt:lpstr>
      <vt:lpstr>Classification of colloids on the basis of the physical state of dispersed phase and dispersion medium</vt:lpstr>
      <vt:lpstr>Difference between true solution and colloidal solution</vt:lpstr>
      <vt:lpstr>Properties of colloidal system</vt:lpstr>
      <vt:lpstr>Milk as a colloidal solution</vt:lpstr>
      <vt:lpstr>PowerPoint Presentation</vt:lpstr>
      <vt:lpstr>Emulsion</vt:lpstr>
      <vt:lpstr>PowerPoint Presentation</vt:lpstr>
      <vt:lpstr>Colligative properties</vt:lpstr>
      <vt:lpstr>Osmotic Pressure</vt:lpstr>
      <vt:lpstr>PowerPoint Presentation</vt:lpstr>
      <vt:lpstr>Vapour pressure</vt:lpstr>
      <vt:lpstr>Raoult's law</vt:lpstr>
      <vt:lpstr>Boiling Point</vt:lpstr>
      <vt:lpstr>Freezing point</vt:lpstr>
      <vt:lpstr>Factors affecting the freezing point</vt:lpstr>
      <vt:lpstr>ELECTROLYTES AND NON ELECTROLYTES, IONIC MOBILITY</vt:lpstr>
      <vt:lpstr>Electrical conductance</vt:lpstr>
      <vt:lpstr>Ionic Equilibria</vt:lpstr>
      <vt:lpstr>pH and its scales</vt:lpstr>
      <vt:lpstr>Example</vt:lpstr>
      <vt:lpstr>pOH</vt:lpstr>
      <vt:lpstr>pKa and pKb</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chemistry of milk</dc:title>
  <dc:creator>soma-pc</dc:creator>
  <cp:lastModifiedBy>soma-pc</cp:lastModifiedBy>
  <cp:revision>417</cp:revision>
  <dcterms:created xsi:type="dcterms:W3CDTF">2006-08-16T00:00:00Z</dcterms:created>
  <dcterms:modified xsi:type="dcterms:W3CDTF">2020-11-02T09:34:42Z</dcterms:modified>
</cp:coreProperties>
</file>