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74" r:id="rId7"/>
    <p:sldId id="260" r:id="rId8"/>
    <p:sldId id="261" r:id="rId9"/>
    <p:sldId id="262" r:id="rId10"/>
    <p:sldId id="263" r:id="rId11"/>
    <p:sldId id="275" r:id="rId12"/>
    <p:sldId id="272" r:id="rId13"/>
    <p:sldId id="267" r:id="rId14"/>
    <p:sldId id="270" r:id="rId15"/>
    <p:sldId id="268" r:id="rId16"/>
    <p:sldId id="271" r:id="rId17"/>
    <p:sldId id="264" r:id="rId18"/>
    <p:sldId id="26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3E9127-2A9F-4D5B-B842-834CF9AF161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BD4DFF-BC79-4FCB-90F6-4255D0E697B3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Market Research</a:t>
          </a:r>
          <a:endParaRPr lang="en-US" dirty="0"/>
        </a:p>
      </dgm:t>
    </dgm:pt>
    <dgm:pt modelId="{CA49AA6B-2590-428E-AF35-5C601FB9F311}" type="parTrans" cxnId="{E6731E66-4909-428F-8A5A-32939A939A44}">
      <dgm:prSet/>
      <dgm:spPr/>
      <dgm:t>
        <a:bodyPr/>
        <a:lstStyle/>
        <a:p>
          <a:endParaRPr lang="en-US"/>
        </a:p>
      </dgm:t>
    </dgm:pt>
    <dgm:pt modelId="{AC3EA724-EF51-4EC6-8A8F-31B59C5A3FF0}" type="sibTrans" cxnId="{E6731E66-4909-428F-8A5A-32939A939A44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F1EFA943-15D3-4141-A23D-D3827815B5F0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R &amp; D</a:t>
          </a:r>
          <a:endParaRPr lang="en-US" dirty="0"/>
        </a:p>
      </dgm:t>
    </dgm:pt>
    <dgm:pt modelId="{2E301621-ECBB-4207-88B8-ECF7DF7FB402}" type="parTrans" cxnId="{B66CAD79-0E0D-4CDD-AB20-7A06FD99F619}">
      <dgm:prSet/>
      <dgm:spPr/>
      <dgm:t>
        <a:bodyPr/>
        <a:lstStyle/>
        <a:p>
          <a:endParaRPr lang="en-US"/>
        </a:p>
      </dgm:t>
    </dgm:pt>
    <dgm:pt modelId="{EF0EDE6E-3F09-482C-A32F-53B029C5444F}" type="sibTrans" cxnId="{B66CAD79-0E0D-4CDD-AB20-7A06FD99F619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817992D1-7750-4CA6-ABBA-F44EF0AE6257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Purchase (Sourcing)</a:t>
          </a:r>
          <a:endParaRPr lang="en-US" dirty="0"/>
        </a:p>
      </dgm:t>
    </dgm:pt>
    <dgm:pt modelId="{5BF2DF15-88F6-4D1D-A72A-9E8C244C5D34}" type="parTrans" cxnId="{DCBD4D79-58F8-49FC-9E99-445D4DCA4056}">
      <dgm:prSet/>
      <dgm:spPr/>
      <dgm:t>
        <a:bodyPr/>
        <a:lstStyle/>
        <a:p>
          <a:endParaRPr lang="en-US"/>
        </a:p>
      </dgm:t>
    </dgm:pt>
    <dgm:pt modelId="{2DE47BD6-98EA-4E12-8937-53328EF0E169}" type="sibTrans" cxnId="{DCBD4D79-58F8-49FC-9E99-445D4DCA4056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5697DDA6-0D0E-4EC2-BD83-5F95528E126E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Operations (Process)</a:t>
          </a:r>
          <a:endParaRPr lang="en-US" dirty="0"/>
        </a:p>
      </dgm:t>
    </dgm:pt>
    <dgm:pt modelId="{74CE4477-D60F-4C40-95A5-E7392CFBA063}" type="parTrans" cxnId="{48B68C27-3365-4138-A9C3-AD8F69943818}">
      <dgm:prSet/>
      <dgm:spPr/>
      <dgm:t>
        <a:bodyPr/>
        <a:lstStyle/>
        <a:p>
          <a:endParaRPr lang="en-US"/>
        </a:p>
      </dgm:t>
    </dgm:pt>
    <dgm:pt modelId="{28BF684F-E0A3-4604-BD1A-C5FA3C64AAD8}" type="sibTrans" cxnId="{48B68C27-3365-4138-A9C3-AD8F69943818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4AC27DD0-7D34-41AF-BD19-DEE4BED58F14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Marketing</a:t>
          </a:r>
          <a:endParaRPr lang="en-US" dirty="0"/>
        </a:p>
      </dgm:t>
    </dgm:pt>
    <dgm:pt modelId="{767E08DD-ECCF-4553-8AF8-F5CEF4B80C87}" type="parTrans" cxnId="{D87BF659-A07F-447D-B06A-F9D9AD9BD7A6}">
      <dgm:prSet/>
      <dgm:spPr/>
      <dgm:t>
        <a:bodyPr/>
        <a:lstStyle/>
        <a:p>
          <a:endParaRPr lang="en-US"/>
        </a:p>
      </dgm:t>
    </dgm:pt>
    <dgm:pt modelId="{1F421279-72A4-4157-BB58-F06D70539354}" type="sibTrans" cxnId="{D87BF659-A07F-447D-B06A-F9D9AD9BD7A6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F6221363-6C22-4510-8E83-9008CE9223E3}">
      <dgm:prSet/>
      <dgm:spPr>
        <a:solidFill>
          <a:srgbClr val="0070C0"/>
        </a:solidFill>
      </dgm:spPr>
      <dgm:t>
        <a:bodyPr/>
        <a:lstStyle/>
        <a:p>
          <a:r>
            <a:rPr lang="en-US" dirty="0" smtClean="0"/>
            <a:t>Sales</a:t>
          </a:r>
          <a:endParaRPr lang="en-US" dirty="0"/>
        </a:p>
      </dgm:t>
    </dgm:pt>
    <dgm:pt modelId="{EC3C31FD-8D8E-45FF-BA77-80F59BB82895}" type="parTrans" cxnId="{A0BCF1B5-007D-4C79-BC94-782DBD813AFE}">
      <dgm:prSet/>
      <dgm:spPr/>
      <dgm:t>
        <a:bodyPr/>
        <a:lstStyle/>
        <a:p>
          <a:endParaRPr lang="en-US"/>
        </a:p>
      </dgm:t>
    </dgm:pt>
    <dgm:pt modelId="{9767F7CA-EF8A-4077-ACD8-BD1E273259ED}" type="sibTrans" cxnId="{A0BCF1B5-007D-4C79-BC94-782DBD813AFE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4842FDE6-1E56-46A4-BA13-B58368E1E48F}">
      <dgm:prSet/>
      <dgm:spPr>
        <a:solidFill>
          <a:srgbClr val="0070C0"/>
        </a:solidFill>
      </dgm:spPr>
      <dgm:t>
        <a:bodyPr/>
        <a:lstStyle/>
        <a:p>
          <a:r>
            <a:rPr lang="en-US" dirty="0" smtClean="0"/>
            <a:t>Quality Control</a:t>
          </a:r>
          <a:endParaRPr lang="en-US" dirty="0"/>
        </a:p>
      </dgm:t>
    </dgm:pt>
    <dgm:pt modelId="{980C8D4E-8CA2-4EAA-902C-36ACFC872495}" type="parTrans" cxnId="{B18E662E-CBB5-4EDB-9527-D7568CB938C7}">
      <dgm:prSet/>
      <dgm:spPr/>
      <dgm:t>
        <a:bodyPr/>
        <a:lstStyle/>
        <a:p>
          <a:endParaRPr lang="en-US"/>
        </a:p>
      </dgm:t>
    </dgm:pt>
    <dgm:pt modelId="{CE67D140-BEA8-46AF-821C-1D23E80F219F}" type="sibTrans" cxnId="{B18E662E-CBB5-4EDB-9527-D7568CB938C7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66855A13-C41C-409B-B8A6-B70149603D26}" type="pres">
      <dgm:prSet presAssocID="{D93E9127-2A9F-4D5B-B842-834CF9AF161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3BE4C5-C281-4B61-8ED4-D8ABD9FDED42}" type="pres">
      <dgm:prSet presAssocID="{E4BD4DFF-BC79-4FCB-90F6-4255D0E697B3}" presName="node" presStyleLbl="node1" presStyleIdx="0" presStyleCnt="7" custScaleX="132540" custScaleY="155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CFA0D-EE3F-4884-A217-1F495083D09E}" type="pres">
      <dgm:prSet presAssocID="{E4BD4DFF-BC79-4FCB-90F6-4255D0E697B3}" presName="spNode" presStyleCnt="0"/>
      <dgm:spPr/>
    </dgm:pt>
    <dgm:pt modelId="{BF9B10A5-5524-4D6D-92C0-8D6658475FA3}" type="pres">
      <dgm:prSet presAssocID="{AC3EA724-EF51-4EC6-8A8F-31B59C5A3FF0}" presName="sibTrans" presStyleLbl="sibTrans1D1" presStyleIdx="0" presStyleCnt="7"/>
      <dgm:spPr/>
      <dgm:t>
        <a:bodyPr/>
        <a:lstStyle/>
        <a:p>
          <a:endParaRPr lang="en-US"/>
        </a:p>
      </dgm:t>
    </dgm:pt>
    <dgm:pt modelId="{4347EAF9-21F5-49BF-9B31-A31F63C5A46F}" type="pres">
      <dgm:prSet presAssocID="{F1EFA943-15D3-4141-A23D-D3827815B5F0}" presName="node" presStyleLbl="node1" presStyleIdx="1" presStyleCnt="7" custScaleX="132540" custScaleY="155748" custRadScaleRad="100568" custRadScaleInc="72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EA98D-C878-41D7-BFA1-FBAEE7E517E5}" type="pres">
      <dgm:prSet presAssocID="{F1EFA943-15D3-4141-A23D-D3827815B5F0}" presName="spNode" presStyleCnt="0"/>
      <dgm:spPr/>
    </dgm:pt>
    <dgm:pt modelId="{F4131C37-3DEF-4774-BD45-1978B1532B9B}" type="pres">
      <dgm:prSet presAssocID="{EF0EDE6E-3F09-482C-A32F-53B029C5444F}" presName="sibTrans" presStyleLbl="sibTrans1D1" presStyleIdx="1" presStyleCnt="7"/>
      <dgm:spPr/>
      <dgm:t>
        <a:bodyPr/>
        <a:lstStyle/>
        <a:p>
          <a:endParaRPr lang="en-US"/>
        </a:p>
      </dgm:t>
    </dgm:pt>
    <dgm:pt modelId="{54830B0E-34FF-4DDC-A95E-C555284DBE8D}" type="pres">
      <dgm:prSet presAssocID="{817992D1-7750-4CA6-ABBA-F44EF0AE6257}" presName="node" presStyleLbl="node1" presStyleIdx="2" presStyleCnt="7" custScaleX="132540" custScaleY="155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CE3AB-A137-4740-A705-F9745617AE48}" type="pres">
      <dgm:prSet presAssocID="{817992D1-7750-4CA6-ABBA-F44EF0AE6257}" presName="spNode" presStyleCnt="0"/>
      <dgm:spPr/>
    </dgm:pt>
    <dgm:pt modelId="{48E96FF6-2AC2-4637-9459-16E340D30A96}" type="pres">
      <dgm:prSet presAssocID="{2DE47BD6-98EA-4E12-8937-53328EF0E169}" presName="sibTrans" presStyleLbl="sibTrans1D1" presStyleIdx="2" presStyleCnt="7"/>
      <dgm:spPr/>
      <dgm:t>
        <a:bodyPr/>
        <a:lstStyle/>
        <a:p>
          <a:endParaRPr lang="en-US"/>
        </a:p>
      </dgm:t>
    </dgm:pt>
    <dgm:pt modelId="{61C73E6C-BC35-49F5-879F-4874AC9AB7FA}" type="pres">
      <dgm:prSet presAssocID="{5697DDA6-0D0E-4EC2-BD83-5F95528E126E}" presName="node" presStyleLbl="node1" presStyleIdx="3" presStyleCnt="7" custScaleX="132540" custScaleY="155748" custRadScaleRad="99011" custRadScaleInc="-20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6E136-1572-4D91-9382-37E73C5DF24A}" type="pres">
      <dgm:prSet presAssocID="{5697DDA6-0D0E-4EC2-BD83-5F95528E126E}" presName="spNode" presStyleCnt="0"/>
      <dgm:spPr/>
    </dgm:pt>
    <dgm:pt modelId="{9EEE8413-790C-49D3-B1F3-5C5C82493B24}" type="pres">
      <dgm:prSet presAssocID="{28BF684F-E0A3-4604-BD1A-C5FA3C64AAD8}" presName="sibTrans" presStyleLbl="sibTrans1D1" presStyleIdx="3" presStyleCnt="7"/>
      <dgm:spPr/>
      <dgm:t>
        <a:bodyPr/>
        <a:lstStyle/>
        <a:p>
          <a:endParaRPr lang="en-US"/>
        </a:p>
      </dgm:t>
    </dgm:pt>
    <dgm:pt modelId="{6C3C03FE-B5C2-47C3-B5BF-DC83EA403AEB}" type="pres">
      <dgm:prSet presAssocID="{4842FDE6-1E56-46A4-BA13-B58368E1E48F}" presName="node" presStyleLbl="node1" presStyleIdx="4" presStyleCnt="7" custScaleX="132540" custScaleY="155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085D3-88EF-411B-A29F-8F9E3D0B4010}" type="pres">
      <dgm:prSet presAssocID="{4842FDE6-1E56-46A4-BA13-B58368E1E48F}" presName="spNode" presStyleCnt="0"/>
      <dgm:spPr/>
    </dgm:pt>
    <dgm:pt modelId="{749FB66D-9921-4FFF-8520-376CD5819720}" type="pres">
      <dgm:prSet presAssocID="{CE67D140-BEA8-46AF-821C-1D23E80F219F}" presName="sibTrans" presStyleLbl="sibTrans1D1" presStyleIdx="4" presStyleCnt="7"/>
      <dgm:spPr/>
      <dgm:t>
        <a:bodyPr/>
        <a:lstStyle/>
        <a:p>
          <a:endParaRPr lang="en-US"/>
        </a:p>
      </dgm:t>
    </dgm:pt>
    <dgm:pt modelId="{1DC6B431-8C67-4FCF-A151-9ED47EB6BAAE}" type="pres">
      <dgm:prSet presAssocID="{4AC27DD0-7D34-41AF-BD19-DEE4BED58F14}" presName="node" presStyleLbl="node1" presStyleIdx="5" presStyleCnt="7" custScaleX="132540" custScaleY="155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68EBA-6A18-4781-BDD1-15FAAA2AC9FF}" type="pres">
      <dgm:prSet presAssocID="{4AC27DD0-7D34-41AF-BD19-DEE4BED58F14}" presName="spNode" presStyleCnt="0"/>
      <dgm:spPr/>
    </dgm:pt>
    <dgm:pt modelId="{9BE3CE14-EFF4-48CA-8CC9-986AE90E6054}" type="pres">
      <dgm:prSet presAssocID="{1F421279-72A4-4157-BB58-F06D70539354}" presName="sibTrans" presStyleLbl="sibTrans1D1" presStyleIdx="5" presStyleCnt="7"/>
      <dgm:spPr/>
      <dgm:t>
        <a:bodyPr/>
        <a:lstStyle/>
        <a:p>
          <a:endParaRPr lang="en-US"/>
        </a:p>
      </dgm:t>
    </dgm:pt>
    <dgm:pt modelId="{20A78FB9-9672-4816-BB4D-9B6F71B90B34}" type="pres">
      <dgm:prSet presAssocID="{F6221363-6C22-4510-8E83-9008CE9223E3}" presName="node" presStyleLbl="node1" presStyleIdx="6" presStyleCnt="7" custScaleX="132540" custScaleY="155748" custRadScaleRad="101395" custRadScaleInc="-3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EDD6A-2462-4BFE-B088-09B5B86039FE}" type="pres">
      <dgm:prSet presAssocID="{F6221363-6C22-4510-8E83-9008CE9223E3}" presName="spNode" presStyleCnt="0"/>
      <dgm:spPr/>
    </dgm:pt>
    <dgm:pt modelId="{590F10B7-BB3C-4F68-8765-8BE567F29E9D}" type="pres">
      <dgm:prSet presAssocID="{9767F7CA-EF8A-4077-ACD8-BD1E273259ED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B18E662E-CBB5-4EDB-9527-D7568CB938C7}" srcId="{D93E9127-2A9F-4D5B-B842-834CF9AF1614}" destId="{4842FDE6-1E56-46A4-BA13-B58368E1E48F}" srcOrd="4" destOrd="0" parTransId="{980C8D4E-8CA2-4EAA-902C-36ACFC872495}" sibTransId="{CE67D140-BEA8-46AF-821C-1D23E80F219F}"/>
    <dgm:cxn modelId="{DCBD4D79-58F8-49FC-9E99-445D4DCA4056}" srcId="{D93E9127-2A9F-4D5B-B842-834CF9AF1614}" destId="{817992D1-7750-4CA6-ABBA-F44EF0AE6257}" srcOrd="2" destOrd="0" parTransId="{5BF2DF15-88F6-4D1D-A72A-9E8C244C5D34}" sibTransId="{2DE47BD6-98EA-4E12-8937-53328EF0E169}"/>
    <dgm:cxn modelId="{71893D03-94DB-4405-AE23-4F36218941E7}" type="presOf" srcId="{4842FDE6-1E56-46A4-BA13-B58368E1E48F}" destId="{6C3C03FE-B5C2-47C3-B5BF-DC83EA403AEB}" srcOrd="0" destOrd="0" presId="urn:microsoft.com/office/officeart/2005/8/layout/cycle6"/>
    <dgm:cxn modelId="{ACA13577-E391-427C-B27C-037FBB336256}" type="presOf" srcId="{AC3EA724-EF51-4EC6-8A8F-31B59C5A3FF0}" destId="{BF9B10A5-5524-4D6D-92C0-8D6658475FA3}" srcOrd="0" destOrd="0" presId="urn:microsoft.com/office/officeart/2005/8/layout/cycle6"/>
    <dgm:cxn modelId="{A0BCF1B5-007D-4C79-BC94-782DBD813AFE}" srcId="{D93E9127-2A9F-4D5B-B842-834CF9AF1614}" destId="{F6221363-6C22-4510-8E83-9008CE9223E3}" srcOrd="6" destOrd="0" parTransId="{EC3C31FD-8D8E-45FF-BA77-80F59BB82895}" sibTransId="{9767F7CA-EF8A-4077-ACD8-BD1E273259ED}"/>
    <dgm:cxn modelId="{3B64FA5E-7D26-4FEF-B36F-6E3226922EE0}" type="presOf" srcId="{CE67D140-BEA8-46AF-821C-1D23E80F219F}" destId="{749FB66D-9921-4FFF-8520-376CD5819720}" srcOrd="0" destOrd="0" presId="urn:microsoft.com/office/officeart/2005/8/layout/cycle6"/>
    <dgm:cxn modelId="{82B19DAC-7201-4F2A-BA70-5F605B882F23}" type="presOf" srcId="{1F421279-72A4-4157-BB58-F06D70539354}" destId="{9BE3CE14-EFF4-48CA-8CC9-986AE90E6054}" srcOrd="0" destOrd="0" presId="urn:microsoft.com/office/officeart/2005/8/layout/cycle6"/>
    <dgm:cxn modelId="{C255DBB4-9CDD-4A79-A089-13C994EAEEF6}" type="presOf" srcId="{2DE47BD6-98EA-4E12-8937-53328EF0E169}" destId="{48E96FF6-2AC2-4637-9459-16E340D30A96}" srcOrd="0" destOrd="0" presId="urn:microsoft.com/office/officeart/2005/8/layout/cycle6"/>
    <dgm:cxn modelId="{2F80DC57-80DD-4FB7-82ED-B148952D7433}" type="presOf" srcId="{EF0EDE6E-3F09-482C-A32F-53B029C5444F}" destId="{F4131C37-3DEF-4774-BD45-1978B1532B9B}" srcOrd="0" destOrd="0" presId="urn:microsoft.com/office/officeart/2005/8/layout/cycle6"/>
    <dgm:cxn modelId="{9C0D12F1-4D11-4EF7-9FF4-9D0BE386C25B}" type="presOf" srcId="{4AC27DD0-7D34-41AF-BD19-DEE4BED58F14}" destId="{1DC6B431-8C67-4FCF-A151-9ED47EB6BAAE}" srcOrd="0" destOrd="0" presId="urn:microsoft.com/office/officeart/2005/8/layout/cycle6"/>
    <dgm:cxn modelId="{E6731E66-4909-428F-8A5A-32939A939A44}" srcId="{D93E9127-2A9F-4D5B-B842-834CF9AF1614}" destId="{E4BD4DFF-BC79-4FCB-90F6-4255D0E697B3}" srcOrd="0" destOrd="0" parTransId="{CA49AA6B-2590-428E-AF35-5C601FB9F311}" sibTransId="{AC3EA724-EF51-4EC6-8A8F-31B59C5A3FF0}"/>
    <dgm:cxn modelId="{EAE6212B-F141-4A12-91ED-91753927B00D}" type="presOf" srcId="{9767F7CA-EF8A-4077-ACD8-BD1E273259ED}" destId="{590F10B7-BB3C-4F68-8765-8BE567F29E9D}" srcOrd="0" destOrd="0" presId="urn:microsoft.com/office/officeart/2005/8/layout/cycle6"/>
    <dgm:cxn modelId="{2593DD56-DF96-45C6-8148-46C4114AF16B}" type="presOf" srcId="{E4BD4DFF-BC79-4FCB-90F6-4255D0E697B3}" destId="{683BE4C5-C281-4B61-8ED4-D8ABD9FDED42}" srcOrd="0" destOrd="0" presId="urn:microsoft.com/office/officeart/2005/8/layout/cycle6"/>
    <dgm:cxn modelId="{835E8BF3-60CB-4070-9F87-0DEAAF2A5D42}" type="presOf" srcId="{F6221363-6C22-4510-8E83-9008CE9223E3}" destId="{20A78FB9-9672-4816-BB4D-9B6F71B90B34}" srcOrd="0" destOrd="0" presId="urn:microsoft.com/office/officeart/2005/8/layout/cycle6"/>
    <dgm:cxn modelId="{37E9E4C6-3CB4-4913-8224-DBC5045309F1}" type="presOf" srcId="{D93E9127-2A9F-4D5B-B842-834CF9AF1614}" destId="{66855A13-C41C-409B-B8A6-B70149603D26}" srcOrd="0" destOrd="0" presId="urn:microsoft.com/office/officeart/2005/8/layout/cycle6"/>
    <dgm:cxn modelId="{CF4B499D-73AC-426E-990C-AC01CB8572FC}" type="presOf" srcId="{F1EFA943-15D3-4141-A23D-D3827815B5F0}" destId="{4347EAF9-21F5-49BF-9B31-A31F63C5A46F}" srcOrd="0" destOrd="0" presId="urn:microsoft.com/office/officeart/2005/8/layout/cycle6"/>
    <dgm:cxn modelId="{B66CAD79-0E0D-4CDD-AB20-7A06FD99F619}" srcId="{D93E9127-2A9F-4D5B-B842-834CF9AF1614}" destId="{F1EFA943-15D3-4141-A23D-D3827815B5F0}" srcOrd="1" destOrd="0" parTransId="{2E301621-ECBB-4207-88B8-ECF7DF7FB402}" sibTransId="{EF0EDE6E-3F09-482C-A32F-53B029C5444F}"/>
    <dgm:cxn modelId="{14FD524B-F0B4-478E-B48D-E0C276DC934C}" type="presOf" srcId="{28BF684F-E0A3-4604-BD1A-C5FA3C64AAD8}" destId="{9EEE8413-790C-49D3-B1F3-5C5C82493B24}" srcOrd="0" destOrd="0" presId="urn:microsoft.com/office/officeart/2005/8/layout/cycle6"/>
    <dgm:cxn modelId="{48B68C27-3365-4138-A9C3-AD8F69943818}" srcId="{D93E9127-2A9F-4D5B-B842-834CF9AF1614}" destId="{5697DDA6-0D0E-4EC2-BD83-5F95528E126E}" srcOrd="3" destOrd="0" parTransId="{74CE4477-D60F-4C40-95A5-E7392CFBA063}" sibTransId="{28BF684F-E0A3-4604-BD1A-C5FA3C64AAD8}"/>
    <dgm:cxn modelId="{D87BF659-A07F-447D-B06A-F9D9AD9BD7A6}" srcId="{D93E9127-2A9F-4D5B-B842-834CF9AF1614}" destId="{4AC27DD0-7D34-41AF-BD19-DEE4BED58F14}" srcOrd="5" destOrd="0" parTransId="{767E08DD-ECCF-4553-8AF8-F5CEF4B80C87}" sibTransId="{1F421279-72A4-4157-BB58-F06D70539354}"/>
    <dgm:cxn modelId="{4F88C3B4-5F83-42B3-83F6-712E252B28A4}" type="presOf" srcId="{817992D1-7750-4CA6-ABBA-F44EF0AE6257}" destId="{54830B0E-34FF-4DDC-A95E-C555284DBE8D}" srcOrd="0" destOrd="0" presId="urn:microsoft.com/office/officeart/2005/8/layout/cycle6"/>
    <dgm:cxn modelId="{3A8547D4-82F7-4DF3-8658-60E41ED7EF88}" type="presOf" srcId="{5697DDA6-0D0E-4EC2-BD83-5F95528E126E}" destId="{61C73E6C-BC35-49F5-879F-4874AC9AB7FA}" srcOrd="0" destOrd="0" presId="urn:microsoft.com/office/officeart/2005/8/layout/cycle6"/>
    <dgm:cxn modelId="{39EBBCAF-7064-429E-8C33-7A79759B55D2}" type="presParOf" srcId="{66855A13-C41C-409B-B8A6-B70149603D26}" destId="{683BE4C5-C281-4B61-8ED4-D8ABD9FDED42}" srcOrd="0" destOrd="0" presId="urn:microsoft.com/office/officeart/2005/8/layout/cycle6"/>
    <dgm:cxn modelId="{E9FCA629-EC1F-48E0-BB60-A3A8BB687B9C}" type="presParOf" srcId="{66855A13-C41C-409B-B8A6-B70149603D26}" destId="{E48CFA0D-EE3F-4884-A217-1F495083D09E}" srcOrd="1" destOrd="0" presId="urn:microsoft.com/office/officeart/2005/8/layout/cycle6"/>
    <dgm:cxn modelId="{85876480-5118-4A3F-A3E9-9C0B932E4711}" type="presParOf" srcId="{66855A13-C41C-409B-B8A6-B70149603D26}" destId="{BF9B10A5-5524-4D6D-92C0-8D6658475FA3}" srcOrd="2" destOrd="0" presId="urn:microsoft.com/office/officeart/2005/8/layout/cycle6"/>
    <dgm:cxn modelId="{C5C27468-C09C-4A88-AC0B-56F7C16FC365}" type="presParOf" srcId="{66855A13-C41C-409B-B8A6-B70149603D26}" destId="{4347EAF9-21F5-49BF-9B31-A31F63C5A46F}" srcOrd="3" destOrd="0" presId="urn:microsoft.com/office/officeart/2005/8/layout/cycle6"/>
    <dgm:cxn modelId="{FBE8E74A-D631-4391-A790-4CE05C74290A}" type="presParOf" srcId="{66855A13-C41C-409B-B8A6-B70149603D26}" destId="{BDCEA98D-C878-41D7-BFA1-FBAEE7E517E5}" srcOrd="4" destOrd="0" presId="urn:microsoft.com/office/officeart/2005/8/layout/cycle6"/>
    <dgm:cxn modelId="{617ADBD6-1620-48DA-9634-60B82A335F36}" type="presParOf" srcId="{66855A13-C41C-409B-B8A6-B70149603D26}" destId="{F4131C37-3DEF-4774-BD45-1978B1532B9B}" srcOrd="5" destOrd="0" presId="urn:microsoft.com/office/officeart/2005/8/layout/cycle6"/>
    <dgm:cxn modelId="{F7B5617D-BEF0-4EAA-B263-F4D51E00F30E}" type="presParOf" srcId="{66855A13-C41C-409B-B8A6-B70149603D26}" destId="{54830B0E-34FF-4DDC-A95E-C555284DBE8D}" srcOrd="6" destOrd="0" presId="urn:microsoft.com/office/officeart/2005/8/layout/cycle6"/>
    <dgm:cxn modelId="{63DDAC63-C1FE-4ED0-A635-371247D5BB9A}" type="presParOf" srcId="{66855A13-C41C-409B-B8A6-B70149603D26}" destId="{A33CE3AB-A137-4740-A705-F9745617AE48}" srcOrd="7" destOrd="0" presId="urn:microsoft.com/office/officeart/2005/8/layout/cycle6"/>
    <dgm:cxn modelId="{DBAA4107-FEA1-490E-B641-FC876ACE920F}" type="presParOf" srcId="{66855A13-C41C-409B-B8A6-B70149603D26}" destId="{48E96FF6-2AC2-4637-9459-16E340D30A96}" srcOrd="8" destOrd="0" presId="urn:microsoft.com/office/officeart/2005/8/layout/cycle6"/>
    <dgm:cxn modelId="{E3755D1F-DA3C-4A87-8CB9-5E6DCF8A65CA}" type="presParOf" srcId="{66855A13-C41C-409B-B8A6-B70149603D26}" destId="{61C73E6C-BC35-49F5-879F-4874AC9AB7FA}" srcOrd="9" destOrd="0" presId="urn:microsoft.com/office/officeart/2005/8/layout/cycle6"/>
    <dgm:cxn modelId="{37941E70-9C92-4FEA-96C4-73A57FD3380B}" type="presParOf" srcId="{66855A13-C41C-409B-B8A6-B70149603D26}" destId="{3656E136-1572-4D91-9382-37E73C5DF24A}" srcOrd="10" destOrd="0" presId="urn:microsoft.com/office/officeart/2005/8/layout/cycle6"/>
    <dgm:cxn modelId="{F9D14626-0DBA-4958-AF43-F2F96DC94C3B}" type="presParOf" srcId="{66855A13-C41C-409B-B8A6-B70149603D26}" destId="{9EEE8413-790C-49D3-B1F3-5C5C82493B24}" srcOrd="11" destOrd="0" presId="urn:microsoft.com/office/officeart/2005/8/layout/cycle6"/>
    <dgm:cxn modelId="{54957C4C-67D0-4B47-8C78-A32A2723260E}" type="presParOf" srcId="{66855A13-C41C-409B-B8A6-B70149603D26}" destId="{6C3C03FE-B5C2-47C3-B5BF-DC83EA403AEB}" srcOrd="12" destOrd="0" presId="urn:microsoft.com/office/officeart/2005/8/layout/cycle6"/>
    <dgm:cxn modelId="{210BDDE2-D922-4DC4-8B7F-8B19EFDFE0F2}" type="presParOf" srcId="{66855A13-C41C-409B-B8A6-B70149603D26}" destId="{D9C085D3-88EF-411B-A29F-8F9E3D0B4010}" srcOrd="13" destOrd="0" presId="urn:microsoft.com/office/officeart/2005/8/layout/cycle6"/>
    <dgm:cxn modelId="{EC9AA563-41D0-4A54-BB43-58EF2A3AED4F}" type="presParOf" srcId="{66855A13-C41C-409B-B8A6-B70149603D26}" destId="{749FB66D-9921-4FFF-8520-376CD5819720}" srcOrd="14" destOrd="0" presId="urn:microsoft.com/office/officeart/2005/8/layout/cycle6"/>
    <dgm:cxn modelId="{865CC489-A42D-4447-AD8C-C5E2DA0A421A}" type="presParOf" srcId="{66855A13-C41C-409B-B8A6-B70149603D26}" destId="{1DC6B431-8C67-4FCF-A151-9ED47EB6BAAE}" srcOrd="15" destOrd="0" presId="urn:microsoft.com/office/officeart/2005/8/layout/cycle6"/>
    <dgm:cxn modelId="{0FDA3C1C-41BA-4E40-A20A-23FBA5B79C1D}" type="presParOf" srcId="{66855A13-C41C-409B-B8A6-B70149603D26}" destId="{95C68EBA-6A18-4781-BDD1-15FAAA2AC9FF}" srcOrd="16" destOrd="0" presId="urn:microsoft.com/office/officeart/2005/8/layout/cycle6"/>
    <dgm:cxn modelId="{4F8AB37B-9E03-45C3-B3F2-7C66DA9DD7A6}" type="presParOf" srcId="{66855A13-C41C-409B-B8A6-B70149603D26}" destId="{9BE3CE14-EFF4-48CA-8CC9-986AE90E6054}" srcOrd="17" destOrd="0" presId="urn:microsoft.com/office/officeart/2005/8/layout/cycle6"/>
    <dgm:cxn modelId="{D9250373-5C62-4D6D-B876-DC86430E2047}" type="presParOf" srcId="{66855A13-C41C-409B-B8A6-B70149603D26}" destId="{20A78FB9-9672-4816-BB4D-9B6F71B90B34}" srcOrd="18" destOrd="0" presId="urn:microsoft.com/office/officeart/2005/8/layout/cycle6"/>
    <dgm:cxn modelId="{D7D57C07-EEFA-4204-8B62-B01CACA9698A}" type="presParOf" srcId="{66855A13-C41C-409B-B8A6-B70149603D26}" destId="{634EDD6A-2462-4BFE-B088-09B5B86039FE}" srcOrd="19" destOrd="0" presId="urn:microsoft.com/office/officeart/2005/8/layout/cycle6"/>
    <dgm:cxn modelId="{A7E742DD-0B80-45E3-80DC-CE6CC9666FC5}" type="presParOf" srcId="{66855A13-C41C-409B-B8A6-B70149603D26}" destId="{590F10B7-BB3C-4F68-8765-8BE567F29E9D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BE4C5-C281-4B61-8ED4-D8ABD9FDED42}">
      <dsp:nvSpPr>
        <dsp:cNvPr id="0" name=""/>
        <dsp:cNvSpPr/>
      </dsp:nvSpPr>
      <dsp:spPr>
        <a:xfrm>
          <a:off x="2584219" y="-165791"/>
          <a:ext cx="1232361" cy="94129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Market Research</a:t>
          </a:r>
          <a:endParaRPr lang="en-US" sz="1700" kern="1200" dirty="0"/>
        </a:p>
      </dsp:txBody>
      <dsp:txXfrm>
        <a:off x="2630169" y="-119841"/>
        <a:ext cx="1140461" cy="849397"/>
      </dsp:txXfrm>
    </dsp:sp>
    <dsp:sp modelId="{BF9B10A5-5524-4D6D-92C0-8D6658475FA3}">
      <dsp:nvSpPr>
        <dsp:cNvPr id="0" name=""/>
        <dsp:cNvSpPr/>
      </dsp:nvSpPr>
      <dsp:spPr>
        <a:xfrm>
          <a:off x="1545905" y="329632"/>
          <a:ext cx="3447174" cy="3447174"/>
        </a:xfrm>
        <a:custGeom>
          <a:avLst/>
          <a:gdLst/>
          <a:ahLst/>
          <a:cxnLst/>
          <a:rect l="0" t="0" r="0" b="0"/>
          <a:pathLst>
            <a:path>
              <a:moveTo>
                <a:pt x="2272863" y="89864"/>
              </a:moveTo>
              <a:arcTo wR="1723587" hR="1723587" stAng="17314994" swAng="451441"/>
            </a:path>
          </a:pathLst>
        </a:custGeom>
        <a:noFill/>
        <a:ln w="9525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47EAF9-21F5-49BF-9B31-A31F63C5A46F}">
      <dsp:nvSpPr>
        <dsp:cNvPr id="0" name=""/>
        <dsp:cNvSpPr/>
      </dsp:nvSpPr>
      <dsp:spPr>
        <a:xfrm>
          <a:off x="3962399" y="506503"/>
          <a:ext cx="1232361" cy="94129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 &amp; D</a:t>
          </a:r>
          <a:endParaRPr lang="en-US" sz="1700" kern="1200" dirty="0"/>
        </a:p>
      </dsp:txBody>
      <dsp:txXfrm>
        <a:off x="4008349" y="552453"/>
        <a:ext cx="1140461" cy="849397"/>
      </dsp:txXfrm>
    </dsp:sp>
    <dsp:sp modelId="{F4131C37-3DEF-4774-BD45-1978B1532B9B}">
      <dsp:nvSpPr>
        <dsp:cNvPr id="0" name=""/>
        <dsp:cNvSpPr/>
      </dsp:nvSpPr>
      <dsp:spPr>
        <a:xfrm>
          <a:off x="1475427" y="270817"/>
          <a:ext cx="3447174" cy="3447174"/>
        </a:xfrm>
        <a:custGeom>
          <a:avLst/>
          <a:gdLst/>
          <a:ahLst/>
          <a:cxnLst/>
          <a:rect l="0" t="0" r="0" b="0"/>
          <a:pathLst>
            <a:path>
              <a:moveTo>
                <a:pt x="3359788" y="1181741"/>
              </a:moveTo>
              <a:arcTo wR="1723587" hR="1723587" stAng="20500629" swAng="983496"/>
            </a:path>
          </a:pathLst>
        </a:custGeom>
        <a:noFill/>
        <a:ln w="9525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830B0E-34FF-4DDC-A95E-C555284DBE8D}">
      <dsp:nvSpPr>
        <dsp:cNvPr id="0" name=""/>
        <dsp:cNvSpPr/>
      </dsp:nvSpPr>
      <dsp:spPr>
        <a:xfrm>
          <a:off x="4264592" y="1941329"/>
          <a:ext cx="1232361" cy="94129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Purchase (Sourcing)</a:t>
          </a:r>
          <a:endParaRPr lang="en-US" sz="1700" kern="1200" dirty="0"/>
        </a:p>
      </dsp:txBody>
      <dsp:txXfrm>
        <a:off x="4310542" y="1987279"/>
        <a:ext cx="1140461" cy="849397"/>
      </dsp:txXfrm>
    </dsp:sp>
    <dsp:sp modelId="{48E96FF6-2AC2-4637-9459-16E340D30A96}">
      <dsp:nvSpPr>
        <dsp:cNvPr id="0" name=""/>
        <dsp:cNvSpPr/>
      </dsp:nvSpPr>
      <dsp:spPr>
        <a:xfrm>
          <a:off x="1551249" y="185923"/>
          <a:ext cx="3447174" cy="3447174"/>
        </a:xfrm>
        <a:custGeom>
          <a:avLst/>
          <a:gdLst/>
          <a:ahLst/>
          <a:cxnLst/>
          <a:rect l="0" t="0" r="0" b="0"/>
          <a:pathLst>
            <a:path>
              <a:moveTo>
                <a:pt x="3145005" y="2698432"/>
              </a:moveTo>
              <a:arcTo wR="1723587" hR="1723587" stAng="2066601" swAng="409647"/>
            </a:path>
          </a:pathLst>
        </a:custGeom>
        <a:noFill/>
        <a:ln w="9525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C73E6C-BC35-49F5-879F-4874AC9AB7FA}">
      <dsp:nvSpPr>
        <dsp:cNvPr id="0" name=""/>
        <dsp:cNvSpPr/>
      </dsp:nvSpPr>
      <dsp:spPr>
        <a:xfrm>
          <a:off x="3415838" y="3047993"/>
          <a:ext cx="1232361" cy="94129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Operations (Process)</a:t>
          </a:r>
          <a:endParaRPr lang="en-US" sz="1700" kern="1200" dirty="0"/>
        </a:p>
      </dsp:txBody>
      <dsp:txXfrm>
        <a:off x="3461788" y="3093943"/>
        <a:ext cx="1140461" cy="849397"/>
      </dsp:txXfrm>
    </dsp:sp>
    <dsp:sp modelId="{9EEE8413-790C-49D3-B1F3-5C5C82493B24}">
      <dsp:nvSpPr>
        <dsp:cNvPr id="0" name=""/>
        <dsp:cNvSpPr/>
      </dsp:nvSpPr>
      <dsp:spPr>
        <a:xfrm>
          <a:off x="1392258" y="300465"/>
          <a:ext cx="3447174" cy="3447174"/>
        </a:xfrm>
        <a:custGeom>
          <a:avLst/>
          <a:gdLst/>
          <a:ahLst/>
          <a:cxnLst/>
          <a:rect l="0" t="0" r="0" b="0"/>
          <a:pathLst>
            <a:path>
              <a:moveTo>
                <a:pt x="2020151" y="3421468"/>
              </a:moveTo>
              <a:arcTo wR="1723587" hR="1723587" stAng="4805535" swAng="681480"/>
            </a:path>
          </a:pathLst>
        </a:custGeom>
        <a:noFill/>
        <a:ln w="9525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C03FE-B5C2-47C3-B5BF-DC83EA403AEB}">
      <dsp:nvSpPr>
        <dsp:cNvPr id="0" name=""/>
        <dsp:cNvSpPr/>
      </dsp:nvSpPr>
      <dsp:spPr>
        <a:xfrm>
          <a:off x="1836382" y="3110693"/>
          <a:ext cx="1232361" cy="94129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Quality Control</a:t>
          </a:r>
          <a:endParaRPr lang="en-US" sz="1700" kern="1200" dirty="0"/>
        </a:p>
      </dsp:txBody>
      <dsp:txXfrm>
        <a:off x="1882332" y="3156643"/>
        <a:ext cx="1140461" cy="849397"/>
      </dsp:txXfrm>
    </dsp:sp>
    <dsp:sp modelId="{749FB66D-9921-4FFF-8520-376CD5819720}">
      <dsp:nvSpPr>
        <dsp:cNvPr id="0" name=""/>
        <dsp:cNvSpPr/>
      </dsp:nvSpPr>
      <dsp:spPr>
        <a:xfrm>
          <a:off x="1476812" y="304857"/>
          <a:ext cx="3447174" cy="3447174"/>
        </a:xfrm>
        <a:custGeom>
          <a:avLst/>
          <a:gdLst/>
          <a:ahLst/>
          <a:cxnLst/>
          <a:rect l="0" t="0" r="0" b="0"/>
          <a:pathLst>
            <a:path>
              <a:moveTo>
                <a:pt x="380405" y="2803686"/>
              </a:moveTo>
              <a:arcTo wR="1723587" hR="1723587" stAng="8471762" swAng="540233"/>
            </a:path>
          </a:pathLst>
        </a:custGeom>
        <a:noFill/>
        <a:ln w="9525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6B431-8C67-4FCF-A151-9ED47EB6BAAE}">
      <dsp:nvSpPr>
        <dsp:cNvPr id="0" name=""/>
        <dsp:cNvSpPr/>
      </dsp:nvSpPr>
      <dsp:spPr>
        <a:xfrm>
          <a:off x="903845" y="1941329"/>
          <a:ext cx="1232361" cy="94129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Marketing</a:t>
          </a:r>
          <a:endParaRPr lang="en-US" sz="1700" kern="1200" dirty="0"/>
        </a:p>
      </dsp:txBody>
      <dsp:txXfrm>
        <a:off x="949795" y="1987279"/>
        <a:ext cx="1140461" cy="849397"/>
      </dsp:txXfrm>
    </dsp:sp>
    <dsp:sp modelId="{9BE3CE14-EFF4-48CA-8CC9-986AE90E6054}">
      <dsp:nvSpPr>
        <dsp:cNvPr id="0" name=""/>
        <dsp:cNvSpPr/>
      </dsp:nvSpPr>
      <dsp:spPr>
        <a:xfrm>
          <a:off x="1479002" y="224463"/>
          <a:ext cx="3447174" cy="3447174"/>
        </a:xfrm>
        <a:custGeom>
          <a:avLst/>
          <a:gdLst/>
          <a:ahLst/>
          <a:cxnLst/>
          <a:rect l="0" t="0" r="0" b="0"/>
          <a:pathLst>
            <a:path>
              <a:moveTo>
                <a:pt x="41" y="1711633"/>
              </a:moveTo>
              <a:arcTo wR="1723587" hR="1723587" stAng="10823842" swAng="1026804"/>
            </a:path>
          </a:pathLst>
        </a:custGeom>
        <a:noFill/>
        <a:ln w="9525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78FB9-9672-4816-BB4D-9B6F71B90B34}">
      <dsp:nvSpPr>
        <dsp:cNvPr id="0" name=""/>
        <dsp:cNvSpPr/>
      </dsp:nvSpPr>
      <dsp:spPr>
        <a:xfrm>
          <a:off x="1206038" y="483163"/>
          <a:ext cx="1232361" cy="94129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Sales</a:t>
          </a:r>
          <a:endParaRPr lang="en-US" sz="1700" kern="1200" dirty="0"/>
        </a:p>
      </dsp:txBody>
      <dsp:txXfrm>
        <a:off x="1251988" y="529113"/>
        <a:ext cx="1140461" cy="849397"/>
      </dsp:txXfrm>
    </dsp:sp>
    <dsp:sp modelId="{590F10B7-BB3C-4F68-8765-8BE567F29E9D}">
      <dsp:nvSpPr>
        <dsp:cNvPr id="0" name=""/>
        <dsp:cNvSpPr/>
      </dsp:nvSpPr>
      <dsp:spPr>
        <a:xfrm>
          <a:off x="1287633" y="365032"/>
          <a:ext cx="3447174" cy="3447174"/>
        </a:xfrm>
        <a:custGeom>
          <a:avLst/>
          <a:gdLst/>
          <a:ahLst/>
          <a:cxnLst/>
          <a:rect l="0" t="0" r="0" b="0"/>
          <a:pathLst>
            <a:path>
              <a:moveTo>
                <a:pt x="1098438" y="117367"/>
              </a:moveTo>
              <a:arcTo wR="1723587" hR="1723587" stAng="14924027" swAng="411151"/>
            </a:path>
          </a:pathLst>
        </a:custGeom>
        <a:noFill/>
        <a:ln w="9525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90750"/>
            <a:ext cx="7772400" cy="184785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sz="3600" dirty="0">
                <a:latin typeface="High Tower Text" pitchFamily="18" charset="0"/>
              </a:rPr>
              <a:t>Importance of chemical quality control, quality assurance and total quality</a:t>
            </a:r>
            <a:br>
              <a:rPr lang="en-IN" sz="3600" dirty="0">
                <a:latin typeface="High Tower Text" pitchFamily="18" charset="0"/>
              </a:rPr>
            </a:br>
            <a:r>
              <a:rPr lang="en-IN" sz="3600" dirty="0">
                <a:latin typeface="High Tower Text" pitchFamily="18" charset="0"/>
              </a:rPr>
              <a:t>management in dairy </a:t>
            </a:r>
            <a:r>
              <a:rPr lang="en-IN" sz="3600" dirty="0" smtClean="0">
                <a:latin typeface="High Tower Text" pitchFamily="18" charset="0"/>
              </a:rPr>
              <a:t>industry</a:t>
            </a:r>
            <a:endParaRPr lang="en-IN" sz="3600" dirty="0">
              <a:latin typeface="High Tower Tex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4191000"/>
            <a:ext cx="4800600" cy="8382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1400" b="1" dirty="0" smtClean="0">
                <a:solidFill>
                  <a:schemeClr val="tx1"/>
                </a:solidFill>
              </a:rPr>
              <a:t>Soma </a:t>
            </a:r>
            <a:r>
              <a:rPr lang="en-IN" sz="1400" b="1" dirty="0" err="1" smtClean="0">
                <a:solidFill>
                  <a:schemeClr val="tx1"/>
                </a:solidFill>
              </a:rPr>
              <a:t>Maji</a:t>
            </a:r>
            <a:endParaRPr lang="en-IN" sz="1400" b="1" dirty="0">
              <a:solidFill>
                <a:schemeClr val="tx1"/>
              </a:solidFill>
            </a:endParaRPr>
          </a:p>
          <a:p>
            <a:r>
              <a:rPr lang="en-IN" sz="1400" b="1" dirty="0" smtClean="0">
                <a:solidFill>
                  <a:schemeClr val="tx1"/>
                </a:solidFill>
              </a:rPr>
              <a:t>Assistant Professor</a:t>
            </a:r>
          </a:p>
          <a:p>
            <a:r>
              <a:rPr lang="en-IN" sz="1400" b="1" dirty="0" smtClean="0">
                <a:solidFill>
                  <a:schemeClr val="tx1"/>
                </a:solidFill>
              </a:rPr>
              <a:t>Department of Dairy Technology</a:t>
            </a:r>
            <a:endParaRPr lang="en-IN" sz="1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soma-pc\Desktop\Class notes\CQA\quality-assurance-icon-symbol-105017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381000"/>
            <a:ext cx="6400800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ma-pc\Desktop\Class notes\CQA\qual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105400"/>
            <a:ext cx="5257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oma-pc\Desktop\Class notes\CQA\pdca-plan-do-check-act-cycle-257033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oma-pc\Desktop\Class notes\CQA\1200px-Centurion_University_of_Technology_and_Management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52" y="304800"/>
            <a:ext cx="1304352" cy="136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soma-pc\Desktop\Class notes\CQA\sunil-chaube-dairy-farm-maharajpur-jabalpur-dairy-product-retailers-epn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230812"/>
            <a:ext cx="2047875" cy="150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7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2800" dirty="0" smtClean="0">
                <a:latin typeface="High Tower Text" pitchFamily="18" charset="0"/>
              </a:rPr>
              <a:t>Roll of Quality Assurance Department</a:t>
            </a:r>
            <a:endParaRPr lang="en-IN" sz="2800" dirty="0">
              <a:latin typeface="High Tower Tex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sz="2000" dirty="0" smtClean="0"/>
              <a:t>Sanitation- </a:t>
            </a:r>
            <a:r>
              <a:rPr lang="en-IN" sz="2000" dirty="0"/>
              <a:t>defines requirements for cleaning and sanitary activity and </a:t>
            </a:r>
            <a:r>
              <a:rPr lang="en-IN" sz="2000" dirty="0" smtClean="0"/>
              <a:t>their monitoring</a:t>
            </a:r>
            <a:endParaRPr lang="en-IN" sz="2000" dirty="0"/>
          </a:p>
          <a:p>
            <a:pPr marL="457200" indent="-457200">
              <a:buFont typeface="+mj-lt"/>
              <a:buAutoNum type="arabicPeriod"/>
            </a:pPr>
            <a:r>
              <a:rPr lang="en-IN" sz="2000" dirty="0" smtClean="0"/>
              <a:t>Sanitation </a:t>
            </a:r>
            <a:r>
              <a:rPr lang="en-IN" sz="2000" dirty="0"/>
              <a:t>standard operating procedure (</a:t>
            </a:r>
            <a:r>
              <a:rPr lang="en-IN" sz="2000" dirty="0" smtClean="0"/>
              <a:t>SSOP)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 smtClean="0"/>
              <a:t>Standard </a:t>
            </a:r>
            <a:r>
              <a:rPr lang="en-IN" sz="2000" dirty="0"/>
              <a:t>operating procedure (</a:t>
            </a:r>
            <a:r>
              <a:rPr lang="en-IN" sz="2000" dirty="0" smtClean="0"/>
              <a:t>SOP)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 smtClean="0"/>
              <a:t>Good </a:t>
            </a:r>
            <a:r>
              <a:rPr lang="en-IN" sz="2000" dirty="0"/>
              <a:t>manufacturing practices (</a:t>
            </a:r>
            <a:r>
              <a:rPr lang="en-IN" sz="2000" dirty="0" smtClean="0"/>
              <a:t>GMP)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 smtClean="0"/>
              <a:t>Foreign </a:t>
            </a:r>
            <a:r>
              <a:rPr lang="en-IN" sz="2000" dirty="0"/>
              <a:t>material </a:t>
            </a:r>
            <a:r>
              <a:rPr lang="en-IN" sz="2000" dirty="0" smtClean="0"/>
              <a:t>control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 smtClean="0"/>
              <a:t>Quality </a:t>
            </a:r>
            <a:r>
              <a:rPr lang="en-IN" sz="2000" dirty="0"/>
              <a:t>control- Chemical and Microbiological </a:t>
            </a:r>
            <a:r>
              <a:rPr lang="en-IN" sz="2000" dirty="0" smtClean="0"/>
              <a:t>testing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 smtClean="0"/>
              <a:t>Documentation control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 smtClean="0"/>
              <a:t>Pest control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 smtClean="0"/>
              <a:t>Hazardous </a:t>
            </a:r>
            <a:r>
              <a:rPr lang="en-IN" sz="2000" dirty="0"/>
              <a:t>material </a:t>
            </a:r>
            <a:r>
              <a:rPr lang="en-IN" sz="2000" dirty="0" smtClean="0"/>
              <a:t>control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 smtClean="0"/>
              <a:t>Allergen </a:t>
            </a:r>
            <a:r>
              <a:rPr lang="en-IN" sz="2000" dirty="0"/>
              <a:t>Protocol for controlling allergenic </a:t>
            </a:r>
            <a:r>
              <a:rPr lang="en-IN" sz="2000" dirty="0" smtClean="0"/>
              <a:t>material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 smtClean="0"/>
              <a:t>Record </a:t>
            </a:r>
            <a:r>
              <a:rPr lang="en-IN" sz="2000" dirty="0"/>
              <a:t>control- identification and </a:t>
            </a:r>
            <a:r>
              <a:rPr lang="en-IN" sz="2000" dirty="0" smtClean="0"/>
              <a:t>maintenance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 smtClean="0"/>
              <a:t>Calibration</a:t>
            </a:r>
            <a:endParaRPr lang="en-IN" sz="2000" dirty="0"/>
          </a:p>
          <a:p>
            <a:pPr marL="457200" indent="-457200">
              <a:buFont typeface="+mj-lt"/>
              <a:buAutoNum type="arabicPeriod"/>
            </a:pPr>
            <a:r>
              <a:rPr lang="en-IN" sz="2000" dirty="0" smtClean="0"/>
              <a:t>Water </a:t>
            </a:r>
            <a:r>
              <a:rPr lang="en-IN" sz="2000" dirty="0"/>
              <a:t>quality and water treatment </a:t>
            </a:r>
            <a:r>
              <a:rPr lang="en-IN" sz="2000" dirty="0" smtClean="0"/>
              <a:t>programmes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/>
              <a:t>Sensory training and sensory </a:t>
            </a:r>
            <a:r>
              <a:rPr lang="en-IN" sz="2000" dirty="0" smtClean="0"/>
              <a:t>evaluation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/>
              <a:t>Supplier certification and </a:t>
            </a:r>
            <a:r>
              <a:rPr lang="en-IN" sz="2000" dirty="0" smtClean="0"/>
              <a:t>on going </a:t>
            </a:r>
            <a:r>
              <a:rPr lang="en-IN" sz="2000" dirty="0"/>
              <a:t>supplier </a:t>
            </a:r>
            <a:r>
              <a:rPr lang="en-IN" sz="2000" dirty="0" smtClean="0"/>
              <a:t>evaluations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64199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dirty="0" smtClean="0"/>
              <a:t>16.  Receiving</a:t>
            </a:r>
            <a:r>
              <a:rPr lang="en-IN" sz="2000" dirty="0"/>
              <a:t>, storage and control of raw ingredients and packaging material</a:t>
            </a:r>
          </a:p>
          <a:p>
            <a:pPr marL="0" indent="0">
              <a:buNone/>
            </a:pPr>
            <a:r>
              <a:rPr lang="en-IN" sz="2000" dirty="0" smtClean="0"/>
              <a:t>17.  Handling </a:t>
            </a:r>
            <a:r>
              <a:rPr lang="en-IN" sz="2000" dirty="0"/>
              <a:t>customer’s complaints</a:t>
            </a:r>
          </a:p>
          <a:p>
            <a:pPr marL="0" indent="0">
              <a:buNone/>
            </a:pPr>
            <a:r>
              <a:rPr lang="en-IN" sz="2000" dirty="0" smtClean="0"/>
              <a:t>18.  </a:t>
            </a:r>
            <a:r>
              <a:rPr lang="en-IN" sz="2000" dirty="0" err="1" smtClean="0"/>
              <a:t>Labeling</a:t>
            </a:r>
            <a:r>
              <a:rPr lang="en-IN" sz="2000" dirty="0" smtClean="0"/>
              <a:t>- </a:t>
            </a:r>
            <a:r>
              <a:rPr lang="en-IN" sz="2000" dirty="0"/>
              <a:t>application and control of labels</a:t>
            </a:r>
          </a:p>
          <a:p>
            <a:pPr marL="0" indent="0">
              <a:buNone/>
            </a:pPr>
            <a:r>
              <a:rPr lang="en-IN" sz="2000" dirty="0" smtClean="0"/>
              <a:t>19.  Preventive </a:t>
            </a:r>
            <a:r>
              <a:rPr lang="en-IN" sz="2000" dirty="0"/>
              <a:t>maintenance</a:t>
            </a:r>
          </a:p>
          <a:p>
            <a:pPr marL="0" indent="0">
              <a:buNone/>
            </a:pPr>
            <a:r>
              <a:rPr lang="en-IN" sz="2000" dirty="0" smtClean="0"/>
              <a:t>20.  Formalized </a:t>
            </a:r>
            <a:r>
              <a:rPr lang="en-IN" sz="2000" dirty="0"/>
              <a:t>management review process</a:t>
            </a:r>
          </a:p>
          <a:p>
            <a:pPr marL="0" indent="0">
              <a:buNone/>
            </a:pPr>
            <a:r>
              <a:rPr lang="en-IN" sz="2000" dirty="0" smtClean="0"/>
              <a:t>21.  Waste </a:t>
            </a:r>
            <a:r>
              <a:rPr lang="en-IN" sz="2000" dirty="0"/>
              <a:t>water (effluent treatment programme)</a:t>
            </a:r>
          </a:p>
          <a:p>
            <a:pPr marL="0" indent="0">
              <a:buNone/>
            </a:pPr>
            <a:r>
              <a:rPr lang="en-IN" sz="2000" dirty="0" smtClean="0"/>
              <a:t>22.  Training</a:t>
            </a: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23.  Corrective/preventive </a:t>
            </a:r>
            <a:r>
              <a:rPr lang="en-IN" sz="2000" dirty="0"/>
              <a:t>action- root cause analysis and follow up evaluation to </a:t>
            </a:r>
            <a:r>
              <a:rPr lang="en-IN" sz="2000" dirty="0" smtClean="0"/>
              <a:t>confirm effectiveness </a:t>
            </a:r>
            <a:r>
              <a:rPr lang="en-IN" sz="2000" dirty="0"/>
              <a:t>of action taken</a:t>
            </a:r>
          </a:p>
          <a:p>
            <a:pPr marL="0" indent="0">
              <a:buNone/>
            </a:pPr>
            <a:r>
              <a:rPr lang="en-IN" sz="2000" dirty="0" smtClean="0"/>
              <a:t>24.  Internal </a:t>
            </a:r>
            <a:r>
              <a:rPr lang="en-IN" sz="2000" dirty="0"/>
              <a:t>auditing</a:t>
            </a:r>
          </a:p>
          <a:p>
            <a:endParaRPr lang="en-IN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2800" dirty="0" smtClean="0">
                <a:latin typeface="High Tower Text" pitchFamily="18" charset="0"/>
              </a:rPr>
              <a:t>Roll of Quality Assurance Department</a:t>
            </a:r>
            <a:endParaRPr lang="en-IN" sz="2800" dirty="0">
              <a:latin typeface="High Tower Tex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8048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2800" dirty="0" smtClean="0">
                <a:latin typeface="High Tower Text" pitchFamily="18" charset="0"/>
              </a:rPr>
              <a:t>Difference between quality assurance and quality control</a:t>
            </a:r>
            <a:endParaRPr lang="en-IN" sz="2800" dirty="0">
              <a:latin typeface="High Tower Text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219200"/>
          <a:ext cx="7467600" cy="5229225"/>
        </p:xfrm>
        <a:graphic>
          <a:graphicData uri="http://schemas.openxmlformats.org/drawingml/2006/table">
            <a:tbl>
              <a:tblPr/>
              <a:tblGrid>
                <a:gridCol w="3729038"/>
                <a:gridCol w="3738562"/>
              </a:tblGrid>
              <a:tr h="5486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Quality Control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Quality Assurance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484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Product oriented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Process oriented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Reactive approach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Proactive approach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Corrective action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Preventive action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Focuses on testing for quality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Focuses on building in quality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Detects defects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Prevents defects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Meant for implementing the process developed by a team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Meant for developing and organizing the best quality process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44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Makes sure that the results of what you have done are what you expected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Makes sure that you are doing the right thing the right way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5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2800" dirty="0">
                <a:latin typeface="High Tower Text" pitchFamily="18" charset="0"/>
              </a:rPr>
              <a:t>Total Quality Management (TQM</a:t>
            </a:r>
            <a:r>
              <a:rPr lang="en-IN" sz="2800" dirty="0" smtClean="0">
                <a:latin typeface="High Tower Text" pitchFamily="18" charset="0"/>
              </a:rPr>
              <a:t>)</a:t>
            </a:r>
            <a:endParaRPr lang="en-IN" sz="2800" dirty="0">
              <a:latin typeface="High Tower Tex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44196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 smtClean="0"/>
              <a:t>Definition:</a:t>
            </a:r>
          </a:p>
          <a:p>
            <a:pPr marL="0" indent="0" algn="just">
              <a:buNone/>
            </a:pPr>
            <a:r>
              <a:rPr lang="en-IN" sz="2000" dirty="0" smtClean="0"/>
              <a:t>TQM </a:t>
            </a:r>
            <a:r>
              <a:rPr lang="en-IN" sz="2000" dirty="0"/>
              <a:t>may be defined as an integrated organizational approach in </a:t>
            </a:r>
            <a:r>
              <a:rPr lang="en-IN" sz="2000" dirty="0" smtClean="0"/>
              <a:t>delighting customers </a:t>
            </a:r>
            <a:r>
              <a:rPr lang="en-IN" sz="2000" dirty="0"/>
              <a:t>by meeting their expectations on a continuous basis through </a:t>
            </a:r>
            <a:r>
              <a:rPr lang="en-IN" sz="2000" dirty="0" smtClean="0"/>
              <a:t>everyone involved </a:t>
            </a:r>
            <a:r>
              <a:rPr lang="en-IN" sz="2000" dirty="0"/>
              <a:t>with the organization working on continuous improvement in all </a:t>
            </a:r>
            <a:r>
              <a:rPr lang="en-IN" sz="2000" dirty="0" smtClean="0"/>
              <a:t>spheres namely-process</a:t>
            </a:r>
            <a:r>
              <a:rPr lang="en-IN" sz="2000" dirty="0"/>
              <a:t>, products and service along with proper problem </a:t>
            </a:r>
            <a:r>
              <a:rPr lang="en-IN" sz="2000" dirty="0" smtClean="0"/>
              <a:t>solving methodology</a:t>
            </a:r>
            <a:r>
              <a:rPr lang="en-IN" sz="2000" dirty="0"/>
              <a:t>.</a:t>
            </a:r>
          </a:p>
          <a:p>
            <a:pPr marL="0" indent="0" algn="just">
              <a:buNone/>
            </a:pPr>
            <a:endParaRPr lang="en-IN" sz="2000" dirty="0" smtClean="0"/>
          </a:p>
          <a:p>
            <a:pPr marL="0" indent="0" algn="just">
              <a:buNone/>
            </a:pPr>
            <a:r>
              <a:rPr lang="en-IN" sz="2000" dirty="0" smtClean="0">
                <a:solidFill>
                  <a:srgbClr val="C00000"/>
                </a:solidFill>
              </a:rPr>
              <a:t>TQM </a:t>
            </a:r>
            <a:r>
              <a:rPr lang="en-IN" sz="2000" dirty="0">
                <a:solidFill>
                  <a:srgbClr val="C00000"/>
                </a:solidFill>
              </a:rPr>
              <a:t>is a journey- it is the path as well as the goal</a:t>
            </a:r>
            <a:r>
              <a:rPr lang="en-IN" sz="2000" dirty="0" smtClean="0">
                <a:solidFill>
                  <a:srgbClr val="C00000"/>
                </a:solidFill>
              </a:rPr>
              <a:t>.</a:t>
            </a:r>
            <a:endParaRPr lang="en-IN" sz="20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soma-pc\Desktop\syllabus revision\QA and QC\Quality_manag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4548188" cy="505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9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2800" dirty="0">
                <a:latin typeface="High Tower Text" pitchFamily="18" charset="0"/>
              </a:rPr>
              <a:t>Basic principles of </a:t>
            </a:r>
            <a:r>
              <a:rPr lang="en-IN" sz="2800" dirty="0" smtClean="0">
                <a:latin typeface="High Tower Text" pitchFamily="18" charset="0"/>
              </a:rPr>
              <a:t>TQM</a:t>
            </a:r>
            <a:endParaRPr lang="en-IN" sz="2800" dirty="0">
              <a:latin typeface="High Tower Tex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Be </a:t>
            </a:r>
            <a:r>
              <a:rPr lang="en-IN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customer focused </a:t>
            </a:r>
            <a:r>
              <a:rPr lang="en-IN" sz="2000" dirty="0">
                <a:cs typeface="Times New Roman" pitchFamily="18" charset="0"/>
              </a:rPr>
              <a:t>– place the customer at the centre of everything you do</a:t>
            </a:r>
          </a:p>
          <a:p>
            <a:pPr algn="just"/>
            <a:r>
              <a:rPr lang="en-IN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Do it right first time and every time- </a:t>
            </a:r>
            <a:r>
              <a:rPr lang="en-IN" sz="2000" dirty="0">
                <a:cs typeface="Times New Roman" pitchFamily="18" charset="0"/>
              </a:rPr>
              <a:t>quality first and always</a:t>
            </a:r>
          </a:p>
          <a:p>
            <a:pPr algn="just"/>
            <a:r>
              <a:rPr lang="en-IN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Continuous improvement –</a:t>
            </a:r>
            <a:r>
              <a:rPr lang="en-IN" sz="2000" dirty="0">
                <a:cs typeface="Times New Roman" pitchFamily="18" charset="0"/>
              </a:rPr>
              <a:t> by using the tool of PDCA in every aspect of work</a:t>
            </a:r>
          </a:p>
          <a:p>
            <a:pPr algn="just"/>
            <a:r>
              <a:rPr lang="en-IN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Communicate and educate</a:t>
            </a:r>
          </a:p>
          <a:p>
            <a:pPr marL="0" indent="0" algn="just">
              <a:buNone/>
            </a:pPr>
            <a:r>
              <a:rPr lang="en-IN" sz="2000" dirty="0" smtClean="0">
                <a:cs typeface="Times New Roman" pitchFamily="18" charset="0"/>
              </a:rPr>
              <a:t>                    1.  Improve </a:t>
            </a:r>
            <a:r>
              <a:rPr lang="en-IN" sz="2000" dirty="0">
                <a:cs typeface="Times New Roman" pitchFamily="18" charset="0"/>
              </a:rPr>
              <a:t>communication means tell the people what is going on </a:t>
            </a:r>
            <a:r>
              <a:rPr lang="en-IN" sz="2000" dirty="0" smtClean="0">
                <a:cs typeface="Times New Roman" pitchFamily="18" charset="0"/>
              </a:rPr>
              <a:t>        </a:t>
            </a:r>
          </a:p>
          <a:p>
            <a:pPr marL="0" indent="0" algn="just">
              <a:buNone/>
            </a:pPr>
            <a:r>
              <a:rPr lang="en-IN" sz="2000" dirty="0">
                <a:cs typeface="Times New Roman" pitchFamily="18" charset="0"/>
              </a:rPr>
              <a:t> </a:t>
            </a:r>
            <a:r>
              <a:rPr lang="en-IN" sz="2000" dirty="0" smtClean="0">
                <a:cs typeface="Times New Roman" pitchFamily="18" charset="0"/>
              </a:rPr>
              <a:t>                   2. Educate- </a:t>
            </a:r>
            <a:r>
              <a:rPr lang="en-IN" sz="2000" dirty="0">
                <a:cs typeface="Times New Roman" pitchFamily="18" charset="0"/>
              </a:rPr>
              <a:t>train the people and retain them</a:t>
            </a:r>
          </a:p>
          <a:p>
            <a:pPr algn="just"/>
            <a:r>
              <a:rPr lang="en-IN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Measure and recorded</a:t>
            </a:r>
          </a:p>
          <a:p>
            <a:pPr marL="0" indent="0" algn="just">
              <a:buNone/>
            </a:pPr>
            <a:r>
              <a:rPr lang="en-IN" sz="2000" dirty="0" smtClean="0">
                <a:cs typeface="Times New Roman" pitchFamily="18" charset="0"/>
              </a:rPr>
              <a:t>                   1. While </a:t>
            </a:r>
            <a:r>
              <a:rPr lang="en-IN" sz="2000" dirty="0">
                <a:cs typeface="Times New Roman" pitchFamily="18" charset="0"/>
              </a:rPr>
              <a:t>finalizing the goals, the Quality indicators (measurements) should </a:t>
            </a:r>
            <a:r>
              <a:rPr lang="en-IN" sz="2000" dirty="0" smtClean="0">
                <a:cs typeface="Times New Roman" pitchFamily="18" charset="0"/>
              </a:rPr>
              <a:t>be </a:t>
            </a:r>
            <a:r>
              <a:rPr lang="en-IN" sz="2000" dirty="0"/>
              <a:t>finalized.</a:t>
            </a:r>
          </a:p>
          <a:p>
            <a:pPr marL="0" indent="0" algn="just">
              <a:buNone/>
            </a:pPr>
            <a:r>
              <a:rPr lang="en-IN" sz="2000" dirty="0" smtClean="0"/>
              <a:t>                   2. Record </a:t>
            </a:r>
            <a:r>
              <a:rPr lang="en-IN" sz="2000" dirty="0"/>
              <a:t>the measures as per prescribed documentation</a:t>
            </a:r>
          </a:p>
          <a:p>
            <a:pPr marL="0" indent="0" algn="just">
              <a:buNone/>
            </a:pPr>
            <a:r>
              <a:rPr lang="en-IN" sz="2000" dirty="0" smtClean="0"/>
              <a:t>                   3. It </a:t>
            </a:r>
            <a:r>
              <a:rPr lang="en-IN" sz="2000" dirty="0"/>
              <a:t>allows the company to make decisions based on facts, not opinion.</a:t>
            </a:r>
          </a:p>
          <a:p>
            <a:pPr algn="just"/>
            <a:r>
              <a:rPr lang="en-IN" sz="2000" b="1" dirty="0">
                <a:solidFill>
                  <a:schemeClr val="accent6">
                    <a:lumMod val="75000"/>
                  </a:schemeClr>
                </a:solidFill>
              </a:rPr>
              <a:t>Do it together- </a:t>
            </a:r>
            <a:r>
              <a:rPr lang="en-IN" sz="2000" dirty="0"/>
              <a:t>introduce team working</a:t>
            </a:r>
          </a:p>
          <a:p>
            <a:pPr marL="0" indent="0" algn="just">
              <a:buNone/>
            </a:pPr>
            <a:r>
              <a:rPr lang="en-IN" sz="2000" dirty="0" smtClean="0"/>
              <a:t>                    1. Reduces </a:t>
            </a:r>
            <a:r>
              <a:rPr lang="en-IN" sz="2000" dirty="0"/>
              <a:t>conflict and in-fighting and increases trust and respect</a:t>
            </a:r>
          </a:p>
          <a:p>
            <a:pPr marL="0" indent="0" algn="just">
              <a:buNone/>
            </a:pPr>
            <a:r>
              <a:rPr lang="en-IN" sz="2000" dirty="0" smtClean="0"/>
              <a:t>                    2. </a:t>
            </a:r>
            <a:r>
              <a:rPr lang="en-IN" sz="2000" dirty="0" err="1" smtClean="0"/>
              <a:t>Bitting</a:t>
            </a:r>
            <a:r>
              <a:rPr lang="en-IN" sz="2000" dirty="0" smtClean="0"/>
              <a:t> </a:t>
            </a:r>
            <a:r>
              <a:rPr lang="en-IN" sz="2000" dirty="0"/>
              <a:t>problems with wider range of skill – therefore better and more </a:t>
            </a:r>
            <a:r>
              <a:rPr lang="en-IN" sz="2000" dirty="0" smtClean="0"/>
              <a:t>balance solution</a:t>
            </a:r>
            <a:endParaRPr lang="en-IN" sz="2000" dirty="0"/>
          </a:p>
          <a:p>
            <a:pPr marL="0" indent="0">
              <a:buNone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49478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2800" dirty="0">
                <a:latin typeface="High Tower Text" pitchFamily="18" charset="0"/>
              </a:rPr>
              <a:t>Elements of TQM and Integrated TQM </a:t>
            </a:r>
            <a:r>
              <a:rPr lang="en-IN" sz="2800" dirty="0" smtClean="0">
                <a:latin typeface="High Tower Text" pitchFamily="18" charset="0"/>
              </a:rPr>
              <a:t>Model</a:t>
            </a:r>
            <a:endParaRPr lang="en-IN" sz="2800" dirty="0">
              <a:latin typeface="High Tower Tex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sz="2000" dirty="0" smtClean="0"/>
              <a:t>The </a:t>
            </a:r>
            <a:r>
              <a:rPr lang="en-IN" sz="2000" dirty="0"/>
              <a:t>TQM model has three major </a:t>
            </a:r>
            <a:r>
              <a:rPr lang="en-IN" sz="2000" dirty="0" smtClean="0"/>
              <a:t>area</a:t>
            </a:r>
          </a:p>
          <a:p>
            <a:pPr marL="0" indent="0" algn="just">
              <a:buNone/>
            </a:pPr>
            <a:endParaRPr lang="en-IN" sz="2000" dirty="0"/>
          </a:p>
          <a:p>
            <a:pPr marL="0" indent="0" algn="just">
              <a:buNone/>
            </a:pPr>
            <a:r>
              <a:rPr lang="en-IN" sz="2000" b="1" dirty="0" smtClean="0">
                <a:solidFill>
                  <a:srgbClr val="C00000"/>
                </a:solidFill>
              </a:rPr>
              <a:t>1. Total </a:t>
            </a:r>
            <a:r>
              <a:rPr lang="en-IN" sz="2000" b="1" dirty="0">
                <a:solidFill>
                  <a:srgbClr val="C00000"/>
                </a:solidFill>
              </a:rPr>
              <a:t>Employee Involvement (TEI)</a:t>
            </a:r>
          </a:p>
          <a:p>
            <a:pPr algn="just"/>
            <a:r>
              <a:rPr lang="en-IN" sz="2000" dirty="0"/>
              <a:t>Include- transformation, </a:t>
            </a:r>
            <a:r>
              <a:rPr lang="en-IN" sz="2000" dirty="0" err="1"/>
              <a:t>Kiazen</a:t>
            </a:r>
            <a:r>
              <a:rPr lang="en-IN" sz="2000" dirty="0"/>
              <a:t> (small improvement), </a:t>
            </a:r>
            <a:r>
              <a:rPr lang="en-IN" sz="2000" dirty="0" err="1"/>
              <a:t>Hoshin</a:t>
            </a:r>
            <a:r>
              <a:rPr lang="en-IN" sz="2000" dirty="0"/>
              <a:t> </a:t>
            </a:r>
            <a:r>
              <a:rPr lang="en-IN" sz="2000" dirty="0" err="1"/>
              <a:t>Kanri</a:t>
            </a:r>
            <a:r>
              <a:rPr lang="en-IN" sz="2000" dirty="0"/>
              <a:t> (</a:t>
            </a:r>
            <a:r>
              <a:rPr lang="en-IN" sz="2000" dirty="0" smtClean="0"/>
              <a:t>Policy development</a:t>
            </a:r>
            <a:r>
              <a:rPr lang="en-IN" sz="2000" dirty="0"/>
              <a:t>), small group activity, etc</a:t>
            </a:r>
            <a:r>
              <a:rPr lang="en-IN" sz="2000" dirty="0" smtClean="0"/>
              <a:t>.</a:t>
            </a:r>
          </a:p>
          <a:p>
            <a:pPr marL="0" indent="0" algn="just">
              <a:buNone/>
            </a:pPr>
            <a:endParaRPr lang="en-IN" sz="2000" dirty="0"/>
          </a:p>
          <a:p>
            <a:pPr marL="0" indent="0" algn="just">
              <a:buNone/>
            </a:pPr>
            <a:r>
              <a:rPr lang="en-IN" sz="2000" b="1" dirty="0" smtClean="0">
                <a:solidFill>
                  <a:srgbClr val="C00000"/>
                </a:solidFill>
              </a:rPr>
              <a:t>2. Total </a:t>
            </a:r>
            <a:r>
              <a:rPr lang="en-IN" sz="2000" b="1" dirty="0">
                <a:solidFill>
                  <a:srgbClr val="C00000"/>
                </a:solidFill>
              </a:rPr>
              <a:t>Waste Elimination (TWE)</a:t>
            </a:r>
          </a:p>
          <a:p>
            <a:pPr algn="just"/>
            <a:r>
              <a:rPr lang="en-IN" sz="2000" dirty="0"/>
              <a:t>Include the concept of segregation, arrangement, cleanliness, maintenance </a:t>
            </a:r>
            <a:r>
              <a:rPr lang="en-IN" sz="2000" dirty="0" smtClean="0"/>
              <a:t>or standard </a:t>
            </a:r>
            <a:r>
              <a:rPr lang="en-IN" sz="2000" dirty="0"/>
              <a:t>and discipline for everything (men and material) i.e. house Keeping.</a:t>
            </a:r>
          </a:p>
          <a:p>
            <a:pPr algn="just"/>
            <a:r>
              <a:rPr lang="en-IN" sz="2000" dirty="0"/>
              <a:t>Follow the principle of JIT (Just-In-Time), so minimum inventories are maintained</a:t>
            </a:r>
            <a:r>
              <a:rPr lang="en-IN" sz="2000" dirty="0" smtClean="0"/>
              <a:t>.</a:t>
            </a:r>
          </a:p>
          <a:p>
            <a:pPr algn="just"/>
            <a:endParaRPr lang="en-IN" sz="2000" dirty="0" smtClean="0"/>
          </a:p>
          <a:p>
            <a:pPr marL="0" indent="0" algn="just">
              <a:buNone/>
            </a:pPr>
            <a:r>
              <a:rPr lang="en-IN" sz="2000" b="1" dirty="0" smtClean="0">
                <a:solidFill>
                  <a:srgbClr val="C00000"/>
                </a:solidFill>
              </a:rPr>
              <a:t>3. </a:t>
            </a:r>
            <a:r>
              <a:rPr lang="en-IN" sz="2000" b="1" dirty="0">
                <a:solidFill>
                  <a:srgbClr val="C00000"/>
                </a:solidFill>
              </a:rPr>
              <a:t>Total Quality Control (TQC)</a:t>
            </a:r>
          </a:p>
          <a:p>
            <a:pPr algn="just"/>
            <a:r>
              <a:rPr lang="en-IN" sz="2000" dirty="0"/>
              <a:t>Include – SQC, PDCA cycle, HACCP, QSM (ISO-9000)</a:t>
            </a:r>
          </a:p>
          <a:p>
            <a:pPr marL="0" indent="0" algn="just"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1406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2800" dirty="0"/>
              <a:t>Benefits of </a:t>
            </a:r>
            <a:r>
              <a:rPr lang="en-IN" sz="2800" dirty="0" smtClean="0"/>
              <a:t>TQM</a:t>
            </a:r>
            <a:endParaRPr lang="en-IN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990600"/>
            <a:ext cx="2667000" cy="304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 b="1" dirty="0">
                <a:latin typeface="High Tower Text" pitchFamily="18" charset="0"/>
              </a:rPr>
              <a:t>For customers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Greater care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Value for money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Greater satisfaction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Better availability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Result in better customer loyalty.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72200" y="990600"/>
            <a:ext cx="2667000" cy="3048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 b="1" dirty="0">
                <a:latin typeface="High Tower Text" pitchFamily="18" charset="0"/>
              </a:rPr>
              <a:t>For employees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Empowerment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More respect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More training and better skill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Appreciation and recognition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Work satisfaction</a:t>
            </a:r>
            <a:endParaRPr lang="en-IN" i="1" dirty="0"/>
          </a:p>
        </p:txBody>
      </p:sp>
      <p:sp>
        <p:nvSpPr>
          <p:cNvPr id="9" name="Rounded Rectangle 8"/>
          <p:cNvSpPr/>
          <p:nvPr/>
        </p:nvSpPr>
        <p:spPr>
          <a:xfrm>
            <a:off x="3200400" y="1981200"/>
            <a:ext cx="2895600" cy="472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 b="1" dirty="0">
                <a:latin typeface="High Tower Text" pitchFamily="18" charset="0"/>
              </a:rPr>
              <a:t>For company (organization)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Continuous improvement in quality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Better motivated work force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Defects are reduces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Reduction in cost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Increase in productivity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Faster solution of problems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Result in increased cash flow and net profit</a:t>
            </a:r>
          </a:p>
        </p:txBody>
      </p:sp>
    </p:spTree>
    <p:extLst>
      <p:ext uri="{BB962C8B-B14F-4D97-AF65-F5344CB8AC3E}">
        <p14:creationId xmlns:p14="http://schemas.microsoft.com/office/powerpoint/2010/main" val="391558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IN" sz="2800" dirty="0" smtClean="0"/>
              <a:t>Related theory…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458200" cy="5364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Deming’s Philosophy: </a:t>
            </a:r>
            <a:endParaRPr lang="en-IN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Adward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Deming proposed his concept of quality assurance.</a:t>
            </a:r>
          </a:p>
          <a:p>
            <a:pPr marL="0" indent="0" algn="just">
              <a:buNone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According to which, it involves both process monitoring and eliminating the causes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of unsatisfactory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performance at all stages.</a:t>
            </a:r>
          </a:p>
          <a:p>
            <a:pPr algn="just"/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It is the name given to entire cycle of activities through which the fitness for use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of process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, product or service is achieved, with a view to carry out a company’s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quality function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in accordance with the laid down quality objective and policies.</a:t>
            </a:r>
          </a:p>
          <a:p>
            <a:pPr marL="0" indent="0" algn="just"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It has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divided quality control into four activities i.e.</a:t>
            </a:r>
          </a:p>
          <a:p>
            <a:pPr marL="457200" indent="-457200" algn="just">
              <a:buAutoNum type="arabicParenR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Plan </a:t>
            </a:r>
          </a:p>
          <a:p>
            <a:pPr marL="457200" indent="-457200" algn="just">
              <a:buAutoNum type="arabicParenR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Do </a:t>
            </a:r>
          </a:p>
          <a:p>
            <a:pPr marL="457200" indent="-457200" algn="just">
              <a:buAutoNum type="arabicParenR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Check and</a:t>
            </a:r>
          </a:p>
          <a:p>
            <a:pPr marL="457200" indent="-457200" algn="just">
              <a:buAutoNum type="arabicParenR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Act.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is known as Deming’s PDCA cycle/wheel.</a:t>
            </a:r>
          </a:p>
        </p:txBody>
      </p:sp>
      <p:pic>
        <p:nvPicPr>
          <p:cNvPr id="4100" name="Picture 4" descr="C:\Users\soma-pc\Desktop\Class notes\CQA\plan-do-check-act-pdca-cycle-vector-8728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62387"/>
            <a:ext cx="3299682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8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1026" name="Picture 2" descr="C:\Users\soma-pc\Desktop\syllabus revision\QA and QC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49" y="1219200"/>
            <a:ext cx="8891851" cy="551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44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ma-pc\Desktop\Class notes\CQA\quality-assurance-vs-quality-control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1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73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IN" dirty="0" smtClean="0"/>
              <a:t>Why Quality for milk?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Milk group contributes highest to the total output of the agricultural sector 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Rising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liberalization of agro-industrial markets and the world-wide integration of food supply chains require new approaches and systems for assuring food safety. 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New hazards and concerns</a:t>
            </a:r>
          </a:p>
          <a:p>
            <a:pPr algn="just"/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Increased consumer awareness</a:t>
            </a:r>
          </a:p>
          <a:p>
            <a:pPr algn="just"/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Stricter regulatory frame works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Hence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, quality management tools like </a:t>
            </a:r>
            <a:r>
              <a:rPr lang="en-IN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Hazard analysis and critical control points (HACCP), ISO 22000:2005 - Food Safety Management Systems</a:t>
            </a:r>
            <a:r>
              <a:rPr lang="en-IN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Six Sigma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etc.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are very much relevant in the present era of Globalization and aware consumers </a:t>
            </a:r>
          </a:p>
        </p:txBody>
      </p:sp>
      <p:pic>
        <p:nvPicPr>
          <p:cNvPr id="3074" name="Picture 2" descr="C:\Users\soma-pc\Desktop\Class notes\CQA\Quality-Contr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94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https://spark.adobe.com/page/W2OgjpcyCL1XS/</a:t>
            </a:r>
          </a:p>
        </p:txBody>
      </p:sp>
    </p:spTree>
    <p:extLst>
      <p:ext uri="{BB962C8B-B14F-4D97-AF65-F5344CB8AC3E}">
        <p14:creationId xmlns:p14="http://schemas.microsoft.com/office/powerpoint/2010/main" val="3898238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4873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2800" dirty="0" smtClean="0">
                <a:latin typeface="High Tower Text" pitchFamily="18" charset="0"/>
              </a:rPr>
              <a:t>Three terms..</a:t>
            </a:r>
            <a:endParaRPr lang="en-IN" sz="2800" dirty="0">
              <a:latin typeface="High Tower Tex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382000" cy="5364163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chemeClr val="accent6">
                    <a:lumMod val="75000"/>
                  </a:schemeClr>
                </a:solidFill>
              </a:rPr>
              <a:t>Quality control (QC)</a:t>
            </a:r>
          </a:p>
          <a:p>
            <a:r>
              <a:rPr lang="en-IN" sz="2400" b="1" dirty="0" smtClean="0">
                <a:solidFill>
                  <a:schemeClr val="accent6">
                    <a:lumMod val="75000"/>
                  </a:schemeClr>
                </a:solidFill>
              </a:rPr>
              <a:t>Quality assurance (QA)</a:t>
            </a:r>
          </a:p>
          <a:p>
            <a:r>
              <a:rPr lang="en-IN" sz="2400" b="1" dirty="0" smtClean="0">
                <a:solidFill>
                  <a:schemeClr val="accent6">
                    <a:lumMod val="75000"/>
                  </a:schemeClr>
                </a:solidFill>
              </a:rPr>
              <a:t>Total quality management (TQM)</a:t>
            </a:r>
            <a:endParaRPr lang="en-IN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C:\Users\soma-pc\Desktop\syllabus revision\QA and QC\Q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71537"/>
            <a:ext cx="3962400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oma-pc\Desktop\syllabus revision\QA and QC\DIFFERENCE-BETWEEN-QUALITY-ASSURANCE-AND-QUALITY-CONTROL-1280x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800600" cy="23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oma-pc\Desktop\syllabus revision\QA and QC\Qualtrax-and-House-2-v2-772x3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69342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06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4873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2800" dirty="0" smtClean="0">
                <a:latin typeface="High Tower Text" pitchFamily="18" charset="0"/>
              </a:rPr>
              <a:t>Quality control</a:t>
            </a:r>
            <a:endParaRPr lang="en-IN" sz="2800" dirty="0">
              <a:latin typeface="High Tower Tex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276600"/>
            <a:ext cx="8382000" cy="3200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IN" sz="20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sz="2000" b="1" dirty="0">
                <a:cs typeface="Times New Roman" pitchFamily="18" charset="0"/>
              </a:rPr>
              <a:t>Purpose &amp; aim</a:t>
            </a:r>
          </a:p>
          <a:p>
            <a:r>
              <a:rPr lang="en-IN" sz="2000" dirty="0">
                <a:cs typeface="Times New Roman" pitchFamily="18" charset="0"/>
              </a:rPr>
              <a:t>To ensure that products are within the well defined and accepted standards </a:t>
            </a:r>
            <a:r>
              <a:rPr lang="en-IN" sz="2000" dirty="0" smtClean="0">
                <a:cs typeface="Times New Roman" pitchFamily="18" charset="0"/>
              </a:rPr>
              <a:t>thereby protecting </a:t>
            </a:r>
            <a:r>
              <a:rPr lang="en-IN" sz="2000" dirty="0">
                <a:cs typeface="Times New Roman" pitchFamily="18" charset="0"/>
              </a:rPr>
              <a:t>the legal and health rights of consumers and financial interests of producers </a:t>
            </a:r>
            <a:r>
              <a:rPr lang="en-IN" sz="2000" dirty="0" smtClean="0">
                <a:cs typeface="Times New Roman" pitchFamily="18" charset="0"/>
              </a:rPr>
              <a:t>/ manufacturers.</a:t>
            </a:r>
          </a:p>
          <a:p>
            <a:endParaRPr lang="en-IN" sz="20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sz="2000" b="1" dirty="0">
                <a:cs typeface="Times New Roman" pitchFamily="18" charset="0"/>
              </a:rPr>
              <a:t>Limitations</a:t>
            </a:r>
          </a:p>
          <a:p>
            <a:r>
              <a:rPr lang="en-IN" sz="2000" dirty="0">
                <a:cs typeface="Times New Roman" pitchFamily="18" charset="0"/>
              </a:rPr>
              <a:t>Recall of products is more because products are tested in the last stage or as </a:t>
            </a:r>
            <a:r>
              <a:rPr lang="en-IN" sz="2000" dirty="0" smtClean="0">
                <a:cs typeface="Times New Roman" pitchFamily="18" charset="0"/>
              </a:rPr>
              <a:t>finished products</a:t>
            </a:r>
            <a:r>
              <a:rPr lang="en-IN" sz="2000" dirty="0">
                <a:cs typeface="Times New Roman" pitchFamily="18" charset="0"/>
              </a:rPr>
              <a:t>. This ultimately wears the impact on reputation of the company.</a:t>
            </a:r>
          </a:p>
        </p:txBody>
      </p:sp>
      <p:pic>
        <p:nvPicPr>
          <p:cNvPr id="2050" name="Picture 2" descr="C:\Users\soma-pc\Desktop\Class notes\CQA\quality-control-quality-management-quality-assurance-png-favpng-JAeQZDvnAMAkD45n7yVe4SpQ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38200"/>
            <a:ext cx="2777332" cy="229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4910" y="799999"/>
            <a:ext cx="51938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cs typeface="Times New Roman" pitchFamily="18" charset="0"/>
              </a:rPr>
              <a:t>Definition:</a:t>
            </a:r>
          </a:p>
          <a:p>
            <a:pPr algn="just"/>
            <a:r>
              <a:rPr lang="en-IN" dirty="0">
                <a:cs typeface="Times New Roman" pitchFamily="18" charset="0"/>
              </a:rPr>
              <a:t>It is the set of activities used to ensure that the products and services meet / fulfil the requirements for quality. </a:t>
            </a:r>
          </a:p>
          <a:p>
            <a:pPr algn="just"/>
            <a:r>
              <a:rPr lang="en-IN" dirty="0">
                <a:cs typeface="Times New Roman" pitchFamily="18" charset="0"/>
              </a:rPr>
              <a:t>Traditionally Q.C is a laboratory function only and is related to analysis of samples i.e. testing and judging of raw materials/ and finished products for acceptance or rejection.</a:t>
            </a:r>
          </a:p>
        </p:txBody>
      </p:sp>
    </p:spTree>
    <p:extLst>
      <p:ext uri="{BB962C8B-B14F-4D97-AF65-F5344CB8AC3E}">
        <p14:creationId xmlns:p14="http://schemas.microsoft.com/office/powerpoint/2010/main" val="219976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sz="2800" dirty="0" smtClean="0">
                <a:latin typeface="High Tower Text" pitchFamily="18" charset="0"/>
              </a:rPr>
              <a:t>Total quality control (TQC)</a:t>
            </a:r>
            <a:endParaRPr lang="en-IN" sz="2800" dirty="0">
              <a:latin typeface="High Tower Tex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8382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Quality cant not be achieved only by QC </a:t>
            </a:r>
            <a:r>
              <a:rPr lang="en-US" dirty="0" smtClean="0"/>
              <a:t>department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Coordination and cooperation of all functions needed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20038851"/>
              </p:ext>
            </p:extLst>
          </p:nvPr>
        </p:nvGraphicFramePr>
        <p:xfrm>
          <a:off x="-533400" y="1981200"/>
          <a:ext cx="6400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638800" y="2133600"/>
            <a:ext cx="3276600" cy="3733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en-IN" dirty="0">
                <a:solidFill>
                  <a:schemeClr val="tx1"/>
                </a:solidFill>
              </a:rPr>
              <a:t>A</a:t>
            </a:r>
            <a:r>
              <a:rPr lang="en-IN" dirty="0" smtClean="0">
                <a:solidFill>
                  <a:schemeClr val="tx1"/>
                </a:solidFill>
              </a:rPr>
              <a:t>n </a:t>
            </a:r>
            <a:r>
              <a:rPr lang="en-IN" dirty="0">
                <a:solidFill>
                  <a:schemeClr val="tx1"/>
                </a:solidFill>
              </a:rPr>
              <a:t>integrated organizational approach to delight customers by meeting their expectations on a continuous basis through involvement of everyone in the organization</a:t>
            </a:r>
            <a:r>
              <a:rPr lang="en-IN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en-IN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IN" dirty="0" smtClean="0">
                <a:solidFill>
                  <a:schemeClr val="tx1"/>
                </a:solidFill>
              </a:rPr>
              <a:t>It </a:t>
            </a:r>
            <a:r>
              <a:rPr lang="en-IN" dirty="0">
                <a:solidFill>
                  <a:schemeClr val="tx1"/>
                </a:solidFill>
              </a:rPr>
              <a:t>helps in minimizing rejection and rework.</a:t>
            </a:r>
          </a:p>
        </p:txBody>
      </p:sp>
    </p:spTree>
    <p:extLst>
      <p:ext uri="{BB962C8B-B14F-4D97-AF65-F5344CB8AC3E}">
        <p14:creationId xmlns:p14="http://schemas.microsoft.com/office/powerpoint/2010/main" val="260766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>
                <a:latin typeface="High Tower Text" pitchFamily="18" charset="0"/>
              </a:rPr>
              <a:t>Responsibilities of QC Department</a:t>
            </a:r>
            <a:endParaRPr lang="en-IN" sz="2800" dirty="0">
              <a:latin typeface="High Tower Tex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bg2">
                  <a:lumMod val="50000"/>
                </a:schemeClr>
              </a:buClr>
              <a:buSzPct val="93000"/>
              <a:buFont typeface="Wingdings 2"/>
              <a:buChar char=""/>
              <a:defRPr/>
            </a:pPr>
            <a:r>
              <a:rPr lang="en-US" sz="2000" dirty="0"/>
              <a:t>Inspection of supplies and materials</a:t>
            </a:r>
          </a:p>
          <a:p>
            <a:pPr marL="274320" indent="-274320">
              <a:buClr>
                <a:schemeClr val="bg2">
                  <a:lumMod val="50000"/>
                </a:schemeClr>
              </a:buClr>
              <a:buSzPct val="93000"/>
              <a:buFont typeface="Wingdings 2"/>
              <a:buChar char=""/>
              <a:defRPr/>
            </a:pPr>
            <a:r>
              <a:rPr lang="en-US" sz="2000" dirty="0"/>
              <a:t>Inspection of raw products</a:t>
            </a:r>
          </a:p>
          <a:p>
            <a:pPr marL="274320" indent="-274320">
              <a:buClr>
                <a:schemeClr val="bg2">
                  <a:lumMod val="50000"/>
                </a:schemeClr>
              </a:buClr>
              <a:buSzPct val="93000"/>
              <a:buFont typeface="Wingdings 2"/>
              <a:buChar char=""/>
              <a:defRPr/>
            </a:pPr>
            <a:r>
              <a:rPr lang="en-US" sz="2000" dirty="0"/>
              <a:t>Scheduling of operations</a:t>
            </a:r>
          </a:p>
          <a:p>
            <a:pPr marL="274320" indent="-274320">
              <a:buClr>
                <a:schemeClr val="bg2">
                  <a:lumMod val="50000"/>
                </a:schemeClr>
              </a:buClr>
              <a:buSzPct val="93000"/>
              <a:buFont typeface="Wingdings 2"/>
              <a:buChar char=""/>
              <a:defRPr/>
            </a:pPr>
            <a:r>
              <a:rPr lang="en-US" sz="2000" dirty="0"/>
              <a:t>Measurement of production efficiency</a:t>
            </a:r>
          </a:p>
          <a:p>
            <a:pPr marL="274320" indent="-274320">
              <a:buClr>
                <a:schemeClr val="bg2">
                  <a:lumMod val="50000"/>
                </a:schemeClr>
              </a:buClr>
              <a:buSzPct val="93000"/>
              <a:buFont typeface="Wingdings 2"/>
              <a:buChar char=""/>
              <a:defRPr/>
            </a:pPr>
            <a:r>
              <a:rPr lang="en-US" sz="2000" dirty="0"/>
              <a:t>Measurement of equipment efficiency</a:t>
            </a:r>
          </a:p>
          <a:p>
            <a:pPr marL="274320" indent="-274320">
              <a:buClr>
                <a:schemeClr val="bg2">
                  <a:lumMod val="50000"/>
                </a:schemeClr>
              </a:buClr>
              <a:buSzPct val="93000"/>
              <a:buFont typeface="Wingdings 2"/>
              <a:buChar char=""/>
              <a:defRPr/>
            </a:pPr>
            <a:r>
              <a:rPr lang="en-US" sz="2000" dirty="0"/>
              <a:t>Inspection of the finished product</a:t>
            </a:r>
          </a:p>
          <a:p>
            <a:pPr marL="274320" indent="-274320">
              <a:buClr>
                <a:schemeClr val="bg2">
                  <a:lumMod val="50000"/>
                </a:schemeClr>
              </a:buClr>
              <a:buSzPct val="93000"/>
              <a:buFont typeface="Wingdings 2"/>
              <a:buChar char=""/>
              <a:defRPr/>
            </a:pPr>
            <a:r>
              <a:rPr lang="en-US" sz="2000" dirty="0"/>
              <a:t>Warehousing controls</a:t>
            </a:r>
          </a:p>
          <a:p>
            <a:pPr marL="274320" indent="-274320">
              <a:buClr>
                <a:schemeClr val="bg2">
                  <a:lumMod val="50000"/>
                </a:schemeClr>
              </a:buClr>
              <a:buSzPct val="93000"/>
              <a:buFont typeface="Wingdings 2"/>
              <a:buChar char=""/>
              <a:defRPr/>
            </a:pPr>
            <a:r>
              <a:rPr lang="en-US" sz="2000" dirty="0"/>
              <a:t>Shipping and storage controls</a:t>
            </a:r>
          </a:p>
          <a:p>
            <a:pPr marL="274320" indent="-274320">
              <a:buClr>
                <a:schemeClr val="bg2">
                  <a:lumMod val="50000"/>
                </a:schemeClr>
              </a:buClr>
              <a:buSzPct val="93000"/>
              <a:buFont typeface="Wingdings 2"/>
              <a:buChar char=""/>
              <a:defRPr/>
            </a:pPr>
            <a:r>
              <a:rPr lang="en-US" sz="2000" dirty="0"/>
              <a:t>Preparation of specifications and procedures in written handbook form</a:t>
            </a:r>
          </a:p>
          <a:p>
            <a:pPr marL="274320" indent="-274320">
              <a:buClr>
                <a:schemeClr val="bg2">
                  <a:lumMod val="50000"/>
                </a:schemeClr>
              </a:buClr>
              <a:buSzPct val="93000"/>
              <a:buFont typeface="Wingdings 2"/>
              <a:buChar char=""/>
              <a:defRPr/>
            </a:pPr>
            <a:r>
              <a:rPr lang="en-US" sz="2000" dirty="0"/>
              <a:t>Preparation of statistical procedures and schedules</a:t>
            </a:r>
          </a:p>
          <a:p>
            <a:pPr marL="274320" indent="-274320">
              <a:buClr>
                <a:schemeClr val="bg2">
                  <a:lumMod val="50000"/>
                </a:schemeClr>
              </a:buClr>
              <a:buSzPct val="93000"/>
              <a:buFont typeface="Wingdings 2"/>
              <a:buChar char=""/>
              <a:defRPr/>
            </a:pPr>
            <a:r>
              <a:rPr lang="en-US" sz="2000" dirty="0"/>
              <a:t>Sanitation inspections</a:t>
            </a:r>
          </a:p>
          <a:p>
            <a:pPr marL="274320" indent="-274320">
              <a:buClr>
                <a:schemeClr val="bg2">
                  <a:lumMod val="50000"/>
                </a:schemeClr>
              </a:buClr>
              <a:buSzPct val="93000"/>
              <a:buFont typeface="Wingdings 2"/>
              <a:buChar char=""/>
              <a:defRPr/>
            </a:pPr>
            <a:r>
              <a:rPr lang="en-US" sz="2000" dirty="0"/>
              <a:t>Conformance to local and federal regulations</a:t>
            </a:r>
          </a:p>
          <a:p>
            <a:pPr marL="274320" indent="-274320">
              <a:buClr>
                <a:schemeClr val="bg2">
                  <a:lumMod val="50000"/>
                </a:schemeClr>
              </a:buClr>
              <a:buSzPct val="93000"/>
              <a:buFont typeface="Wingdings 2"/>
              <a:buChar char=""/>
              <a:defRPr/>
            </a:pPr>
            <a:r>
              <a:rPr lang="en-US" sz="2000" dirty="0"/>
              <a:t>Waste disposal control</a:t>
            </a:r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8756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sz="2800" dirty="0" smtClean="0">
                <a:latin typeface="High Tower Text" pitchFamily="18" charset="0"/>
              </a:rPr>
              <a:t>Quality Assurance (QA)</a:t>
            </a:r>
            <a:endParaRPr lang="en-IN" sz="2800" dirty="0">
              <a:latin typeface="High Tower Tex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638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sz="2000" b="1" dirty="0" smtClean="0">
                <a:cs typeface="Times New Roman" pitchFamily="18" charset="0"/>
              </a:rPr>
              <a:t>Definition:</a:t>
            </a:r>
          </a:p>
          <a:p>
            <a:pPr marL="0" indent="0" algn="just">
              <a:buNone/>
            </a:pPr>
            <a:r>
              <a:rPr lang="en-IN" sz="2000" dirty="0" smtClean="0">
                <a:cs typeface="Times New Roman" pitchFamily="18" charset="0"/>
              </a:rPr>
              <a:t>It</a:t>
            </a:r>
            <a:r>
              <a:rPr lang="en-IN" sz="2000" i="1" dirty="0" smtClean="0">
                <a:cs typeface="Times New Roman" pitchFamily="18" charset="0"/>
              </a:rPr>
              <a:t> </a:t>
            </a:r>
            <a:r>
              <a:rPr lang="en-IN" sz="2000" dirty="0">
                <a:cs typeface="Times New Roman" pitchFamily="18" charset="0"/>
              </a:rPr>
              <a:t>is the set of activities which ensures that the quality levels </a:t>
            </a:r>
            <a:r>
              <a:rPr lang="en-IN" sz="2000" dirty="0" smtClean="0">
                <a:cs typeface="Times New Roman" pitchFamily="18" charset="0"/>
              </a:rPr>
              <a:t>of products </a:t>
            </a:r>
            <a:r>
              <a:rPr lang="en-IN" sz="2000" dirty="0">
                <a:cs typeface="Times New Roman" pitchFamily="18" charset="0"/>
              </a:rPr>
              <a:t>and services are properly maintained and that the supplier and customer </a:t>
            </a:r>
            <a:r>
              <a:rPr lang="en-IN" sz="2000" dirty="0" smtClean="0">
                <a:cs typeface="Times New Roman" pitchFamily="18" charset="0"/>
              </a:rPr>
              <a:t>quality issues </a:t>
            </a:r>
            <a:r>
              <a:rPr lang="en-IN" sz="2000" dirty="0">
                <a:cs typeface="Times New Roman" pitchFamily="18" charset="0"/>
              </a:rPr>
              <a:t>are properly </a:t>
            </a:r>
            <a:r>
              <a:rPr lang="en-IN" sz="2000" dirty="0" smtClean="0">
                <a:cs typeface="Times New Roman" pitchFamily="18" charset="0"/>
              </a:rPr>
              <a:t>resolved.</a:t>
            </a:r>
            <a:endParaRPr lang="en-IN" sz="2000" dirty="0"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IN" sz="2000" dirty="0">
                <a:cs typeface="Times New Roman" pitchFamily="18" charset="0"/>
              </a:rPr>
              <a:t>Quality assurance gives adequate confidence that product or service will satisfy </a:t>
            </a:r>
            <a:r>
              <a:rPr lang="en-IN" sz="2000" dirty="0" smtClean="0">
                <a:cs typeface="Times New Roman" pitchFamily="18" charset="0"/>
              </a:rPr>
              <a:t>given requirements </a:t>
            </a:r>
            <a:r>
              <a:rPr lang="en-IN" sz="2000" dirty="0">
                <a:cs typeface="Times New Roman" pitchFamily="18" charset="0"/>
              </a:rPr>
              <a:t>for quality</a:t>
            </a:r>
            <a:r>
              <a:rPr lang="en-IN" sz="2000" dirty="0" smtClean="0"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IN" sz="2000" b="1" dirty="0">
                <a:cs typeface="Times New Roman" pitchFamily="18" charset="0"/>
              </a:rPr>
              <a:t>Purpose/Aim</a:t>
            </a:r>
          </a:p>
          <a:p>
            <a:pPr algn="just"/>
            <a:r>
              <a:rPr lang="en-IN" sz="2000" b="1" dirty="0" smtClean="0">
                <a:cs typeface="Times New Roman" pitchFamily="18" charset="0"/>
              </a:rPr>
              <a:t>Internal </a:t>
            </a:r>
            <a:r>
              <a:rPr lang="en-IN" sz="2000" b="1" dirty="0">
                <a:cs typeface="Times New Roman" pitchFamily="18" charset="0"/>
              </a:rPr>
              <a:t>purpose</a:t>
            </a:r>
          </a:p>
          <a:p>
            <a:pPr marL="0" indent="0" algn="just">
              <a:buNone/>
            </a:pPr>
            <a:r>
              <a:rPr lang="en-IN" sz="2000" dirty="0">
                <a:cs typeface="Times New Roman" pitchFamily="18" charset="0"/>
              </a:rPr>
              <a:t>Within an organization QA provides confidence to the management.</a:t>
            </a:r>
          </a:p>
          <a:p>
            <a:pPr algn="just"/>
            <a:r>
              <a:rPr lang="en-IN" sz="2000" b="1" dirty="0" smtClean="0">
                <a:cs typeface="Times New Roman" pitchFamily="18" charset="0"/>
              </a:rPr>
              <a:t>External </a:t>
            </a:r>
            <a:r>
              <a:rPr lang="en-IN" sz="2000" b="1" dirty="0">
                <a:cs typeface="Times New Roman" pitchFamily="18" charset="0"/>
              </a:rPr>
              <a:t>purpose</a:t>
            </a:r>
          </a:p>
          <a:p>
            <a:pPr marL="0" indent="0" algn="just">
              <a:buNone/>
            </a:pPr>
            <a:r>
              <a:rPr lang="en-IN" sz="2000" dirty="0">
                <a:cs typeface="Times New Roman" pitchFamily="18" charset="0"/>
              </a:rPr>
              <a:t>Outside the organization provides confidence to consumers or others. Compared to </a:t>
            </a:r>
            <a:r>
              <a:rPr lang="en-IN" sz="2000" dirty="0" smtClean="0">
                <a:cs typeface="Times New Roman" pitchFamily="18" charset="0"/>
              </a:rPr>
              <a:t>QC, QA </a:t>
            </a:r>
            <a:r>
              <a:rPr lang="en-IN" sz="2000" dirty="0">
                <a:cs typeface="Times New Roman" pitchFamily="18" charset="0"/>
              </a:rPr>
              <a:t>is much wider in the sense, it demands full control over the quality of raw </a:t>
            </a:r>
            <a:r>
              <a:rPr lang="en-IN" sz="2000" dirty="0" smtClean="0">
                <a:cs typeface="Times New Roman" pitchFamily="18" charset="0"/>
              </a:rPr>
              <a:t>materials, control </a:t>
            </a:r>
            <a:r>
              <a:rPr lang="en-IN" sz="2000" dirty="0">
                <a:cs typeface="Times New Roman" pitchFamily="18" charset="0"/>
              </a:rPr>
              <a:t>over the process at different levels and control over distribution set up etc.</a:t>
            </a:r>
          </a:p>
          <a:p>
            <a:pPr marL="0" indent="0" algn="just">
              <a:buNone/>
            </a:pPr>
            <a:r>
              <a:rPr lang="en-IN" sz="2000" dirty="0">
                <a:cs typeface="Times New Roman" pitchFamily="18" charset="0"/>
              </a:rPr>
              <a:t>Notion is that “Prevention rather than Detection”. It is a proactive approach rather than </a:t>
            </a:r>
            <a:r>
              <a:rPr lang="en-IN" sz="2000" dirty="0" smtClean="0">
                <a:cs typeface="Times New Roman" pitchFamily="18" charset="0"/>
              </a:rPr>
              <a:t>a reactive </a:t>
            </a:r>
            <a:r>
              <a:rPr lang="en-IN" sz="2000" dirty="0">
                <a:cs typeface="Times New Roman" pitchFamily="18" charset="0"/>
              </a:rPr>
              <a:t>approach.</a:t>
            </a:r>
          </a:p>
        </p:txBody>
      </p:sp>
    </p:spTree>
    <p:extLst>
      <p:ext uri="{BB962C8B-B14F-4D97-AF65-F5344CB8AC3E}">
        <p14:creationId xmlns:p14="http://schemas.microsoft.com/office/powerpoint/2010/main" val="36640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sz="2800" dirty="0" smtClean="0">
                <a:latin typeface="High Tower Text" pitchFamily="18" charset="0"/>
              </a:rPr>
              <a:t>Importance of Quality Assurance</a:t>
            </a:r>
            <a:endParaRPr lang="en-IN" sz="2800" dirty="0">
              <a:latin typeface="High Tower Tex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791200"/>
          </a:xfrm>
        </p:spPr>
        <p:txBody>
          <a:bodyPr>
            <a:normAutofit/>
          </a:bodyPr>
          <a:lstStyle/>
          <a:p>
            <a:r>
              <a:rPr lang="en-IN" sz="2000" dirty="0" smtClean="0">
                <a:cs typeface="Times New Roman" pitchFamily="18" charset="0"/>
              </a:rPr>
              <a:t>To </a:t>
            </a:r>
            <a:r>
              <a:rPr lang="en-IN" sz="2000" dirty="0">
                <a:cs typeface="Times New Roman" pitchFamily="18" charset="0"/>
              </a:rPr>
              <a:t>maintain legal standards and legal requirements</a:t>
            </a:r>
          </a:p>
          <a:p>
            <a:r>
              <a:rPr lang="en-IN" sz="2000" dirty="0" smtClean="0">
                <a:cs typeface="Times New Roman" pitchFamily="18" charset="0"/>
              </a:rPr>
              <a:t>To fulfil </a:t>
            </a:r>
            <a:r>
              <a:rPr lang="en-IN" sz="2000" dirty="0">
                <a:cs typeface="Times New Roman" pitchFamily="18" charset="0"/>
              </a:rPr>
              <a:t>customer’s requirement in terms of various </a:t>
            </a:r>
            <a:r>
              <a:rPr lang="en-IN" sz="2000" dirty="0" smtClean="0">
                <a:cs typeface="Times New Roman" pitchFamily="18" charset="0"/>
              </a:rPr>
              <a:t>attributes </a:t>
            </a:r>
          </a:p>
          <a:p>
            <a:pPr marL="0" indent="0">
              <a:buNone/>
            </a:pPr>
            <a:r>
              <a:rPr lang="en-IN" sz="2000" dirty="0" smtClean="0">
                <a:cs typeface="Times New Roman" pitchFamily="18" charset="0"/>
              </a:rPr>
              <a:t>               Physical </a:t>
            </a:r>
            <a:r>
              <a:rPr lang="en-IN" sz="2000" dirty="0">
                <a:cs typeface="Times New Roman" pitchFamily="18" charset="0"/>
              </a:rPr>
              <a:t>(body, texture, colour, </a:t>
            </a:r>
            <a:r>
              <a:rPr lang="en-IN" sz="2000" dirty="0" smtClean="0">
                <a:cs typeface="Times New Roman" pitchFamily="18" charset="0"/>
              </a:rPr>
              <a:t>etc.)</a:t>
            </a:r>
            <a:endParaRPr lang="en-IN" sz="2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sz="2000" dirty="0" smtClean="0">
                <a:cs typeface="Times New Roman" pitchFamily="18" charset="0"/>
              </a:rPr>
              <a:t>               Chemical </a:t>
            </a:r>
            <a:r>
              <a:rPr lang="en-IN" sz="2000" dirty="0">
                <a:cs typeface="Times New Roman" pitchFamily="18" charset="0"/>
              </a:rPr>
              <a:t>composition</a:t>
            </a:r>
          </a:p>
          <a:p>
            <a:pPr marL="0" indent="0">
              <a:buNone/>
            </a:pPr>
            <a:r>
              <a:rPr lang="en-IN" sz="2000" dirty="0" smtClean="0">
                <a:cs typeface="Times New Roman" pitchFamily="18" charset="0"/>
              </a:rPr>
              <a:t>               Microbiological</a:t>
            </a:r>
            <a:endParaRPr lang="en-IN" sz="2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sz="2000" dirty="0" smtClean="0">
                <a:cs typeface="Times New Roman" pitchFamily="18" charset="0"/>
              </a:rPr>
              <a:t>               Safety</a:t>
            </a:r>
            <a:endParaRPr lang="en-IN" sz="2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sz="2000" dirty="0" smtClean="0">
                <a:cs typeface="Times New Roman" pitchFamily="18" charset="0"/>
              </a:rPr>
              <a:t>               Consumers </a:t>
            </a:r>
            <a:r>
              <a:rPr lang="en-IN" sz="2000" dirty="0">
                <a:cs typeface="Times New Roman" pitchFamily="18" charset="0"/>
              </a:rPr>
              <a:t>should get what they pay for</a:t>
            </a:r>
          </a:p>
          <a:p>
            <a:pPr marL="0" indent="0">
              <a:buNone/>
            </a:pPr>
            <a:r>
              <a:rPr lang="en-IN" sz="2000" dirty="0" smtClean="0">
                <a:cs typeface="Times New Roman" pitchFamily="18" charset="0"/>
              </a:rPr>
              <a:t>               This </a:t>
            </a:r>
            <a:r>
              <a:rPr lang="en-IN" sz="2000" dirty="0">
                <a:cs typeface="Times New Roman" pitchFamily="18" charset="0"/>
              </a:rPr>
              <a:t>leads to increased consumer satisfaction and less complaints</a:t>
            </a:r>
          </a:p>
          <a:p>
            <a:r>
              <a:rPr lang="en-IN" sz="2000" dirty="0" smtClean="0">
                <a:cs typeface="Times New Roman" pitchFamily="18" charset="0"/>
              </a:rPr>
              <a:t>To </a:t>
            </a:r>
            <a:r>
              <a:rPr lang="en-IN" sz="2000" dirty="0">
                <a:cs typeface="Times New Roman" pitchFamily="18" charset="0"/>
              </a:rPr>
              <a:t>check adulteration in incoming material in order to prevent </a:t>
            </a:r>
            <a:r>
              <a:rPr lang="en-IN" sz="2000" dirty="0" smtClean="0">
                <a:cs typeface="Times New Roman" pitchFamily="18" charset="0"/>
              </a:rPr>
              <a:t>substandard product</a:t>
            </a:r>
            <a:r>
              <a:rPr lang="en-IN" sz="2000" dirty="0">
                <a:cs typeface="Times New Roman" pitchFamily="18" charset="0"/>
              </a:rPr>
              <a:t>, hazards or problems in the process</a:t>
            </a:r>
          </a:p>
          <a:p>
            <a:r>
              <a:rPr lang="en-IN" sz="2000" dirty="0" smtClean="0">
                <a:cs typeface="Times New Roman" pitchFamily="18" charset="0"/>
              </a:rPr>
              <a:t>To </a:t>
            </a:r>
            <a:r>
              <a:rPr lang="en-IN" sz="2000" dirty="0">
                <a:cs typeface="Times New Roman" pitchFamily="18" charset="0"/>
              </a:rPr>
              <a:t>check efficiency of processes: heating, cooling, removing hardness from </a:t>
            </a:r>
            <a:r>
              <a:rPr lang="en-IN" sz="2000" dirty="0" smtClean="0">
                <a:cs typeface="Times New Roman" pitchFamily="18" charset="0"/>
              </a:rPr>
              <a:t>water, effluent </a:t>
            </a:r>
            <a:r>
              <a:rPr lang="en-IN" sz="2000" dirty="0">
                <a:cs typeface="Times New Roman" pitchFamily="18" charset="0"/>
              </a:rPr>
              <a:t>treatment </a:t>
            </a:r>
            <a:r>
              <a:rPr lang="en-IN" sz="2000" dirty="0" smtClean="0">
                <a:cs typeface="Times New Roman" pitchFamily="18" charset="0"/>
              </a:rPr>
              <a:t>etc.</a:t>
            </a:r>
            <a:endParaRPr lang="en-IN" sz="2000" dirty="0">
              <a:cs typeface="Times New Roman" pitchFamily="18" charset="0"/>
            </a:endParaRPr>
          </a:p>
          <a:p>
            <a:r>
              <a:rPr lang="en-IN" sz="2000" dirty="0" smtClean="0">
                <a:cs typeface="Times New Roman" pitchFamily="18" charset="0"/>
              </a:rPr>
              <a:t>To </a:t>
            </a:r>
            <a:r>
              <a:rPr lang="en-IN" sz="2000" dirty="0">
                <a:cs typeface="Times New Roman" pitchFamily="18" charset="0"/>
              </a:rPr>
              <a:t>safeguard nutritive value of milk and milk products</a:t>
            </a:r>
          </a:p>
          <a:p>
            <a:r>
              <a:rPr lang="en-IN" sz="2000" dirty="0" smtClean="0">
                <a:cs typeface="Times New Roman" pitchFamily="18" charset="0"/>
              </a:rPr>
              <a:t>To </a:t>
            </a:r>
            <a:r>
              <a:rPr lang="en-IN" sz="2000" dirty="0">
                <a:cs typeface="Times New Roman" pitchFamily="18" charset="0"/>
              </a:rPr>
              <a:t>check wastage of material</a:t>
            </a:r>
          </a:p>
          <a:p>
            <a:r>
              <a:rPr lang="en-IN" sz="2000" dirty="0" smtClean="0">
                <a:cs typeface="Times New Roman" pitchFamily="18" charset="0"/>
              </a:rPr>
              <a:t>To </a:t>
            </a:r>
            <a:r>
              <a:rPr lang="en-IN" sz="2000" dirty="0">
                <a:cs typeface="Times New Roman" pitchFamily="18" charset="0"/>
              </a:rPr>
              <a:t>help in research and developments</a:t>
            </a:r>
          </a:p>
          <a:p>
            <a:r>
              <a:rPr lang="en-IN" sz="2000" dirty="0" smtClean="0">
                <a:cs typeface="Times New Roman" pitchFamily="18" charset="0"/>
              </a:rPr>
              <a:t>To </a:t>
            </a:r>
            <a:r>
              <a:rPr lang="en-IN" sz="2000" dirty="0">
                <a:cs typeface="Times New Roman" pitchFamily="18" charset="0"/>
              </a:rPr>
              <a:t>ensure general cleanliness and sanitation in factory premises</a:t>
            </a:r>
          </a:p>
        </p:txBody>
      </p:sp>
    </p:spTree>
    <p:extLst>
      <p:ext uri="{BB962C8B-B14F-4D97-AF65-F5344CB8AC3E}">
        <p14:creationId xmlns:p14="http://schemas.microsoft.com/office/powerpoint/2010/main" val="13881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2800" dirty="0" smtClean="0">
                <a:latin typeface="High Tower Text" pitchFamily="18" charset="0"/>
              </a:rPr>
              <a:t>Benefits</a:t>
            </a:r>
            <a:endParaRPr lang="en-IN" sz="2800" dirty="0">
              <a:latin typeface="High Tower Tex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89037"/>
            <a:ext cx="8382000" cy="5287963"/>
          </a:xfrm>
        </p:spPr>
        <p:txBody>
          <a:bodyPr>
            <a:normAutofit/>
          </a:bodyPr>
          <a:lstStyle/>
          <a:p>
            <a:pPr algn="just"/>
            <a:r>
              <a:rPr lang="en-IN" sz="2000" dirty="0" smtClean="0"/>
              <a:t>Reduction </a:t>
            </a:r>
            <a:r>
              <a:rPr lang="en-IN" sz="2000" dirty="0"/>
              <a:t>in unit cost of production</a:t>
            </a:r>
          </a:p>
          <a:p>
            <a:pPr algn="just"/>
            <a:r>
              <a:rPr lang="en-IN" sz="2000" dirty="0"/>
              <a:t>Reduction in wastage and scrape</a:t>
            </a:r>
          </a:p>
          <a:p>
            <a:pPr algn="just"/>
            <a:r>
              <a:rPr lang="en-IN" sz="2000" dirty="0"/>
              <a:t>Less complaints from customer</a:t>
            </a:r>
          </a:p>
          <a:p>
            <a:pPr algn="just"/>
            <a:r>
              <a:rPr lang="en-IN" sz="2000" dirty="0"/>
              <a:t>Avoids repeated inspection</a:t>
            </a:r>
          </a:p>
          <a:p>
            <a:pPr algn="just"/>
            <a:r>
              <a:rPr lang="en-IN" sz="2000" dirty="0"/>
              <a:t>Increases production since rejection reduces</a:t>
            </a:r>
          </a:p>
          <a:p>
            <a:pPr algn="just"/>
            <a:r>
              <a:rPr lang="en-IN" sz="2000" dirty="0"/>
              <a:t>Efficiency of unit goes up</a:t>
            </a:r>
          </a:p>
          <a:p>
            <a:pPr algn="just"/>
            <a:r>
              <a:rPr lang="en-IN" sz="2000" dirty="0"/>
              <a:t>Management gets proud place in society</a:t>
            </a:r>
          </a:p>
          <a:p>
            <a:pPr algn="just"/>
            <a:r>
              <a:rPr lang="en-IN" sz="2000" dirty="0"/>
              <a:t>Boost employee’s </a:t>
            </a:r>
            <a:r>
              <a:rPr lang="en-IN" sz="2000" dirty="0" smtClean="0"/>
              <a:t>morale</a:t>
            </a:r>
            <a:endParaRPr lang="en-IN" sz="2000" dirty="0"/>
          </a:p>
        </p:txBody>
      </p:sp>
      <p:pic>
        <p:nvPicPr>
          <p:cNvPr id="5122" name="Picture 2" descr="C:\Users\soma-pc\Desktop\syllabus revision\QA and QC\Quality-Assur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5200"/>
            <a:ext cx="30523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53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1423</Words>
  <Application>Microsoft Office PowerPoint</Application>
  <PresentationFormat>On-screen Show (4:3)</PresentationFormat>
  <Paragraphs>199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Importance of chemical quality control, quality assurance and total quality management in dairy industry</vt:lpstr>
      <vt:lpstr>Why Quality for milk?</vt:lpstr>
      <vt:lpstr>Three terms..</vt:lpstr>
      <vt:lpstr>Quality control</vt:lpstr>
      <vt:lpstr>Total quality control (TQC)</vt:lpstr>
      <vt:lpstr>Responsibilities of QC Department</vt:lpstr>
      <vt:lpstr>Quality Assurance (QA)</vt:lpstr>
      <vt:lpstr>Importance of Quality Assurance</vt:lpstr>
      <vt:lpstr>Benefits</vt:lpstr>
      <vt:lpstr>Roll of Quality Assurance Department</vt:lpstr>
      <vt:lpstr>Roll of Quality Assurance Department</vt:lpstr>
      <vt:lpstr>Difference between quality assurance and quality control</vt:lpstr>
      <vt:lpstr>Total Quality Management (TQM)</vt:lpstr>
      <vt:lpstr>Basic principles of TQM</vt:lpstr>
      <vt:lpstr>Elements of TQM and Integrated TQM Model</vt:lpstr>
      <vt:lpstr>Benefits of TQM</vt:lpstr>
      <vt:lpstr>Related theory…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Importance of chemical quality control, quality assurance and total quality management in dairy industry.</dc:title>
  <dc:creator>soma-pc</dc:creator>
  <cp:lastModifiedBy>soma-pc</cp:lastModifiedBy>
  <cp:revision>139</cp:revision>
  <dcterms:created xsi:type="dcterms:W3CDTF">2006-08-16T00:00:00Z</dcterms:created>
  <dcterms:modified xsi:type="dcterms:W3CDTF">2020-07-20T12:11:14Z</dcterms:modified>
</cp:coreProperties>
</file>