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61" r:id="rId3"/>
    <p:sldId id="262" r:id="rId4"/>
    <p:sldId id="263" r:id="rId5"/>
    <p:sldId id="265"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861B25-7262-491D-A113-4DB31FD555F2}" type="datetimeFigureOut">
              <a:rPr lang="en-US" smtClean="0"/>
              <a:t>12/11/2020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44A53F-5392-4133-9B39-8E3895F26EAD}" type="slidenum">
              <a:rPr lang="en-US" smtClean="0"/>
              <a:t>‹#›</a:t>
            </a:fld>
            <a:endParaRPr lang="en-US"/>
          </a:p>
        </p:txBody>
      </p:sp>
    </p:spTree>
    <p:extLst>
      <p:ext uri="{BB962C8B-B14F-4D97-AF65-F5344CB8AC3E}">
        <p14:creationId xmlns:p14="http://schemas.microsoft.com/office/powerpoint/2010/main" val="2002826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44A53F-5392-4133-9B39-8E3895F26EAD}" type="slidenum">
              <a:rPr lang="en-US" smtClean="0"/>
              <a:t>1</a:t>
            </a:fld>
            <a:endParaRPr lang="en-US"/>
          </a:p>
        </p:txBody>
      </p:sp>
    </p:spTree>
    <p:extLst>
      <p:ext uri="{BB962C8B-B14F-4D97-AF65-F5344CB8AC3E}">
        <p14:creationId xmlns:p14="http://schemas.microsoft.com/office/powerpoint/2010/main" val="244519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C8FAD-21C9-47A6-B8A3-E25CF27147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D7D1EE-A4EF-41F1-B12E-482DB9E920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6B431A-2772-4799-A963-1AE72FFBAC79}"/>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5" name="Footer Placeholder 4">
            <a:extLst>
              <a:ext uri="{FF2B5EF4-FFF2-40B4-BE49-F238E27FC236}">
                <a16:creationId xmlns:a16="http://schemas.microsoft.com/office/drawing/2014/main" id="{9D78F00F-0949-4BB1-8CCA-29A79D751C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52765D-0B6A-4ABA-B20C-EAE4239386C0}"/>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135921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A97EC-8249-43F4-9BF4-579F3CB284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CDF75D-9B3E-4CCE-AE12-5A0975B3CC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179C58-AC16-4F15-91CE-4AA3BCEBCFC8}"/>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5" name="Footer Placeholder 4">
            <a:extLst>
              <a:ext uri="{FF2B5EF4-FFF2-40B4-BE49-F238E27FC236}">
                <a16:creationId xmlns:a16="http://schemas.microsoft.com/office/drawing/2014/main" id="{8B53D400-C5BE-4379-A368-A9555E2C14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556CEF-26C2-4B1C-AC38-AB55AC3522FD}"/>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962671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7C3E68-D19C-4781-895D-D2EB218026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1A0D6C-26F7-4D17-BF1D-4BCA53F7AA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6E1F20-A2DE-4FB8-8C53-62062202449F}"/>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5" name="Footer Placeholder 4">
            <a:extLst>
              <a:ext uri="{FF2B5EF4-FFF2-40B4-BE49-F238E27FC236}">
                <a16:creationId xmlns:a16="http://schemas.microsoft.com/office/drawing/2014/main" id="{00417881-6713-4F6A-93B4-6D7FBD40B9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0A575E-2EE5-4CCE-90F5-D7DD8D58304E}"/>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110800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E4C37-7BCA-43B0-9ABD-6B225FF98D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3FCF65-8BB0-482C-A9EC-6277C74EA8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B081AA-B84A-409F-8CE2-07F82AFDE1C4}"/>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5" name="Footer Placeholder 4">
            <a:extLst>
              <a:ext uri="{FF2B5EF4-FFF2-40B4-BE49-F238E27FC236}">
                <a16:creationId xmlns:a16="http://schemas.microsoft.com/office/drawing/2014/main" id="{4FBAFF0C-3E22-4515-84E7-77A02C1A72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125E5E-D207-4466-ACCB-59D2717CF1A3}"/>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276858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D87FE-5999-4841-8A30-DB84B2FC14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600366-E766-49CF-AB56-129F4697DC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FAE920-4AD2-424F-A2C4-4E282C92E313}"/>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5" name="Footer Placeholder 4">
            <a:extLst>
              <a:ext uri="{FF2B5EF4-FFF2-40B4-BE49-F238E27FC236}">
                <a16:creationId xmlns:a16="http://schemas.microsoft.com/office/drawing/2014/main" id="{A08D53E6-C73A-4973-A01F-6DADC8FC95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906BCC-A970-47B9-AF4D-2F9BDB4DBB9F}"/>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1022300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A47F3-FDE1-4BA2-B5FB-CC7658DCFE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E645D3-67A8-4B86-9083-DC8D8F9470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B71145-DD36-4E07-ABA8-45B64CB00B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AF7A96-1DE7-445E-91AA-F9C3F6143C41}"/>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6" name="Footer Placeholder 5">
            <a:extLst>
              <a:ext uri="{FF2B5EF4-FFF2-40B4-BE49-F238E27FC236}">
                <a16:creationId xmlns:a16="http://schemas.microsoft.com/office/drawing/2014/main" id="{52C06674-A775-41E8-A6D4-5620C5CC2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19E7B7-D759-4411-8F29-A4FA5FE902DC}"/>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427143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47CF9-86EC-49F9-9F51-444BBED321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1096B0-8BE4-41CF-823A-B44D2E2D9D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EE7E1E-BF5B-4337-A8F0-FB219AB7A9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15678F-366F-4F14-AC95-0562E223C9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8FB85A-71FC-4DEE-B139-B6A5CCF926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943B3D-2CB9-4475-AB93-B549D40462E2}"/>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8" name="Footer Placeholder 7">
            <a:extLst>
              <a:ext uri="{FF2B5EF4-FFF2-40B4-BE49-F238E27FC236}">
                <a16:creationId xmlns:a16="http://schemas.microsoft.com/office/drawing/2014/main" id="{FF7C7BA6-502F-4115-9C54-430E808280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3762A7-EC18-41EC-8912-BB34E5EFC6C0}"/>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523763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2591-5939-441B-A20A-14BB057DD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5A534-A7DA-4401-A175-96B7D1EBB983}"/>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4" name="Footer Placeholder 3">
            <a:extLst>
              <a:ext uri="{FF2B5EF4-FFF2-40B4-BE49-F238E27FC236}">
                <a16:creationId xmlns:a16="http://schemas.microsoft.com/office/drawing/2014/main" id="{E3ADDD40-4BBA-4F3E-A2A8-73715E35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56E12C-4BFB-4FE7-8E87-F6E55B263945}"/>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1367581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85A85D-0E0E-4465-9B9C-7159553F9CC4}"/>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3" name="Footer Placeholder 2">
            <a:extLst>
              <a:ext uri="{FF2B5EF4-FFF2-40B4-BE49-F238E27FC236}">
                <a16:creationId xmlns:a16="http://schemas.microsoft.com/office/drawing/2014/main" id="{B169B0C7-B471-4668-ACA7-AEB2983791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8474283-666D-4DD1-A36C-8A8133C6518F}"/>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13416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880E5-05D0-4117-A73E-FCDDD0DED8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17267D-74F1-4B88-AD84-653D31EBF5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5BF628-FCA0-4356-83FA-11BD3892D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7351D3-575C-4C87-9694-9768908B7845}"/>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6" name="Footer Placeholder 5">
            <a:extLst>
              <a:ext uri="{FF2B5EF4-FFF2-40B4-BE49-F238E27FC236}">
                <a16:creationId xmlns:a16="http://schemas.microsoft.com/office/drawing/2014/main" id="{A05E1FBC-EA0A-47B2-B23D-689D7E7789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740496-CDC1-4D92-A0D5-C42BAF9C200E}"/>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4044696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2B31F-8753-4CEB-A645-22ACF7F1BC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117901-9FDD-462D-86A0-F8BC9297BC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BEBF17-8695-4A56-8907-4D9EFAA482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8AEF5E-3092-4BC3-944A-1D75B140D666}"/>
              </a:ext>
            </a:extLst>
          </p:cNvPr>
          <p:cNvSpPr>
            <a:spLocks noGrp="1"/>
          </p:cNvSpPr>
          <p:nvPr>
            <p:ph type="dt" sz="half" idx="10"/>
          </p:nvPr>
        </p:nvSpPr>
        <p:spPr/>
        <p:txBody>
          <a:bodyPr/>
          <a:lstStyle/>
          <a:p>
            <a:fld id="{0277906A-FC9E-4626-9905-80AE23CA5DFD}" type="datetimeFigureOut">
              <a:rPr lang="en-US" smtClean="0"/>
              <a:t>12/11/2020</a:t>
            </a:fld>
            <a:endParaRPr lang="en-US"/>
          </a:p>
        </p:txBody>
      </p:sp>
      <p:sp>
        <p:nvSpPr>
          <p:cNvPr id="6" name="Footer Placeholder 5">
            <a:extLst>
              <a:ext uri="{FF2B5EF4-FFF2-40B4-BE49-F238E27FC236}">
                <a16:creationId xmlns:a16="http://schemas.microsoft.com/office/drawing/2014/main" id="{19946A39-5E8A-4D0F-BB10-513F2DD7C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B7B587-1EC3-4C96-8BFE-48DCAC8B121A}"/>
              </a:ext>
            </a:extLst>
          </p:cNvPr>
          <p:cNvSpPr>
            <a:spLocks noGrp="1"/>
          </p:cNvSpPr>
          <p:nvPr>
            <p:ph type="sldNum" sz="quarter" idx="12"/>
          </p:nvPr>
        </p:nvSpPr>
        <p:spPr/>
        <p:txBody>
          <a:bodyPr/>
          <a:lstStyle/>
          <a:p>
            <a:fld id="{6E54685E-2789-4916-B9AA-525F00467A87}" type="slidenum">
              <a:rPr lang="en-US" smtClean="0"/>
              <a:t>‹#›</a:t>
            </a:fld>
            <a:endParaRPr lang="en-US"/>
          </a:p>
        </p:txBody>
      </p:sp>
    </p:spTree>
    <p:extLst>
      <p:ext uri="{BB962C8B-B14F-4D97-AF65-F5344CB8AC3E}">
        <p14:creationId xmlns:p14="http://schemas.microsoft.com/office/powerpoint/2010/main" val="1623228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6A78E0-DD25-4890-A53B-6705307C5C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3E1CAA-938D-40F9-A3D2-C17D7A7B03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F48AE7-2A10-4F93-B6E5-C9E244F5F1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7906A-FC9E-4626-9905-80AE23CA5DFD}" type="datetimeFigureOut">
              <a:rPr lang="en-US" smtClean="0"/>
              <a:t>12/11/2020</a:t>
            </a:fld>
            <a:endParaRPr lang="en-US"/>
          </a:p>
        </p:txBody>
      </p:sp>
      <p:sp>
        <p:nvSpPr>
          <p:cNvPr id="5" name="Footer Placeholder 4">
            <a:extLst>
              <a:ext uri="{FF2B5EF4-FFF2-40B4-BE49-F238E27FC236}">
                <a16:creationId xmlns:a16="http://schemas.microsoft.com/office/drawing/2014/main" id="{263D9BF2-1431-4A3A-A4DB-E728AC423F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68C672-C018-4BDA-B93D-C1768845E5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4685E-2789-4916-B9AA-525F00467A87}" type="slidenum">
              <a:rPr lang="en-US" smtClean="0"/>
              <a:t>‹#›</a:t>
            </a:fld>
            <a:endParaRPr lang="en-US"/>
          </a:p>
        </p:txBody>
      </p:sp>
    </p:spTree>
    <p:extLst>
      <p:ext uri="{BB962C8B-B14F-4D97-AF65-F5344CB8AC3E}">
        <p14:creationId xmlns:p14="http://schemas.microsoft.com/office/powerpoint/2010/main" val="3904291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332791B-76FE-433D-810D-21850302A0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5" name="TextBox 4">
            <a:extLst>
              <a:ext uri="{FF2B5EF4-FFF2-40B4-BE49-F238E27FC236}">
                <a16:creationId xmlns:a16="http://schemas.microsoft.com/office/drawing/2014/main" id="{749BCF2A-C94E-4200-8547-20F1FDF41793}"/>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D6229C5-5239-4415-8483-D3429157FF1A}"/>
              </a:ext>
            </a:extLst>
          </p:cNvPr>
          <p:cNvSpPr txBox="1"/>
          <p:nvPr/>
        </p:nvSpPr>
        <p:spPr>
          <a:xfrm>
            <a:off x="1531714" y="5258348"/>
            <a:ext cx="10660286" cy="954107"/>
          </a:xfrm>
          <a:prstGeom prst="rect">
            <a:avLst/>
          </a:prstGeom>
          <a:noFill/>
        </p:spPr>
        <p:txBody>
          <a:bodyPr wrap="square" rtlCol="0">
            <a:spAutoFit/>
          </a:bodyPr>
          <a:lstStyle/>
          <a:p>
            <a:pPr algn="ctr"/>
            <a:r>
              <a:rPr lang="en-US" sz="2800" b="1" dirty="0">
                <a:solidFill>
                  <a:srgbClr val="FF0000"/>
                </a:solidFill>
                <a:latin typeface="Times New Roman" panose="02020603050405020304" pitchFamily="18" charset="0"/>
                <a:cs typeface="Times New Roman" panose="02020603050405020304" pitchFamily="18" charset="0"/>
              </a:rPr>
              <a:t>Module 2: </a:t>
            </a:r>
            <a:r>
              <a:rPr lang="en-US" sz="2800" b="1" dirty="0">
                <a:latin typeface="Times New Roman" panose="02020603050405020304" pitchFamily="18" charset="0"/>
                <a:cs typeface="Times New Roman" panose="02020603050405020304" pitchFamily="18" charset="0"/>
              </a:rPr>
              <a:t>Preparation and application of organic inputs</a:t>
            </a:r>
          </a:p>
          <a:p>
            <a:pPr algn="ctr"/>
            <a:r>
              <a:rPr lang="en-US" sz="2800" b="1" dirty="0">
                <a:solidFill>
                  <a:srgbClr val="FF0000"/>
                </a:solidFill>
                <a:latin typeface="Times New Roman" panose="02020603050405020304" pitchFamily="18" charset="0"/>
                <a:cs typeface="Times New Roman" panose="02020603050405020304" pitchFamily="18" charset="0"/>
              </a:rPr>
              <a:t>Session 5: </a:t>
            </a:r>
            <a:r>
              <a:rPr lang="en-US" sz="2800" b="1" dirty="0">
                <a:latin typeface="Times New Roman" panose="02020603050405020304" pitchFamily="18" charset="0"/>
                <a:cs typeface="Times New Roman" panose="02020603050405020304" pitchFamily="18" charset="0"/>
              </a:rPr>
              <a:t>Mulching: Types, Advantage </a:t>
            </a:r>
          </a:p>
        </p:txBody>
      </p:sp>
      <p:pic>
        <p:nvPicPr>
          <p:cNvPr id="14" name="Picture 13">
            <a:extLst>
              <a:ext uri="{FF2B5EF4-FFF2-40B4-BE49-F238E27FC236}">
                <a16:creationId xmlns:a16="http://schemas.microsoft.com/office/drawing/2014/main" id="{5DB24EA6-BC4D-4C20-A1AA-6D78159396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68210" y="1660726"/>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07741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4B46397-C436-4102-859F-726F310119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6DBC8E14-AF59-4A5D-9503-DDA8C9A89F95}"/>
              </a:ext>
            </a:extLst>
          </p:cNvPr>
          <p:cNvSpPr txBox="1"/>
          <p:nvPr/>
        </p:nvSpPr>
        <p:spPr>
          <a:xfrm>
            <a:off x="2419642" y="0"/>
            <a:ext cx="9369083"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Advantages of Mulching</a:t>
            </a:r>
          </a:p>
        </p:txBody>
      </p:sp>
      <p:sp>
        <p:nvSpPr>
          <p:cNvPr id="4" name="TextBox 3">
            <a:extLst>
              <a:ext uri="{FF2B5EF4-FFF2-40B4-BE49-F238E27FC236}">
                <a16:creationId xmlns:a16="http://schemas.microsoft.com/office/drawing/2014/main" id="{C8B550ED-1492-42B9-B27F-922E508E312A}"/>
              </a:ext>
            </a:extLst>
          </p:cNvPr>
          <p:cNvSpPr txBox="1"/>
          <p:nvPr/>
        </p:nvSpPr>
        <p:spPr>
          <a:xfrm>
            <a:off x="2025748" y="979611"/>
            <a:ext cx="9650437" cy="6037550"/>
          </a:xfrm>
          <a:prstGeom prst="rect">
            <a:avLst/>
          </a:prstGeom>
          <a:noFill/>
        </p:spPr>
        <p:txBody>
          <a:bodyPr wrap="square" rtlCol="0">
            <a:spAutoFit/>
          </a:bodyPr>
          <a:lstStyle/>
          <a:p>
            <a:pPr marL="800100" marR="0" indent="-342900" algn="just">
              <a:lnSpc>
                <a:spcPct val="150000"/>
              </a:lnSpc>
              <a:spcBef>
                <a:spcPts val="0"/>
              </a:spcBef>
              <a:spcAft>
                <a:spcPts val="0"/>
              </a:spcAf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Protecting the soil from wind and water erosion: soil particles cannot be washed or blown away.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50000"/>
              </a:lnSpc>
              <a:spcBef>
                <a:spcPts val="0"/>
              </a:spcBef>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Improving the infiltration of rain and irrigation water by maintaining a good soil structure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50000"/>
              </a:lnSpc>
              <a:spcBef>
                <a:spcPts val="0"/>
              </a:spcBef>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Keeping the soil moist by reducing evaporation</a:t>
            </a:r>
          </a:p>
          <a:p>
            <a:pPr marL="457200" marR="0" algn="just">
              <a:lnSpc>
                <a:spcPct val="150000"/>
              </a:lnSpc>
              <a:spcBef>
                <a:spcPts val="0"/>
              </a:spcBef>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Suppressing weed growth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50000"/>
              </a:lnSpc>
              <a:spcBef>
                <a:spcPts val="0"/>
              </a:spcBef>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Preventing the soil from heating up too much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50000"/>
              </a:lnSpc>
              <a:spcBef>
                <a:spcPts val="0"/>
              </a:spcBef>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Providing nutrients to the crops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Increasing the content of soil organic matter: part of the mulch material will be trans-formed to humus.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54076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8AFCF7-42D1-4CAF-B354-788EB679ED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style>
          <a:lnRef idx="2">
            <a:schemeClr val="dk1"/>
          </a:lnRef>
          <a:fillRef idx="1">
            <a:schemeClr val="lt1"/>
          </a:fillRef>
          <a:effectRef idx="0">
            <a:schemeClr val="dk1"/>
          </a:effectRef>
          <a:fontRef idx="minor">
            <a:schemeClr val="dk1"/>
          </a:fontRef>
        </p:style>
      </p:pic>
      <p:sp>
        <p:nvSpPr>
          <p:cNvPr id="4" name="TextBox 3">
            <a:extLst>
              <a:ext uri="{FF2B5EF4-FFF2-40B4-BE49-F238E27FC236}">
                <a16:creationId xmlns:a16="http://schemas.microsoft.com/office/drawing/2014/main" id="{53EBC53A-DC85-4D2F-BF7A-C7A60BA07FB2}"/>
              </a:ext>
            </a:extLst>
          </p:cNvPr>
          <p:cNvSpPr txBox="1"/>
          <p:nvPr/>
        </p:nvSpPr>
        <p:spPr>
          <a:xfrm>
            <a:off x="2377438" y="94918"/>
            <a:ext cx="9326881"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IN" sz="3200" b="1" dirty="0">
                <a:effectLst/>
                <a:latin typeface="Times New Roman" panose="02020603050405020304" pitchFamily="18" charset="0"/>
                <a:ea typeface="Calibri" panose="020F0502020204030204" pitchFamily="34" charset="0"/>
                <a:cs typeface="Times New Roman" panose="02020603050405020304" pitchFamily="18" charset="0"/>
              </a:rPr>
              <a:t>Selection of Mulch Material</a:t>
            </a:r>
            <a:r>
              <a:rPr lang="en-IN" sz="3200" b="1" dirty="0">
                <a:effectLst/>
                <a:latin typeface="Arial Black" panose="020B0A04020102020204" pitchFamily="34" charset="0"/>
                <a:ea typeface="Calibri" panose="020F0502020204030204" pitchFamily="34" charset="0"/>
                <a:cs typeface="Times New Roman" panose="02020603050405020304" pitchFamily="18" charset="0"/>
              </a:rPr>
              <a:t>:</a:t>
            </a:r>
            <a:endParaRPr lang="en-US" sz="3200" dirty="0">
              <a:effectLst/>
              <a:latin typeface="Arial Black" panose="020B0A0402010202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666D7A5-0348-4DFC-8195-014147624523}"/>
              </a:ext>
            </a:extLst>
          </p:cNvPr>
          <p:cNvSpPr txBox="1"/>
          <p:nvPr/>
        </p:nvSpPr>
        <p:spPr>
          <a:xfrm>
            <a:off x="2433710" y="1705451"/>
            <a:ext cx="9214339" cy="4524315"/>
          </a:xfrm>
          <a:prstGeom prst="rect">
            <a:avLst/>
          </a:prstGeom>
          <a:noFill/>
        </p:spPr>
        <p:txBody>
          <a:bodyPr wrap="square" rtlCol="0">
            <a:spAutoFit/>
          </a:bodyPr>
          <a:lstStyle/>
          <a:p>
            <a:pPr marL="342900" indent="-3429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rPr>
              <a:t>The kind of material used for mulching will greatly influence its effect. Material which easily decomposes will protect the soil only for a rather short time but will provide nutrients to the crops while decomposing.</a:t>
            </a:r>
          </a:p>
          <a:p>
            <a:pPr marL="342900" indent="-342900" algn="just">
              <a:buFont typeface="Wingdings" panose="05000000000000000000" pitchFamily="2" charset="2"/>
              <a:buChar char="§"/>
            </a:pPr>
            <a:endParaRPr lang="en-IN" sz="2400" dirty="0">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rPr>
              <a:t>Hardy materials will decompose more slowly and therefore cover the soil for a longer time. If the decomposition of the mulch material should be accelerated, organic manures such as animal dung may be spread on top of the mulch, thus increasing the nitrogen content. </a:t>
            </a:r>
          </a:p>
          <a:p>
            <a:pPr marL="342900" indent="-342900" algn="just">
              <a:buFont typeface="Wingdings" panose="05000000000000000000" pitchFamily="2" charset="2"/>
              <a:buChar char="§"/>
            </a:pPr>
            <a:endParaRPr lang="en-IN" sz="2400" dirty="0">
              <a:effectLst/>
              <a:latin typeface="Times New Roman" panose="02020603050405020304" pitchFamily="18" charset="0"/>
              <a:ea typeface="Calibri" panose="020F0502020204030204" pitchFamily="34" charset="0"/>
            </a:endParaRPr>
          </a:p>
          <a:p>
            <a:pPr marL="342900" indent="-3429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rPr>
              <a:t>Where soil erosion is a problem, slowly decomposing mulch material (low nitrogen content, high C/N) will provide a long-term protection compared to quickly decomposing material</a:t>
            </a:r>
            <a:endParaRPr lang="en-US" sz="2400" dirty="0"/>
          </a:p>
        </p:txBody>
      </p:sp>
    </p:spTree>
    <p:extLst>
      <p:ext uri="{BB962C8B-B14F-4D97-AF65-F5344CB8AC3E}">
        <p14:creationId xmlns:p14="http://schemas.microsoft.com/office/powerpoint/2010/main" val="953358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22E709-6A71-4576-B0BD-50671390AD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031"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5" name="TextBox 4">
            <a:extLst>
              <a:ext uri="{FF2B5EF4-FFF2-40B4-BE49-F238E27FC236}">
                <a16:creationId xmlns:a16="http://schemas.microsoft.com/office/drawing/2014/main" id="{45114A9D-E759-4E29-BC2A-2B26946C0479}"/>
              </a:ext>
            </a:extLst>
          </p:cNvPr>
          <p:cNvSpPr txBox="1"/>
          <p:nvPr/>
        </p:nvSpPr>
        <p:spPr>
          <a:xfrm>
            <a:off x="2124223" y="48733"/>
            <a:ext cx="9625612"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IN" sz="3200" b="1" dirty="0">
                <a:effectLst/>
                <a:latin typeface="Times New Roman" panose="02020603050405020304" pitchFamily="18" charset="0"/>
                <a:ea typeface="Calibri" panose="020F0502020204030204" pitchFamily="34" charset="0"/>
                <a:cs typeface="Times New Roman" panose="02020603050405020304" pitchFamily="18" charset="0"/>
              </a:rPr>
              <a:t>Sources of Mulching Material</a:t>
            </a:r>
            <a:endParaRPr lang="en-US" sz="3200" dirty="0"/>
          </a:p>
        </p:txBody>
      </p:sp>
      <p:sp>
        <p:nvSpPr>
          <p:cNvPr id="7" name="TextBox 6">
            <a:extLst>
              <a:ext uri="{FF2B5EF4-FFF2-40B4-BE49-F238E27FC236}">
                <a16:creationId xmlns:a16="http://schemas.microsoft.com/office/drawing/2014/main" id="{64E034AA-9C3C-418C-8D0B-E91042EED243}"/>
              </a:ext>
            </a:extLst>
          </p:cNvPr>
          <p:cNvSpPr txBox="1"/>
          <p:nvPr/>
        </p:nvSpPr>
        <p:spPr>
          <a:xfrm>
            <a:off x="2433711" y="1856935"/>
            <a:ext cx="9316124" cy="4375557"/>
          </a:xfrm>
          <a:prstGeom prst="rect">
            <a:avLst/>
          </a:prstGeom>
          <a:noFill/>
        </p:spPr>
        <p:txBody>
          <a:bodyPr wrap="square" rtlCol="0">
            <a:spAutoFit/>
          </a:bodyPr>
          <a:lstStyle/>
          <a:p>
            <a:pPr marL="457200" marR="0">
              <a:lnSpc>
                <a:spcPct val="150000"/>
              </a:lnSpc>
              <a:spcBef>
                <a:spcPts val="0"/>
              </a:spcBef>
              <a:spcAft>
                <a:spcPts val="0"/>
              </a:spcAft>
            </a:pPr>
            <a:r>
              <a:rPr lang="en-IN" sz="2800" dirty="0">
                <a:effectLst/>
                <a:latin typeface="Times New Roman" panose="02020603050405020304" pitchFamily="18" charset="0"/>
                <a:ea typeface="Calibri" panose="020F0502020204030204" pitchFamily="34" charset="0"/>
                <a:cs typeface="Times New Roman" panose="02020603050405020304" pitchFamily="18" charset="0"/>
              </a:rPr>
              <a:t>▪ Weeds or cover crops.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50000"/>
              </a:lnSpc>
              <a:spcBef>
                <a:spcPts val="0"/>
              </a:spcBef>
              <a:spcAft>
                <a:spcPts val="0"/>
              </a:spcAft>
            </a:pPr>
            <a:r>
              <a:rPr lang="en-IN" sz="2800" dirty="0">
                <a:effectLst/>
                <a:latin typeface="Times New Roman" panose="02020603050405020304" pitchFamily="18" charset="0"/>
                <a:ea typeface="Calibri" panose="020F0502020204030204" pitchFamily="34" charset="0"/>
                <a:cs typeface="Times New Roman" panose="02020603050405020304" pitchFamily="18" charset="0"/>
              </a:rPr>
              <a:t>▪ Crop residues.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50000"/>
              </a:lnSpc>
              <a:spcBef>
                <a:spcPts val="0"/>
              </a:spcBef>
              <a:spcAft>
                <a:spcPts val="0"/>
              </a:spcAft>
            </a:pPr>
            <a:r>
              <a:rPr lang="en-IN" sz="2800" dirty="0">
                <a:effectLst/>
                <a:latin typeface="Times New Roman" panose="02020603050405020304" pitchFamily="18" charset="0"/>
                <a:ea typeface="Calibri" panose="020F0502020204030204" pitchFamily="34" charset="0"/>
                <a:cs typeface="Times New Roman" panose="02020603050405020304" pitchFamily="18" charset="0"/>
              </a:rPr>
              <a:t> ▪ Grass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50000"/>
              </a:lnSpc>
              <a:spcBef>
                <a:spcPts val="0"/>
              </a:spcBef>
              <a:spcAft>
                <a:spcPts val="0"/>
              </a:spcAft>
            </a:pPr>
            <a:r>
              <a:rPr lang="en-IN" sz="2800" dirty="0">
                <a:effectLst/>
                <a:latin typeface="Times New Roman" panose="02020603050405020304" pitchFamily="18" charset="0"/>
                <a:ea typeface="Calibri" panose="020F0502020204030204" pitchFamily="34" charset="0"/>
                <a:cs typeface="Times New Roman" panose="02020603050405020304" pitchFamily="18" charset="0"/>
              </a:rPr>
              <a:t> ▪ Pruning material from trees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50000"/>
              </a:lnSpc>
              <a:spcBef>
                <a:spcPts val="0"/>
              </a:spcBef>
              <a:spcAft>
                <a:spcPts val="0"/>
              </a:spcAft>
            </a:pPr>
            <a:r>
              <a:rPr lang="en-IN" sz="2800" dirty="0">
                <a:effectLst/>
                <a:latin typeface="Times New Roman" panose="02020603050405020304" pitchFamily="18" charset="0"/>
                <a:ea typeface="Calibri" panose="020F0502020204030204" pitchFamily="34" charset="0"/>
                <a:cs typeface="Times New Roman" panose="02020603050405020304" pitchFamily="18" charset="0"/>
              </a:rPr>
              <a:t> ▪ Cuttings from hedges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50000"/>
              </a:lnSpc>
              <a:spcBef>
                <a:spcPts val="0"/>
              </a:spcBef>
              <a:spcAft>
                <a:spcPts val="1000"/>
              </a:spcAft>
            </a:pPr>
            <a:r>
              <a:rPr lang="en-IN" sz="2800" dirty="0">
                <a:effectLst/>
                <a:latin typeface="Times New Roman" panose="02020603050405020304" pitchFamily="18" charset="0"/>
                <a:ea typeface="Calibri" panose="020F0502020204030204" pitchFamily="34" charset="0"/>
                <a:cs typeface="Times New Roman" panose="02020603050405020304" pitchFamily="18" charset="0"/>
              </a:rPr>
              <a:t>▪ Wastes from agricultural processing or from forestry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2133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22E709-6A71-4576-B0BD-50671390AD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031"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5" name="TextBox 4">
            <a:extLst>
              <a:ext uri="{FF2B5EF4-FFF2-40B4-BE49-F238E27FC236}">
                <a16:creationId xmlns:a16="http://schemas.microsoft.com/office/drawing/2014/main" id="{45114A9D-E759-4E29-BC2A-2B26946C0479}"/>
              </a:ext>
            </a:extLst>
          </p:cNvPr>
          <p:cNvSpPr txBox="1"/>
          <p:nvPr/>
        </p:nvSpPr>
        <p:spPr>
          <a:xfrm>
            <a:off x="2090708" y="57248"/>
            <a:ext cx="9551963"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IN" sz="3200" b="1" dirty="0">
                <a:effectLst/>
                <a:latin typeface="Times New Roman" panose="02020603050405020304" pitchFamily="18" charset="0"/>
                <a:ea typeface="Calibri" panose="020F0502020204030204" pitchFamily="34" charset="0"/>
                <a:cs typeface="Times New Roman" panose="02020603050405020304" pitchFamily="18" charset="0"/>
              </a:rPr>
              <a:t>Recommendations while using mulches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4E034AA-9C3C-418C-8D0B-E91042EED243}"/>
              </a:ext>
            </a:extLst>
          </p:cNvPr>
          <p:cNvSpPr txBox="1"/>
          <p:nvPr/>
        </p:nvSpPr>
        <p:spPr>
          <a:xfrm>
            <a:off x="2208627" y="699271"/>
            <a:ext cx="9316124" cy="6119945"/>
          </a:xfrm>
          <a:prstGeom prst="rect">
            <a:avLst/>
          </a:prstGeom>
          <a:noFill/>
        </p:spPr>
        <p:txBody>
          <a:bodyPr wrap="square" rtlCol="0">
            <a:spAutoFit/>
          </a:bodyPr>
          <a:lstStyle/>
          <a:p>
            <a:pPr marL="342900" marR="0" lvl="0" indent="-342900" algn="just">
              <a:lnSpc>
                <a:spcPct val="150000"/>
              </a:lnSpc>
              <a:spcBef>
                <a:spcPts val="0"/>
              </a:spcBef>
              <a:spcAft>
                <a:spcPts val="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Some organisms can proliferate too much in the moist and protected conditions of the mulch layer. Slugs and snails can multiply very quickly under a mulch layer.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Ants or termites which may cause damage to the crops also may find ideal conditions for living.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When carbon rich materials such as straw or stalks are used for mulching, nitrogen from the soil may be used by microorganisms for decomposing the material. Thus, nitrogen may be temporary not available for plant growth. .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If the layer of mulch is not too thick, seeds or seedlings can be directly sown or planted in between the mulching material.</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032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D357B389-AAF3-433B-AA34-4196C1A1E931}"/>
              </a:ext>
            </a:extLst>
          </p:cNvPr>
          <p:cNvSpPr>
            <a:spLocks noGrp="1"/>
          </p:cNvSpPr>
          <p:nvPr/>
        </p:nvSpPr>
        <p:spPr>
          <a:xfrm>
            <a:off x="0" y="0"/>
            <a:ext cx="12192000" cy="6858000"/>
          </a:xfrm>
          <a:prstGeom prst="rect">
            <a:avLst/>
          </a:prstGeom>
          <a:solidFill>
            <a:schemeClr val="accent6">
              <a:lumMod val="60000"/>
              <a:lumOff val="4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8000" dirty="0">
              <a:latin typeface="Bernard MT Condensed" panose="02050806060905020404" pitchFamily="18" charset="0"/>
            </a:endParaRPr>
          </a:p>
          <a:p>
            <a:pPr marL="0" indent="0" algn="ctr">
              <a:buNone/>
            </a:pPr>
            <a:endParaRPr lang="en-US" sz="8000" dirty="0">
              <a:latin typeface="Bernard MT Condensed" panose="02050806060905020404" pitchFamily="18" charset="0"/>
            </a:endParaRPr>
          </a:p>
          <a:p>
            <a:pPr marL="0" indent="0" algn="ctr">
              <a:buNone/>
            </a:pPr>
            <a:r>
              <a:rPr lang="en-US" sz="8000" dirty="0">
                <a:latin typeface="Bernard MT Condensed" panose="02050806060905020404" pitchFamily="18" charset="0"/>
              </a:rPr>
              <a:t>Thank you</a:t>
            </a:r>
          </a:p>
        </p:txBody>
      </p:sp>
      <p:pic>
        <p:nvPicPr>
          <p:cNvPr id="3" name="Picture 2">
            <a:extLst>
              <a:ext uri="{FF2B5EF4-FFF2-40B4-BE49-F238E27FC236}">
                <a16:creationId xmlns:a16="http://schemas.microsoft.com/office/drawing/2014/main" id="{F69FF8C9-3B6A-40D1-B119-58DE184A76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031"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4" name="TextBox 3">
            <a:extLst>
              <a:ext uri="{FF2B5EF4-FFF2-40B4-BE49-F238E27FC236}">
                <a16:creationId xmlns:a16="http://schemas.microsoft.com/office/drawing/2014/main" id="{54C43DAC-A88C-4564-B911-5F099384BF42}"/>
              </a:ext>
            </a:extLst>
          </p:cNvPr>
          <p:cNvSpPr txBox="1"/>
          <p:nvPr/>
        </p:nvSpPr>
        <p:spPr>
          <a:xfrm>
            <a:off x="4853354" y="3013501"/>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766350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386</Words>
  <Application>Microsoft Office PowerPoint</Application>
  <PresentationFormat>Widescreen</PresentationFormat>
  <Paragraphs>35</Paragraphs>
  <Slides>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Arial Black</vt:lpstr>
      <vt:lpstr>Bernard MT Condensed</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13</cp:revision>
  <dcterms:created xsi:type="dcterms:W3CDTF">2020-12-04T18:00:14Z</dcterms:created>
  <dcterms:modified xsi:type="dcterms:W3CDTF">2020-12-11T06:27:56Z</dcterms:modified>
</cp:coreProperties>
</file>