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2848B-2DAB-48E6-B016-521053082A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883E40D-2012-4F8B-971A-F0177CAED2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CC1CD98-4272-4841-81EA-673CA061B624}"/>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5" name="Footer Placeholder 4">
            <a:extLst>
              <a:ext uri="{FF2B5EF4-FFF2-40B4-BE49-F238E27FC236}">
                <a16:creationId xmlns:a16="http://schemas.microsoft.com/office/drawing/2014/main" id="{1FBABD15-9E93-4737-8542-BE3D96C67A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030AC1-0C34-4D61-B2AE-7BE8EF123EEB}"/>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415919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27860-3427-401A-8185-2F1584D71C0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7D53D5-2CC2-4BC0-8EA8-600B58DC86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12E995-90E0-4460-B8C3-761EAC87CF1E}"/>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5" name="Footer Placeholder 4">
            <a:extLst>
              <a:ext uri="{FF2B5EF4-FFF2-40B4-BE49-F238E27FC236}">
                <a16:creationId xmlns:a16="http://schemas.microsoft.com/office/drawing/2014/main" id="{40518A07-03B8-4371-9AE4-E67FB8452B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8F4603-9EA2-463A-B188-3EF2FEBAD1E2}"/>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1507478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EEF6-E938-465C-906A-61A8962FE3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2DB38A-1F77-48AA-A5D4-17662D5AE5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6A74E6-C952-480B-A65A-C564DEA222FC}"/>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5" name="Footer Placeholder 4">
            <a:extLst>
              <a:ext uri="{FF2B5EF4-FFF2-40B4-BE49-F238E27FC236}">
                <a16:creationId xmlns:a16="http://schemas.microsoft.com/office/drawing/2014/main" id="{F7E0B7ED-24E1-40FE-B9DE-EB9AA74F3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3D678D-5276-457A-AFD3-6B06865D8DEF}"/>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1118058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906BB-B42D-4382-BB4C-A7CEFF688D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7170AF-07A9-4490-AAB8-4CF54C8001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BBAFC2-A81E-4399-B2B7-24906C250964}"/>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5" name="Footer Placeholder 4">
            <a:extLst>
              <a:ext uri="{FF2B5EF4-FFF2-40B4-BE49-F238E27FC236}">
                <a16:creationId xmlns:a16="http://schemas.microsoft.com/office/drawing/2014/main" id="{E1E3A15C-1B8F-474D-A540-2B73A672C1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1443E4-543F-49E3-987C-323CE8B6136D}"/>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4233269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393-E4F3-4657-9F17-6FB1E9F9DB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C2F9A61-72B3-41B9-9499-D222EB568D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51D1A3-BB1C-44DB-9041-F5680B3E8C1B}"/>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5" name="Footer Placeholder 4">
            <a:extLst>
              <a:ext uri="{FF2B5EF4-FFF2-40B4-BE49-F238E27FC236}">
                <a16:creationId xmlns:a16="http://schemas.microsoft.com/office/drawing/2014/main" id="{FF3E5699-C126-458A-8D2F-0F987C4DE1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57392E-F27B-4D0E-8A0F-694E21770446}"/>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555500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72186-43C3-4368-96E5-E3A61EE280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70C14D-5EEA-4B4C-84CA-B498A63C0A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2089E8A-DF73-41B9-9652-FE94046291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5C397B-FBCE-4390-B623-16951DAD6780}"/>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6" name="Footer Placeholder 5">
            <a:extLst>
              <a:ext uri="{FF2B5EF4-FFF2-40B4-BE49-F238E27FC236}">
                <a16:creationId xmlns:a16="http://schemas.microsoft.com/office/drawing/2014/main" id="{65418FE5-DFD1-4A01-B1BC-641CE6BA1E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E39B56-2619-49A0-ABE4-77AC9F48B2B5}"/>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3052154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C2C74-E7C6-4F0E-9D6D-89B619CA5D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A4FEC4-E957-4518-9E5F-023F122D4F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E47C730-8317-4CEB-83A6-2575D73359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55E71E-3451-46B0-A913-851A8291A6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48B197-DC60-46CF-A3C0-5884969F4A0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64A84FA-D7C0-4097-90CD-95C37EDC2266}"/>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8" name="Footer Placeholder 7">
            <a:extLst>
              <a:ext uri="{FF2B5EF4-FFF2-40B4-BE49-F238E27FC236}">
                <a16:creationId xmlns:a16="http://schemas.microsoft.com/office/drawing/2014/main" id="{A710E14B-D0A1-4E1F-AF3E-C8B2B94375E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A444B0-400B-416D-A50E-8739882C3E66}"/>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3591013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B81180-E471-450E-80A6-0D20DE5015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A25740B-42C1-4C84-96E0-A5EC8CB7D7A4}"/>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4" name="Footer Placeholder 3">
            <a:extLst>
              <a:ext uri="{FF2B5EF4-FFF2-40B4-BE49-F238E27FC236}">
                <a16:creationId xmlns:a16="http://schemas.microsoft.com/office/drawing/2014/main" id="{8A742BA9-DA4B-4B9F-BDC9-CF0CD9F513E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E59365A-BF40-4CDC-A17C-BFBF38E466FB}"/>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410133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5562B3-9516-457B-A92D-7EEF308F1772}"/>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3" name="Footer Placeholder 2">
            <a:extLst>
              <a:ext uri="{FF2B5EF4-FFF2-40B4-BE49-F238E27FC236}">
                <a16:creationId xmlns:a16="http://schemas.microsoft.com/office/drawing/2014/main" id="{D4893B60-0D04-4A01-9F8F-E740B7FE6D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0EF0698-63B3-4432-9356-1A0AC3DB63AC}"/>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212016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1A4AB-C388-4B31-9006-4BE420C463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A3513C-F571-429A-905C-C9D844F505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748D11-1BF1-43A3-B2FD-1F30714B06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B5EB5C-5C55-4C32-9D76-D3A96BC52E29}"/>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6" name="Footer Placeholder 5">
            <a:extLst>
              <a:ext uri="{FF2B5EF4-FFF2-40B4-BE49-F238E27FC236}">
                <a16:creationId xmlns:a16="http://schemas.microsoft.com/office/drawing/2014/main" id="{4EABBDCB-5505-4059-A5A9-8B8F7387E8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4DE8775-9C11-4623-B228-9999C124A632}"/>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1701963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783EA-4F17-4FFE-BC87-5FFC93CF0E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B775CF-6685-40F7-8AB8-88C34D17C5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EAE8355-D7D4-4066-AA5F-1F28286329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B3E3BE-6FE5-48D4-AC2D-FC68B8CCDA46}"/>
              </a:ext>
            </a:extLst>
          </p:cNvPr>
          <p:cNvSpPr>
            <a:spLocks noGrp="1"/>
          </p:cNvSpPr>
          <p:nvPr>
            <p:ph type="dt" sz="half" idx="10"/>
          </p:nvPr>
        </p:nvSpPr>
        <p:spPr/>
        <p:txBody>
          <a:bodyPr/>
          <a:lstStyle/>
          <a:p>
            <a:fld id="{6B14867D-0390-4D36-A612-5BA2F2CAE595}" type="datetimeFigureOut">
              <a:rPr lang="en-US" smtClean="0"/>
              <a:t>12/11/2020</a:t>
            </a:fld>
            <a:endParaRPr lang="en-US"/>
          </a:p>
        </p:txBody>
      </p:sp>
      <p:sp>
        <p:nvSpPr>
          <p:cNvPr id="6" name="Footer Placeholder 5">
            <a:extLst>
              <a:ext uri="{FF2B5EF4-FFF2-40B4-BE49-F238E27FC236}">
                <a16:creationId xmlns:a16="http://schemas.microsoft.com/office/drawing/2014/main" id="{88D20400-626D-440F-9EAF-E41AF007CE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411140-09A0-46F5-98F1-30E01554A92A}"/>
              </a:ext>
            </a:extLst>
          </p:cNvPr>
          <p:cNvSpPr>
            <a:spLocks noGrp="1"/>
          </p:cNvSpPr>
          <p:nvPr>
            <p:ph type="sldNum" sz="quarter" idx="12"/>
          </p:nvPr>
        </p:nvSpPr>
        <p:spPr/>
        <p:txBody>
          <a:bodyPr/>
          <a:lstStyle/>
          <a:p>
            <a:fld id="{44B775D9-0690-4C6E-BE5B-49FC46C7DF0C}" type="slidenum">
              <a:rPr lang="en-US" smtClean="0"/>
              <a:t>‹#›</a:t>
            </a:fld>
            <a:endParaRPr lang="en-US"/>
          </a:p>
        </p:txBody>
      </p:sp>
    </p:spTree>
    <p:extLst>
      <p:ext uri="{BB962C8B-B14F-4D97-AF65-F5344CB8AC3E}">
        <p14:creationId xmlns:p14="http://schemas.microsoft.com/office/powerpoint/2010/main" val="1907698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AE7C76-5DC6-4F01-B18A-AE579728D4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FAEC7B-3232-4DBF-B753-5C8A14DCC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2BB9D6-AF42-490B-9DF8-2093DF4496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14867D-0390-4D36-A612-5BA2F2CAE595}" type="datetimeFigureOut">
              <a:rPr lang="en-US" smtClean="0"/>
              <a:t>12/11/2020</a:t>
            </a:fld>
            <a:endParaRPr lang="en-US"/>
          </a:p>
        </p:txBody>
      </p:sp>
      <p:sp>
        <p:nvSpPr>
          <p:cNvPr id="5" name="Footer Placeholder 4">
            <a:extLst>
              <a:ext uri="{FF2B5EF4-FFF2-40B4-BE49-F238E27FC236}">
                <a16:creationId xmlns:a16="http://schemas.microsoft.com/office/drawing/2014/main" id="{3C8232AD-7306-42F9-AC33-1E016A8065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42E20E-391B-42A4-8665-4A38B625B0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775D9-0690-4C6E-BE5B-49FC46C7DF0C}" type="slidenum">
              <a:rPr lang="en-US" smtClean="0"/>
              <a:t>‹#›</a:t>
            </a:fld>
            <a:endParaRPr lang="en-US"/>
          </a:p>
        </p:txBody>
      </p:sp>
    </p:spTree>
    <p:extLst>
      <p:ext uri="{BB962C8B-B14F-4D97-AF65-F5344CB8AC3E}">
        <p14:creationId xmlns:p14="http://schemas.microsoft.com/office/powerpoint/2010/main" val="4226235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84106-6CA9-47FF-8EE2-1A1ABA23AC2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58CD15E-A8B7-400D-8E01-39079D6E1E9E}"/>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061424C2-7F92-4E5C-8BA4-F5113C7A0B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7" name="TextBox 6">
            <a:extLst>
              <a:ext uri="{FF2B5EF4-FFF2-40B4-BE49-F238E27FC236}">
                <a16:creationId xmlns:a16="http://schemas.microsoft.com/office/drawing/2014/main" id="{EA69F96F-ECBE-4505-BE15-27D59F69EE51}"/>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3B1E2A3E-DF7C-4792-9539-0383211C5FC6}"/>
              </a:ext>
            </a:extLst>
          </p:cNvPr>
          <p:cNvSpPr txBox="1"/>
          <p:nvPr/>
        </p:nvSpPr>
        <p:spPr>
          <a:xfrm>
            <a:off x="1531714" y="5258348"/>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2: </a:t>
            </a:r>
            <a:r>
              <a:rPr lang="en-US" sz="2800" b="1" dirty="0">
                <a:latin typeface="Times New Roman" panose="02020603050405020304" pitchFamily="18" charset="0"/>
                <a:cs typeface="Times New Roman" panose="02020603050405020304" pitchFamily="18" charset="0"/>
              </a:rPr>
              <a:t>Preparation and application of organic inputs</a:t>
            </a:r>
          </a:p>
          <a:p>
            <a:r>
              <a:rPr lang="en-US" sz="2800" b="1" dirty="0">
                <a:solidFill>
                  <a:srgbClr val="FF0000"/>
                </a:solidFill>
                <a:latin typeface="Times New Roman" panose="02020603050405020304" pitchFamily="18" charset="0"/>
                <a:cs typeface="Times New Roman" panose="02020603050405020304" pitchFamily="18" charset="0"/>
              </a:rPr>
              <a:t>Session 6: </a:t>
            </a:r>
            <a:r>
              <a:rPr lang="en-IN" sz="2800" b="1" dirty="0">
                <a:effectLst/>
                <a:latin typeface="Times New Roman" panose="02020603050405020304" pitchFamily="18" charset="0"/>
                <a:ea typeface="Calibri" panose="020F0502020204030204" pitchFamily="34" charset="0"/>
              </a:rPr>
              <a:t>Preparation of enriched compost</a:t>
            </a:r>
            <a:endParaRPr lang="en-US" sz="2800" b="1" dirty="0">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6978" y="1600200"/>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97407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BF43D-98B3-449E-B839-8964F9524C1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7DBF97-6A89-4C2B-9203-7B177A1FFA3B}"/>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66EC6D0E-4C31-44A7-B812-5A2699865B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5" name="TextBox 4">
            <a:extLst>
              <a:ext uri="{FF2B5EF4-FFF2-40B4-BE49-F238E27FC236}">
                <a16:creationId xmlns:a16="http://schemas.microsoft.com/office/drawing/2014/main" id="{2759A4A5-AE29-4953-B557-B45C17910E8A}"/>
              </a:ext>
            </a:extLst>
          </p:cNvPr>
          <p:cNvSpPr txBox="1"/>
          <p:nvPr/>
        </p:nvSpPr>
        <p:spPr>
          <a:xfrm>
            <a:off x="2715064" y="72737"/>
            <a:ext cx="8413652" cy="584775"/>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lang="en-US" sz="3200" dirty="0">
                <a:latin typeface="Times New Roman" panose="02020603050405020304" pitchFamily="18" charset="0"/>
                <a:cs typeface="Times New Roman" panose="02020603050405020304" pitchFamily="18" charset="0"/>
              </a:rPr>
              <a:t>Compost</a:t>
            </a:r>
          </a:p>
        </p:txBody>
      </p:sp>
      <p:sp>
        <p:nvSpPr>
          <p:cNvPr id="6" name="TextBox 5">
            <a:extLst>
              <a:ext uri="{FF2B5EF4-FFF2-40B4-BE49-F238E27FC236}">
                <a16:creationId xmlns:a16="http://schemas.microsoft.com/office/drawing/2014/main" id="{CC400BB8-17F9-4B64-8405-FDEFC2F31BAD}"/>
              </a:ext>
            </a:extLst>
          </p:cNvPr>
          <p:cNvSpPr txBox="1"/>
          <p:nvPr/>
        </p:nvSpPr>
        <p:spPr>
          <a:xfrm>
            <a:off x="3432517" y="1690688"/>
            <a:ext cx="6443003" cy="3606436"/>
          </a:xfrm>
          <a:prstGeom prst="rect">
            <a:avLst/>
          </a:prstGeom>
          <a:noFill/>
        </p:spPr>
        <p:txBody>
          <a:bodyPr wrap="square" rtlCol="0">
            <a:spAutoFit/>
          </a:bodyPr>
          <a:lstStyle/>
          <a:p>
            <a:pPr marL="457200" marR="0" algn="just">
              <a:lnSpc>
                <a:spcPct val="150000"/>
              </a:lnSpc>
              <a:spcBef>
                <a:spcPts val="0"/>
              </a:spcBef>
              <a:spcAft>
                <a:spcPts val="1000"/>
              </a:spcAft>
            </a:pPr>
            <a:r>
              <a:rPr lang="en-IN" sz="2400" b="1" dirty="0">
                <a:effectLst/>
                <a:latin typeface="Times New Roman" panose="02020603050405020304" pitchFamily="18" charset="0"/>
                <a:ea typeface="Calibri" panose="020F0502020204030204" pitchFamily="34" charset="0"/>
                <a:cs typeface="Times New Roman" panose="02020603050405020304" pitchFamily="18" charset="0"/>
              </a:rPr>
              <a:t>Composting: </a:t>
            </a:r>
          </a:p>
          <a:p>
            <a:pPr marL="45720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Composting is the natural process of 'rotting' or decomposition of organic matter by microorganisms under controlled conditions.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lvl="1" algn="just">
              <a:lnSpc>
                <a:spcPct val="150000"/>
              </a:lnSpc>
            </a:pPr>
            <a:r>
              <a:rPr lang="en-IN" sz="2400" b="1" dirty="0">
                <a:effectLst/>
                <a:latin typeface="Times New Roman" panose="02020603050405020304" pitchFamily="18" charset="0"/>
                <a:ea typeface="Calibri" panose="020F0502020204030204" pitchFamily="34" charset="0"/>
                <a:cs typeface="Times New Roman" panose="02020603050405020304" pitchFamily="18" charset="0"/>
              </a:rPr>
              <a:t>Compost: </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A mass of rotted organic matter made from waste is called compost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5451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BFDF5-D9C3-46A5-A792-3C5FFB40DB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60C840-A42F-4E3F-8118-0E64CD2AF07C}"/>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55598960-0FB1-4EB7-A839-1153149C2C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4" name="TextBox 3">
            <a:extLst>
              <a:ext uri="{FF2B5EF4-FFF2-40B4-BE49-F238E27FC236}">
                <a16:creationId xmlns:a16="http://schemas.microsoft.com/office/drawing/2014/main" id="{4E555B65-2AC2-4665-BB05-9712D63B2084}"/>
              </a:ext>
            </a:extLst>
          </p:cNvPr>
          <p:cNvSpPr txBox="1"/>
          <p:nvPr/>
        </p:nvSpPr>
        <p:spPr>
          <a:xfrm>
            <a:off x="4642338" y="759655"/>
            <a:ext cx="4171335" cy="461665"/>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pPr algn="ctr"/>
            <a:r>
              <a:rPr lang="en-US" sz="2400" dirty="0">
                <a:latin typeface="Times New Roman" panose="02020603050405020304" pitchFamily="18" charset="0"/>
                <a:cs typeface="Times New Roman" panose="02020603050405020304" pitchFamily="18" charset="0"/>
              </a:rPr>
              <a:t>Importance of enriched compost</a:t>
            </a:r>
          </a:p>
        </p:txBody>
      </p:sp>
      <p:sp>
        <p:nvSpPr>
          <p:cNvPr id="5" name="TextBox 4">
            <a:extLst>
              <a:ext uri="{FF2B5EF4-FFF2-40B4-BE49-F238E27FC236}">
                <a16:creationId xmlns:a16="http://schemas.microsoft.com/office/drawing/2014/main" id="{EC22B816-133A-4931-B39D-7A2590E481B0}"/>
              </a:ext>
            </a:extLst>
          </p:cNvPr>
          <p:cNvSpPr txBox="1"/>
          <p:nvPr/>
        </p:nvSpPr>
        <p:spPr>
          <a:xfrm>
            <a:off x="3010487" y="1690688"/>
            <a:ext cx="8343314" cy="4832092"/>
          </a:xfrm>
          <a:prstGeom prst="rect">
            <a:avLst/>
          </a:prstGeom>
          <a:noFill/>
        </p:spPr>
        <p:txBody>
          <a:bodyPr wrap="square" rtlCol="0">
            <a:spAutoFit/>
          </a:bodyPr>
          <a:lstStyle/>
          <a:p>
            <a:pPr algn="just"/>
            <a:r>
              <a:rPr lang="en-IN" sz="2200" dirty="0">
                <a:effectLst/>
                <a:latin typeface="Times New Roman" panose="02020603050405020304" pitchFamily="18" charset="0"/>
                <a:ea typeface="Calibri" panose="020F0502020204030204" pitchFamily="34" charset="0"/>
              </a:rPr>
              <a:t>Composts are bulky in nature with low analytical value and having no definite composition. Therefore, supply of nutrients to crops by only composts is difficult and it can be done if composts are enriched nutritionally. </a:t>
            </a:r>
          </a:p>
          <a:p>
            <a:pPr algn="just"/>
            <a:endParaRPr lang="en-IN" sz="2200" dirty="0">
              <a:latin typeface="Times New Roman" panose="02020603050405020304" pitchFamily="18" charset="0"/>
            </a:endParaRPr>
          </a:p>
          <a:p>
            <a:pPr algn="just"/>
            <a:r>
              <a:rPr lang="en-IN" sz="2200" dirty="0">
                <a:solidFill>
                  <a:srgbClr val="000000"/>
                </a:solidFill>
                <a:effectLst/>
                <a:latin typeface="Times New Roman" panose="02020603050405020304" pitchFamily="18" charset="0"/>
                <a:ea typeface="Calibri" panose="020F0502020204030204" pitchFamily="34" charset="0"/>
              </a:rPr>
              <a:t>The nutrient content of composts can be enriched by mixing additives which may be of bio origin and thus enriched composts can be made for using in organic farming. </a:t>
            </a:r>
          </a:p>
          <a:p>
            <a:pPr algn="just"/>
            <a:endParaRPr lang="en-IN" sz="2200" dirty="0">
              <a:solidFill>
                <a:srgbClr val="000000"/>
              </a:solidFill>
              <a:latin typeface="Times New Roman" panose="02020603050405020304" pitchFamily="18" charset="0"/>
            </a:endParaRPr>
          </a:p>
          <a:p>
            <a:pPr algn="just"/>
            <a:r>
              <a:rPr lang="en-IN" sz="2200" dirty="0">
                <a:effectLst/>
                <a:latin typeface="Times New Roman" panose="02020603050405020304" pitchFamily="18" charset="0"/>
                <a:ea typeface="Calibri" panose="020F0502020204030204" pitchFamily="34" charset="0"/>
              </a:rPr>
              <a:t>A phospho-compost, thus, can be developed using phosphate solubilizing microorganisms, namely, </a:t>
            </a:r>
            <a:r>
              <a:rPr lang="en-IN" sz="2200" i="1" dirty="0">
                <a:effectLst/>
                <a:latin typeface="Times New Roman" panose="02020603050405020304" pitchFamily="18" charset="0"/>
                <a:ea typeface="Calibri" panose="020F0502020204030204" pitchFamily="34" charset="0"/>
              </a:rPr>
              <a:t>Aspergillus awamori</a:t>
            </a:r>
            <a:r>
              <a:rPr lang="en-IN" sz="2200" dirty="0">
                <a:effectLst/>
                <a:latin typeface="Times New Roman" panose="02020603050405020304" pitchFamily="18" charset="0"/>
                <a:ea typeface="Calibri" panose="020F0502020204030204" pitchFamily="34" charset="0"/>
              </a:rPr>
              <a:t>, </a:t>
            </a:r>
            <a:r>
              <a:rPr lang="en-IN" sz="2200" i="1" dirty="0">
                <a:effectLst/>
                <a:latin typeface="Times New Roman" panose="02020603050405020304" pitchFamily="18" charset="0"/>
                <a:ea typeface="Calibri" panose="020F0502020204030204" pitchFamily="34" charset="0"/>
              </a:rPr>
              <a:t>Pseudomonas </a:t>
            </a:r>
            <a:r>
              <a:rPr lang="en-IN" sz="2200" i="1" dirty="0" err="1">
                <a:effectLst/>
                <a:latin typeface="Times New Roman" panose="02020603050405020304" pitchFamily="18" charset="0"/>
                <a:ea typeface="Calibri" panose="020F0502020204030204" pitchFamily="34" charset="0"/>
              </a:rPr>
              <a:t>straita</a:t>
            </a:r>
            <a:r>
              <a:rPr lang="en-IN" sz="2200" i="1" dirty="0">
                <a:effectLst/>
                <a:latin typeface="Times New Roman" panose="02020603050405020304" pitchFamily="18" charset="0"/>
                <a:ea typeface="Calibri" panose="020F0502020204030204" pitchFamily="34" charset="0"/>
              </a:rPr>
              <a:t> </a:t>
            </a:r>
            <a:r>
              <a:rPr lang="en-IN" sz="2200" dirty="0">
                <a:effectLst/>
                <a:latin typeface="Times New Roman" panose="02020603050405020304" pitchFamily="18" charset="0"/>
                <a:ea typeface="Calibri" panose="020F0502020204030204" pitchFamily="34" charset="0"/>
              </a:rPr>
              <a:t>and </a:t>
            </a:r>
            <a:r>
              <a:rPr lang="en-IN" sz="2200" i="1" dirty="0">
                <a:effectLst/>
                <a:latin typeface="Times New Roman" panose="02020603050405020304" pitchFamily="18" charset="0"/>
                <a:ea typeface="Calibri" panose="020F0502020204030204" pitchFamily="34" charset="0"/>
              </a:rPr>
              <a:t>Bacillus megaterium</a:t>
            </a:r>
            <a:r>
              <a:rPr lang="en-IN" sz="2200" dirty="0">
                <a:effectLst/>
                <a:latin typeface="Times New Roman" panose="02020603050405020304" pitchFamily="18" charset="0"/>
                <a:ea typeface="Calibri" panose="020F0502020204030204" pitchFamily="34" charset="0"/>
              </a:rPr>
              <a:t>; rock phosphate and organic-wastes to increase the nutritive value compared to traditional compost</a:t>
            </a:r>
            <a:endParaRPr lang="en-US" sz="2200" dirty="0"/>
          </a:p>
        </p:txBody>
      </p:sp>
    </p:spTree>
    <p:extLst>
      <p:ext uri="{BB962C8B-B14F-4D97-AF65-F5344CB8AC3E}">
        <p14:creationId xmlns:p14="http://schemas.microsoft.com/office/powerpoint/2010/main" val="367297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DF5ED-2583-4A5D-AB4E-9222176E119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29CA415-C4C8-455B-8D5F-987AD07F59C2}"/>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7303D910-5B56-41E2-B2AA-28E7024079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0E8E54CC-B9E3-436E-93FF-52C64A599FFD}"/>
              </a:ext>
            </a:extLst>
          </p:cNvPr>
          <p:cNvSpPr txBox="1"/>
          <p:nvPr/>
        </p:nvSpPr>
        <p:spPr>
          <a:xfrm>
            <a:off x="2475913" y="1298704"/>
            <a:ext cx="9270610" cy="4878259"/>
          </a:xfrm>
          <a:prstGeom prst="rect">
            <a:avLst/>
          </a:prstGeom>
          <a:noFill/>
        </p:spPr>
        <p:txBody>
          <a:bodyPr wrap="square" rtlCol="0">
            <a:spAutoFit/>
          </a:bodyPr>
          <a:lstStyle/>
          <a:p>
            <a:pPr marL="457200" marR="0" algn="just">
              <a:lnSpc>
                <a:spcPct val="150000"/>
              </a:lnSpc>
              <a:spcBef>
                <a:spcPts val="600"/>
              </a:spcBef>
              <a:spcAft>
                <a:spcPts val="0"/>
              </a:spcAft>
            </a:pPr>
            <a:r>
              <a:rPr lang="en-US" sz="2400" b="1" dirty="0">
                <a:solidFill>
                  <a:srgbClr val="000000"/>
                </a:solidFill>
                <a:effectLst/>
                <a:latin typeface="Times New Roman" panose="02020603050405020304" pitchFamily="18" charset="0"/>
                <a:ea typeface="Times New Roman" panose="02020603050405020304" pitchFamily="18" charset="0"/>
              </a:rPr>
              <a:t>For the production of one </a:t>
            </a:r>
            <a:r>
              <a:rPr lang="en-US" sz="2400" b="1" dirty="0" err="1">
                <a:solidFill>
                  <a:srgbClr val="000000"/>
                </a:solidFill>
                <a:effectLst/>
                <a:latin typeface="Times New Roman" panose="02020603050405020304" pitchFamily="18" charset="0"/>
                <a:ea typeface="Times New Roman" panose="02020603050405020304" pitchFamily="18" charset="0"/>
              </a:rPr>
              <a:t>tonne</a:t>
            </a:r>
            <a:r>
              <a:rPr lang="en-US" sz="2400" b="1" dirty="0">
                <a:solidFill>
                  <a:srgbClr val="000000"/>
                </a:solidFill>
                <a:effectLst/>
                <a:latin typeface="Times New Roman" panose="02020603050405020304" pitchFamily="18" charset="0"/>
                <a:ea typeface="Times New Roman" panose="02020603050405020304" pitchFamily="18" charset="0"/>
              </a:rPr>
              <a:t> of phosphorous-compost following ingredients are required:</a:t>
            </a:r>
          </a:p>
          <a:p>
            <a:pPr marL="457200" marR="0" algn="just">
              <a:lnSpc>
                <a:spcPct val="150000"/>
              </a:lnSpc>
              <a:spcBef>
                <a:spcPts val="600"/>
              </a:spcBef>
              <a:spcAft>
                <a:spcPts val="0"/>
              </a:spcAft>
            </a:pPr>
            <a:endParaRPr lang="en-US" sz="2400" b="1" dirty="0">
              <a:solidFill>
                <a:srgbClr val="000000"/>
              </a:solidFill>
              <a:effectLst/>
              <a:latin typeface="Times New Roman" panose="02020603050405020304" pitchFamily="18" charset="0"/>
              <a:ea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Organic/ vegetable wastes/straw 	: 1900 kg</a:t>
            </a:r>
          </a:p>
          <a:p>
            <a:pPr marL="342900" marR="0" lvl="0" indent="-342900" algn="just">
              <a:lnSpc>
                <a:spcPct val="150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Cow-dung (dry weight basis)		: 200 kg </a:t>
            </a:r>
          </a:p>
          <a:p>
            <a:pPr marL="342900" marR="0" lvl="0" indent="-342900" algn="just">
              <a:lnSpc>
                <a:spcPct val="150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Rock phosphate (18% P</a:t>
            </a:r>
            <a:r>
              <a:rPr lang="en-US" sz="2400" baseline="-25000" dirty="0">
                <a:solidFill>
                  <a:srgbClr val="000000"/>
                </a:solidFill>
                <a:effectLst/>
                <a:latin typeface="Times New Roman" panose="02020603050405020304" pitchFamily="18" charset="0"/>
                <a:ea typeface="Times New Roman" panose="02020603050405020304" pitchFamily="18" charset="0"/>
              </a:rPr>
              <a:t>2</a:t>
            </a:r>
            <a:r>
              <a:rPr lang="en-US" sz="2400" dirty="0">
                <a:solidFill>
                  <a:srgbClr val="000000"/>
                </a:solidFill>
                <a:effectLst/>
                <a:latin typeface="Times New Roman" panose="02020603050405020304" pitchFamily="18" charset="0"/>
                <a:ea typeface="Times New Roman" panose="02020603050405020304" pitchFamily="18" charset="0"/>
              </a:rPr>
              <a:t>O</a:t>
            </a:r>
            <a:r>
              <a:rPr lang="en-US" sz="2400" baseline="-25000" dirty="0">
                <a:solidFill>
                  <a:srgbClr val="000000"/>
                </a:solidFill>
                <a:effectLst/>
                <a:latin typeface="Times New Roman" panose="02020603050405020304" pitchFamily="18" charset="0"/>
                <a:ea typeface="Times New Roman" panose="02020603050405020304" pitchFamily="18" charset="0"/>
              </a:rPr>
              <a:t>5</a:t>
            </a:r>
            <a:r>
              <a:rPr lang="en-US" sz="2400" dirty="0">
                <a:solidFill>
                  <a:srgbClr val="000000"/>
                </a:solidFill>
                <a:effectLst/>
                <a:latin typeface="Times New Roman" panose="02020603050405020304" pitchFamily="18" charset="0"/>
                <a:ea typeface="Times New Roman" panose="02020603050405020304" pitchFamily="18" charset="0"/>
              </a:rPr>
              <a:t>)		: 250 kg </a:t>
            </a:r>
          </a:p>
          <a:p>
            <a:pPr marL="342900" marR="0" lvl="0" indent="-342900" algn="just">
              <a:lnSpc>
                <a:spcPct val="150000"/>
              </a:lnSpc>
              <a:spcBef>
                <a:spcPts val="0"/>
              </a:spcBef>
              <a:spcAft>
                <a:spcPts val="0"/>
              </a:spcAft>
              <a:buFont typeface="Symbol" panose="05050102010706020507" pitchFamily="18" charset="2"/>
              <a:buChar char=""/>
            </a:pPr>
            <a:r>
              <a:rPr lang="en-US" sz="2400" dirty="0">
                <a:solidFill>
                  <a:srgbClr val="000000"/>
                </a:solidFill>
                <a:effectLst/>
                <a:latin typeface="Times New Roman" panose="02020603050405020304" pitchFamily="18" charset="0"/>
                <a:ea typeface="Times New Roman" panose="02020603050405020304" pitchFamily="18" charset="0"/>
              </a:rPr>
              <a:t>Bio-inoculants			: 400ml liquid cultures	</a:t>
            </a:r>
          </a:p>
          <a:p>
            <a:pPr marL="457200" marR="0" algn="just">
              <a:lnSpc>
                <a:spcPct val="150000"/>
              </a:lnSpc>
              <a:spcBef>
                <a:spcPts val="0"/>
              </a:spcBef>
              <a:spcAft>
                <a:spcPts val="0"/>
              </a:spcAft>
            </a:pPr>
            <a:r>
              <a:rPr lang="en-US" sz="2400" i="1" dirty="0">
                <a:solidFill>
                  <a:srgbClr val="000000"/>
                </a:solidFill>
                <a:effectLst/>
                <a:latin typeface="Times New Roman" panose="02020603050405020304" pitchFamily="18" charset="0"/>
                <a:ea typeface="Times New Roman" panose="02020603050405020304" pitchFamily="18" charset="0"/>
              </a:rPr>
              <a:t>(Aspergillus awamori, Pseudomonas </a:t>
            </a:r>
            <a:r>
              <a:rPr lang="en-US" sz="2400" i="1" dirty="0" err="1">
                <a:solidFill>
                  <a:srgbClr val="000000"/>
                </a:solidFill>
                <a:effectLst/>
                <a:latin typeface="Times New Roman" panose="02020603050405020304" pitchFamily="18" charset="0"/>
                <a:ea typeface="Times New Roman" panose="02020603050405020304" pitchFamily="18" charset="0"/>
              </a:rPr>
              <a:t>straita</a:t>
            </a:r>
            <a:r>
              <a:rPr lang="en-US" sz="2400" dirty="0">
                <a:solidFill>
                  <a:srgbClr val="000000"/>
                </a:solidFill>
                <a:effectLst/>
                <a:latin typeface="Times New Roman" panose="02020603050405020304" pitchFamily="18" charset="0"/>
                <a:ea typeface="Times New Roman" panose="02020603050405020304" pitchFamily="18" charset="0"/>
              </a:rPr>
              <a:t> and </a:t>
            </a:r>
            <a:r>
              <a:rPr lang="en-US" sz="2400" i="1" dirty="0">
                <a:solidFill>
                  <a:srgbClr val="000000"/>
                </a:solidFill>
                <a:effectLst/>
                <a:latin typeface="Times New Roman" panose="02020603050405020304" pitchFamily="18" charset="0"/>
                <a:ea typeface="Times New Roman" panose="02020603050405020304" pitchFamily="18" charset="0"/>
              </a:rPr>
              <a:t>Bacillus megaterium</a:t>
            </a:r>
            <a:r>
              <a:rPr lang="en-US" sz="2000" i="1" dirty="0">
                <a:solidFill>
                  <a:srgbClr val="000000"/>
                </a:solidFill>
                <a:effectLst/>
                <a:latin typeface="Times New Roman" panose="02020603050405020304" pitchFamily="18" charset="0"/>
                <a:ea typeface="Times New Roman" panose="02020603050405020304" pitchFamily="18" charset="0"/>
              </a:rPr>
              <a:t>)</a:t>
            </a:r>
            <a:endParaRPr lang="en-US" sz="2000" dirty="0">
              <a:solidFill>
                <a:srgbClr val="000000"/>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530271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EC318-369A-421E-8E4F-06DE97CABDD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9EA9668-82BC-4F12-9F79-5D0AB392AA2B}"/>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FD403990-C701-47A5-90BC-BAC0F6CB59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988B0A36-9792-4DCA-A10D-AE433AB0780A}"/>
              </a:ext>
            </a:extLst>
          </p:cNvPr>
          <p:cNvSpPr txBox="1"/>
          <p:nvPr/>
        </p:nvSpPr>
        <p:spPr>
          <a:xfrm>
            <a:off x="2728518" y="682001"/>
            <a:ext cx="8625282" cy="6412012"/>
          </a:xfrm>
          <a:prstGeom prst="rect">
            <a:avLst/>
          </a:prstGeom>
          <a:noFill/>
        </p:spPr>
        <p:txBody>
          <a:bodyPr wrap="square" rtlCol="0">
            <a:spAutoFit/>
          </a:bodyPr>
          <a:lstStyle/>
          <a:p>
            <a:pPr marL="400050" marR="0" indent="-285750">
              <a:lnSpc>
                <a:spcPct val="150000"/>
              </a:lnSpc>
              <a:spcBef>
                <a:spcPts val="0"/>
              </a:spcBef>
              <a:spcAft>
                <a:spcPts val="1000"/>
              </a:spcAft>
            </a:pPr>
            <a:r>
              <a:rPr lang="en-IN" sz="2200" b="1" dirty="0">
                <a:effectLst/>
                <a:latin typeface="Times New Roman" panose="02020603050405020304" pitchFamily="18" charset="0"/>
                <a:ea typeface="Calibri" panose="020F0502020204030204" pitchFamily="34" charset="0"/>
                <a:cs typeface="Times New Roman" panose="02020603050405020304" pitchFamily="18" charset="0"/>
              </a:rPr>
              <a:t>Method of preparation</a:t>
            </a:r>
            <a:r>
              <a:rPr lang="en-IN" sz="1800" b="1" dirty="0">
                <a:effectLst/>
                <a:latin typeface="Times New Roman" panose="02020603050405020304" pitchFamily="18" charset="0"/>
                <a:ea typeface="Calibri" panose="020F0502020204030204" pitchFamily="34" charset="0"/>
                <a:cs typeface="Times New Roman" panose="02020603050405020304" pitchFamily="18" charset="0"/>
              </a:rPr>
              <a:t>:</a:t>
            </a:r>
          </a:p>
          <a:p>
            <a:pPr marL="400050" marR="0" indent="-285750">
              <a:lnSpc>
                <a:spcPct val="150000"/>
              </a:lnSpc>
              <a:spcBef>
                <a:spcPts val="0"/>
              </a:spcBef>
              <a:spcAft>
                <a:spcPts val="10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600"/>
              </a:spcAft>
              <a:buFont typeface="Symbol" panose="05050102010706020507" pitchFamily="18" charset="2"/>
              <a:buChar char=""/>
            </a:pPr>
            <a:r>
              <a:rPr lang="en-US" sz="2200" dirty="0">
                <a:solidFill>
                  <a:srgbClr val="000000"/>
                </a:solidFill>
                <a:effectLst/>
                <a:latin typeface="Times New Roman" panose="02020603050405020304" pitchFamily="18" charset="0"/>
                <a:ea typeface="Times New Roman" panose="02020603050405020304" pitchFamily="18" charset="0"/>
              </a:rPr>
              <a:t>At the bottom of the pit, hard, woody materials such as sticks, bamboo sticks etc. of 15 cm thick and 3 m width and 3 m length has to be kept.</a:t>
            </a:r>
          </a:p>
          <a:p>
            <a:pPr marL="342900" marR="0" lvl="0" indent="-342900" algn="just">
              <a:lnSpc>
                <a:spcPct val="150000"/>
              </a:lnSpc>
              <a:spcBef>
                <a:spcPts val="0"/>
              </a:spcBef>
              <a:spcAft>
                <a:spcPts val="600"/>
              </a:spcAft>
              <a:buFont typeface="Symbol" panose="05050102010706020507" pitchFamily="18" charset="2"/>
              <a:buChar char=""/>
            </a:pPr>
            <a:r>
              <a:rPr lang="en-US" sz="2200" dirty="0">
                <a:solidFill>
                  <a:srgbClr val="000000"/>
                </a:solidFill>
                <a:effectLst/>
                <a:latin typeface="Times New Roman" panose="02020603050405020304" pitchFamily="18" charset="0"/>
                <a:ea typeface="Times New Roman" panose="02020603050405020304" pitchFamily="18" charset="0"/>
              </a:rPr>
              <a:t>Different organic wastes are to be placed to a thickness of 30 cm over the base woody material.</a:t>
            </a:r>
          </a:p>
          <a:p>
            <a:pPr marL="342900" marR="0" lvl="0" indent="-342900" algn="just">
              <a:lnSpc>
                <a:spcPct val="150000"/>
              </a:lnSpc>
              <a:spcBef>
                <a:spcPts val="0"/>
              </a:spcBef>
              <a:spcAft>
                <a:spcPts val="600"/>
              </a:spcAft>
              <a:buFont typeface="Symbol" panose="05050102010706020507" pitchFamily="18" charset="2"/>
              <a:buChar char=""/>
            </a:pPr>
            <a:r>
              <a:rPr lang="en-US" sz="2200" dirty="0">
                <a:solidFill>
                  <a:srgbClr val="000000"/>
                </a:solidFill>
                <a:effectLst/>
                <a:latin typeface="Times New Roman" panose="02020603050405020304" pitchFamily="18" charset="0"/>
                <a:ea typeface="Times New Roman" panose="02020603050405020304" pitchFamily="18" charset="0"/>
              </a:rPr>
              <a:t>Then the slurry prepared by mixing cow dung and rock phosphate should be sprinkled over the crop residues to moisten the material. </a:t>
            </a:r>
          </a:p>
          <a:p>
            <a:pPr marL="342900" marR="0" lvl="0" indent="-342900" algn="just">
              <a:lnSpc>
                <a:spcPct val="150000"/>
              </a:lnSpc>
              <a:spcBef>
                <a:spcPts val="0"/>
              </a:spcBef>
              <a:spcAft>
                <a:spcPts val="600"/>
              </a:spcAft>
              <a:buFont typeface="Symbol" panose="05050102010706020507" pitchFamily="18" charset="2"/>
              <a:buChar char=""/>
            </a:pPr>
            <a:r>
              <a:rPr lang="en-US" sz="2200" dirty="0">
                <a:solidFill>
                  <a:srgbClr val="000000"/>
                </a:solidFill>
                <a:effectLst/>
                <a:latin typeface="Times New Roman" panose="02020603050405020304" pitchFamily="18" charset="0"/>
                <a:ea typeface="Times New Roman" panose="02020603050405020304" pitchFamily="18" charset="0"/>
              </a:rPr>
              <a:t>Another layer of crop residue can be given after and moistened it with slurry. </a:t>
            </a:r>
          </a:p>
          <a:p>
            <a:pPr marR="0" lvl="0" algn="just">
              <a:lnSpc>
                <a:spcPct val="150000"/>
              </a:lnSpc>
              <a:spcBef>
                <a:spcPts val="0"/>
              </a:spcBef>
              <a:spcAft>
                <a:spcPts val="600"/>
              </a:spcAft>
            </a:pPr>
            <a:r>
              <a:rPr lang="en-US" dirty="0">
                <a:solidFill>
                  <a:srgbClr val="000000"/>
                </a:solidFill>
                <a:latin typeface="Times New Roman" panose="02020603050405020304" pitchFamily="18" charset="0"/>
                <a:ea typeface="Times New Roman" panose="02020603050405020304" pitchFamily="18" charset="0"/>
              </a:rPr>
              <a:t>							(Contd..)</a:t>
            </a:r>
            <a:endParaRPr lang="en-US" sz="1800" dirty="0">
              <a:solidFill>
                <a:srgbClr val="000000"/>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560876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D0216-F79D-4726-B1BE-B63481E4DEB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2469775-0072-4351-B690-4F973A9A585B}"/>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10F7BFC7-7489-4EA9-8727-6F91BB4749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C84F19BA-F362-4DDA-9BE2-DB73D7DE904B}"/>
              </a:ext>
            </a:extLst>
          </p:cNvPr>
          <p:cNvSpPr txBox="1"/>
          <p:nvPr/>
        </p:nvSpPr>
        <p:spPr>
          <a:xfrm>
            <a:off x="2455594" y="1322229"/>
            <a:ext cx="9192456" cy="5170646"/>
          </a:xfrm>
          <a:prstGeom prst="rect">
            <a:avLst/>
          </a:prstGeom>
          <a:noFill/>
        </p:spPr>
        <p:txBody>
          <a:bodyPr wrap="square" rtlCol="0">
            <a:spAutoFit/>
          </a:bodyPr>
          <a:lstStyle/>
          <a:p>
            <a:pPr marL="342900" marR="0" lvl="0" indent="-342900" algn="just">
              <a:lnSpc>
                <a:spcPct val="150000"/>
              </a:lnSpc>
              <a:spcBef>
                <a:spcPts val="0"/>
              </a:spcBef>
              <a:spcAft>
                <a:spcPts val="600"/>
              </a:spcAft>
              <a:buFont typeface="Symbol" panose="05050102010706020507" pitchFamily="18" charset="2"/>
              <a:buChar char=""/>
            </a:pPr>
            <a:r>
              <a:rPr lang="en-US" sz="2200" dirty="0">
                <a:solidFill>
                  <a:srgbClr val="000000"/>
                </a:solidFill>
                <a:effectLst/>
                <a:latin typeface="Times New Roman" panose="02020603050405020304" pitchFamily="18" charset="0"/>
                <a:ea typeface="Times New Roman" panose="02020603050405020304" pitchFamily="18" charset="0"/>
              </a:rPr>
              <a:t>Heaping of crop residue (30 cm) and slurry will be continued until the heap is 1.5 m high. Water can be added to the heap so that moisture remains about 60 to 70%. </a:t>
            </a:r>
          </a:p>
          <a:p>
            <a:pPr marL="342900" marR="0" lvl="0" indent="-342900" algn="just">
              <a:lnSpc>
                <a:spcPct val="150000"/>
              </a:lnSpc>
              <a:spcBef>
                <a:spcPts val="0"/>
              </a:spcBef>
              <a:spcAft>
                <a:spcPts val="600"/>
              </a:spcAft>
              <a:buFont typeface="Symbol" panose="05050102010706020507" pitchFamily="18" charset="2"/>
              <a:buChar char=""/>
            </a:pPr>
            <a:r>
              <a:rPr lang="en-US" sz="2200" dirty="0">
                <a:solidFill>
                  <a:srgbClr val="000000"/>
                </a:solidFill>
                <a:effectLst/>
                <a:latin typeface="Times New Roman" panose="02020603050405020304" pitchFamily="18" charset="0"/>
                <a:ea typeface="Times New Roman" panose="02020603050405020304" pitchFamily="18" charset="0"/>
              </a:rPr>
              <a:t>Then the heap should be covered soil or polythene sheet and mixed the materials after 15 days. Generally, two turnings are given after 30 &amp; 45 days. Sufficient water can be added at each turning to maintain the moisture content about 60-70%. </a:t>
            </a:r>
          </a:p>
          <a:p>
            <a:pPr marL="342900" marR="0" lvl="0" indent="-342900" algn="just">
              <a:lnSpc>
                <a:spcPct val="150000"/>
              </a:lnSpc>
              <a:spcBef>
                <a:spcPts val="0"/>
              </a:spcBef>
              <a:spcAft>
                <a:spcPts val="600"/>
              </a:spcAft>
              <a:buFont typeface="Symbol" panose="05050102010706020507" pitchFamily="18" charset="2"/>
              <a:buChar char=""/>
            </a:pPr>
            <a:r>
              <a:rPr lang="en-US" sz="2200" dirty="0">
                <a:solidFill>
                  <a:srgbClr val="000000"/>
                </a:solidFill>
                <a:effectLst/>
                <a:latin typeface="Times New Roman" panose="02020603050405020304" pitchFamily="18" charset="0"/>
                <a:ea typeface="Times New Roman" panose="02020603050405020304" pitchFamily="18" charset="0"/>
              </a:rPr>
              <a:t>Ultimately the compost becomes ready for field application within 90-100 days period. </a:t>
            </a:r>
          </a:p>
          <a:p>
            <a:endParaRPr lang="en-US" dirty="0"/>
          </a:p>
        </p:txBody>
      </p:sp>
    </p:spTree>
    <p:extLst>
      <p:ext uri="{BB962C8B-B14F-4D97-AF65-F5344CB8AC3E}">
        <p14:creationId xmlns:p14="http://schemas.microsoft.com/office/powerpoint/2010/main" val="1449287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B5BB4-4F2E-4B15-B517-65A7B88D70E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84C9950-88D3-407D-9029-BA22D9A581B5}"/>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7AACD2E8-58E9-42DF-9C17-231B38FAB8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AE3D0306-95EA-4B4C-A328-F63714B74A05}"/>
              </a:ext>
            </a:extLst>
          </p:cNvPr>
          <p:cNvSpPr txBox="1"/>
          <p:nvPr/>
        </p:nvSpPr>
        <p:spPr>
          <a:xfrm>
            <a:off x="3629465" y="2334905"/>
            <a:ext cx="7226658" cy="2492990"/>
          </a:xfrm>
          <a:prstGeom prst="rect">
            <a:avLst/>
          </a:prstGeom>
          <a:noFill/>
        </p:spPr>
        <p:txBody>
          <a:bodyPr wrap="none" rtlCol="0">
            <a:spAutoFit/>
          </a:bodyPr>
          <a:lstStyle/>
          <a:p>
            <a:r>
              <a:rPr lang="en-US" sz="2400" dirty="0" err="1">
                <a:latin typeface="Times New Roman" panose="02020603050405020304" pitchFamily="18" charset="0"/>
                <a:cs typeface="Times New Roman" panose="02020603050405020304" pitchFamily="18" charset="0"/>
              </a:rPr>
              <a:t>Advanatges</a:t>
            </a:r>
            <a:r>
              <a:rPr lang="en-US" sz="2400" dirty="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-Improves nutrient values of compost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-Can help in reducing nutrient deficiency in crop and soil</a:t>
            </a:r>
          </a:p>
          <a:p>
            <a:pPr marL="285750" indent="-285750">
              <a:buFontTx/>
              <a:buChar char="-"/>
            </a:pPr>
            <a:endParaRPr lang="en-US" dirty="0"/>
          </a:p>
          <a:p>
            <a:pPr marL="285750" indent="-285750">
              <a:buFontTx/>
              <a:buChar char="-"/>
            </a:pPr>
            <a:endParaRPr lang="en-US" dirty="0"/>
          </a:p>
        </p:txBody>
      </p:sp>
    </p:spTree>
    <p:extLst>
      <p:ext uri="{BB962C8B-B14F-4D97-AF65-F5344CB8AC3E}">
        <p14:creationId xmlns:p14="http://schemas.microsoft.com/office/powerpoint/2010/main" val="3279676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E3D0A-55C7-4F95-A92A-C4F15390784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ACF78C7-57A6-4880-ADAF-A040EB8600FB}"/>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E900E8F-CDA6-42C6-80A7-4D201380B1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6" name="TextBox 5">
            <a:extLst>
              <a:ext uri="{FF2B5EF4-FFF2-40B4-BE49-F238E27FC236}">
                <a16:creationId xmlns:a16="http://schemas.microsoft.com/office/drawing/2014/main" id="{41EF41AC-2CCE-4757-A24F-245A1EC40E42}"/>
              </a:ext>
            </a:extLst>
          </p:cNvPr>
          <p:cNvSpPr txBox="1"/>
          <p:nvPr/>
        </p:nvSpPr>
        <p:spPr>
          <a:xfrm>
            <a:off x="5275385" y="2883877"/>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077607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457</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8</cp:revision>
  <dcterms:created xsi:type="dcterms:W3CDTF">2020-12-04T19:09:35Z</dcterms:created>
  <dcterms:modified xsi:type="dcterms:W3CDTF">2020-12-11T04:21:57Z</dcterms:modified>
</cp:coreProperties>
</file>