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E1F5C-FA69-4B17-8D66-57CAC1E57E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94BDD7-07F7-4B0F-833A-C4D4936379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D66C35-D089-4D3C-BF12-8845EB15EFA2}"/>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5" name="Footer Placeholder 4">
            <a:extLst>
              <a:ext uri="{FF2B5EF4-FFF2-40B4-BE49-F238E27FC236}">
                <a16:creationId xmlns:a16="http://schemas.microsoft.com/office/drawing/2014/main" id="{36AB976D-AC44-4776-9695-002CD540D9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4E0EC2-B794-4005-84E6-1BEA2804E6FC}"/>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4195477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A4E15-84B3-4BD9-9CC8-41FEA12A26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6A7C3C-FD5A-44E8-892E-43F449DFA0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D8D0A-C637-4C53-A4F3-F7BD0082F911}"/>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5" name="Footer Placeholder 4">
            <a:extLst>
              <a:ext uri="{FF2B5EF4-FFF2-40B4-BE49-F238E27FC236}">
                <a16:creationId xmlns:a16="http://schemas.microsoft.com/office/drawing/2014/main" id="{CD2C1BCD-E475-4922-BC7C-A8B1256274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80C3A7-FE4A-446B-A9EB-32D744C8EAD9}"/>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1562604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B5D03E-57EE-4F02-8E00-411FFC75E7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6BCC95-73A4-4685-80A8-ADFF290420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4FC4E9-5D75-4415-A5B8-59C7F6070A6F}"/>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5" name="Footer Placeholder 4">
            <a:extLst>
              <a:ext uri="{FF2B5EF4-FFF2-40B4-BE49-F238E27FC236}">
                <a16:creationId xmlns:a16="http://schemas.microsoft.com/office/drawing/2014/main" id="{062532F7-B5F5-4D62-B511-038E358400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AEDB8-ABBC-40BE-A3CD-F0D8BC0F51DB}"/>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3736036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D76F5-4807-41B8-A252-C85B3F395E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03F379-3028-4A2E-BCFF-18607208DF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4982D3-8F31-44C8-BF5C-E534B95BE466}"/>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5" name="Footer Placeholder 4">
            <a:extLst>
              <a:ext uri="{FF2B5EF4-FFF2-40B4-BE49-F238E27FC236}">
                <a16:creationId xmlns:a16="http://schemas.microsoft.com/office/drawing/2014/main" id="{9C5911DF-C56B-4624-935F-89F1B4EBA4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5C06D9-51AB-4901-9E59-253DE5B845E0}"/>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1945272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70E13-76DB-4525-A817-9539EA95B4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D0C4E0-2DA9-433F-96C5-728BABE736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36DA24-A482-4AB1-BCDD-827127B65AD5}"/>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5" name="Footer Placeholder 4">
            <a:extLst>
              <a:ext uri="{FF2B5EF4-FFF2-40B4-BE49-F238E27FC236}">
                <a16:creationId xmlns:a16="http://schemas.microsoft.com/office/drawing/2014/main" id="{CA11579F-98EE-4A3A-B681-1FB6B0D2B8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D77835-0F5A-4E3F-83F6-8FFCA3E9CFE3}"/>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1264831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605A3-E3DC-4C4C-A77D-CF10EA31C2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F3845C-BF58-413A-A6C0-AA958CD216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0B3EEA-0C2D-4C78-85DD-3705414EDD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6B3941-21AA-4E5F-AF97-4B2F01E3786D}"/>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6" name="Footer Placeholder 5">
            <a:extLst>
              <a:ext uri="{FF2B5EF4-FFF2-40B4-BE49-F238E27FC236}">
                <a16:creationId xmlns:a16="http://schemas.microsoft.com/office/drawing/2014/main" id="{BF48DE59-17D8-41BD-A2B5-1FF5F6E8BE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1AD5E1-3D24-4129-8DD7-A922344D963F}"/>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2048448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0A1C4-62D1-46C6-B798-014F4121970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F67835-B18D-44D9-BE6A-A8F4AFEFF6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1757B0-58DB-4FC6-85AB-4625AAB68D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96ECA4-EB13-4EF9-8110-9ABF25A016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784DAD-490D-4A39-9093-D2AFF9FE8D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6D9FEC-C659-40E2-A97F-AE43567429F7}"/>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8" name="Footer Placeholder 7">
            <a:extLst>
              <a:ext uri="{FF2B5EF4-FFF2-40B4-BE49-F238E27FC236}">
                <a16:creationId xmlns:a16="http://schemas.microsoft.com/office/drawing/2014/main" id="{313910D4-E4B5-4D40-91D3-7D24804CFE2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B716EF-93B9-461B-9753-6F0FCC6A7B89}"/>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3207221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953CB-0583-4816-9C87-38EB12F09C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E20D85-1EB3-41EF-8625-0137A2FFE73D}"/>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4" name="Footer Placeholder 3">
            <a:extLst>
              <a:ext uri="{FF2B5EF4-FFF2-40B4-BE49-F238E27FC236}">
                <a16:creationId xmlns:a16="http://schemas.microsoft.com/office/drawing/2014/main" id="{14E189A9-7B37-45F9-9C15-28D5A9C01F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872B87-0BB7-4246-A2C2-D07404F723D7}"/>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2304519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A9B744-188C-4CC2-938A-68F49315939F}"/>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3" name="Footer Placeholder 2">
            <a:extLst>
              <a:ext uri="{FF2B5EF4-FFF2-40B4-BE49-F238E27FC236}">
                <a16:creationId xmlns:a16="http://schemas.microsoft.com/office/drawing/2014/main" id="{CBBD0D57-1AB1-48C0-8E68-F34699181E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EC85477-D4AD-4B3D-B4C0-74DBBDD033B8}"/>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325813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BC53-A178-4E8E-91C0-6AEC12CA99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912897-4CFE-4FA6-A7F4-B6E668C9EB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F01F79-A331-4DFF-A3C9-CF89BF895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858F1F-8598-42B8-9124-27E9C1F4D63C}"/>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6" name="Footer Placeholder 5">
            <a:extLst>
              <a:ext uri="{FF2B5EF4-FFF2-40B4-BE49-F238E27FC236}">
                <a16:creationId xmlns:a16="http://schemas.microsoft.com/office/drawing/2014/main" id="{E4F88278-DBD7-4DD4-9CC0-F43BFFFFAD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ACB68D-8FAF-4A1F-BFF7-D02BE2EFAD5E}"/>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537106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B0ED-DE18-4B42-ABCA-6A4343A8B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C9B10D-EA16-4B7C-AAF1-70FB7AE27E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A59FA83-AC69-4A88-B7F0-984384397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ED8B9-9715-4245-AC77-811B87B3A4B9}"/>
              </a:ext>
            </a:extLst>
          </p:cNvPr>
          <p:cNvSpPr>
            <a:spLocks noGrp="1"/>
          </p:cNvSpPr>
          <p:nvPr>
            <p:ph type="dt" sz="half" idx="10"/>
          </p:nvPr>
        </p:nvSpPr>
        <p:spPr/>
        <p:txBody>
          <a:bodyPr/>
          <a:lstStyle/>
          <a:p>
            <a:fld id="{A23F503A-D339-412C-BC96-9CB8141E6A6D}" type="datetimeFigureOut">
              <a:rPr lang="en-US" smtClean="0"/>
              <a:t>12/11/2020</a:t>
            </a:fld>
            <a:endParaRPr lang="en-US"/>
          </a:p>
        </p:txBody>
      </p:sp>
      <p:sp>
        <p:nvSpPr>
          <p:cNvPr id="6" name="Footer Placeholder 5">
            <a:extLst>
              <a:ext uri="{FF2B5EF4-FFF2-40B4-BE49-F238E27FC236}">
                <a16:creationId xmlns:a16="http://schemas.microsoft.com/office/drawing/2014/main" id="{03DD91EF-8495-4AD2-ACA0-03587E6E04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5024D0-228A-434B-9B90-A48A1A69B11B}"/>
              </a:ext>
            </a:extLst>
          </p:cNvPr>
          <p:cNvSpPr>
            <a:spLocks noGrp="1"/>
          </p:cNvSpPr>
          <p:nvPr>
            <p:ph type="sldNum" sz="quarter" idx="12"/>
          </p:nvPr>
        </p:nvSpPr>
        <p:spPr/>
        <p:txBody>
          <a:bodyPr/>
          <a:lstStyle/>
          <a:p>
            <a:fld id="{4FF06AA1-A1E3-4722-82B8-F557D7DD3667}" type="slidenum">
              <a:rPr lang="en-US" smtClean="0"/>
              <a:t>‹#›</a:t>
            </a:fld>
            <a:endParaRPr lang="en-US"/>
          </a:p>
        </p:txBody>
      </p:sp>
    </p:spTree>
    <p:extLst>
      <p:ext uri="{BB962C8B-B14F-4D97-AF65-F5344CB8AC3E}">
        <p14:creationId xmlns:p14="http://schemas.microsoft.com/office/powerpoint/2010/main" val="79633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D8A046-CA72-477D-A6FB-E6C1E44332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AB4D4C-20C9-4BF4-8A76-1FD2A9E0F8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4CBC83-2433-40D5-8625-DC13953444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F503A-D339-412C-BC96-9CB8141E6A6D}" type="datetimeFigureOut">
              <a:rPr lang="en-US" smtClean="0"/>
              <a:t>12/11/2020</a:t>
            </a:fld>
            <a:endParaRPr lang="en-US"/>
          </a:p>
        </p:txBody>
      </p:sp>
      <p:sp>
        <p:nvSpPr>
          <p:cNvPr id="5" name="Footer Placeholder 4">
            <a:extLst>
              <a:ext uri="{FF2B5EF4-FFF2-40B4-BE49-F238E27FC236}">
                <a16:creationId xmlns:a16="http://schemas.microsoft.com/office/drawing/2014/main" id="{F0B62537-DF78-45CE-B8CE-8848FFE398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89F106-BB07-48C1-8EB2-1EC1F083BF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06AA1-A1E3-4722-82B8-F557D7DD3667}" type="slidenum">
              <a:rPr lang="en-US" smtClean="0"/>
              <a:t>‹#›</a:t>
            </a:fld>
            <a:endParaRPr lang="en-US"/>
          </a:p>
        </p:txBody>
      </p:sp>
    </p:spTree>
    <p:extLst>
      <p:ext uri="{BB962C8B-B14F-4D97-AF65-F5344CB8AC3E}">
        <p14:creationId xmlns:p14="http://schemas.microsoft.com/office/powerpoint/2010/main" val="2098258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C31E9-6734-41CD-9B1E-FD99F54035D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02CC0FD-B33C-43F3-A921-F9FF3D518AB8}"/>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DC99CA4D-2156-4848-8CE7-1D901FC894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06" y="0"/>
            <a:ext cx="12360812" cy="6858000"/>
          </a:xfrm>
          <a:prstGeom prst="rect">
            <a:avLst/>
          </a:prstGeom>
        </p:spPr>
      </p:pic>
      <p:sp>
        <p:nvSpPr>
          <p:cNvPr id="7" name="TextBox 6">
            <a:extLst>
              <a:ext uri="{FF2B5EF4-FFF2-40B4-BE49-F238E27FC236}">
                <a16:creationId xmlns:a16="http://schemas.microsoft.com/office/drawing/2014/main" id="{76AC35A1-67B9-4553-9AAD-727C7DC7CACB}"/>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C6E913E6-5EBD-41D1-981D-5360DFFAB366}"/>
              </a:ext>
            </a:extLst>
          </p:cNvPr>
          <p:cNvSpPr txBox="1"/>
          <p:nvPr/>
        </p:nvSpPr>
        <p:spPr>
          <a:xfrm>
            <a:off x="2274958" y="5625277"/>
            <a:ext cx="10660286" cy="954107"/>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2: </a:t>
            </a:r>
            <a:r>
              <a:rPr lang="en-US" sz="2800" b="1" dirty="0">
                <a:latin typeface="Times New Roman" panose="02020603050405020304" pitchFamily="18" charset="0"/>
                <a:cs typeface="Times New Roman" panose="02020603050405020304" pitchFamily="18" charset="0"/>
              </a:rPr>
              <a:t>Preparation and application of organic inputs</a:t>
            </a:r>
          </a:p>
          <a:p>
            <a:r>
              <a:rPr lang="en-US" sz="2800" b="1" dirty="0">
                <a:solidFill>
                  <a:srgbClr val="FF0000"/>
                </a:solidFill>
                <a:latin typeface="Times New Roman" panose="02020603050405020304" pitchFamily="18" charset="0"/>
                <a:cs typeface="Times New Roman" panose="02020603050405020304" pitchFamily="18" charset="0"/>
              </a:rPr>
              <a:t>Session 7: </a:t>
            </a:r>
            <a:r>
              <a:rPr lang="en-IN" sz="2800" b="1" dirty="0">
                <a:effectLst/>
                <a:latin typeface="Times New Roman" panose="02020603050405020304" pitchFamily="18" charset="0"/>
                <a:ea typeface="Calibri" panose="020F0502020204030204" pitchFamily="34" charset="0"/>
              </a:rPr>
              <a:t>Preparation of </a:t>
            </a:r>
            <a:r>
              <a:rPr lang="en-IN" sz="2800" b="1" dirty="0">
                <a:latin typeface="Times New Roman" panose="02020603050405020304" pitchFamily="18" charset="0"/>
                <a:ea typeface="Calibri" panose="020F0502020204030204" pitchFamily="34" charset="0"/>
              </a:rPr>
              <a:t>vermi</a:t>
            </a:r>
            <a:r>
              <a:rPr lang="en-IN" sz="2800" b="1" dirty="0">
                <a:effectLst/>
                <a:latin typeface="Times New Roman" panose="02020603050405020304" pitchFamily="18" charset="0"/>
                <a:ea typeface="Calibri" panose="020F0502020204030204" pitchFamily="34" charset="0"/>
              </a:rPr>
              <a:t>compost</a:t>
            </a:r>
            <a:endParaRPr lang="en-US" sz="2800" b="1" dirty="0">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99443" y="1722195"/>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621470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14A86-C882-41EC-900C-CAB72FC3BBF6}"/>
              </a:ext>
            </a:extLst>
          </p:cNvPr>
          <p:cNvSpPr>
            <a:spLocks noGrp="1"/>
          </p:cNvSpPr>
          <p:nvPr>
            <p:ph type="title"/>
          </p:nvPr>
        </p:nvSpPr>
        <p:spPr/>
        <p:txBody>
          <a:bodyPr/>
          <a:lstStyle/>
          <a:p>
            <a:endParaRPr lang="en-US"/>
          </a:p>
        </p:txBody>
      </p:sp>
      <p:pic>
        <p:nvPicPr>
          <p:cNvPr id="7" name="Content Placeholder 6">
            <a:extLst>
              <a:ext uri="{FF2B5EF4-FFF2-40B4-BE49-F238E27FC236}">
                <a16:creationId xmlns:a16="http://schemas.microsoft.com/office/drawing/2014/main" id="{2CE1875B-AA91-4BBE-894D-AA6CB9D33B5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20331" y="1825625"/>
            <a:ext cx="4351338" cy="4351338"/>
          </a:xfrm>
        </p:spPr>
      </p:pic>
      <p:pic>
        <p:nvPicPr>
          <p:cNvPr id="4" name="Picture 3">
            <a:extLst>
              <a:ext uri="{FF2B5EF4-FFF2-40B4-BE49-F238E27FC236}">
                <a16:creationId xmlns:a16="http://schemas.microsoft.com/office/drawing/2014/main" id="{B9FC9D02-00B2-4A70-835B-509ADD6937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360812" cy="6858000"/>
          </a:xfrm>
          <a:prstGeom prst="rect">
            <a:avLst/>
          </a:prstGeom>
        </p:spPr>
      </p:pic>
      <p:sp>
        <p:nvSpPr>
          <p:cNvPr id="5" name="TextBox 4">
            <a:extLst>
              <a:ext uri="{FF2B5EF4-FFF2-40B4-BE49-F238E27FC236}">
                <a16:creationId xmlns:a16="http://schemas.microsoft.com/office/drawing/2014/main" id="{77CB0F6E-94CE-4AD8-A2D6-3388195E8462}"/>
              </a:ext>
            </a:extLst>
          </p:cNvPr>
          <p:cNvSpPr txBox="1"/>
          <p:nvPr/>
        </p:nvSpPr>
        <p:spPr>
          <a:xfrm>
            <a:off x="2446528" y="1314369"/>
            <a:ext cx="5825141" cy="4801314"/>
          </a:xfrm>
          <a:prstGeom prst="rect">
            <a:avLst/>
          </a:prstGeom>
          <a:noFill/>
        </p:spPr>
        <p:txBody>
          <a:bodyPr wrap="square" rtlCol="0">
            <a:spAutoFit/>
          </a:bodyPr>
          <a:lstStyle/>
          <a:p>
            <a:pPr algn="just"/>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Vermiculture is the culture of earthworms. Vermicomposting is a method of preparing compost in which earthworms are used to convert organic materials (usually wastes) into a humus-like compost. </a:t>
            </a:r>
            <a:endParaRPr lang="en-IN"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Earthworms consume biomass and excrete it in digested form called worm-casts. The casts are rich in nutrients, growth promoting substances, beneficial soil micro flora and having properties of inhibiting pathogenic microbes.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pic>
        <p:nvPicPr>
          <p:cNvPr id="9" name="Picture 8">
            <a:extLst>
              <a:ext uri="{FF2B5EF4-FFF2-40B4-BE49-F238E27FC236}">
                <a16:creationId xmlns:a16="http://schemas.microsoft.com/office/drawing/2014/main" id="{115F71C8-1D54-4D65-932C-C8CD0B5C35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1670" y="1364354"/>
            <a:ext cx="3756208" cy="4179277"/>
          </a:xfrm>
          <a:prstGeom prst="rect">
            <a:avLst/>
          </a:prstGeom>
        </p:spPr>
      </p:pic>
    </p:spTree>
    <p:extLst>
      <p:ext uri="{BB962C8B-B14F-4D97-AF65-F5344CB8AC3E}">
        <p14:creationId xmlns:p14="http://schemas.microsoft.com/office/powerpoint/2010/main" val="873620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FB5E7-6D4F-414F-AC24-771FFBF2A68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5527367-11D1-4FDB-B741-052A4B55CAE9}"/>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55933B16-95AD-4891-A274-F1AF331D4F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7" name="TextBox 6">
            <a:extLst>
              <a:ext uri="{FF2B5EF4-FFF2-40B4-BE49-F238E27FC236}">
                <a16:creationId xmlns:a16="http://schemas.microsoft.com/office/drawing/2014/main" id="{4F19E213-A43F-4936-8295-6FA095861B64}"/>
              </a:ext>
            </a:extLst>
          </p:cNvPr>
          <p:cNvSpPr txBox="1"/>
          <p:nvPr/>
        </p:nvSpPr>
        <p:spPr>
          <a:xfrm>
            <a:off x="2496457" y="1119874"/>
            <a:ext cx="9216571" cy="5355312"/>
          </a:xfrm>
          <a:prstGeom prst="rect">
            <a:avLst/>
          </a:prstGeom>
          <a:noFill/>
        </p:spPr>
        <p:txBody>
          <a:bodyPr wrap="square" rtlCol="0">
            <a:spAutoFit/>
          </a:bodyPr>
          <a:lstStyle/>
          <a:p>
            <a:pPr marL="0" marR="0" algn="just">
              <a:lnSpc>
                <a:spcPct val="150000"/>
              </a:lnSpc>
              <a:spcBef>
                <a:spcPts val="0"/>
              </a:spcBef>
              <a:spcAft>
                <a:spcPts val="0"/>
              </a:spcAft>
            </a:pPr>
            <a:r>
              <a:rPr lang="en-IN"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Earthworm species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are nearly 3600 types of earthworms in the world and they are mainly divided into two types: (1) burrowing; and (2) non-burrowing. The burrowing types live deep in the soil. On the other hand, the non-burrowing </a:t>
            </a:r>
            <a:r>
              <a:rPr lang="en-IN"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typesconvert</a:t>
            </a: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the organic waste into vermicompost faster. The earthworm species commonly used for vermicomposting are: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457200" algn="just">
              <a:lnSpc>
                <a:spcPct val="150000"/>
              </a:lnSpc>
              <a:spcBef>
                <a:spcPts val="0"/>
              </a:spcBef>
              <a:spcAft>
                <a:spcPts val="0"/>
              </a:spcAft>
            </a:pPr>
            <a:r>
              <a:rPr lang="en-IN"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Eisenia </a:t>
            </a:r>
            <a:r>
              <a:rPr lang="en-IN"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foetida</a:t>
            </a: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(Red earthworm)</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457200" algn="just">
              <a:lnSpc>
                <a:spcPct val="150000"/>
              </a:lnSpc>
              <a:spcBef>
                <a:spcPts val="0"/>
              </a:spcBef>
              <a:spcAft>
                <a:spcPts val="0"/>
              </a:spcAft>
            </a:pPr>
            <a:r>
              <a:rPr lang="en-IN"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Eudrilus</a:t>
            </a:r>
            <a:r>
              <a:rPr lang="en-IN"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eugeniae</a:t>
            </a: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(African earthworm or night crawler)</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457200" algn="just">
              <a:lnSpc>
                <a:spcPct val="150000"/>
              </a:lnSpc>
              <a:spcBef>
                <a:spcPts val="0"/>
              </a:spcBef>
              <a:spcAft>
                <a:spcPts val="0"/>
              </a:spcAft>
            </a:pPr>
            <a:r>
              <a:rPr lang="en-IN"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Perionyx </a:t>
            </a:r>
            <a:r>
              <a:rPr lang="en-IN"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excavatus</a:t>
            </a: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(Composting earthworm)</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4622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8B31D-382C-49A4-80DD-BD415435CF7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003EB23-2AA2-4165-91B4-749AFD69FC45}"/>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DE772EE5-8D21-4AF5-9E0C-1A9F5E123E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60812" cy="6858000"/>
          </a:xfrm>
          <a:prstGeom prst="rect">
            <a:avLst/>
          </a:prstGeom>
        </p:spPr>
      </p:pic>
      <p:sp>
        <p:nvSpPr>
          <p:cNvPr id="5" name="TextBox 4">
            <a:extLst>
              <a:ext uri="{FF2B5EF4-FFF2-40B4-BE49-F238E27FC236}">
                <a16:creationId xmlns:a16="http://schemas.microsoft.com/office/drawing/2014/main" id="{81180A65-D285-4AB1-83BF-03CA5E015456}"/>
              </a:ext>
            </a:extLst>
          </p:cNvPr>
          <p:cNvSpPr txBox="1"/>
          <p:nvPr/>
        </p:nvSpPr>
        <p:spPr>
          <a:xfrm>
            <a:off x="2429328" y="626745"/>
            <a:ext cx="9419772" cy="5909310"/>
          </a:xfrm>
          <a:prstGeom prst="rect">
            <a:avLst/>
          </a:prstGeom>
          <a:noFill/>
        </p:spPr>
        <p:txBody>
          <a:bodyPr wrap="square" rtlCol="0">
            <a:spAutoFit/>
          </a:bodyPr>
          <a:lstStyle/>
          <a:p>
            <a:pPr marL="0" marR="0" algn="just">
              <a:lnSpc>
                <a:spcPct val="150000"/>
              </a:lnSpc>
              <a:spcBef>
                <a:spcPts val="0"/>
              </a:spcBef>
              <a:spcAft>
                <a:spcPts val="0"/>
              </a:spcAft>
            </a:pPr>
            <a:r>
              <a:rPr lang="en-IN"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Procedure of vermicomposting</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lphaUcPeriod"/>
            </a:pPr>
            <a:r>
              <a:rPr lang="en-IN"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Preparation of organic wastes for vermicomposting</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Breaking of large lumps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Cutting of bigger plant parts into smaller ones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Exposing to sun to reduce excess moisture content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Application of 4% aqueous solution of neem pesticides to kill insects, if any</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Treatment with lime dust to reduce pH</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Half decomposition of these materials is done by heaping the above mixture with sufficient moisture content for 21 days</a:t>
            </a: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dirty="0"/>
              <a:t>								(</a:t>
            </a:r>
            <a:r>
              <a:rPr lang="en-US" dirty="0" err="1"/>
              <a:t>Contd</a:t>
            </a:r>
            <a:r>
              <a:rPr lang="en-US" dirty="0"/>
              <a:t>…)</a:t>
            </a:r>
          </a:p>
        </p:txBody>
      </p:sp>
    </p:spTree>
    <p:extLst>
      <p:ext uri="{BB962C8B-B14F-4D97-AF65-F5344CB8AC3E}">
        <p14:creationId xmlns:p14="http://schemas.microsoft.com/office/powerpoint/2010/main" val="2467527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F957F-19B4-4073-B6C7-C850E38817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6496337-E1A9-41B3-BA3C-7A07754DE2DE}"/>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02F6AF31-D21E-4E66-A803-E89EF694A2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303"/>
            <a:ext cx="12360812" cy="6858000"/>
          </a:xfrm>
          <a:prstGeom prst="rect">
            <a:avLst/>
          </a:prstGeom>
        </p:spPr>
      </p:pic>
      <p:sp>
        <p:nvSpPr>
          <p:cNvPr id="5" name="TextBox 4">
            <a:extLst>
              <a:ext uri="{FF2B5EF4-FFF2-40B4-BE49-F238E27FC236}">
                <a16:creationId xmlns:a16="http://schemas.microsoft.com/office/drawing/2014/main" id="{1EC9D5D1-4B6D-48F9-8C26-D1162506D618}"/>
              </a:ext>
            </a:extLst>
          </p:cNvPr>
          <p:cNvSpPr txBox="1"/>
          <p:nvPr/>
        </p:nvSpPr>
        <p:spPr>
          <a:xfrm>
            <a:off x="2733152" y="1249992"/>
            <a:ext cx="8479971" cy="5632311"/>
          </a:xfrm>
          <a:prstGeom prst="rect">
            <a:avLst/>
          </a:prstGeom>
          <a:noFill/>
        </p:spPr>
        <p:txBody>
          <a:bodyPr wrap="square" rtlCol="0">
            <a:spAutoFit/>
          </a:bodyPr>
          <a:lstStyle/>
          <a:p>
            <a:pPr marR="0" lvl="0" algn="just">
              <a:lnSpc>
                <a:spcPct val="150000"/>
              </a:lnSpc>
              <a:spcBef>
                <a:spcPts val="0"/>
              </a:spcBef>
              <a:spcAft>
                <a:spcPts val="0"/>
              </a:spcAft>
            </a:pPr>
            <a:r>
              <a:rPr lang="en-IN"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 Preparation of </a:t>
            </a:r>
            <a:r>
              <a:rPr lang="en-IN"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vermi</a:t>
            </a:r>
            <a:r>
              <a:rPr lang="en-IN"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bed</a:t>
            </a:r>
          </a:p>
          <a:p>
            <a:pPr marR="0" lvl="0" algn="just">
              <a:lnSpc>
                <a:spcPct val="150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IN"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Vermi</a:t>
            </a: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bed is prepared by putting pebbles, sand and loamy soil one above the other is having 2 inches of thickness each at the bottom of the unit. Alternatively coir or any plant refuse which does not decompose easily can also be used. This should be watered followed by putting well decomposed FYM of 4 inches thickness over it.</a:t>
            </a:r>
          </a:p>
          <a:p>
            <a:pPr marL="0" marR="0" algn="just">
              <a:lnSpc>
                <a:spcPct val="150000"/>
              </a:lnSpc>
              <a:spcBef>
                <a:spcPts val="0"/>
              </a:spcBef>
              <a:spcAft>
                <a:spcPts val="0"/>
              </a:spcAft>
            </a:pPr>
            <a:r>
              <a:rPr lang="en-IN"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(Contd..)			</a:t>
            </a:r>
            <a:r>
              <a:rPr lang="en-IN"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39382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41049-C9F8-4CD8-B85D-D6AD81E5FD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A7E2042-00E1-462D-A8CF-C11D53E82BF2}"/>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74514582-3DB6-4176-A9FD-6E2EC19475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60812" cy="6858000"/>
          </a:xfrm>
          <a:prstGeom prst="rect">
            <a:avLst/>
          </a:prstGeom>
        </p:spPr>
      </p:pic>
      <p:sp>
        <p:nvSpPr>
          <p:cNvPr id="5" name="TextBox 4">
            <a:extLst>
              <a:ext uri="{FF2B5EF4-FFF2-40B4-BE49-F238E27FC236}">
                <a16:creationId xmlns:a16="http://schemas.microsoft.com/office/drawing/2014/main" id="{8A0D69A5-4694-418C-8533-9129A59417AA}"/>
              </a:ext>
            </a:extLst>
          </p:cNvPr>
          <p:cNvSpPr txBox="1"/>
          <p:nvPr/>
        </p:nvSpPr>
        <p:spPr>
          <a:xfrm>
            <a:off x="2507762" y="533192"/>
            <a:ext cx="9341338" cy="6463308"/>
          </a:xfrm>
          <a:prstGeom prst="rect">
            <a:avLst/>
          </a:prstGeom>
          <a:noFill/>
        </p:spPr>
        <p:txBody>
          <a:bodyPr wrap="square" rtlCol="0">
            <a:spAutoFit/>
          </a:bodyPr>
          <a:lstStyle/>
          <a:p>
            <a:pPr marR="0" lvl="0" algn="just">
              <a:lnSpc>
                <a:spcPct val="150000"/>
              </a:lnSpc>
              <a:spcBef>
                <a:spcPts val="0"/>
              </a:spcBef>
              <a:spcAft>
                <a:spcPts val="0"/>
              </a:spcAft>
            </a:pPr>
            <a:r>
              <a:rPr lang="en-IN"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 Putting the substrates and composting</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Above the layer of FYM the half decomposed materials are to be kept to fill up the pit. Then the worms are released.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When there are more number of pits, half decomposition can be done in some of them in which different materials can be put in layers till the pit is filled up and worms are to be released after the </a:t>
            </a:r>
            <a:r>
              <a:rPr lang="en-IN"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thermophillic</a:t>
            </a: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stage of half decomposition is over.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For a 2m X 1m X 0.6m (= 1.2 m</a:t>
            </a:r>
            <a:r>
              <a:rPr lang="en-IN" sz="2000"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a:t>
            </a: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tank 2 kg earthworms (2000 to 2500) are to be released.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number worms may be doubled when they are available in more quantities and compost is necessary to prepare within a month instead of normal time of 2 months.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After filling up of the unit, it is to be covered preferably with an old wet gunny bag to reduce loss of moisture and encourage the activities of the worms at the surface.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Intermediately the unit is to be watered to maintain moisture content of 40-50%.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35812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2F6B6-EAA5-4488-8F9C-4DF120FB90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B9D0975-E1B4-43CD-B3E1-25B1CD75B362}"/>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5CC9EB5-DC78-4E6F-8912-F8D544F774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60812" cy="6858000"/>
          </a:xfrm>
          <a:prstGeom prst="rect">
            <a:avLst/>
          </a:prstGeom>
        </p:spPr>
      </p:pic>
      <p:sp>
        <p:nvSpPr>
          <p:cNvPr id="5" name="TextBox 4">
            <a:extLst>
              <a:ext uri="{FF2B5EF4-FFF2-40B4-BE49-F238E27FC236}">
                <a16:creationId xmlns:a16="http://schemas.microsoft.com/office/drawing/2014/main" id="{FFEB5AAD-0836-427C-B07E-0FF20EB41461}"/>
              </a:ext>
            </a:extLst>
          </p:cNvPr>
          <p:cNvSpPr txBox="1"/>
          <p:nvPr/>
        </p:nvSpPr>
        <p:spPr>
          <a:xfrm>
            <a:off x="2695944" y="474345"/>
            <a:ext cx="9153156" cy="6001643"/>
          </a:xfrm>
          <a:prstGeom prst="rect">
            <a:avLst/>
          </a:prstGeom>
          <a:noFill/>
        </p:spPr>
        <p:txBody>
          <a:bodyPr wrap="square" rtlCol="0">
            <a:spAutoFit/>
          </a:bodyPr>
          <a:lstStyle/>
          <a:p>
            <a:pPr marR="0" lvl="0" algn="just">
              <a:lnSpc>
                <a:spcPct val="150000"/>
              </a:lnSpc>
              <a:spcBef>
                <a:spcPts val="0"/>
              </a:spcBef>
              <a:spcAft>
                <a:spcPts val="0"/>
              </a:spcAft>
            </a:pPr>
            <a:r>
              <a:rPr lang="en-IN"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 Harvesting and post-harvest technologies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Harvesting of vermicompost is done when the compost looks dark brown and soft.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compost is piled for 3-4 hours so that the worms go down and form a ball which can be separated for further use or selling the worms at premium price.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After separation of worm balls, the compost should be dried under shed for reducing its moisture content to around 30%.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compost is passed through a sieve of 2-3 mm diameter so that the earthworm cocoons and the undecomposed materials could be separated for further use.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Packaging and labelling can be done to attract the consumers for commercial production and at farmers’ level it can be kept in gunny bags.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After completion of the process, the vermicompost should be removed from the bed at regular intervals and replaced by fresh partially decomposed organic materials.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29328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2F6B6-EAA5-4488-8F9C-4DF120FB90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B9D0975-E1B4-43CD-B3E1-25B1CD75B362}"/>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5CC9EB5-DC78-4E6F-8912-F8D544F774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06" y="0"/>
            <a:ext cx="12360812" cy="6858000"/>
          </a:xfrm>
          <a:prstGeom prst="rect">
            <a:avLst/>
          </a:prstGeom>
        </p:spPr>
      </p:pic>
      <p:sp>
        <p:nvSpPr>
          <p:cNvPr id="5" name="TextBox 4">
            <a:extLst>
              <a:ext uri="{FF2B5EF4-FFF2-40B4-BE49-F238E27FC236}">
                <a16:creationId xmlns:a16="http://schemas.microsoft.com/office/drawing/2014/main" id="{3F1CD4EC-7DFF-4DE8-AE01-42F6F41F1971}"/>
              </a:ext>
            </a:extLst>
          </p:cNvPr>
          <p:cNvSpPr txBox="1"/>
          <p:nvPr/>
        </p:nvSpPr>
        <p:spPr>
          <a:xfrm>
            <a:off x="2433710" y="328266"/>
            <a:ext cx="9415389" cy="6598601"/>
          </a:xfrm>
          <a:prstGeom prst="rect">
            <a:avLst/>
          </a:prstGeom>
          <a:noFill/>
        </p:spPr>
        <p:txBody>
          <a:bodyPr wrap="square" rtlCol="0">
            <a:spAutoFit/>
          </a:bodyPr>
          <a:lstStyle/>
          <a:p>
            <a:pPr marR="0" lvl="0" algn="just">
              <a:lnSpc>
                <a:spcPct val="150000"/>
              </a:lnSpc>
              <a:spcBef>
                <a:spcPts val="0"/>
              </a:spcBef>
              <a:spcAft>
                <a:spcPts val="0"/>
              </a:spcAft>
            </a:pPr>
            <a:r>
              <a:rPr lang="en-IN"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 Precautions during the process</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228600" algn="just">
              <a:lnSpc>
                <a:spcPct val="150000"/>
              </a:lnSpc>
              <a:spcBef>
                <a:spcPts val="0"/>
              </a:spcBef>
              <a:spcAft>
                <a:spcPts val="0"/>
              </a:spcAft>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following precautions should be taken during vermicomposting: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Revival565BT-Roman"/>
              <a:buChar char="•"/>
            </a:pPr>
            <a:r>
              <a:rPr lang="en-IN" sz="2000" dirty="0">
                <a:solidFill>
                  <a:srgbClr val="000000"/>
                </a:solidFill>
                <a:effectLst/>
                <a:latin typeface="Times New Roman" panose="02020603050405020304" pitchFamily="18" charset="0"/>
                <a:ea typeface="Calibri" panose="020F0502020204030204" pitchFamily="34" charset="0"/>
                <a:cs typeface="Revival565BT-Roman"/>
              </a:rPr>
              <a:t>The floor of the unit should be compact to prevent migration of earthworms into the soil.</a:t>
            </a:r>
            <a:endParaRPr lang="en-US" sz="2000" dirty="0">
              <a:effectLst/>
              <a:latin typeface="Calibri" panose="020F0502020204030204" pitchFamily="34" charset="0"/>
              <a:ea typeface="Calibri" panose="020F0502020204030204" pitchFamily="34" charset="0"/>
              <a:cs typeface="Revival565BT-Roman"/>
            </a:endParaRPr>
          </a:p>
          <a:p>
            <a:pPr marL="342900" marR="0" lvl="0" indent="-342900" algn="just">
              <a:lnSpc>
                <a:spcPct val="150000"/>
              </a:lnSpc>
              <a:spcBef>
                <a:spcPts val="0"/>
              </a:spcBef>
              <a:spcAft>
                <a:spcPts val="0"/>
              </a:spcAft>
              <a:buFont typeface="Revival565BT-Roman"/>
              <a:buChar char="•"/>
            </a:pPr>
            <a:r>
              <a:rPr lang="en-IN" sz="2000" dirty="0">
                <a:solidFill>
                  <a:srgbClr val="000000"/>
                </a:solidFill>
                <a:effectLst/>
                <a:latin typeface="Times New Roman" panose="02020603050405020304" pitchFamily="18" charset="0"/>
                <a:ea typeface="Calibri" panose="020F0502020204030204" pitchFamily="34" charset="0"/>
                <a:cs typeface="Revival565BT-Roman"/>
              </a:rPr>
              <a:t>Only plant-based materials such as grass, leaves or vegetable peelings should be utilized in preparing vermicompost.</a:t>
            </a:r>
            <a:endParaRPr lang="en-US" sz="2000" dirty="0">
              <a:effectLst/>
              <a:latin typeface="Calibri" panose="020F0502020204030204" pitchFamily="34" charset="0"/>
              <a:ea typeface="Calibri" panose="020F0502020204030204" pitchFamily="34" charset="0"/>
              <a:cs typeface="Revival565BT-Roman"/>
            </a:endParaRPr>
          </a:p>
          <a:p>
            <a:pPr marL="342900" marR="0" lvl="0" indent="-342900" algn="just">
              <a:lnSpc>
                <a:spcPct val="150000"/>
              </a:lnSpc>
              <a:spcBef>
                <a:spcPts val="0"/>
              </a:spcBef>
              <a:spcAft>
                <a:spcPts val="0"/>
              </a:spcAft>
              <a:buFont typeface="Revival565BT-Roman"/>
              <a:buChar char="•"/>
            </a:pPr>
            <a:r>
              <a:rPr lang="en-IN" sz="2000" dirty="0">
                <a:solidFill>
                  <a:srgbClr val="000000"/>
                </a:solidFill>
                <a:effectLst/>
                <a:latin typeface="Times New Roman" panose="02020603050405020304" pitchFamily="18" charset="0"/>
                <a:ea typeface="Calibri" panose="020F0502020204030204" pitchFamily="34" charset="0"/>
                <a:cs typeface="Revival565BT-Roman"/>
              </a:rPr>
              <a:t>Materials of animal origin such as eggshells, meat, bone, etc are not suitable for preparing vermicompost.</a:t>
            </a:r>
            <a:endParaRPr lang="en-US" sz="2000" dirty="0">
              <a:effectLst/>
              <a:latin typeface="Calibri" panose="020F0502020204030204" pitchFamily="34" charset="0"/>
              <a:ea typeface="Calibri" panose="020F0502020204030204" pitchFamily="34" charset="0"/>
              <a:cs typeface="Revival565BT-Roman"/>
            </a:endParaRPr>
          </a:p>
          <a:p>
            <a:pPr marL="342900" marR="0" lvl="0" indent="-342900" algn="just">
              <a:lnSpc>
                <a:spcPct val="150000"/>
              </a:lnSpc>
              <a:spcBef>
                <a:spcPts val="0"/>
              </a:spcBef>
              <a:spcAft>
                <a:spcPts val="0"/>
              </a:spcAft>
              <a:buFont typeface="Revival565BT-Roman"/>
              <a:buChar char="•"/>
            </a:pPr>
            <a:r>
              <a:rPr lang="en-IN" sz="2000" i="1" dirty="0" err="1">
                <a:solidFill>
                  <a:srgbClr val="000000"/>
                </a:solidFill>
                <a:effectLst/>
                <a:latin typeface="Times New Roman" panose="02020603050405020304" pitchFamily="18" charset="0"/>
                <a:ea typeface="Calibri" panose="020F0502020204030204" pitchFamily="34" charset="0"/>
                <a:cs typeface="Revival565BT-Roman"/>
              </a:rPr>
              <a:t>Gliricidia</a:t>
            </a:r>
            <a:r>
              <a:rPr lang="en-IN" sz="2000" i="1" dirty="0">
                <a:solidFill>
                  <a:srgbClr val="000000"/>
                </a:solidFill>
                <a:effectLst/>
                <a:latin typeface="Times New Roman" panose="02020603050405020304" pitchFamily="18" charset="0"/>
                <a:ea typeface="Calibri" panose="020F0502020204030204" pitchFamily="34" charset="0"/>
                <a:cs typeface="Revival565BT-Roman"/>
              </a:rPr>
              <a:t> </a:t>
            </a:r>
            <a:r>
              <a:rPr lang="en-IN" sz="2000" dirty="0" err="1">
                <a:solidFill>
                  <a:srgbClr val="000000"/>
                </a:solidFill>
                <a:effectLst/>
                <a:latin typeface="Times New Roman" panose="02020603050405020304" pitchFamily="18" charset="0"/>
                <a:ea typeface="Calibri" panose="020F0502020204030204" pitchFamily="34" charset="0"/>
                <a:cs typeface="Revival565BT-Roman"/>
              </a:rPr>
              <a:t>loppings</a:t>
            </a:r>
            <a:r>
              <a:rPr lang="en-IN" sz="2000" dirty="0">
                <a:solidFill>
                  <a:srgbClr val="000000"/>
                </a:solidFill>
                <a:effectLst/>
                <a:latin typeface="Times New Roman" panose="02020603050405020304" pitchFamily="18" charset="0"/>
                <a:ea typeface="Calibri" panose="020F0502020204030204" pitchFamily="34" charset="0"/>
                <a:cs typeface="Revival565BT-Roman"/>
              </a:rPr>
              <a:t> and tobacco leaves are not suitable for rearing earthworms.</a:t>
            </a:r>
            <a:endParaRPr lang="en-US" sz="2000" dirty="0">
              <a:effectLst/>
              <a:latin typeface="Calibri" panose="020F0502020204030204" pitchFamily="34" charset="0"/>
              <a:ea typeface="Calibri" panose="020F0502020204030204" pitchFamily="34" charset="0"/>
              <a:cs typeface="Revival565BT-Roman"/>
            </a:endParaRPr>
          </a:p>
          <a:p>
            <a:pPr marL="342900" marR="0" lvl="0" indent="-342900" algn="just">
              <a:lnSpc>
                <a:spcPct val="150000"/>
              </a:lnSpc>
              <a:spcBef>
                <a:spcPts val="0"/>
              </a:spcBef>
              <a:spcAft>
                <a:spcPts val="0"/>
              </a:spcAft>
              <a:buFont typeface="Revival565BT-Roman"/>
              <a:buChar char="•"/>
            </a:pPr>
            <a:r>
              <a:rPr lang="en-IN" sz="2000" dirty="0">
                <a:solidFill>
                  <a:srgbClr val="000000"/>
                </a:solidFill>
                <a:effectLst/>
                <a:latin typeface="Times New Roman" panose="02020603050405020304" pitchFamily="18" charset="0"/>
                <a:ea typeface="Calibri" panose="020F0502020204030204" pitchFamily="34" charset="0"/>
                <a:cs typeface="Revival565BT-Roman"/>
              </a:rPr>
              <a:t>The organic wastes should be free from plastics, chemicals, pesticides and metals etc.</a:t>
            </a:r>
            <a:endParaRPr lang="en-US" sz="2000" dirty="0">
              <a:effectLst/>
              <a:latin typeface="Calibri" panose="020F0502020204030204" pitchFamily="34" charset="0"/>
              <a:ea typeface="Calibri" panose="020F0502020204030204" pitchFamily="34" charset="0"/>
              <a:cs typeface="Revival565BT-Roman"/>
            </a:endParaRPr>
          </a:p>
          <a:p>
            <a:pPr marL="342900" marR="0" lvl="0" indent="-342900" algn="just">
              <a:lnSpc>
                <a:spcPct val="150000"/>
              </a:lnSpc>
              <a:spcBef>
                <a:spcPts val="0"/>
              </a:spcBef>
              <a:spcAft>
                <a:spcPts val="0"/>
              </a:spcAft>
              <a:buFont typeface="Revival565BT-Roman"/>
              <a:buChar char="•"/>
            </a:pPr>
            <a:r>
              <a:rPr lang="en-IN" sz="2000" dirty="0">
                <a:solidFill>
                  <a:srgbClr val="000000"/>
                </a:solidFill>
                <a:effectLst/>
                <a:latin typeface="Times New Roman" panose="02020603050405020304" pitchFamily="18" charset="0"/>
                <a:ea typeface="Calibri" panose="020F0502020204030204" pitchFamily="34" charset="0"/>
                <a:cs typeface="Revival565BT-Roman"/>
              </a:rPr>
              <a:t>15-20 days old cow dung should be used to avoid excess heat.</a:t>
            </a:r>
            <a:endParaRPr lang="en-US" sz="2000" dirty="0">
              <a:effectLst/>
              <a:latin typeface="Calibri" panose="020F0502020204030204" pitchFamily="34" charset="0"/>
              <a:ea typeface="Calibri" panose="020F0502020204030204" pitchFamily="34" charset="0"/>
              <a:cs typeface="Revival565BT-Roman"/>
            </a:endParaRPr>
          </a:p>
          <a:p>
            <a:pPr marL="342900" marR="0" lvl="0" indent="-342900" algn="just">
              <a:lnSpc>
                <a:spcPct val="150000"/>
              </a:lnSpc>
              <a:spcBef>
                <a:spcPts val="0"/>
              </a:spcBef>
              <a:spcAft>
                <a:spcPts val="0"/>
              </a:spcAft>
              <a:buFont typeface="Revival565BT-Roman"/>
              <a:buChar char="•"/>
            </a:pPr>
            <a:r>
              <a:rPr lang="en-IN" sz="2000" dirty="0">
                <a:solidFill>
                  <a:srgbClr val="000000"/>
                </a:solidFill>
                <a:effectLst/>
                <a:latin typeface="Times New Roman" panose="02020603050405020304" pitchFamily="18" charset="0"/>
                <a:ea typeface="Calibri" panose="020F0502020204030204" pitchFamily="34" charset="0"/>
                <a:cs typeface="Revival565BT-Roman"/>
              </a:rPr>
              <a:t>The earthworms should be protected against birds, termites, ants and rats.</a:t>
            </a:r>
            <a:endParaRPr lang="en-US" sz="2000" dirty="0">
              <a:effectLst/>
              <a:latin typeface="Calibri" panose="020F0502020204030204" pitchFamily="34" charset="0"/>
              <a:ea typeface="Calibri" panose="020F0502020204030204" pitchFamily="34" charset="0"/>
              <a:cs typeface="Revival565BT-Roman"/>
            </a:endParaRPr>
          </a:p>
          <a:p>
            <a:pPr marL="342900" marR="0" lvl="0" indent="-342900" algn="just">
              <a:lnSpc>
                <a:spcPct val="150000"/>
              </a:lnSpc>
              <a:spcBef>
                <a:spcPts val="0"/>
              </a:spcBef>
              <a:spcAft>
                <a:spcPts val="0"/>
              </a:spcAft>
              <a:buFont typeface="Revival565BT-Roman"/>
              <a:buChar char="•"/>
            </a:pPr>
            <a:r>
              <a:rPr lang="en-IN" sz="2000" dirty="0">
                <a:solidFill>
                  <a:srgbClr val="000000"/>
                </a:solidFill>
                <a:effectLst/>
                <a:latin typeface="Times New Roman" panose="02020603050405020304" pitchFamily="18" charset="0"/>
                <a:ea typeface="Calibri" panose="020F0502020204030204" pitchFamily="34" charset="0"/>
                <a:cs typeface="Revival565BT-Roman"/>
              </a:rPr>
              <a:t>Adequate moisture should be maintained during the process. Optimum moisture level (30-40 %) and 18-25</a:t>
            </a:r>
            <a:r>
              <a:rPr lang="en-IN" sz="2000" baseline="30000" dirty="0">
                <a:solidFill>
                  <a:srgbClr val="000000"/>
                </a:solidFill>
                <a:effectLst/>
                <a:latin typeface="Times New Roman" panose="02020603050405020304" pitchFamily="18" charset="0"/>
                <a:ea typeface="Calibri" panose="020F0502020204030204" pitchFamily="34" charset="0"/>
                <a:cs typeface="Revival565BT-Roman"/>
              </a:rPr>
              <a:t>o</a:t>
            </a:r>
            <a:r>
              <a:rPr lang="en-IN" sz="2000" dirty="0">
                <a:solidFill>
                  <a:srgbClr val="000000"/>
                </a:solidFill>
                <a:effectLst/>
                <a:latin typeface="Times New Roman" panose="02020603050405020304" pitchFamily="18" charset="0"/>
                <a:ea typeface="Calibri" panose="020F0502020204030204" pitchFamily="34" charset="0"/>
                <a:cs typeface="Revival565BT-Roman"/>
              </a:rPr>
              <a:t>C temperature should be maintained.</a:t>
            </a:r>
            <a:endParaRPr lang="en-US" sz="2000" dirty="0">
              <a:effectLst/>
              <a:latin typeface="Calibri" panose="020F0502020204030204" pitchFamily="34" charset="0"/>
              <a:ea typeface="Calibri" panose="020F0502020204030204" pitchFamily="34" charset="0"/>
              <a:cs typeface="Revival565BT-Roman"/>
            </a:endParaRPr>
          </a:p>
        </p:txBody>
      </p:sp>
    </p:spTree>
    <p:extLst>
      <p:ext uri="{BB962C8B-B14F-4D97-AF65-F5344CB8AC3E}">
        <p14:creationId xmlns:p14="http://schemas.microsoft.com/office/powerpoint/2010/main" val="2461125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55A76-35FF-4B35-92C9-3AE25713B23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87F3AE4-0B3B-456B-B545-2D8B6CBDA61D}"/>
              </a:ext>
            </a:extLst>
          </p:cNvPr>
          <p:cNvSpPr>
            <a:spLocks noGrp="1"/>
          </p:cNvSpPr>
          <p:nvPr>
            <p:ph idx="1"/>
          </p:nvPr>
        </p:nvSpPr>
        <p:spPr/>
        <p:txBody>
          <a:bodyPr/>
          <a:lstStyle/>
          <a:p>
            <a:endParaRPr lang="en-US"/>
          </a:p>
        </p:txBody>
      </p:sp>
      <p:pic>
        <p:nvPicPr>
          <p:cNvPr id="6" name="Picture 5">
            <a:extLst>
              <a:ext uri="{FF2B5EF4-FFF2-40B4-BE49-F238E27FC236}">
                <a16:creationId xmlns:a16="http://schemas.microsoft.com/office/drawing/2014/main" id="{B76D7FD8-68D8-4CB2-B701-5BA4656DA6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60812" cy="6858000"/>
          </a:xfrm>
          <a:prstGeom prst="rect">
            <a:avLst/>
          </a:prstGeom>
        </p:spPr>
      </p:pic>
      <p:sp>
        <p:nvSpPr>
          <p:cNvPr id="4" name="TextBox 3">
            <a:extLst>
              <a:ext uri="{FF2B5EF4-FFF2-40B4-BE49-F238E27FC236}">
                <a16:creationId xmlns:a16="http://schemas.microsoft.com/office/drawing/2014/main" id="{8748EDAD-BD10-42BD-AE13-2DC0FA2AB58D}"/>
              </a:ext>
            </a:extLst>
          </p:cNvPr>
          <p:cNvSpPr txBox="1"/>
          <p:nvPr/>
        </p:nvSpPr>
        <p:spPr>
          <a:xfrm>
            <a:off x="5373858" y="3193366"/>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1644850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827</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Revival565BT-Roman</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11</cp:revision>
  <dcterms:created xsi:type="dcterms:W3CDTF">2020-12-04T19:10:43Z</dcterms:created>
  <dcterms:modified xsi:type="dcterms:W3CDTF">2020-12-11T06:11:52Z</dcterms:modified>
</cp:coreProperties>
</file>