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8" r:id="rId4"/>
    <p:sldId id="263" r:id="rId5"/>
    <p:sldId id="259" r:id="rId6"/>
    <p:sldId id="260" r:id="rId7"/>
    <p:sldId id="261" r:id="rId8"/>
    <p:sldId id="262" r:id="rId9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tableStyles" Target="tableStyles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zh-CN" lang="en-US"/>
              <a:t>B</a:t>
            </a:r>
            <a:r>
              <a:rPr altLang="zh-CN" lang="en-US"/>
              <a:t>a</a:t>
            </a:r>
            <a:r>
              <a:rPr altLang="zh-CN" lang="en-US"/>
              <a:t>s</a:t>
            </a:r>
            <a:r>
              <a:rPr altLang="zh-CN" lang="en-US"/>
              <a:t>i</a:t>
            </a:r>
            <a:r>
              <a:rPr altLang="zh-CN" lang="en-US"/>
              <a:t>c</a:t>
            </a:r>
            <a:r>
              <a:rPr altLang="zh-CN" lang="en-US"/>
              <a:t> </a:t>
            </a:r>
            <a:r>
              <a:rPr altLang="zh-CN" lang="en-US"/>
              <a:t>E</a:t>
            </a:r>
            <a:r>
              <a:rPr altLang="zh-CN" lang="en-US"/>
              <a:t>l</a:t>
            </a:r>
            <a:r>
              <a:rPr altLang="zh-CN" lang="en-US"/>
              <a:t>e</a:t>
            </a:r>
            <a:r>
              <a:rPr altLang="zh-CN" lang="en-US"/>
              <a:t>c</a:t>
            </a:r>
            <a:r>
              <a:rPr altLang="zh-CN" lang="en-US"/>
              <a:t>tricity</a:t>
            </a:r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zh-CN" lang="en-US"/>
              <a:t>P</a:t>
            </a:r>
            <a:r>
              <a:rPr altLang="zh-CN" lang="en-US"/>
              <a:t>r</a:t>
            </a:r>
            <a:r>
              <a:rPr altLang="zh-CN" lang="en-US"/>
              <a:t>e</a:t>
            </a:r>
            <a:r>
              <a:rPr altLang="zh-CN" lang="en-US"/>
              <a:t>s</a:t>
            </a:r>
            <a:r>
              <a:rPr altLang="zh-CN" lang="en-US"/>
              <a:t>e</a:t>
            </a:r>
            <a:r>
              <a:rPr altLang="zh-CN" lang="en-US"/>
              <a:t>nted</a:t>
            </a:r>
            <a:r>
              <a:rPr altLang="zh-CN" lang="en-US"/>
              <a:t> by</a:t>
            </a:r>
            <a:endParaRPr altLang="zh-CN" lang="en-US"/>
          </a:p>
          <a:p>
            <a:r>
              <a:rPr altLang="zh-CN" lang="en-US"/>
              <a:t>P</a:t>
            </a:r>
            <a:r>
              <a:rPr altLang="zh-CN" lang="en-US"/>
              <a:t>r</a:t>
            </a:r>
            <a:r>
              <a:rPr altLang="zh-CN" lang="en-US"/>
              <a:t>o</a:t>
            </a:r>
            <a:r>
              <a:rPr altLang="zh-CN" lang="en-US"/>
              <a:t>f</a:t>
            </a:r>
            <a:r>
              <a:rPr altLang="zh-CN" lang="en-US"/>
              <a:t>.</a:t>
            </a:r>
            <a:r>
              <a:rPr altLang="zh-CN" lang="en-US"/>
              <a:t> </a:t>
            </a:r>
            <a:r>
              <a:rPr altLang="zh-CN" lang="en-US"/>
              <a:t>N</a:t>
            </a:r>
            <a:r>
              <a:rPr altLang="zh-CN" lang="en-US"/>
              <a:t>i</a:t>
            </a:r>
            <a:r>
              <a:rPr altLang="zh-CN" lang="en-US"/>
              <a:t>m</a:t>
            </a:r>
            <a:r>
              <a:rPr altLang="zh-CN" lang="en-US"/>
              <a:t>ay</a:t>
            </a:r>
            <a:r>
              <a:rPr altLang="zh-CN" lang="en-US"/>
              <a:t> Chandra</a:t>
            </a:r>
            <a:r>
              <a:rPr altLang="zh-CN" lang="en-US"/>
              <a:t> Giri</a:t>
            </a:r>
            <a:endParaRPr altLang="zh-CN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Definition</a:t>
            </a:r>
            <a:endParaRPr lang="en-IN"/>
          </a:p>
        </p:txBody>
      </p:sp>
      <p:sp>
        <p:nvSpPr>
          <p:cNvPr id="1048648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IN"/>
              <a:t>Electricity, phenomenon associated with stationary or moving electric charges. </a:t>
            </a:r>
            <a:endParaRPr lang="en-IN"/>
          </a:p>
          <a:p>
            <a:r>
              <a:rPr lang="en-IN"/>
              <a:t> In electricity the particle involved is the electron, which carries a charge designated, by convention, as negative.</a:t>
            </a:r>
            <a:endParaRPr lang="en-IN"/>
          </a:p>
          <a:p>
            <a:r>
              <a:rPr lang="en-IN"/>
              <a:t> Thus, the various manifestations of electricity are the result of the accumulation or motion of numbers of electrons.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</a:t>
            </a:r>
            <a:r>
              <a:rPr lang="en-US"/>
              <a:t>e</a:t>
            </a:r>
            <a:r>
              <a:rPr lang="en-US"/>
              <a:t>p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t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ion</a:t>
            </a:r>
            <a:endParaRPr lang="en-IN"/>
          </a:p>
        </p:txBody>
      </p:sp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533167" y="1465039"/>
            <a:ext cx="7841629" cy="4851629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</a:t>
            </a:r>
            <a:r>
              <a:rPr lang="en-US"/>
              <a:t>m</a:t>
            </a:r>
            <a:r>
              <a:rPr lang="en-US"/>
              <a:t>p</a:t>
            </a:r>
            <a:r>
              <a:rPr lang="en-US"/>
              <a:t>o</a:t>
            </a:r>
            <a:r>
              <a:rPr lang="en-US"/>
              <a:t>rtance</a:t>
            </a:r>
            <a:endParaRPr lang="en-IN"/>
          </a:p>
        </p:txBody>
      </p:sp>
      <p:sp>
        <p:nvSpPr>
          <p:cNvPr id="1048650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IN"/>
              <a:t>Electricity is a form of energy and we need it for just about everything! Almost all of our modern conveniences are electrically powered.</a:t>
            </a:r>
            <a:endParaRPr lang="en-IN"/>
          </a:p>
          <a:p>
            <a:r>
              <a:rPr lang="en-US"/>
              <a:t>I</a:t>
            </a:r>
            <a:r>
              <a:rPr lang="en-US"/>
              <a:t>t</a:t>
            </a:r>
            <a:r>
              <a:rPr lang="en-IN"/>
              <a:t> is basically a no-loss energy. It converts energy into useful power without losses and without pollution. </a:t>
            </a:r>
            <a:endParaRPr lang="en-IN"/>
          </a:p>
          <a:p>
            <a:r>
              <a:rPr lang="en-US"/>
              <a:t>Smart</a:t>
            </a:r>
            <a:r>
              <a:rPr lang="en-IN"/>
              <a:t> electrification will allow us to make better use of energy, reduce emissions and ultimately help mitigate climate change.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U</a:t>
            </a:r>
            <a:r>
              <a:rPr lang="en-US"/>
              <a:t>s</a:t>
            </a:r>
            <a:r>
              <a:rPr lang="en-US"/>
              <a:t>e</a:t>
            </a:r>
            <a:endParaRPr lang="en-IN"/>
          </a:p>
        </p:txBody>
      </p:sp>
      <p:sp>
        <p:nvSpPr>
          <p:cNvPr id="1048652" name=""/>
          <p:cNvSpPr>
            <a:spLocks noGrp="1"/>
          </p:cNvSpPr>
          <p:nvPr>
            <p:ph idx="1"/>
          </p:nvPr>
        </p:nvSpPr>
        <p:spPr/>
        <p:txBody>
          <a:bodyPr>
            <a:normAutofit fontScale="92857" lnSpcReduction="20000"/>
          </a:bodyPr>
          <a:p>
            <a:r>
              <a:rPr lang="en-IN"/>
              <a:t>Heating.</a:t>
            </a:r>
            <a:endParaRPr lang="en-IN"/>
          </a:p>
          <a:p>
            <a:r>
              <a:rPr lang="en-IN"/>
              <a:t>Cooling.</a:t>
            </a:r>
            <a:endParaRPr lang="en-IN"/>
          </a:p>
          <a:p>
            <a:r>
              <a:rPr lang="en-IN"/>
              <a:t>Water Heater.</a:t>
            </a:r>
            <a:endParaRPr lang="en-IN"/>
          </a:p>
          <a:p>
            <a:r>
              <a:rPr lang="en-IN"/>
              <a:t>Washer and Dryer.</a:t>
            </a:r>
            <a:endParaRPr lang="en-IN"/>
          </a:p>
          <a:p>
            <a:r>
              <a:rPr lang="en-IN"/>
              <a:t>Lights.</a:t>
            </a:r>
            <a:endParaRPr lang="en-IN"/>
          </a:p>
          <a:p>
            <a:r>
              <a:rPr lang="en-IN"/>
              <a:t>Refrigerator.</a:t>
            </a:r>
            <a:endParaRPr lang="en-IN"/>
          </a:p>
          <a:p>
            <a:r>
              <a:rPr lang="en-IN"/>
              <a:t>Electric Oven.</a:t>
            </a:r>
            <a:endParaRPr lang="en-IN"/>
          </a:p>
          <a:p>
            <a:r>
              <a:rPr lang="en-US"/>
              <a:t>C</a:t>
            </a:r>
            <a:r>
              <a:rPr lang="en-US"/>
              <a:t>h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g</a:t>
            </a:r>
            <a:r>
              <a:rPr lang="en-US"/>
              <a:t>i</a:t>
            </a:r>
            <a:r>
              <a:rPr lang="en-US"/>
              <a:t>ng</a:t>
            </a:r>
            <a:endParaRPr lang="en-IN"/>
          </a:p>
          <a:p>
            <a:r>
              <a:rPr lang="en-US"/>
              <a:t>M</a:t>
            </a:r>
            <a:r>
              <a:rPr lang="en-US"/>
              <a:t>a</a:t>
            </a:r>
            <a:r>
              <a:rPr lang="en-US"/>
              <a:t>c</a:t>
            </a:r>
            <a:r>
              <a:rPr lang="en-US"/>
              <a:t>h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p</a:t>
            </a:r>
            <a:r>
              <a:rPr lang="en-US"/>
              <a:t>e</a:t>
            </a:r>
            <a:r>
              <a:rPr lang="en-US"/>
              <a:t>r</a:t>
            </a:r>
            <a:r>
              <a:rPr lang="en-US"/>
              <a:t>ation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a</a:t>
            </a:r>
            <a:r>
              <a:rPr lang="en-US"/>
              <a:t>m</a:t>
            </a:r>
            <a:r>
              <a:rPr lang="en-US"/>
              <a:t>e</a:t>
            </a:r>
            <a:r>
              <a:rPr lang="en-US"/>
              <a:t>ters</a:t>
            </a:r>
            <a:endParaRPr lang="en-IN"/>
          </a:p>
        </p:txBody>
      </p:sp>
      <p:sp>
        <p:nvSpPr>
          <p:cNvPr id="1048654" name=""/>
          <p:cNvSpPr>
            <a:spLocks noGrp="1"/>
          </p:cNvSpPr>
          <p:nvPr>
            <p:ph idx="1"/>
          </p:nvPr>
        </p:nvSpPr>
        <p:spPr/>
        <p:txBody>
          <a:bodyPr>
            <a:normAutofit fontScale="64286" lnSpcReduction="20000"/>
          </a:bodyPr>
          <a:p>
            <a:r>
              <a:rPr lang="en-IN"/>
              <a:t>Voltage: An electromotive force or potential difference between two points. Unit- Volts (V).</a:t>
            </a:r>
            <a:endParaRPr lang="en-IN"/>
          </a:p>
          <a:p>
            <a:r>
              <a:rPr lang="en-IN"/>
              <a:t>Current: An electric current is a flow of electric charge. Unit- Ampere (A)</a:t>
            </a:r>
            <a:endParaRPr lang="en-IN"/>
          </a:p>
          <a:p>
            <a:r>
              <a:rPr lang="en-IN"/>
              <a:t>Resistance: is the opposition to the flow of electric current. Unit- Ohm </a:t>
            </a:r>
            <a:endParaRPr lang="en-IN"/>
          </a:p>
          <a:p>
            <a:r>
              <a:rPr lang="en-IN"/>
              <a:t>Electromagnetic: it describe the electrical and magnetic forces or effects produced by </a:t>
            </a:r>
            <a:r>
              <a:rPr lang="en-IN"/>
              <a:t>an electric current.</a:t>
            </a:r>
            <a:endParaRPr lang="en-IN"/>
          </a:p>
          <a:p>
            <a:r>
              <a:rPr lang="en-IN"/>
              <a:t>Work: In physics, work is related to the amount of energy transferred to or from a system by a </a:t>
            </a:r>
            <a:r>
              <a:rPr lang="en-IN"/>
              <a:t>force. It is a scalar-valued quantity with SI units of Joule.</a:t>
            </a:r>
            <a:endParaRPr lang="en-IN"/>
          </a:p>
          <a:p>
            <a:r>
              <a:rPr lang="en-IN"/>
              <a:t>Power: Power is defined to be the rate at which work is performed, or the derivative of work </a:t>
            </a:r>
            <a:r>
              <a:rPr lang="en-US"/>
              <a:t>o</a:t>
            </a:r>
            <a:r>
              <a:rPr lang="en-IN"/>
              <a:t>ver time or the ability or capacity to do something in a particular way. The SI unit for power is </a:t>
            </a:r>
            <a:r>
              <a:rPr lang="en-IN"/>
              <a:t>the watt.</a:t>
            </a:r>
            <a:endParaRPr lang="en-IN"/>
          </a:p>
          <a:p>
            <a:r>
              <a:rPr lang="en-IN"/>
              <a:t>Energy: Ability to do Work. It has the same units as work, the Joule (J).</a:t>
            </a:r>
            <a:r>
              <a:rPr lang="en-US"/>
              <a:t> 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ergy</a:t>
            </a:r>
            <a:r>
              <a:rPr lang="en-IN"/>
              <a:t> Efficiency- the amount of energy extracted from a system divided by the total energy you </a:t>
            </a:r>
            <a:r>
              <a:rPr lang="en-IN"/>
              <a:t>put into the system.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Ohm's</a:t>
            </a:r>
            <a:r>
              <a:rPr lang="en-US"/>
              <a:t> </a:t>
            </a:r>
            <a:r>
              <a:rPr lang="en-US"/>
              <a:t>L</a:t>
            </a:r>
            <a:r>
              <a:rPr lang="en-US"/>
              <a:t>a</a:t>
            </a:r>
            <a:r>
              <a:rPr lang="en-US"/>
              <a:t>w</a:t>
            </a:r>
            <a:endParaRPr lang="en-IN"/>
          </a:p>
        </p:txBody>
      </p:sp>
      <p:sp>
        <p:nvSpPr>
          <p:cNvPr id="1048656" name=""/>
          <p:cNvSpPr>
            <a:spLocks noGrp="1"/>
          </p:cNvSpPr>
          <p:nvPr>
            <p:ph idx="1"/>
          </p:nvPr>
        </p:nvSpPr>
        <p:spPr>
          <a:xfrm>
            <a:off x="628649" y="1321799"/>
            <a:ext cx="7886700" cy="2671793"/>
          </a:xfrm>
        </p:spPr>
        <p:txBody>
          <a:bodyPr/>
          <a:p>
            <a:r>
              <a:rPr lang="en-IN"/>
              <a:t>Ohm's law says that in an electrical circuit, the current passing through a resistor between two points, is related to the voltage difference between the two points, and are related to the electrical resistance between the two points.</a:t>
            </a:r>
            <a:endParaRPr lang="en-IN"/>
          </a:p>
          <a:p>
            <a:r>
              <a:rPr lang="en-US"/>
              <a:t>T</a:t>
            </a:r>
            <a:r>
              <a:rPr lang="en-US"/>
              <a:t>h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forms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-V = IR, I = V/R, and R= V/I. </a:t>
            </a:r>
            <a:r>
              <a:rPr lang="en-US"/>
              <a:t> </a:t>
            </a:r>
            <a:endParaRPr lang="en-IN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322335" y="3862422"/>
            <a:ext cx="5859766" cy="2995578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Redmi Note 7S</dc:creator>
  <dcterms:created xsi:type="dcterms:W3CDTF">2015-05-11T22:30:45Z</dcterms:created>
  <dcterms:modified xsi:type="dcterms:W3CDTF">2020-12-09T05:11:22Z</dcterms:modified>
</cp:coreProperties>
</file>