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62" r:id="rId2"/>
    <p:sldId id="263" r:id="rId3"/>
    <p:sldId id="264" r:id="rId4"/>
    <p:sldId id="265" r:id="rId5"/>
    <p:sldId id="266" r:id="rId6"/>
    <p:sldId id="271" r:id="rId7"/>
    <p:sldId id="267" r:id="rId8"/>
    <p:sldId id="268" r:id="rId9"/>
    <p:sldId id="269" r:id="rId10"/>
    <p:sldId id="270" r:id="rId11"/>
    <p:sldId id="272" r:id="rId12"/>
    <p:sldId id="273" r:id="rId1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24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7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8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49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50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51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5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59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 smtClean="0"/>
              <a:t>Click to edit Master subtitle style</a:t>
            </a:r>
            <a:endParaRPr lang="en-US" dirty="0"/>
          </a:p>
        </p:txBody>
      </p:sp>
      <p:sp>
        <p:nvSpPr>
          <p:cNvPr id="104859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59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59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615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61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61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604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60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60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0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5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620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104862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62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2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625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626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62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62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2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0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631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1048632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633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1048634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63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636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37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600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60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0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63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4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642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643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104864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64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4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8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609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zh-CN" smtClean="0"/>
              <a:t>Click icon to add picture</a:t>
            </a:r>
            <a:endParaRPr lang="en-US" dirty="0"/>
          </a:p>
        </p:txBody>
      </p:sp>
      <p:sp>
        <p:nvSpPr>
          <p:cNvPr id="1048610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10486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6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/>
              <a:t>Solar Cell, Module &amp; Array</a:t>
            </a:r>
          </a:p>
        </p:txBody>
      </p:sp>
      <p:sp>
        <p:nvSpPr>
          <p:cNvPr id="1048598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/>
              <a:t>Presented by</a:t>
            </a:r>
          </a:p>
          <a:p>
            <a:r>
              <a:rPr lang="en-US" altLang="zh-CN"/>
              <a:t>Prof. Nimay Chandra Giri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1" name="Title 104866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Photographs: Operation</a:t>
            </a:r>
            <a:endParaRPr lang="en-IN"/>
          </a:p>
        </p:txBody>
      </p:sp>
      <p:pic>
        <p:nvPicPr>
          <p:cNvPr id="2097154" name="Picture 2097153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395389" y="2021854"/>
            <a:ext cx="8359519" cy="4402723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5" name="Title 104866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IV Characteristics</a:t>
            </a:r>
            <a:endParaRPr lang="en-IN"/>
          </a:p>
        </p:txBody>
      </p:sp>
      <p:sp>
        <p:nvSpPr>
          <p:cNvPr id="1048666" name="Content Placeholder 1048665"/>
          <p:cNvSpPr>
            <a:spLocks noGrp="1"/>
          </p:cNvSpPr>
          <p:nvPr>
            <p:ph idx="1"/>
          </p:nvPr>
        </p:nvSpPr>
        <p:spPr>
          <a:xfrm>
            <a:off x="628649" y="1411250"/>
            <a:ext cx="7886700" cy="1027713"/>
          </a:xfrm>
        </p:spPr>
        <p:txBody>
          <a:bodyPr>
            <a:normAutofit fontScale="96429" lnSpcReduction="20000"/>
          </a:bodyPr>
          <a:lstStyle/>
          <a:p>
            <a:r>
              <a:rPr lang="en-US"/>
              <a:t>It represents the changes of current, I w.r.t. variable voltage, V. The IV &amp; PV curve is as below</a:t>
            </a:r>
            <a:endParaRPr lang="en-IN"/>
          </a:p>
        </p:txBody>
      </p:sp>
      <p:pic>
        <p:nvPicPr>
          <p:cNvPr id="2097158" name="Picture 2097157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700060" y="2267890"/>
            <a:ext cx="7735237" cy="4400466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7" name="Title 104866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Efficiency</a:t>
            </a:r>
            <a:endParaRPr lang="en-IN"/>
          </a:p>
        </p:txBody>
      </p:sp>
      <p:sp>
        <p:nvSpPr>
          <p:cNvPr id="1048668" name="Content Placeholder 1048667"/>
          <p:cNvSpPr>
            <a:spLocks noGrp="1"/>
          </p:cNvSpPr>
          <p:nvPr>
            <p:ph idx="1"/>
          </p:nvPr>
        </p:nvSpPr>
        <p:spPr>
          <a:xfrm>
            <a:off x="628649" y="1253330"/>
            <a:ext cx="7886700" cy="1856461"/>
          </a:xfrm>
        </p:spPr>
        <p:txBody>
          <a:bodyPr/>
          <a:lstStyle/>
          <a:p>
            <a:r>
              <a:rPr lang="en-IN"/>
              <a:t> Efficiency = Pout / Pin. To calculate Pin (the input power) use the area of the solar cell.</a:t>
            </a:r>
          </a:p>
          <a:p>
            <a:r>
              <a:rPr lang="en-US"/>
              <a:t>It also depends on parameters like-  Light,temperature , weather, shadow, materials... </a:t>
            </a:r>
            <a:endParaRPr lang="en-IN"/>
          </a:p>
        </p:txBody>
      </p:sp>
      <p:pic>
        <p:nvPicPr>
          <p:cNvPr id="2097157" name="Picture 2097156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445099" y="2872183"/>
            <a:ext cx="8160088" cy="395381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Title 104858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Definition</a:t>
            </a:r>
            <a:endParaRPr lang="en-IN"/>
          </a:p>
        </p:txBody>
      </p:sp>
      <p:sp>
        <p:nvSpPr>
          <p:cNvPr id="1048591" name="Content Placeholder 1048590"/>
          <p:cNvSpPr>
            <a:spLocks noGrp="1"/>
          </p:cNvSpPr>
          <p:nvPr>
            <p:ph idx="1"/>
          </p:nvPr>
        </p:nvSpPr>
        <p:spPr>
          <a:xfrm>
            <a:off x="369368" y="1825625"/>
            <a:ext cx="8379336" cy="4351338"/>
          </a:xfrm>
        </p:spPr>
        <p:txBody>
          <a:bodyPr>
            <a:normAutofit fontScale="85714" lnSpcReduction="20000"/>
          </a:bodyPr>
          <a:lstStyle/>
          <a:p>
            <a:r>
              <a:rPr lang="en-US"/>
              <a:t>Solar energy contains- Light energy &amp; Heat energy.</a:t>
            </a:r>
            <a:endParaRPr lang="en-IN"/>
          </a:p>
          <a:p>
            <a:r>
              <a:rPr lang="en-US"/>
              <a:t>A solar cell, or photovoltaic cell, is an electrical device that converts the energy of light directly into electricity by the photovoltaic effect (i.e. EM effect), which is a physical and chemical phenomenon. </a:t>
            </a:r>
            <a:endParaRPr lang="en-IN"/>
          </a:p>
          <a:p>
            <a:r>
              <a:rPr lang="en-US"/>
              <a:t>Photovoltaic relating to the production of electric current at the junction of two substances exposed to light/photon.</a:t>
            </a:r>
            <a:endParaRPr lang="en-IN"/>
          </a:p>
          <a:p>
            <a:r>
              <a:rPr lang="en-US"/>
              <a:t>A Solar PV cell is the most basic unit of a solar PV system. It is a form of photoelectric cell, defined as a device whose electrical characteristics, such as current, voltage, or resistance, vary when exposed to light. It is made up by semiconducting materials (Ex. Silicon).</a:t>
            </a:r>
            <a:endParaRPr lang="en-IN"/>
          </a:p>
          <a:p>
            <a:endParaRPr lang="en-IN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Title 104858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Principle</a:t>
            </a:r>
            <a:endParaRPr lang="en-IN"/>
          </a:p>
        </p:txBody>
      </p:sp>
      <p:sp>
        <p:nvSpPr>
          <p:cNvPr id="1048589" name="Content Placeholder 104858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/>
              <a:t>Solar cell principle- Photovoltaic cells consist of two or more layers of semiconductors with one </a:t>
            </a:r>
            <a:r>
              <a:rPr lang="en-US"/>
              <a:t>l</a:t>
            </a:r>
            <a:r>
              <a:rPr lang="en-IN"/>
              <a:t>ayer containing positive charge and the other negative charge lined adjacent to each other.</a:t>
            </a:r>
          </a:p>
          <a:p>
            <a:r>
              <a:rPr lang="en-IN"/>
              <a:t> Light striking the crystals induces the “photovoltaic effect,” which generates electricity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le 104858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Cell, Module &amp; Array</a:t>
            </a:r>
            <a:endParaRPr lang="en-IN"/>
          </a:p>
        </p:txBody>
      </p:sp>
      <p:sp>
        <p:nvSpPr>
          <p:cNvPr id="1048587" name="Content Placeholder 1048586"/>
          <p:cNvSpPr>
            <a:spLocks noGrp="1"/>
          </p:cNvSpPr>
          <p:nvPr>
            <p:ph idx="1"/>
          </p:nvPr>
        </p:nvSpPr>
        <p:spPr>
          <a:xfrm>
            <a:off x="628649" y="1253330"/>
            <a:ext cx="7886700" cy="5516765"/>
          </a:xfrm>
        </p:spPr>
        <p:txBody>
          <a:bodyPr>
            <a:normAutofit fontScale="92857" lnSpcReduction="20000"/>
          </a:bodyPr>
          <a:lstStyle/>
          <a:p>
            <a:r>
              <a:rPr lang="en-IN"/>
              <a:t>Each Solar PV cell (Si type) can produce maximum open-circuit voltage of approximately 0.5 to </a:t>
            </a:r>
            <a:r>
              <a:rPr lang="en-US"/>
              <a:t>0</a:t>
            </a:r>
            <a:r>
              <a:rPr lang="en-IN"/>
              <a:t>.6 volts.</a:t>
            </a:r>
          </a:p>
          <a:p>
            <a:r>
              <a:rPr lang="en-IN"/>
              <a:t> A Solar PV module/panel consists of multiple PV cells connected in series/parallel to</a:t>
            </a:r>
            <a:r>
              <a:rPr lang="en-US"/>
              <a:t> provide</a:t>
            </a:r>
            <a:r>
              <a:rPr lang="en-IN"/>
              <a:t> a higher voltage/current output. </a:t>
            </a:r>
          </a:p>
          <a:p>
            <a:r>
              <a:rPr lang="en-IN"/>
              <a:t>PV modules are manufactured in standard sizes such as 36-cells, 60-cells and 72-cells module. A PV string is a system consists of multiple PV modules.</a:t>
            </a:r>
          </a:p>
          <a:p>
            <a:r>
              <a:rPr lang="en-IN"/>
              <a:t> While solar panel efficiency is generally around 15-20%, solar cell efficiency can reach 42% in some cases. </a:t>
            </a:r>
          </a:p>
          <a:p>
            <a:r>
              <a:rPr lang="en-IN"/>
              <a:t>Array consists of multiple PV string in parallel.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3" name="Title 10486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Photographs</a:t>
            </a:r>
            <a:endParaRPr lang="en-IN"/>
          </a:p>
        </p:txBody>
      </p:sp>
      <p:pic>
        <p:nvPicPr>
          <p:cNvPr id="2097152" name="Picture 2097151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535849" y="1603165"/>
            <a:ext cx="8288370" cy="511061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3" name="Title 104866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Solar PV Panel/Module</a:t>
            </a:r>
            <a:endParaRPr lang="en-IN"/>
          </a:p>
        </p:txBody>
      </p:sp>
      <p:pic>
        <p:nvPicPr>
          <p:cNvPr id="2097155" name="Picture 2097154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354188" y="1328110"/>
            <a:ext cx="4799700" cy="3407916"/>
          </a:xfrm>
          <a:prstGeom prst="rect">
            <a:avLst/>
          </a:prstGeom>
        </p:spPr>
      </p:pic>
      <p:pic>
        <p:nvPicPr>
          <p:cNvPr id="2097156" name="Picture 2097155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1049575" y="4771582"/>
            <a:ext cx="7325491" cy="208641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5" name="Title 104865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Advantages</a:t>
            </a:r>
            <a:endParaRPr lang="en-IN"/>
          </a:p>
        </p:txBody>
      </p:sp>
      <p:sp>
        <p:nvSpPr>
          <p:cNvPr id="1048656" name="Content Placeholder 104865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Renewable energy</a:t>
            </a:r>
            <a:endParaRPr lang="en-IN"/>
          </a:p>
          <a:p>
            <a:r>
              <a:rPr lang="en-US"/>
              <a:t>Clean in nature</a:t>
            </a:r>
            <a:endParaRPr lang="en-IN"/>
          </a:p>
          <a:p>
            <a:r>
              <a:rPr lang="en-US"/>
              <a:t>Portable</a:t>
            </a:r>
            <a:endParaRPr lang="en-IN"/>
          </a:p>
          <a:p>
            <a:r>
              <a:rPr lang="en-US"/>
              <a:t>Accessable</a:t>
            </a:r>
            <a:endParaRPr lang="en-IN"/>
          </a:p>
          <a:p>
            <a:r>
              <a:rPr lang="en-US"/>
              <a:t>Eco-friendly</a:t>
            </a:r>
            <a:endParaRPr lang="en-IN"/>
          </a:p>
          <a:p>
            <a:r>
              <a:rPr lang="en-US"/>
              <a:t>Economically viable</a:t>
            </a:r>
            <a:endParaRPr lang="en-IN"/>
          </a:p>
          <a:p>
            <a:r>
              <a:rPr lang="en-US"/>
              <a:t>Easy to install</a:t>
            </a:r>
            <a:endParaRPr lang="en-IN"/>
          </a:p>
          <a:p>
            <a:r>
              <a:rPr lang="en-US"/>
              <a:t>Minimum O&amp;M</a:t>
            </a:r>
            <a:endParaRPr lang="en-IN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7" name="Title 104865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Technology</a:t>
            </a:r>
            <a:endParaRPr lang="en-IN"/>
          </a:p>
        </p:txBody>
      </p:sp>
      <p:pic>
        <p:nvPicPr>
          <p:cNvPr id="2097153" name="Picture 2097152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76931"/>
            <a:ext cx="9144000" cy="493862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9" name="Title 104865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Operation</a:t>
            </a:r>
            <a:endParaRPr lang="en-IN"/>
          </a:p>
        </p:txBody>
      </p:sp>
      <p:sp>
        <p:nvSpPr>
          <p:cNvPr id="1048660" name="Content Placeholder 104865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/>
              <a:t>The operation of a photovoltaic (PV) cell requires three basic attributes:</a:t>
            </a:r>
          </a:p>
          <a:p>
            <a:r>
              <a:rPr lang="en-IN"/>
              <a:t>The absorption of light, generating either electron-hole pairs or excitons.</a:t>
            </a:r>
          </a:p>
          <a:p>
            <a:r>
              <a:rPr lang="en-IN"/>
              <a:t>The separation of charge carriers of opposite types.</a:t>
            </a:r>
          </a:p>
          <a:p>
            <a:r>
              <a:rPr lang="en-IN"/>
              <a:t>The separate extraction of those carriers to an external circuit.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422</Words>
  <Application>WPS Office</Application>
  <PresentationFormat>On-screen Show (4:3)</PresentationFormat>
  <Paragraphs>40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Solar Cell, Module &amp; Array</vt:lpstr>
      <vt:lpstr>Definition</vt:lpstr>
      <vt:lpstr>Principle</vt:lpstr>
      <vt:lpstr>Cell, Module &amp; Array</vt:lpstr>
      <vt:lpstr>Photographs</vt:lpstr>
      <vt:lpstr>Solar PV Panel/Module</vt:lpstr>
      <vt:lpstr>Advantages</vt:lpstr>
      <vt:lpstr>Technology</vt:lpstr>
      <vt:lpstr>Operation</vt:lpstr>
      <vt:lpstr>Photographs: Operation</vt:lpstr>
      <vt:lpstr>IV Characteristics</vt:lpstr>
      <vt:lpstr>Efficiency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Solar Cell, Module &amp; Array</dc:title>
  <dc:creator>Redmi Note 7S</dc:creator>
  <cp:lastModifiedBy>USER</cp:lastModifiedBy>
  <cp:revision>1</cp:revision>
  <dcterms:created xsi:type="dcterms:W3CDTF">2015-05-11T11:30:45Z</dcterms:created>
  <dcterms:modified xsi:type="dcterms:W3CDTF">2020-12-12T05:25:07Z</dcterms:modified>
</cp:coreProperties>
</file>