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72" r:id="rId1"/>
  </p:sldMasterIdLst>
  <p:notesMasterIdLst>
    <p:notesMasterId r:id="rId2"/>
  </p:notesMasterIdLst>
  <p:sldIdLst>
    <p:sldId id="264" r:id="rId3"/>
    <p:sldId id="265" r:id="rId4"/>
    <p:sldId id="266" r:id="rId5"/>
    <p:sldId id="267" r:id="rId6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0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zh-CN" lang="en-US"/>
              <a:t>W</a:t>
            </a:r>
            <a:r>
              <a:rPr altLang="zh-CN" lang="en-US"/>
              <a:t>o</a:t>
            </a:r>
            <a:r>
              <a:rPr altLang="zh-CN" lang="en-US"/>
              <a:t>r</a:t>
            </a:r>
            <a:r>
              <a:rPr altLang="zh-CN" lang="en-US"/>
              <a:t>k</a:t>
            </a:r>
            <a:r>
              <a:rPr altLang="zh-CN" lang="en-US"/>
              <a:t>,</a:t>
            </a:r>
            <a:r>
              <a:rPr altLang="zh-CN" lang="en-US"/>
              <a:t> </a:t>
            </a:r>
            <a:r>
              <a:rPr altLang="zh-CN" lang="en-US"/>
              <a:t>Power</a:t>
            </a:r>
            <a:r>
              <a:rPr altLang="zh-CN" lang="en-US"/>
              <a:t> </a:t>
            </a:r>
            <a:r>
              <a:rPr altLang="zh-CN" lang="en-US"/>
              <a:t>&amp;</a:t>
            </a:r>
            <a:r>
              <a:rPr altLang="zh-CN" lang="en-US"/>
              <a:t> </a:t>
            </a:r>
            <a:r>
              <a:rPr altLang="zh-CN" lang="en-US"/>
              <a:t>E</a:t>
            </a:r>
            <a:r>
              <a:rPr altLang="zh-CN" lang="en-US"/>
              <a:t>n</a:t>
            </a:r>
            <a:r>
              <a:rPr altLang="zh-CN" lang="en-US"/>
              <a:t>e</a:t>
            </a:r>
            <a:r>
              <a:rPr altLang="zh-CN" lang="en-US"/>
              <a:t>rgy</a:t>
            </a:r>
            <a:r>
              <a:rPr altLang="zh-CN" lang="en-US"/>
              <a:t> </a:t>
            </a:r>
            <a:endParaRPr altLang="zh-CN" lang="en-US"/>
          </a:p>
        </p:txBody>
      </p:sp>
      <p:sp>
        <p:nvSpPr>
          <p:cNvPr id="1048598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zh-CN" lang="en-US"/>
              <a:t>P</a:t>
            </a:r>
            <a:r>
              <a:rPr altLang="zh-CN" lang="en-US"/>
              <a:t>r</a:t>
            </a:r>
            <a:r>
              <a:rPr altLang="zh-CN" lang="en-US"/>
              <a:t>e</a:t>
            </a:r>
            <a:r>
              <a:rPr altLang="zh-CN" lang="en-US"/>
              <a:t>s</a:t>
            </a:r>
            <a:r>
              <a:rPr altLang="zh-CN" lang="en-US"/>
              <a:t>e</a:t>
            </a:r>
            <a:r>
              <a:rPr altLang="zh-CN" lang="en-US"/>
              <a:t>nted</a:t>
            </a:r>
            <a:r>
              <a:rPr altLang="zh-CN" lang="en-US"/>
              <a:t> by</a:t>
            </a:r>
            <a:endParaRPr altLang="zh-CN" lang="en-US"/>
          </a:p>
          <a:p>
            <a:r>
              <a:rPr altLang="zh-CN" lang="en-US"/>
              <a:t>P</a:t>
            </a:r>
            <a:r>
              <a:rPr altLang="zh-CN" lang="en-US"/>
              <a:t>r</a:t>
            </a:r>
            <a:r>
              <a:rPr altLang="zh-CN" lang="en-US"/>
              <a:t>o</a:t>
            </a:r>
            <a:r>
              <a:rPr altLang="zh-CN" lang="en-US"/>
              <a:t>f</a:t>
            </a:r>
            <a:r>
              <a:rPr altLang="zh-CN" lang="en-US"/>
              <a:t>.</a:t>
            </a:r>
            <a:r>
              <a:rPr altLang="zh-CN" lang="en-US"/>
              <a:t> </a:t>
            </a:r>
            <a:r>
              <a:rPr altLang="zh-CN" lang="en-US"/>
              <a:t>N</a:t>
            </a:r>
            <a:r>
              <a:rPr altLang="zh-CN" lang="en-US"/>
              <a:t>i</a:t>
            </a:r>
            <a:r>
              <a:rPr altLang="zh-CN" lang="en-US"/>
              <a:t>m</a:t>
            </a:r>
            <a:r>
              <a:rPr altLang="zh-CN" lang="en-US"/>
              <a:t>ay</a:t>
            </a:r>
            <a:r>
              <a:rPr altLang="zh-CN" lang="en-US"/>
              <a:t> Chandra</a:t>
            </a:r>
            <a:r>
              <a:rPr altLang="zh-CN" lang="en-US"/>
              <a:t> Giri</a:t>
            </a:r>
            <a:endParaRPr altLang="zh-CN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Definition</a:t>
            </a:r>
            <a:endParaRPr lang="en-IN"/>
          </a:p>
        </p:txBody>
      </p:sp>
      <p:sp>
        <p:nvSpPr>
          <p:cNvPr id="1048591" name=""/>
          <p:cNvSpPr>
            <a:spLocks noGrp="1"/>
          </p:cNvSpPr>
          <p:nvPr>
            <p:ph idx="1"/>
          </p:nvPr>
        </p:nvSpPr>
        <p:spPr/>
        <p:txBody>
          <a:bodyPr>
            <a:normAutofit fontScale="89286" lnSpcReduction="20000"/>
          </a:bodyPr>
          <a:p>
            <a:r>
              <a:rPr lang="en-IN"/>
              <a:t>Work: In physics, work is related to the amount of energy transferred to or from a system by a </a:t>
            </a:r>
            <a:r>
              <a:rPr lang="en-US"/>
              <a:t>f</a:t>
            </a:r>
            <a:r>
              <a:rPr lang="en-IN"/>
              <a:t>orce. It is a scalar-valued quantity with SI units of Joule.</a:t>
            </a:r>
            <a:endParaRPr lang="en-IN"/>
          </a:p>
          <a:p>
            <a:r>
              <a:rPr lang="en-IN"/>
              <a:t>Power: Power is defined to be the rate at which work is performed, or the derivative of work </a:t>
            </a:r>
            <a:r>
              <a:rPr lang="en-IN"/>
              <a:t>over time or the ability or capacity to do something in a particular way. The SI unit for power is </a:t>
            </a:r>
            <a:r>
              <a:rPr lang="en-IN"/>
              <a:t>the watt.</a:t>
            </a:r>
            <a:endParaRPr lang="en-IN"/>
          </a:p>
          <a:p>
            <a:r>
              <a:rPr lang="en-IN"/>
              <a:t> Energy cannot be created or destroyed; it can only be converted from one form to another. It can </a:t>
            </a:r>
            <a:r>
              <a:rPr lang="en-IN"/>
              <a:t>only change its form. Energy (E): in physics, the ability to do work. (E = mc2).</a:t>
            </a:r>
            <a:r>
              <a:rPr lang="en-IN"/>
              <a:t> E is measured </a:t>
            </a:r>
            <a:r>
              <a:rPr lang="en-IN"/>
              <a:t>in joules (J) &amp; Power (P) is measured in watts (W), 1 W = 1 J s-1</a:t>
            </a:r>
            <a:r>
              <a:rPr lang="en-IN"/>
              <a:t> 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</a:t>
            </a:r>
            <a:r>
              <a:rPr lang="en-US"/>
              <a:t>a</a:t>
            </a:r>
            <a:r>
              <a:rPr lang="en-US"/>
              <a:t>l</a:t>
            </a:r>
            <a:r>
              <a:rPr lang="en-US"/>
              <a:t>c</a:t>
            </a:r>
            <a:r>
              <a:rPr lang="en-US"/>
              <a:t>u</a:t>
            </a:r>
            <a:r>
              <a:rPr lang="en-US"/>
              <a:t>l</a:t>
            </a:r>
            <a:r>
              <a:rPr lang="en-US"/>
              <a:t>ation</a:t>
            </a:r>
            <a:endParaRPr lang="en-IN"/>
          </a:p>
        </p:txBody>
      </p:sp>
      <p:sp>
        <p:nvSpPr>
          <p:cNvPr id="1048587" name="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277569"/>
          </a:xfrm>
        </p:spPr>
        <p:txBody>
          <a:bodyPr/>
          <a:p>
            <a:r>
              <a:rPr lang="en-US"/>
              <a:t>E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rgy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m</a:t>
            </a:r>
            <a:r>
              <a:rPr lang="en-US"/>
              <a:t>u</a:t>
            </a:r>
            <a:r>
              <a:rPr lang="en-US"/>
              <a:t>la</a:t>
            </a:r>
            <a:r>
              <a:rPr lang="en-US"/>
              <a:t>:</a:t>
            </a:r>
            <a:r>
              <a:rPr lang="en-US"/>
              <a:t> </a:t>
            </a:r>
            <a:r>
              <a:rPr lang="en-US"/>
              <a:t>Power </a:t>
            </a:r>
            <a:r>
              <a:rPr lang="en-US"/>
              <a:t>x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i</a:t>
            </a:r>
            <a:r>
              <a:rPr lang="en-US"/>
              <a:t>m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 </a:t>
            </a:r>
            <a:r>
              <a:rPr lang="en-US"/>
              <a:t>J</a:t>
            </a:r>
            <a:r>
              <a:rPr lang="en-US"/>
              <a:t>o</a:t>
            </a:r>
            <a:r>
              <a:rPr lang="en-US"/>
              <a:t>u</a:t>
            </a:r>
            <a:r>
              <a:rPr lang="en-US"/>
              <a:t>l</a:t>
            </a:r>
            <a:r>
              <a:rPr lang="en-US"/>
              <a:t>e</a:t>
            </a:r>
            <a:r>
              <a:rPr lang="en-US"/>
              <a:t> </a:t>
            </a:r>
            <a:endParaRPr lang="en-IN"/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828864" y="3275391"/>
            <a:ext cx="7010084" cy="3582608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</a:t>
            </a:r>
            <a:r>
              <a:rPr lang="en-US"/>
              <a:t>x</a:t>
            </a:r>
            <a:r>
              <a:rPr lang="en-US"/>
              <a:t>a</a:t>
            </a:r>
            <a:r>
              <a:rPr lang="en-US"/>
              <a:t>m</a:t>
            </a:r>
            <a:r>
              <a:rPr lang="en-US"/>
              <a:t>p</a:t>
            </a:r>
            <a:r>
              <a:rPr lang="en-US"/>
              <a:t>l</a:t>
            </a:r>
            <a:r>
              <a:rPr lang="en-US"/>
              <a:t>e</a:t>
            </a:r>
            <a:endParaRPr lang="en-IN"/>
          </a:p>
        </p:txBody>
      </p:sp>
      <p:sp>
        <p:nvSpPr>
          <p:cNvPr id="1048589" name="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90164"/>
          </a:xfrm>
        </p:spPr>
        <p:txBody>
          <a:bodyPr>
            <a:normAutofit fontScale="82143" lnSpcReduction="20000"/>
          </a:bodyPr>
          <a:p>
            <a:r>
              <a:rPr lang="en-US"/>
              <a:t>I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l</a:t>
            </a:r>
            <a:r>
              <a:rPr lang="en-US"/>
              <a:t> </a:t>
            </a:r>
            <a:r>
              <a:rPr lang="en-US"/>
              <a:t>h</a:t>
            </a:r>
            <a:r>
              <a:rPr lang="en-US"/>
              <a:t>a</a:t>
            </a:r>
            <a:r>
              <a:rPr lang="en-US"/>
              <a:t>v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V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t</a:t>
            </a:r>
            <a:r>
              <a:rPr lang="en-US"/>
              <a:t>a</a:t>
            </a:r>
            <a:r>
              <a:rPr lang="en-US"/>
              <a:t>ge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1</a:t>
            </a:r>
            <a:r>
              <a:rPr lang="en-US"/>
              <a:t>2</a:t>
            </a:r>
            <a:r>
              <a:rPr lang="en-US"/>
              <a:t> </a:t>
            </a:r>
            <a:r>
              <a:rPr lang="en-US"/>
              <a:t>V</a:t>
            </a:r>
            <a:r>
              <a:rPr lang="en-US"/>
              <a:t>,</a:t>
            </a:r>
            <a:r>
              <a:rPr lang="en-US"/>
              <a:t> </a:t>
            </a:r>
            <a:r>
              <a:rPr lang="en-US"/>
              <a:t>C</a:t>
            </a:r>
            <a:r>
              <a:rPr lang="en-US"/>
              <a:t>u</a:t>
            </a:r>
            <a:r>
              <a:rPr lang="en-US"/>
              <a:t>r</a:t>
            </a:r>
            <a:r>
              <a:rPr lang="en-US"/>
              <a:t>r</a:t>
            </a:r>
            <a:r>
              <a:rPr lang="en-US"/>
              <a:t>ent</a:t>
            </a:r>
            <a:r>
              <a:rPr lang="en-US"/>
              <a:t> 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2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v</a:t>
            </a:r>
            <a:r>
              <a:rPr lang="en-US"/>
              <a:t>g</a:t>
            </a:r>
            <a:r>
              <a:rPr lang="en-US"/>
              <a:t> </a:t>
            </a:r>
            <a:r>
              <a:rPr lang="en-US"/>
              <a:t>h</a:t>
            </a:r>
            <a:r>
              <a:rPr lang="en-US"/>
              <a:t>o</a:t>
            </a:r>
            <a:r>
              <a:rPr lang="en-US"/>
              <a:t>u</a:t>
            </a:r>
            <a:r>
              <a:rPr lang="en-US"/>
              <a:t>r</a:t>
            </a:r>
            <a:r>
              <a:rPr lang="en-US"/>
              <a:t>s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u</a:t>
            </a:r>
            <a:r>
              <a:rPr lang="en-US"/>
              <a:t>n</a:t>
            </a:r>
            <a:r>
              <a:rPr lang="en-US"/>
              <a:t>l</a:t>
            </a:r>
            <a:r>
              <a:rPr lang="en-US"/>
              <a:t>i</a:t>
            </a:r>
            <a:r>
              <a:rPr lang="en-US"/>
              <a:t>ght</a:t>
            </a:r>
            <a:r>
              <a:rPr lang="en-US"/>
              <a:t>,</a:t>
            </a:r>
            <a:r>
              <a:rPr lang="en-US"/>
              <a:t> </a:t>
            </a:r>
            <a:r>
              <a:rPr lang="en-US"/>
              <a:t>f</a:t>
            </a:r>
            <a:r>
              <a:rPr lang="en-US"/>
              <a:t>i</a:t>
            </a:r>
            <a:r>
              <a:rPr lang="en-US"/>
              <a:t>n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u</a:t>
            </a:r>
            <a:r>
              <a:rPr lang="en-US"/>
              <a:t>t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Power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d</a:t>
            </a:r>
            <a:r>
              <a:rPr lang="en-US"/>
              <a:t> </a:t>
            </a:r>
            <a:r>
              <a:rPr lang="en-US"/>
              <a:t>Energy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t</a:t>
            </a:r>
            <a:r>
              <a:rPr lang="en-US"/>
              <a:t>h</a:t>
            </a:r>
            <a:r>
              <a:rPr lang="en-US"/>
              <a:t>e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y</a:t>
            </a:r>
            <a:r>
              <a:rPr lang="en-US"/>
              <a:t>s</a:t>
            </a:r>
            <a:r>
              <a:rPr lang="en-US"/>
              <a:t>t</a:t>
            </a:r>
            <a:r>
              <a:rPr lang="en-US"/>
              <a:t>em</a:t>
            </a:r>
            <a:r>
              <a:rPr lang="en-US"/>
              <a:t>.</a:t>
            </a:r>
            <a:endParaRPr lang="en-IN"/>
          </a:p>
          <a:p>
            <a:r>
              <a:rPr lang="en-US"/>
              <a:t>A</a:t>
            </a:r>
            <a:r>
              <a:rPr lang="en-US"/>
              <a:t>n</a:t>
            </a:r>
            <a:r>
              <a:rPr lang="en-US"/>
              <a:t>s</a:t>
            </a:r>
            <a:r>
              <a:rPr lang="en-US"/>
              <a:t>-</a:t>
            </a:r>
            <a:r>
              <a:rPr lang="en-US"/>
              <a:t> </a:t>
            </a:r>
            <a:r>
              <a:rPr lang="en-US"/>
              <a:t>Power</a:t>
            </a:r>
            <a:r>
              <a:rPr lang="en-US"/>
              <a:t> </a:t>
            </a:r>
            <a:r>
              <a:rPr lang="en-US"/>
              <a:t>=</a:t>
            </a:r>
            <a:r>
              <a:rPr lang="en-US"/>
              <a:t> </a:t>
            </a:r>
            <a:r>
              <a:rPr lang="en-US"/>
              <a:t>V</a:t>
            </a:r>
            <a:r>
              <a:rPr lang="en-US"/>
              <a:t>x</a:t>
            </a:r>
            <a:r>
              <a:rPr lang="en-US"/>
              <a:t>I</a:t>
            </a:r>
            <a:r>
              <a:rPr lang="en-US"/>
              <a:t> </a:t>
            </a:r>
            <a:r>
              <a:rPr lang="en-US"/>
              <a:t>=</a:t>
            </a:r>
            <a:r>
              <a:rPr lang="en-US"/>
              <a:t>1</a:t>
            </a:r>
            <a:r>
              <a:rPr lang="en-US"/>
              <a:t>2</a:t>
            </a:r>
            <a:r>
              <a:rPr lang="en-US"/>
              <a:t>*</a:t>
            </a:r>
            <a:r>
              <a:rPr lang="en-US"/>
              <a:t>2</a:t>
            </a:r>
            <a:r>
              <a:rPr lang="en-US"/>
              <a:t>=</a:t>
            </a:r>
            <a:r>
              <a:rPr lang="en-US"/>
              <a:t>2</a:t>
            </a:r>
            <a:r>
              <a:rPr lang="en-US"/>
              <a:t>4</a:t>
            </a:r>
            <a:r>
              <a:rPr lang="en-US"/>
              <a:t> </a:t>
            </a:r>
            <a:r>
              <a:rPr lang="en-US"/>
              <a:t>W</a:t>
            </a:r>
            <a:r>
              <a:rPr lang="en-US"/>
              <a:t>a</a:t>
            </a:r>
            <a:r>
              <a:rPr lang="en-US"/>
              <a:t>t</a:t>
            </a:r>
            <a:r>
              <a:rPr lang="en-US"/>
              <a:t>t</a:t>
            </a:r>
            <a:endParaRPr lang="en-IN"/>
          </a:p>
          <a:p>
            <a:r>
              <a:rPr lang="en-US"/>
              <a:t> </a:t>
            </a:r>
            <a:r>
              <a:rPr lang="en-US"/>
              <a:t>E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rgy</a:t>
            </a:r>
            <a:r>
              <a:rPr lang="en-US"/>
              <a:t>=</a:t>
            </a:r>
            <a:r>
              <a:rPr lang="en-US"/>
              <a:t>P</a:t>
            </a:r>
            <a:r>
              <a:rPr lang="en-US"/>
              <a:t>x</a:t>
            </a:r>
            <a:r>
              <a:rPr lang="en-US"/>
              <a:t>T</a:t>
            </a:r>
            <a:r>
              <a:rPr lang="en-US"/>
              <a:t>=</a:t>
            </a:r>
            <a:r>
              <a:rPr lang="en-US"/>
              <a:t>2</a:t>
            </a:r>
            <a:r>
              <a:rPr lang="en-US"/>
              <a:t>4</a:t>
            </a:r>
            <a:r>
              <a:rPr lang="en-US"/>
              <a:t>*</a:t>
            </a:r>
            <a:r>
              <a:rPr lang="en-US"/>
              <a:t>5</a:t>
            </a:r>
            <a:r>
              <a:rPr lang="en-US"/>
              <a:t>=</a:t>
            </a:r>
            <a:r>
              <a:rPr lang="en-US"/>
              <a:t>1</a:t>
            </a:r>
            <a:r>
              <a:rPr lang="en-US"/>
              <a:t>2</a:t>
            </a:r>
            <a:r>
              <a:rPr lang="en-US"/>
              <a:t>0</a:t>
            </a:r>
            <a:r>
              <a:rPr lang="en-US"/>
              <a:t> </a:t>
            </a:r>
            <a:r>
              <a:rPr lang="en-US"/>
              <a:t>J</a:t>
            </a:r>
            <a:endParaRPr lang="en-IN"/>
          </a:p>
          <a:p>
            <a:r>
              <a:rPr lang="en-US"/>
              <a:t>O</a:t>
            </a:r>
            <a:r>
              <a:rPr lang="en-US"/>
              <a:t>u</a:t>
            </a:r>
            <a:r>
              <a:rPr lang="en-US"/>
              <a:t>t</a:t>
            </a:r>
            <a:r>
              <a:rPr lang="en-US"/>
              <a:t>p</a:t>
            </a:r>
            <a:r>
              <a:rPr lang="en-US"/>
              <a:t>ut</a:t>
            </a:r>
            <a:r>
              <a:rPr lang="en-US"/>
              <a:t> </a:t>
            </a:r>
            <a:r>
              <a:rPr lang="en-US"/>
              <a:t>o</a:t>
            </a:r>
            <a:r>
              <a:rPr lang="en-US"/>
              <a:t>f</a:t>
            </a:r>
            <a:r>
              <a:rPr lang="en-US"/>
              <a:t> </a:t>
            </a:r>
            <a:r>
              <a:rPr lang="en-US"/>
              <a:t>a</a:t>
            </a:r>
            <a:r>
              <a:rPr lang="en-US"/>
              <a:t> 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l</a:t>
            </a:r>
            <a:r>
              <a:rPr lang="en-US"/>
              <a:t>a</a:t>
            </a:r>
            <a:r>
              <a:rPr lang="en-US"/>
              <a:t>r</a:t>
            </a:r>
            <a:r>
              <a:rPr lang="en-US"/>
              <a:t> </a:t>
            </a:r>
            <a:r>
              <a:rPr lang="en-US"/>
              <a:t>P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e</a:t>
            </a:r>
            <a:r>
              <a:rPr lang="en-US"/>
              <a:t>l</a:t>
            </a:r>
            <a:r>
              <a:rPr lang="en-US"/>
              <a:t>=</a:t>
            </a:r>
            <a:r>
              <a:rPr lang="en-US"/>
              <a:t> panel watts x average hours of sunlight x 75% = daily watt-hours</a:t>
            </a:r>
            <a:endParaRPr lang="en-IN"/>
          </a:p>
          <a:p>
            <a:r>
              <a:rPr lang="en-US"/>
              <a:t>As an example, let’s say you have 250-watt solar panels and live in a place where you get 5 hours of sunlight per day. What’s that 75 percent for? That’s to account for all those variables we've been going over.</a:t>
            </a:r>
            <a:endParaRPr lang="en-IN"/>
          </a:p>
          <a:p>
            <a:r>
              <a:rPr lang="en-US"/>
              <a:t>250 watts x 5 hours x .75 = 937.5 daily watt hours</a:t>
            </a:r>
            <a:r>
              <a:rPr lang="en-US"/>
              <a:t>,To round up and make it pretty, that’s 0.94 kilowatt-hours per solar panel.</a:t>
            </a:r>
            <a:r>
              <a:rPr lang="en-US"/>
              <a:t>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Redmi Note 7S</dc:creator>
  <dcterms:created xsi:type="dcterms:W3CDTF">2015-05-11T00:30:45Z</dcterms:created>
  <dcterms:modified xsi:type="dcterms:W3CDTF">2020-12-09T05:55:26Z</dcterms:modified>
</cp:coreProperties>
</file>