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64" r:id="rId5"/>
    <p:sldId id="259" r:id="rId6"/>
    <p:sldId id="261" r:id="rId7"/>
    <p:sldId id="263"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9" d="100"/>
          <a:sy n="59" d="100"/>
        </p:scale>
        <p:origin x="-1602" y="-1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12/4/2020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12/4/2020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352" y="0"/>
            <a:ext cx="9138241" cy="6857999"/>
          </a:xfrm>
          <a:prstGeom prst="rect">
            <a:avLst/>
          </a:prstGeom>
          <a:noFill/>
          <a:ln w="9525">
            <a:noFill/>
            <a:miter lim="800000"/>
            <a:headEnd/>
            <a:tailEnd/>
          </a:ln>
          <a:effectLst/>
        </p:spPr>
      </p:pic>
      <p:pic>
        <p:nvPicPr>
          <p:cNvPr id="1026" name="Picture 2" descr="hydroponic plant"/>
          <p:cNvPicPr>
            <a:picLocks noChangeAspect="1" noChangeArrowheads="1"/>
          </p:cNvPicPr>
          <p:nvPr/>
        </p:nvPicPr>
        <p:blipFill>
          <a:blip r:embed="rId3"/>
          <a:srcRect/>
          <a:stretch>
            <a:fillRect/>
          </a:stretch>
        </p:blipFill>
        <p:spPr bwMode="auto">
          <a:xfrm>
            <a:off x="5269" y="0"/>
            <a:ext cx="9138731" cy="6858000"/>
          </a:xfrm>
          <a:prstGeom prst="rect">
            <a:avLst/>
          </a:prstGeom>
          <a:noFill/>
        </p:spPr>
      </p:pic>
      <p:sp>
        <p:nvSpPr>
          <p:cNvPr id="2" name="Title 1"/>
          <p:cNvSpPr>
            <a:spLocks noGrp="1"/>
          </p:cNvSpPr>
          <p:nvPr>
            <p:ph type="ctrTitle"/>
          </p:nvPr>
        </p:nvSpPr>
        <p:spPr>
          <a:xfrm>
            <a:off x="609600" y="4419600"/>
            <a:ext cx="8001000" cy="1752600"/>
          </a:xfrm>
          <a:blipFill>
            <a:blip r:embed="rId4"/>
            <a:tile tx="0" ty="0" sx="100000" sy="100000" flip="none" algn="tl"/>
          </a:blipFill>
          <a:ln>
            <a:solidFill>
              <a:schemeClr val="tx1"/>
            </a:solidFill>
          </a:ln>
        </p:spPr>
        <p:txBody>
          <a:bodyPr>
            <a:normAutofit/>
          </a:bodyPr>
          <a:lstStyle/>
          <a:p>
            <a:r>
              <a:rPr lang="en-US" sz="2800" b="1" dirty="0" smtClean="0">
                <a:ln>
                  <a:solidFill>
                    <a:srgbClr val="FFFF00"/>
                  </a:solidFill>
                </a:ln>
                <a:solidFill>
                  <a:schemeClr val="bg1"/>
                </a:solidFill>
              </a:rPr>
              <a:t>Lecture 1</a:t>
            </a:r>
            <a:r>
              <a:rPr lang="en-US" sz="2800" dirty="0" smtClean="0">
                <a:solidFill>
                  <a:schemeClr val="bg1"/>
                </a:solidFill>
              </a:rPr>
              <a:t/>
            </a:r>
            <a:br>
              <a:rPr lang="en-US" sz="2800" dirty="0" smtClean="0">
                <a:solidFill>
                  <a:schemeClr val="bg1"/>
                </a:solidFill>
              </a:rPr>
            </a:br>
            <a:r>
              <a:rPr lang="en-US" sz="2800" dirty="0" smtClean="0">
                <a:solidFill>
                  <a:schemeClr val="bg1"/>
                </a:solidFill>
              </a:rPr>
              <a:t>Introduction, Scope and Importance of Hydroponics technology </a:t>
            </a:r>
            <a:endParaRPr lang="en-US" sz="2800" dirty="0">
              <a:ln>
                <a:solidFill>
                  <a:srgbClr val="FFFF00"/>
                </a:solidFill>
              </a:ln>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a:srcRect/>
          <a:stretch>
            <a:fillRect/>
          </a:stretch>
        </p:blipFill>
        <p:spPr bwMode="auto">
          <a:xfrm>
            <a:off x="5759" y="0"/>
            <a:ext cx="9138241" cy="6857999"/>
          </a:xfrm>
          <a:prstGeom prst="rect">
            <a:avLst/>
          </a:prstGeom>
          <a:noFill/>
          <a:ln w="9525">
            <a:noFill/>
            <a:miter lim="800000"/>
            <a:headEnd/>
            <a:tailEnd/>
          </a:ln>
          <a:effectLst/>
        </p:spPr>
      </p:pic>
      <p:pic>
        <p:nvPicPr>
          <p:cNvPr id="19458" name="Picture 2" descr="Free Sun Drawing, Download Free Clip Art, Free Clip Art on Clipart Library"/>
          <p:cNvPicPr>
            <a:picLocks noChangeAspect="1" noChangeArrowheads="1"/>
          </p:cNvPicPr>
          <p:nvPr/>
        </p:nvPicPr>
        <p:blipFill>
          <a:blip r:embed="rId3" cstate="print"/>
          <a:srcRect/>
          <a:stretch>
            <a:fillRect/>
          </a:stretch>
        </p:blipFill>
        <p:spPr bwMode="auto">
          <a:xfrm>
            <a:off x="1143000" y="1447800"/>
            <a:ext cx="1295400" cy="1410159"/>
          </a:xfrm>
          <a:prstGeom prst="ellipse">
            <a:avLst/>
          </a:prstGeom>
          <a:noFill/>
          <a:ln>
            <a:solidFill>
              <a:srgbClr val="FFFF00"/>
            </a:solidFill>
          </a:ln>
        </p:spPr>
      </p:pic>
      <p:pic>
        <p:nvPicPr>
          <p:cNvPr id="19460" name="Picture 4" descr="Isolated small herb with two leaves | Stock vector | Colourbox"/>
          <p:cNvPicPr>
            <a:picLocks noChangeAspect="1" noChangeArrowheads="1"/>
          </p:cNvPicPr>
          <p:nvPr/>
        </p:nvPicPr>
        <p:blipFill>
          <a:blip r:embed="rId4" cstate="print"/>
          <a:srcRect/>
          <a:stretch>
            <a:fillRect/>
          </a:stretch>
        </p:blipFill>
        <p:spPr bwMode="auto">
          <a:xfrm>
            <a:off x="2590800" y="3048000"/>
            <a:ext cx="1554782" cy="1371600"/>
          </a:xfrm>
          <a:prstGeom prst="ellipse">
            <a:avLst/>
          </a:prstGeom>
          <a:noFill/>
          <a:ln>
            <a:solidFill>
              <a:srgbClr val="00B050"/>
            </a:solidFill>
          </a:ln>
        </p:spPr>
      </p:pic>
      <p:sp>
        <p:nvSpPr>
          <p:cNvPr id="19462" name="AutoShape 6" descr="Soil: What is it &amp; Why does it matter? | by Wayne Gibbins | Mediu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4" name="AutoShape 8" descr="Soil: What is it &amp; Why does it matter? | by Wayne Gibbins | Mediu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6" name="Picture 10" descr="About Soil Conservation Benefits - Alabama Cooperative Extension System"/>
          <p:cNvPicPr>
            <a:picLocks noChangeAspect="1" noChangeArrowheads="1"/>
          </p:cNvPicPr>
          <p:nvPr/>
        </p:nvPicPr>
        <p:blipFill>
          <a:blip r:embed="rId5" cstate="print"/>
          <a:srcRect/>
          <a:stretch>
            <a:fillRect/>
          </a:stretch>
        </p:blipFill>
        <p:spPr bwMode="auto">
          <a:xfrm>
            <a:off x="4953000" y="1371600"/>
            <a:ext cx="1447800" cy="1228503"/>
          </a:xfrm>
          <a:prstGeom prst="ellipse">
            <a:avLst/>
          </a:prstGeom>
          <a:noFill/>
        </p:spPr>
      </p:pic>
      <p:pic>
        <p:nvPicPr>
          <p:cNvPr id="19468" name="Picture 12" descr="Fertilizer Icon of Colored Outline style - Available in SVG, PNG, EPS, AI &amp;  Icon fonts"/>
          <p:cNvPicPr>
            <a:picLocks noChangeAspect="1" noChangeArrowheads="1"/>
          </p:cNvPicPr>
          <p:nvPr/>
        </p:nvPicPr>
        <p:blipFill>
          <a:blip r:embed="rId6"/>
          <a:srcRect/>
          <a:stretch>
            <a:fillRect/>
          </a:stretch>
        </p:blipFill>
        <p:spPr bwMode="auto">
          <a:xfrm>
            <a:off x="7315200" y="2514601"/>
            <a:ext cx="1447800" cy="1310404"/>
          </a:xfrm>
          <a:prstGeom prst="ellipse">
            <a:avLst/>
          </a:prstGeom>
          <a:noFill/>
        </p:spPr>
      </p:pic>
      <p:pic>
        <p:nvPicPr>
          <p:cNvPr id="19470" name="Picture 14" descr="Water trading explained – SFIrrigation"/>
          <p:cNvPicPr>
            <a:picLocks noChangeAspect="1" noChangeArrowheads="1"/>
          </p:cNvPicPr>
          <p:nvPr/>
        </p:nvPicPr>
        <p:blipFill>
          <a:blip r:embed="rId7"/>
          <a:srcRect/>
          <a:stretch>
            <a:fillRect/>
          </a:stretch>
        </p:blipFill>
        <p:spPr bwMode="auto">
          <a:xfrm>
            <a:off x="5029200" y="4343400"/>
            <a:ext cx="1447800" cy="1114425"/>
          </a:xfrm>
          <a:prstGeom prst="ellipse">
            <a:avLst/>
          </a:prstGeom>
          <a:noFill/>
        </p:spPr>
      </p:pic>
      <p:sp>
        <p:nvSpPr>
          <p:cNvPr id="12" name="TextBox 11"/>
          <p:cNvSpPr txBox="1"/>
          <p:nvPr/>
        </p:nvSpPr>
        <p:spPr>
          <a:xfrm>
            <a:off x="2209800" y="228600"/>
            <a:ext cx="6781800" cy="584775"/>
          </a:xfrm>
          <a:prstGeom prst="rect">
            <a:avLst/>
          </a:prstGeom>
          <a:blipFill>
            <a:blip r:embed="rId8"/>
            <a:tile tx="0" ty="0" sx="100000" sy="100000" flip="none" algn="tl"/>
          </a:blipFill>
          <a:ln>
            <a:solidFill>
              <a:srgbClr val="FFFF00"/>
            </a:solidFill>
          </a:ln>
        </p:spPr>
        <p:txBody>
          <a:bodyPr wrap="square" rtlCol="0">
            <a:spAutoFit/>
          </a:bodyPr>
          <a:lstStyle/>
          <a:p>
            <a:r>
              <a:rPr lang="en-US" sz="3200" b="1" dirty="0" smtClean="0"/>
              <a:t>What does a plant need to grow ?</a:t>
            </a:r>
            <a:endParaRPr lang="en-US" sz="3200" b="1" dirty="0"/>
          </a:p>
        </p:txBody>
      </p:sp>
      <p:cxnSp>
        <p:nvCxnSpPr>
          <p:cNvPr id="14" name="Curved Connector 13"/>
          <p:cNvCxnSpPr/>
          <p:nvPr/>
        </p:nvCxnSpPr>
        <p:spPr>
          <a:xfrm rot="16200000" flipH="1">
            <a:off x="2095500" y="2552700"/>
            <a:ext cx="762000" cy="685800"/>
          </a:xfrm>
          <a:prstGeom prst="curvedConnector3">
            <a:avLst>
              <a:gd name="adj1" fmla="val 50000"/>
            </a:avLst>
          </a:prstGeom>
          <a:ln w="5715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0" y="3048000"/>
            <a:ext cx="1447800" cy="369332"/>
          </a:xfrm>
          <a:prstGeom prst="rect">
            <a:avLst/>
          </a:prstGeom>
          <a:noFill/>
        </p:spPr>
        <p:txBody>
          <a:bodyPr wrap="square" rtlCol="0">
            <a:spAutoFit/>
          </a:bodyPr>
          <a:lstStyle/>
          <a:p>
            <a:r>
              <a:rPr lang="en-US" b="1" dirty="0" smtClean="0">
                <a:solidFill>
                  <a:srgbClr val="FF0000"/>
                </a:solidFill>
              </a:rPr>
              <a:t>Sun light</a:t>
            </a:r>
            <a:endParaRPr lang="en-US" b="1" dirty="0">
              <a:solidFill>
                <a:srgbClr val="FF0000"/>
              </a:solidFill>
            </a:endParaRPr>
          </a:p>
        </p:txBody>
      </p:sp>
      <p:sp>
        <p:nvSpPr>
          <p:cNvPr id="16" name="TextBox 15"/>
          <p:cNvSpPr txBox="1"/>
          <p:nvPr/>
        </p:nvSpPr>
        <p:spPr>
          <a:xfrm>
            <a:off x="2895600" y="4648200"/>
            <a:ext cx="1143000" cy="369332"/>
          </a:xfrm>
          <a:prstGeom prst="rect">
            <a:avLst/>
          </a:prstGeom>
          <a:noFill/>
        </p:spPr>
        <p:txBody>
          <a:bodyPr wrap="square" rtlCol="0">
            <a:spAutoFit/>
          </a:bodyPr>
          <a:lstStyle/>
          <a:p>
            <a:r>
              <a:rPr lang="en-US" b="1" dirty="0" smtClean="0">
                <a:solidFill>
                  <a:srgbClr val="FF0000"/>
                </a:solidFill>
              </a:rPr>
              <a:t>Plant</a:t>
            </a:r>
            <a:endParaRPr lang="en-US" b="1" dirty="0">
              <a:solidFill>
                <a:srgbClr val="FF0000"/>
              </a:solidFill>
            </a:endParaRPr>
          </a:p>
        </p:txBody>
      </p:sp>
      <p:sp>
        <p:nvSpPr>
          <p:cNvPr id="17" name="TextBox 16"/>
          <p:cNvSpPr txBox="1"/>
          <p:nvPr/>
        </p:nvSpPr>
        <p:spPr>
          <a:xfrm>
            <a:off x="5334000" y="5562600"/>
            <a:ext cx="1066800" cy="369332"/>
          </a:xfrm>
          <a:prstGeom prst="rect">
            <a:avLst/>
          </a:prstGeom>
          <a:noFill/>
        </p:spPr>
        <p:txBody>
          <a:bodyPr wrap="square" rtlCol="0">
            <a:spAutoFit/>
          </a:bodyPr>
          <a:lstStyle/>
          <a:p>
            <a:r>
              <a:rPr lang="en-US" b="1" dirty="0" smtClean="0">
                <a:solidFill>
                  <a:srgbClr val="FF0000"/>
                </a:solidFill>
              </a:rPr>
              <a:t>Water</a:t>
            </a:r>
            <a:endParaRPr lang="en-US" b="1" dirty="0">
              <a:solidFill>
                <a:srgbClr val="FF0000"/>
              </a:solidFill>
            </a:endParaRPr>
          </a:p>
        </p:txBody>
      </p:sp>
      <p:sp>
        <p:nvSpPr>
          <p:cNvPr id="18" name="TextBox 17"/>
          <p:cNvSpPr txBox="1"/>
          <p:nvPr/>
        </p:nvSpPr>
        <p:spPr>
          <a:xfrm>
            <a:off x="5334000" y="2819400"/>
            <a:ext cx="990600" cy="369332"/>
          </a:xfrm>
          <a:prstGeom prst="rect">
            <a:avLst/>
          </a:prstGeom>
          <a:noFill/>
        </p:spPr>
        <p:txBody>
          <a:bodyPr wrap="square" rtlCol="0">
            <a:spAutoFit/>
          </a:bodyPr>
          <a:lstStyle/>
          <a:p>
            <a:r>
              <a:rPr lang="en-US" b="1" dirty="0" smtClean="0">
                <a:solidFill>
                  <a:srgbClr val="FF0000"/>
                </a:solidFill>
              </a:rPr>
              <a:t>Soil</a:t>
            </a:r>
            <a:endParaRPr lang="en-US" b="1" dirty="0">
              <a:solidFill>
                <a:srgbClr val="FF0000"/>
              </a:solidFill>
            </a:endParaRPr>
          </a:p>
        </p:txBody>
      </p:sp>
      <p:sp>
        <p:nvSpPr>
          <p:cNvPr id="19" name="TextBox 18"/>
          <p:cNvSpPr txBox="1"/>
          <p:nvPr/>
        </p:nvSpPr>
        <p:spPr>
          <a:xfrm>
            <a:off x="7467600" y="4038600"/>
            <a:ext cx="1371600" cy="369332"/>
          </a:xfrm>
          <a:prstGeom prst="rect">
            <a:avLst/>
          </a:prstGeom>
          <a:noFill/>
        </p:spPr>
        <p:txBody>
          <a:bodyPr wrap="square" rtlCol="0">
            <a:spAutoFit/>
          </a:bodyPr>
          <a:lstStyle/>
          <a:p>
            <a:r>
              <a:rPr lang="en-US" b="1" dirty="0" smtClean="0">
                <a:solidFill>
                  <a:srgbClr val="FF0000"/>
                </a:solidFill>
              </a:rPr>
              <a:t>Nutrient</a:t>
            </a:r>
            <a:endParaRPr lang="en-US" b="1" dirty="0">
              <a:solidFill>
                <a:srgbClr val="FF0000"/>
              </a:solidFill>
            </a:endParaRPr>
          </a:p>
        </p:txBody>
      </p:sp>
      <p:cxnSp>
        <p:nvCxnSpPr>
          <p:cNvPr id="22" name="Straight Connector 21"/>
          <p:cNvCxnSpPr/>
          <p:nvPr/>
        </p:nvCxnSpPr>
        <p:spPr>
          <a:xfrm flipV="1">
            <a:off x="3962400" y="2362200"/>
            <a:ext cx="990600" cy="6858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00800" y="2362200"/>
            <a:ext cx="914400" cy="6858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V="1">
            <a:off x="6477000" y="3810000"/>
            <a:ext cx="1066800" cy="6858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4191000" y="4114800"/>
            <a:ext cx="914400" cy="4572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0" y="5791200"/>
            <a:ext cx="9144000" cy="1077218"/>
          </a:xfrm>
          <a:prstGeom prst="rect">
            <a:avLst/>
          </a:prstGeom>
          <a:noFill/>
        </p:spPr>
        <p:txBody>
          <a:bodyPr wrap="square" rtlCol="0">
            <a:spAutoFit/>
          </a:bodyPr>
          <a:lstStyle/>
          <a:p>
            <a:pPr algn="ctr"/>
            <a:r>
              <a:rPr lang="en-US" sz="3200" b="1" dirty="0" smtClean="0">
                <a:solidFill>
                  <a:schemeClr val="bg1"/>
                </a:solidFill>
                <a:latin typeface="Chiller" pitchFamily="82" charset="0"/>
              </a:rPr>
              <a:t>Soil is just a medium to provide nutrients to the plant. </a:t>
            </a:r>
          </a:p>
          <a:p>
            <a:pPr algn="ctr"/>
            <a:r>
              <a:rPr lang="en-US" sz="3200" b="1" dirty="0" smtClean="0">
                <a:solidFill>
                  <a:schemeClr val="bg1"/>
                </a:solidFill>
                <a:latin typeface="Chiller" pitchFamily="82" charset="0"/>
              </a:rPr>
              <a:t>Water is as good a medium as soil.</a:t>
            </a:r>
            <a:endParaRPr lang="en-US" sz="3200" b="1" dirty="0">
              <a:solidFill>
                <a:schemeClr val="bg1"/>
              </a:solidFill>
              <a:latin typeface="Chiller" pitchFamily="8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a:stretch>
            <a:fillRect/>
          </a:stretch>
        </p:blipFill>
        <p:spPr bwMode="auto">
          <a:xfrm>
            <a:off x="5759" y="0"/>
            <a:ext cx="9138241" cy="6857999"/>
          </a:xfrm>
          <a:prstGeom prst="rect">
            <a:avLst/>
          </a:prstGeom>
          <a:noFill/>
          <a:ln w="9525">
            <a:noFill/>
            <a:miter lim="800000"/>
            <a:headEnd/>
            <a:tailEnd/>
          </a:ln>
          <a:effectLst/>
        </p:spPr>
      </p:pic>
      <p:sp>
        <p:nvSpPr>
          <p:cNvPr id="3" name="Content Placeholder 2"/>
          <p:cNvSpPr>
            <a:spLocks noGrp="1"/>
          </p:cNvSpPr>
          <p:nvPr>
            <p:ph idx="1"/>
          </p:nvPr>
        </p:nvSpPr>
        <p:spPr>
          <a:xfrm>
            <a:off x="304800" y="228600"/>
            <a:ext cx="8458200" cy="6248400"/>
          </a:xfrm>
        </p:spPr>
        <p:txBody>
          <a:bodyPr>
            <a:normAutofit fontScale="70000" lnSpcReduction="20000"/>
          </a:bodyPr>
          <a:lstStyle/>
          <a:p>
            <a:pPr algn="just"/>
            <a:r>
              <a:rPr lang="en-US" sz="2400" b="1" dirty="0" smtClean="0">
                <a:solidFill>
                  <a:schemeClr val="bg1"/>
                </a:solidFill>
              </a:rPr>
              <a:t>             </a:t>
            </a:r>
          </a:p>
          <a:p>
            <a:pPr algn="just"/>
            <a:endParaRPr lang="en-US" sz="2400" b="1" dirty="0" smtClean="0">
              <a:solidFill>
                <a:schemeClr val="bg1"/>
              </a:solidFill>
            </a:endParaRPr>
          </a:p>
          <a:p>
            <a:pPr algn="just"/>
            <a:endParaRPr lang="en-US" sz="2400" b="1" dirty="0" smtClean="0">
              <a:solidFill>
                <a:schemeClr val="bg1"/>
              </a:solidFill>
            </a:endParaRPr>
          </a:p>
          <a:p>
            <a:pPr algn="just"/>
            <a:endParaRPr lang="en-US" sz="2400" b="1" dirty="0" smtClean="0">
              <a:solidFill>
                <a:schemeClr val="bg1"/>
              </a:solidFill>
            </a:endParaRPr>
          </a:p>
          <a:p>
            <a:pPr algn="just"/>
            <a:endParaRPr lang="en-US" sz="2400" b="1" dirty="0" smtClean="0">
              <a:solidFill>
                <a:schemeClr val="bg1"/>
              </a:solidFill>
            </a:endParaRPr>
          </a:p>
          <a:p>
            <a:pPr algn="just"/>
            <a:endParaRPr lang="en-US" sz="2400" b="1" dirty="0" smtClean="0">
              <a:solidFill>
                <a:schemeClr val="bg1"/>
              </a:solidFill>
            </a:endParaRPr>
          </a:p>
          <a:p>
            <a:pPr algn="just"/>
            <a:endParaRPr lang="en-US" sz="2400" b="1" dirty="0" smtClean="0">
              <a:solidFill>
                <a:schemeClr val="bg1"/>
              </a:solidFill>
            </a:endParaRPr>
          </a:p>
          <a:p>
            <a:pPr algn="just"/>
            <a:endParaRPr lang="en-US" sz="2400" b="1" dirty="0" smtClean="0">
              <a:solidFill>
                <a:schemeClr val="bg1"/>
              </a:solidFill>
            </a:endParaRPr>
          </a:p>
          <a:p>
            <a:pPr algn="just"/>
            <a:endParaRPr lang="en-US" sz="2400" b="1" dirty="0" smtClean="0">
              <a:solidFill>
                <a:schemeClr val="bg1"/>
              </a:solidFill>
            </a:endParaRPr>
          </a:p>
          <a:p>
            <a:pPr algn="just"/>
            <a:endParaRPr lang="en-US" sz="2400" b="1" dirty="0" smtClean="0">
              <a:solidFill>
                <a:schemeClr val="bg1"/>
              </a:solidFill>
            </a:endParaRPr>
          </a:p>
          <a:p>
            <a:pPr algn="just"/>
            <a:endParaRPr lang="en-US" sz="2400" b="1" dirty="0" smtClean="0">
              <a:solidFill>
                <a:schemeClr val="bg1"/>
              </a:solidFill>
            </a:endParaRPr>
          </a:p>
          <a:p>
            <a:pPr algn="just"/>
            <a:endParaRPr lang="en-US" sz="3400" b="1" dirty="0" smtClean="0">
              <a:solidFill>
                <a:schemeClr val="bg1"/>
              </a:solidFill>
            </a:endParaRPr>
          </a:p>
          <a:p>
            <a:pPr algn="just"/>
            <a:r>
              <a:rPr lang="en-US" sz="3400" b="1" dirty="0" smtClean="0">
                <a:solidFill>
                  <a:schemeClr val="bg1"/>
                </a:solidFill>
              </a:rPr>
              <a:t>The word hydroponics has derived from  combining the two Greek words, hydro, meaning water, and </a:t>
            </a:r>
            <a:r>
              <a:rPr lang="en-US" sz="3400" b="1" dirty="0" err="1" smtClean="0">
                <a:solidFill>
                  <a:schemeClr val="bg1"/>
                </a:solidFill>
              </a:rPr>
              <a:t>ponos</a:t>
            </a:r>
            <a:r>
              <a:rPr lang="en-US" sz="3400" b="1" dirty="0" smtClean="0">
                <a:solidFill>
                  <a:schemeClr val="bg1"/>
                </a:solidFill>
              </a:rPr>
              <a:t>, meaning labor (i.e., working water). </a:t>
            </a:r>
          </a:p>
          <a:p>
            <a:pPr algn="just">
              <a:buNone/>
            </a:pPr>
            <a:endParaRPr lang="en-US" sz="2400" dirty="0" smtClean="0"/>
          </a:p>
          <a:p>
            <a:pPr algn="just">
              <a:buNone/>
            </a:pPr>
            <a:endParaRPr lang="en-US" sz="2400" dirty="0" smtClean="0"/>
          </a:p>
          <a:p>
            <a:pPr algn="just">
              <a:buNone/>
            </a:pPr>
            <a:endParaRPr lang="en-US" sz="2400" dirty="0" smtClean="0"/>
          </a:p>
          <a:p>
            <a:pPr algn="just"/>
            <a:r>
              <a:rPr lang="en-US" sz="3400" b="1" dirty="0" smtClean="0">
                <a:solidFill>
                  <a:schemeClr val="bg1"/>
                </a:solidFill>
              </a:rPr>
              <a:t>Hydroponics is a method of growing plants using a solution of suitable nutrients instead of soil and the plants need some type of inert medium to support the root system.</a:t>
            </a:r>
          </a:p>
          <a:p>
            <a:endParaRPr lang="en-US" sz="3400" dirty="0">
              <a:solidFill>
                <a:schemeClr val="bg1"/>
              </a:solidFill>
            </a:endParaRPr>
          </a:p>
        </p:txBody>
      </p:sp>
      <p:pic>
        <p:nvPicPr>
          <p:cNvPr id="4" name="Picture 3" descr="D:\MSSSOA\Hydroponics\Photos\A Frame\IMG-20190212-WA0072.jpg">
            <a:extLst>
              <a:ext uri="{FF2B5EF4-FFF2-40B4-BE49-F238E27FC236}">
                <a16:creationId xmlns:lc="http://schemas.openxmlformats.org/drawingml/2006/lockedCanva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ps="http://schemas.microsoft.com/office/word/2010/wordprocessingShape" xmlns:a16="http://schemas.microsoft.com/office/drawing/2014/main" xmlns:wne="http://schemas.microsoft.com/office/word/2006/wordml" xmlns:wp="http://schemas.openxmlformats.org/drawingml/2006/wordprocessingDrawing" xmlns:m="http://schemas.openxmlformats.org/officeDocument/2006/math" xmlns:ve="http://schemas.openxmlformats.org/markup-compatibility/2006" id="{470209B3-C2F4-4460-AAF4-3D187C5FD329}"/>
              </a:ext>
            </a:extLst>
          </p:cNvPr>
          <p:cNvPicPr/>
          <p:nvPr/>
        </p:nvPicPr>
        <p:blipFill>
          <a:blip r:embed="rId4"/>
          <a:srcRect/>
          <a:stretch>
            <a:fillRect/>
          </a:stretch>
        </p:blipFill>
        <p:spPr bwMode="auto">
          <a:xfrm>
            <a:off x="3581400" y="381000"/>
            <a:ext cx="3733800" cy="2486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5759" y="0"/>
            <a:ext cx="9138241" cy="6857999"/>
          </a:xfrm>
          <a:prstGeom prst="rect">
            <a:avLst/>
          </a:prstGeom>
          <a:noFill/>
          <a:ln w="9525">
            <a:noFill/>
            <a:miter lim="800000"/>
            <a:headEnd/>
            <a:tailEnd/>
          </a:ln>
          <a:effectLst/>
        </p:spPr>
      </p:pic>
      <p:sp>
        <p:nvSpPr>
          <p:cNvPr id="2" name="Title 1"/>
          <p:cNvSpPr>
            <a:spLocks noGrp="1"/>
          </p:cNvSpPr>
          <p:nvPr>
            <p:ph type="title"/>
          </p:nvPr>
        </p:nvSpPr>
        <p:spPr>
          <a:xfrm>
            <a:off x="0" y="0"/>
            <a:ext cx="9144000" cy="762000"/>
          </a:xfrm>
        </p:spPr>
        <p:txBody>
          <a:bodyPr>
            <a:normAutofit fontScale="90000"/>
          </a:bodyPr>
          <a:lstStyle/>
          <a:p>
            <a:r>
              <a:rPr lang="en-US" dirty="0" smtClean="0"/>
              <a:t/>
            </a:r>
            <a:br>
              <a:rPr lang="en-US" dirty="0" smtClean="0"/>
            </a:br>
            <a:r>
              <a:rPr lang="en-US" sz="4000" dirty="0" smtClean="0"/>
              <a:t>Historical background of hydroponics </a:t>
            </a:r>
            <a:br>
              <a:rPr lang="en-US" sz="4000" dirty="0" smtClean="0"/>
            </a:br>
            <a:endParaRPr lang="en-US" dirty="0"/>
          </a:p>
        </p:txBody>
      </p:sp>
      <p:sp>
        <p:nvSpPr>
          <p:cNvPr id="4" name="TextBox 3"/>
          <p:cNvSpPr txBox="1"/>
          <p:nvPr/>
        </p:nvSpPr>
        <p:spPr>
          <a:xfrm>
            <a:off x="533400" y="1905000"/>
            <a:ext cx="8610600" cy="1015663"/>
          </a:xfrm>
          <a:prstGeom prst="rect">
            <a:avLst/>
          </a:prstGeom>
          <a:noFill/>
        </p:spPr>
        <p:txBody>
          <a:bodyPr wrap="square" rtlCol="0">
            <a:spAutoFit/>
          </a:bodyPr>
          <a:lstStyle/>
          <a:p>
            <a:pPr algn="just">
              <a:buFont typeface="Wingdings" pitchFamily="2" charset="2"/>
              <a:buChar char="v"/>
            </a:pPr>
            <a:r>
              <a:rPr lang="en-US" sz="2000" b="1" dirty="0" smtClean="0">
                <a:solidFill>
                  <a:srgbClr val="00B0F0"/>
                </a:solidFill>
              </a:rPr>
              <a:t>The classic work on growing terrestrial plants without soil was published by Sir Francis Bacon in 1627, the book named ‘Sylva </a:t>
            </a:r>
            <a:r>
              <a:rPr lang="en-US" sz="2000" b="1" dirty="0" err="1" smtClean="0">
                <a:solidFill>
                  <a:srgbClr val="00B0F0"/>
                </a:solidFill>
              </a:rPr>
              <a:t>Sylvarum</a:t>
            </a:r>
            <a:r>
              <a:rPr lang="en-US" sz="2000" b="1" dirty="0" smtClean="0">
                <a:solidFill>
                  <a:srgbClr val="00B0F0"/>
                </a:solidFill>
              </a:rPr>
              <a:t>’.</a:t>
            </a:r>
            <a:endParaRPr lang="en-US" sz="2000" b="1" dirty="0">
              <a:solidFill>
                <a:srgbClr val="00B0F0"/>
              </a:solidFill>
            </a:endParaRPr>
          </a:p>
        </p:txBody>
      </p:sp>
      <p:sp>
        <p:nvSpPr>
          <p:cNvPr id="5" name="TextBox 4"/>
          <p:cNvSpPr txBox="1"/>
          <p:nvPr/>
        </p:nvSpPr>
        <p:spPr>
          <a:xfrm>
            <a:off x="457200" y="3048000"/>
            <a:ext cx="8686800" cy="1015663"/>
          </a:xfrm>
          <a:prstGeom prst="rect">
            <a:avLst/>
          </a:prstGeom>
          <a:noFill/>
        </p:spPr>
        <p:txBody>
          <a:bodyPr wrap="square" rtlCol="0">
            <a:spAutoFit/>
          </a:bodyPr>
          <a:lstStyle/>
          <a:p>
            <a:pPr algn="just">
              <a:buFont typeface="Wingdings" pitchFamily="2" charset="2"/>
              <a:buChar char="v"/>
            </a:pPr>
            <a:r>
              <a:rPr lang="en-US" sz="2000" b="1" dirty="0" smtClean="0">
                <a:solidFill>
                  <a:srgbClr val="00B0F0"/>
                </a:solidFill>
              </a:rPr>
              <a:t>It was Professor William Frederick </a:t>
            </a:r>
            <a:r>
              <a:rPr lang="en-US" sz="2000" b="1" dirty="0" err="1" smtClean="0">
                <a:solidFill>
                  <a:srgbClr val="00B0F0"/>
                </a:solidFill>
              </a:rPr>
              <a:t>Gericke</a:t>
            </a:r>
            <a:r>
              <a:rPr lang="en-US" sz="2000" b="1" dirty="0" smtClean="0">
                <a:solidFill>
                  <a:srgbClr val="00B0F0"/>
                </a:solidFill>
              </a:rPr>
              <a:t> (1937), who finally introduced the term hydroponics and wrote the book named ‘Complete Guide to Soilless Gardening’.</a:t>
            </a:r>
            <a:endParaRPr lang="en-US" sz="2000" b="1" dirty="0">
              <a:solidFill>
                <a:srgbClr val="00B0F0"/>
              </a:solidFill>
            </a:endParaRPr>
          </a:p>
        </p:txBody>
      </p:sp>
      <p:sp>
        <p:nvSpPr>
          <p:cNvPr id="6" name="TextBox 5"/>
          <p:cNvSpPr txBox="1"/>
          <p:nvPr/>
        </p:nvSpPr>
        <p:spPr>
          <a:xfrm>
            <a:off x="304800" y="4419600"/>
            <a:ext cx="8839200" cy="2185214"/>
          </a:xfrm>
          <a:prstGeom prst="rect">
            <a:avLst/>
          </a:prstGeom>
          <a:noFill/>
        </p:spPr>
        <p:txBody>
          <a:bodyPr wrap="square" rtlCol="0">
            <a:spAutoFit/>
          </a:bodyPr>
          <a:lstStyle/>
          <a:p>
            <a:pPr algn="just">
              <a:buFont typeface="Wingdings" pitchFamily="2" charset="2"/>
              <a:buChar char="v"/>
            </a:pPr>
            <a:r>
              <a:rPr lang="en-US" sz="2000" b="1" dirty="0" smtClean="0">
                <a:solidFill>
                  <a:srgbClr val="00B0F0"/>
                </a:solidFill>
              </a:rPr>
              <a:t>Hydroponics did not reach India until 1946. The first research studies were started at the Government of Bengal’s Experimental Farm at </a:t>
            </a:r>
            <a:r>
              <a:rPr lang="en-US" sz="2000" b="1" dirty="0" err="1" smtClean="0">
                <a:solidFill>
                  <a:srgbClr val="00B0F0"/>
                </a:solidFill>
              </a:rPr>
              <a:t>Kalimpong</a:t>
            </a:r>
            <a:r>
              <a:rPr lang="en-US" sz="2000" b="1" dirty="0" smtClean="0">
                <a:solidFill>
                  <a:srgbClr val="00B0F0"/>
                </a:solidFill>
              </a:rPr>
              <a:t> in the Darjeeling district. Initially a number of problems were faced but later on after a careful appraisal of salient problems, during 1946-47, the Bengal System of hydroponics was developed representing the efforts to meet Indian requirements.</a:t>
            </a:r>
          </a:p>
          <a:p>
            <a:endParaRPr lang="en-US" sz="1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3" name="Picture 9" descr="Which Hydroponic System is Right for You? : Vertical Root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Oval 3"/>
          <p:cNvSpPr/>
          <p:nvPr/>
        </p:nvSpPr>
        <p:spPr>
          <a:xfrm>
            <a:off x="3124200" y="2362200"/>
            <a:ext cx="28956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Advantages</a:t>
            </a:r>
            <a:endParaRPr lang="en-US" sz="2800" dirty="0"/>
          </a:p>
        </p:txBody>
      </p:sp>
      <p:sp>
        <p:nvSpPr>
          <p:cNvPr id="7" name="TextBox 6"/>
          <p:cNvSpPr txBox="1"/>
          <p:nvPr/>
        </p:nvSpPr>
        <p:spPr>
          <a:xfrm>
            <a:off x="3581400" y="381000"/>
            <a:ext cx="1752600" cy="947499"/>
          </a:xfrm>
          <a:prstGeom prst="hexagon">
            <a:avLst/>
          </a:prstGeom>
          <a:solidFill>
            <a:srgbClr val="00B0F0"/>
          </a:solidFill>
        </p:spPr>
        <p:txBody>
          <a:bodyPr wrap="square" rtlCol="0">
            <a:spAutoFit/>
          </a:bodyPr>
          <a:lstStyle/>
          <a:p>
            <a:r>
              <a:rPr lang="en-US" sz="2000" b="1" dirty="0" smtClean="0"/>
              <a:t>No soil needed </a:t>
            </a:r>
            <a:endParaRPr lang="en-US" sz="2000" b="1" dirty="0"/>
          </a:p>
        </p:txBody>
      </p:sp>
      <p:sp>
        <p:nvSpPr>
          <p:cNvPr id="8" name="Freeform 7"/>
          <p:cNvSpPr/>
          <p:nvPr/>
        </p:nvSpPr>
        <p:spPr>
          <a:xfrm>
            <a:off x="5081666" y="1753849"/>
            <a:ext cx="764498" cy="554636"/>
          </a:xfrm>
          <a:custGeom>
            <a:avLst/>
            <a:gdLst>
              <a:gd name="connsiteX0" fmla="*/ 14990 w 764498"/>
              <a:gd name="connsiteY0" fmla="*/ 554636 h 554636"/>
              <a:gd name="connsiteX1" fmla="*/ 0 w 764498"/>
              <a:gd name="connsiteY1" fmla="*/ 509666 h 554636"/>
              <a:gd name="connsiteX2" fmla="*/ 44970 w 764498"/>
              <a:gd name="connsiteY2" fmla="*/ 404735 h 554636"/>
              <a:gd name="connsiteX3" fmla="*/ 104931 w 764498"/>
              <a:gd name="connsiteY3" fmla="*/ 359764 h 554636"/>
              <a:gd name="connsiteX4" fmla="*/ 224852 w 764498"/>
              <a:gd name="connsiteY4" fmla="*/ 254833 h 554636"/>
              <a:gd name="connsiteX5" fmla="*/ 389744 w 764498"/>
              <a:gd name="connsiteY5" fmla="*/ 269823 h 554636"/>
              <a:gd name="connsiteX6" fmla="*/ 479685 w 764498"/>
              <a:gd name="connsiteY6" fmla="*/ 269823 h 554636"/>
              <a:gd name="connsiteX7" fmla="*/ 599606 w 764498"/>
              <a:gd name="connsiteY7" fmla="*/ 164892 h 554636"/>
              <a:gd name="connsiteX8" fmla="*/ 659567 w 764498"/>
              <a:gd name="connsiteY8" fmla="*/ 134912 h 554636"/>
              <a:gd name="connsiteX9" fmla="*/ 734518 w 764498"/>
              <a:gd name="connsiteY9" fmla="*/ 44971 h 554636"/>
              <a:gd name="connsiteX10" fmla="*/ 764498 w 764498"/>
              <a:gd name="connsiteY10" fmla="*/ 0 h 55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498" h="554636">
                <a:moveTo>
                  <a:pt x="14990" y="554636"/>
                </a:moveTo>
                <a:cubicBezTo>
                  <a:pt x="9993" y="539646"/>
                  <a:pt x="0" y="525467"/>
                  <a:pt x="0" y="509666"/>
                </a:cubicBezTo>
                <a:cubicBezTo>
                  <a:pt x="0" y="491058"/>
                  <a:pt x="39115" y="411566"/>
                  <a:pt x="44970" y="404735"/>
                </a:cubicBezTo>
                <a:cubicBezTo>
                  <a:pt x="61229" y="385766"/>
                  <a:pt x="86258" y="376362"/>
                  <a:pt x="104931" y="359764"/>
                </a:cubicBezTo>
                <a:cubicBezTo>
                  <a:pt x="236465" y="242845"/>
                  <a:pt x="128128" y="319316"/>
                  <a:pt x="224852" y="254833"/>
                </a:cubicBezTo>
                <a:cubicBezTo>
                  <a:pt x="279816" y="259830"/>
                  <a:pt x="335108" y="262018"/>
                  <a:pt x="389744" y="269823"/>
                </a:cubicBezTo>
                <a:cubicBezTo>
                  <a:pt x="473689" y="281815"/>
                  <a:pt x="395739" y="297804"/>
                  <a:pt x="479685" y="269823"/>
                </a:cubicBezTo>
                <a:cubicBezTo>
                  <a:pt x="534963" y="214545"/>
                  <a:pt x="541765" y="197944"/>
                  <a:pt x="599606" y="164892"/>
                </a:cubicBezTo>
                <a:cubicBezTo>
                  <a:pt x="619008" y="153805"/>
                  <a:pt x="639580" y="144905"/>
                  <a:pt x="659567" y="134912"/>
                </a:cubicBezTo>
                <a:cubicBezTo>
                  <a:pt x="688197" y="49020"/>
                  <a:pt x="652841" y="126648"/>
                  <a:pt x="734518" y="44971"/>
                </a:cubicBezTo>
                <a:cubicBezTo>
                  <a:pt x="747257" y="32232"/>
                  <a:pt x="764498" y="0"/>
                  <a:pt x="764498" y="0"/>
                </a:cubicBezTo>
              </a:path>
            </a:pathLst>
          </a:custGeom>
          <a:ln>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00B0F0"/>
                </a:solidFill>
              </a:ln>
            </a:endParaRPr>
          </a:p>
        </p:txBody>
      </p:sp>
      <p:sp>
        <p:nvSpPr>
          <p:cNvPr id="9" name="Freeform 8"/>
          <p:cNvSpPr/>
          <p:nvPr/>
        </p:nvSpPr>
        <p:spPr>
          <a:xfrm>
            <a:off x="4191000" y="1371599"/>
            <a:ext cx="291059" cy="697043"/>
          </a:xfrm>
          <a:custGeom>
            <a:avLst/>
            <a:gdLst>
              <a:gd name="connsiteX0" fmla="*/ 89941 w 89941"/>
              <a:gd name="connsiteY0" fmla="*/ 869430 h 869430"/>
              <a:gd name="connsiteX1" fmla="*/ 44971 w 89941"/>
              <a:gd name="connsiteY1" fmla="*/ 794479 h 869430"/>
              <a:gd name="connsiteX2" fmla="*/ 29980 w 89941"/>
              <a:gd name="connsiteY2" fmla="*/ 719528 h 869430"/>
              <a:gd name="connsiteX3" fmla="*/ 0 w 89941"/>
              <a:gd name="connsiteY3" fmla="*/ 584617 h 869430"/>
              <a:gd name="connsiteX4" fmla="*/ 14990 w 89941"/>
              <a:gd name="connsiteY4" fmla="*/ 374754 h 869430"/>
              <a:gd name="connsiteX5" fmla="*/ 29980 w 89941"/>
              <a:gd name="connsiteY5" fmla="*/ 329784 h 869430"/>
              <a:gd name="connsiteX6" fmla="*/ 44971 w 89941"/>
              <a:gd name="connsiteY6" fmla="*/ 269823 h 869430"/>
              <a:gd name="connsiteX7" fmla="*/ 29980 w 89941"/>
              <a:gd name="connsiteY7" fmla="*/ 0 h 86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941" h="869430">
                <a:moveTo>
                  <a:pt x="89941" y="869430"/>
                </a:moveTo>
                <a:cubicBezTo>
                  <a:pt x="74951" y="844446"/>
                  <a:pt x="55792" y="821531"/>
                  <a:pt x="44971" y="794479"/>
                </a:cubicBezTo>
                <a:cubicBezTo>
                  <a:pt x="35508" y="770823"/>
                  <a:pt x="34538" y="744596"/>
                  <a:pt x="29980" y="719528"/>
                </a:cubicBezTo>
                <a:cubicBezTo>
                  <a:pt x="8873" y="603444"/>
                  <a:pt x="26431" y="663909"/>
                  <a:pt x="0" y="584617"/>
                </a:cubicBezTo>
                <a:cubicBezTo>
                  <a:pt x="4997" y="514663"/>
                  <a:pt x="6796" y="444406"/>
                  <a:pt x="14990" y="374754"/>
                </a:cubicBezTo>
                <a:cubicBezTo>
                  <a:pt x="16836" y="359061"/>
                  <a:pt x="25639" y="344977"/>
                  <a:pt x="29980" y="329784"/>
                </a:cubicBezTo>
                <a:cubicBezTo>
                  <a:pt x="35640" y="309975"/>
                  <a:pt x="39974" y="289810"/>
                  <a:pt x="44971" y="269823"/>
                </a:cubicBezTo>
                <a:lnTo>
                  <a:pt x="29980" y="0"/>
                </a:lnTo>
              </a:path>
            </a:pathLst>
          </a:cu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638269" y="1981200"/>
            <a:ext cx="790731" cy="417226"/>
          </a:xfrm>
          <a:custGeom>
            <a:avLst/>
            <a:gdLst>
              <a:gd name="connsiteX0" fmla="*/ 914400 w 914400"/>
              <a:gd name="connsiteY0" fmla="*/ 455365 h 455365"/>
              <a:gd name="connsiteX1" fmla="*/ 674557 w 914400"/>
              <a:gd name="connsiteY1" fmla="*/ 245503 h 455365"/>
              <a:gd name="connsiteX2" fmla="*/ 614597 w 914400"/>
              <a:gd name="connsiteY2" fmla="*/ 215523 h 455365"/>
              <a:gd name="connsiteX3" fmla="*/ 419724 w 914400"/>
              <a:gd name="connsiteY3" fmla="*/ 95601 h 455365"/>
              <a:gd name="connsiteX4" fmla="*/ 344774 w 914400"/>
              <a:gd name="connsiteY4" fmla="*/ 5660 h 455365"/>
              <a:gd name="connsiteX5" fmla="*/ 284813 w 914400"/>
              <a:gd name="connsiteY5" fmla="*/ 20650 h 455365"/>
              <a:gd name="connsiteX6" fmla="*/ 134911 w 914400"/>
              <a:gd name="connsiteY6" fmla="*/ 110591 h 455365"/>
              <a:gd name="connsiteX7" fmla="*/ 89941 w 914400"/>
              <a:gd name="connsiteY7" fmla="*/ 155562 h 455365"/>
              <a:gd name="connsiteX8" fmla="*/ 0 w 914400"/>
              <a:gd name="connsiteY8" fmla="*/ 155562 h 45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455365">
                <a:moveTo>
                  <a:pt x="914400" y="455365"/>
                </a:moveTo>
                <a:cubicBezTo>
                  <a:pt x="848033" y="355815"/>
                  <a:pt x="834578" y="325514"/>
                  <a:pt x="674557" y="245503"/>
                </a:cubicBezTo>
                <a:cubicBezTo>
                  <a:pt x="654570" y="235510"/>
                  <a:pt x="633190" y="227918"/>
                  <a:pt x="614597" y="215523"/>
                </a:cubicBezTo>
                <a:cubicBezTo>
                  <a:pt x="428945" y="91755"/>
                  <a:pt x="564873" y="153662"/>
                  <a:pt x="419724" y="95601"/>
                </a:cubicBezTo>
                <a:cubicBezTo>
                  <a:pt x="406834" y="76266"/>
                  <a:pt x="368536" y="12449"/>
                  <a:pt x="344774" y="5660"/>
                </a:cubicBezTo>
                <a:cubicBezTo>
                  <a:pt x="324965" y="0"/>
                  <a:pt x="304800" y="15653"/>
                  <a:pt x="284813" y="20650"/>
                </a:cubicBezTo>
                <a:cubicBezTo>
                  <a:pt x="234846" y="50630"/>
                  <a:pt x="176115" y="69386"/>
                  <a:pt x="134911" y="110591"/>
                </a:cubicBezTo>
                <a:cubicBezTo>
                  <a:pt x="119921" y="125581"/>
                  <a:pt x="110052" y="148858"/>
                  <a:pt x="89941" y="155562"/>
                </a:cubicBezTo>
                <a:cubicBezTo>
                  <a:pt x="61499" y="165043"/>
                  <a:pt x="29980" y="155562"/>
                  <a:pt x="0" y="155562"/>
                </a:cubicBezTo>
              </a:path>
            </a:pathLst>
          </a:cu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132993" y="2983043"/>
            <a:ext cx="775099" cy="329783"/>
          </a:xfrm>
          <a:custGeom>
            <a:avLst/>
            <a:gdLst>
              <a:gd name="connsiteX0" fmla="*/ 775099 w 775099"/>
              <a:gd name="connsiteY0" fmla="*/ 0 h 329783"/>
              <a:gd name="connsiteX1" fmla="*/ 625197 w 775099"/>
              <a:gd name="connsiteY1" fmla="*/ 29980 h 329783"/>
              <a:gd name="connsiteX2" fmla="*/ 580227 w 775099"/>
              <a:gd name="connsiteY2" fmla="*/ 44970 h 329783"/>
              <a:gd name="connsiteX3" fmla="*/ 460305 w 775099"/>
              <a:gd name="connsiteY3" fmla="*/ 74950 h 329783"/>
              <a:gd name="connsiteX4" fmla="*/ 355374 w 775099"/>
              <a:gd name="connsiteY4" fmla="*/ 104931 h 329783"/>
              <a:gd name="connsiteX5" fmla="*/ 295414 w 775099"/>
              <a:gd name="connsiteY5" fmla="*/ 134911 h 329783"/>
              <a:gd name="connsiteX6" fmla="*/ 130522 w 775099"/>
              <a:gd name="connsiteY6" fmla="*/ 209862 h 329783"/>
              <a:gd name="connsiteX7" fmla="*/ 40581 w 775099"/>
              <a:gd name="connsiteY7" fmla="*/ 254832 h 329783"/>
              <a:gd name="connsiteX8" fmla="*/ 10600 w 775099"/>
              <a:gd name="connsiteY8" fmla="*/ 329783 h 32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5099" h="329783">
                <a:moveTo>
                  <a:pt x="775099" y="0"/>
                </a:moveTo>
                <a:cubicBezTo>
                  <a:pt x="725132" y="9993"/>
                  <a:pt x="674849" y="18522"/>
                  <a:pt x="625197" y="29980"/>
                </a:cubicBezTo>
                <a:cubicBezTo>
                  <a:pt x="609801" y="33533"/>
                  <a:pt x="595471" y="40813"/>
                  <a:pt x="580227" y="44970"/>
                </a:cubicBezTo>
                <a:cubicBezTo>
                  <a:pt x="540475" y="55811"/>
                  <a:pt x="500279" y="64956"/>
                  <a:pt x="460305" y="74950"/>
                </a:cubicBezTo>
                <a:cubicBezTo>
                  <a:pt x="429887" y="82555"/>
                  <a:pt x="385474" y="92031"/>
                  <a:pt x="355374" y="104931"/>
                </a:cubicBezTo>
                <a:cubicBezTo>
                  <a:pt x="334835" y="113733"/>
                  <a:pt x="315757" y="125664"/>
                  <a:pt x="295414" y="134911"/>
                </a:cubicBezTo>
                <a:cubicBezTo>
                  <a:pt x="239880" y="160154"/>
                  <a:pt x="183451" y="179617"/>
                  <a:pt x="130522" y="209862"/>
                </a:cubicBezTo>
                <a:cubicBezTo>
                  <a:pt x="49158" y="256355"/>
                  <a:pt x="123030" y="227349"/>
                  <a:pt x="40581" y="254832"/>
                </a:cubicBezTo>
                <a:cubicBezTo>
                  <a:pt x="0" y="295413"/>
                  <a:pt x="10600" y="270680"/>
                  <a:pt x="10600" y="329783"/>
                </a:cubicBezTo>
              </a:path>
            </a:pathLst>
          </a:cu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638269" y="3672590"/>
            <a:ext cx="569626" cy="665472"/>
          </a:xfrm>
          <a:custGeom>
            <a:avLst/>
            <a:gdLst>
              <a:gd name="connsiteX0" fmla="*/ 569626 w 569626"/>
              <a:gd name="connsiteY0" fmla="*/ 0 h 665472"/>
              <a:gd name="connsiteX1" fmla="*/ 554636 w 569626"/>
              <a:gd name="connsiteY1" fmla="*/ 44971 h 665472"/>
              <a:gd name="connsiteX2" fmla="*/ 539646 w 569626"/>
              <a:gd name="connsiteY2" fmla="*/ 194872 h 665472"/>
              <a:gd name="connsiteX3" fmla="*/ 509665 w 569626"/>
              <a:gd name="connsiteY3" fmla="*/ 239843 h 665472"/>
              <a:gd name="connsiteX4" fmla="*/ 494675 w 569626"/>
              <a:gd name="connsiteY4" fmla="*/ 299803 h 665472"/>
              <a:gd name="connsiteX5" fmla="*/ 449705 w 569626"/>
              <a:gd name="connsiteY5" fmla="*/ 344774 h 665472"/>
              <a:gd name="connsiteX6" fmla="*/ 419724 w 569626"/>
              <a:gd name="connsiteY6" fmla="*/ 389744 h 665472"/>
              <a:gd name="connsiteX7" fmla="*/ 389744 w 569626"/>
              <a:gd name="connsiteY7" fmla="*/ 419725 h 665472"/>
              <a:gd name="connsiteX8" fmla="*/ 329783 w 569626"/>
              <a:gd name="connsiteY8" fmla="*/ 494676 h 665472"/>
              <a:gd name="connsiteX9" fmla="*/ 269823 w 569626"/>
              <a:gd name="connsiteY9" fmla="*/ 509666 h 665472"/>
              <a:gd name="connsiteX10" fmla="*/ 194872 w 569626"/>
              <a:gd name="connsiteY10" fmla="*/ 569626 h 665472"/>
              <a:gd name="connsiteX11" fmla="*/ 149901 w 569626"/>
              <a:gd name="connsiteY11" fmla="*/ 584617 h 665472"/>
              <a:gd name="connsiteX12" fmla="*/ 104931 w 569626"/>
              <a:gd name="connsiteY12" fmla="*/ 614597 h 665472"/>
              <a:gd name="connsiteX13" fmla="*/ 44970 w 569626"/>
              <a:gd name="connsiteY13" fmla="*/ 659567 h 665472"/>
              <a:gd name="connsiteX14" fmla="*/ 0 w 569626"/>
              <a:gd name="connsiteY14" fmla="*/ 659567 h 66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9626" h="665472">
                <a:moveTo>
                  <a:pt x="569626" y="0"/>
                </a:moveTo>
                <a:cubicBezTo>
                  <a:pt x="564629" y="14990"/>
                  <a:pt x="557039" y="29354"/>
                  <a:pt x="554636" y="44971"/>
                </a:cubicBezTo>
                <a:cubicBezTo>
                  <a:pt x="547000" y="94603"/>
                  <a:pt x="550938" y="145942"/>
                  <a:pt x="539646" y="194872"/>
                </a:cubicBezTo>
                <a:cubicBezTo>
                  <a:pt x="535595" y="212427"/>
                  <a:pt x="519659" y="224853"/>
                  <a:pt x="509665" y="239843"/>
                </a:cubicBezTo>
                <a:cubicBezTo>
                  <a:pt x="504668" y="259830"/>
                  <a:pt x="504896" y="281916"/>
                  <a:pt x="494675" y="299803"/>
                </a:cubicBezTo>
                <a:cubicBezTo>
                  <a:pt x="484157" y="318209"/>
                  <a:pt x="463276" y="328488"/>
                  <a:pt x="449705" y="344774"/>
                </a:cubicBezTo>
                <a:cubicBezTo>
                  <a:pt x="438171" y="358614"/>
                  <a:pt x="430978" y="375676"/>
                  <a:pt x="419724" y="389744"/>
                </a:cubicBezTo>
                <a:cubicBezTo>
                  <a:pt x="410895" y="400780"/>
                  <a:pt x="398573" y="408689"/>
                  <a:pt x="389744" y="419725"/>
                </a:cubicBezTo>
                <a:cubicBezTo>
                  <a:pt x="375622" y="437378"/>
                  <a:pt x="353913" y="482611"/>
                  <a:pt x="329783" y="494676"/>
                </a:cubicBezTo>
                <a:cubicBezTo>
                  <a:pt x="311356" y="503889"/>
                  <a:pt x="289810" y="504669"/>
                  <a:pt x="269823" y="509666"/>
                </a:cubicBezTo>
                <a:cubicBezTo>
                  <a:pt x="241938" y="537550"/>
                  <a:pt x="232691" y="550716"/>
                  <a:pt x="194872" y="569626"/>
                </a:cubicBezTo>
                <a:cubicBezTo>
                  <a:pt x="180739" y="576693"/>
                  <a:pt x="164034" y="577550"/>
                  <a:pt x="149901" y="584617"/>
                </a:cubicBezTo>
                <a:cubicBezTo>
                  <a:pt x="133787" y="592674"/>
                  <a:pt x="119591" y="604126"/>
                  <a:pt x="104931" y="614597"/>
                </a:cubicBezTo>
                <a:cubicBezTo>
                  <a:pt x="84601" y="629118"/>
                  <a:pt x="67934" y="649726"/>
                  <a:pt x="44970" y="659567"/>
                </a:cubicBezTo>
                <a:cubicBezTo>
                  <a:pt x="31192" y="665472"/>
                  <a:pt x="14990" y="659567"/>
                  <a:pt x="0" y="659567"/>
                </a:cubicBezTo>
              </a:path>
            </a:pathLst>
          </a:cu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777521" y="4077325"/>
            <a:ext cx="164892" cy="869429"/>
          </a:xfrm>
          <a:custGeom>
            <a:avLst/>
            <a:gdLst>
              <a:gd name="connsiteX0" fmla="*/ 164892 w 164892"/>
              <a:gd name="connsiteY0" fmla="*/ 0 h 869429"/>
              <a:gd name="connsiteX1" fmla="*/ 134912 w 164892"/>
              <a:gd name="connsiteY1" fmla="*/ 464695 h 869429"/>
              <a:gd name="connsiteX2" fmla="*/ 104931 w 164892"/>
              <a:gd name="connsiteY2" fmla="*/ 554636 h 869429"/>
              <a:gd name="connsiteX3" fmla="*/ 89941 w 164892"/>
              <a:gd name="connsiteY3" fmla="*/ 599606 h 869429"/>
              <a:gd name="connsiteX4" fmla="*/ 74951 w 164892"/>
              <a:gd name="connsiteY4" fmla="*/ 644577 h 869429"/>
              <a:gd name="connsiteX5" fmla="*/ 44971 w 164892"/>
              <a:gd name="connsiteY5" fmla="*/ 824459 h 869429"/>
              <a:gd name="connsiteX6" fmla="*/ 14990 w 164892"/>
              <a:gd name="connsiteY6" fmla="*/ 854439 h 869429"/>
              <a:gd name="connsiteX7" fmla="*/ 0 w 164892"/>
              <a:gd name="connsiteY7" fmla="*/ 869429 h 86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892" h="869429">
                <a:moveTo>
                  <a:pt x="164892" y="0"/>
                </a:moveTo>
                <a:cubicBezTo>
                  <a:pt x="163368" y="32005"/>
                  <a:pt x="152776" y="369422"/>
                  <a:pt x="134912" y="464695"/>
                </a:cubicBezTo>
                <a:cubicBezTo>
                  <a:pt x="129088" y="495756"/>
                  <a:pt x="114925" y="524656"/>
                  <a:pt x="104931" y="554636"/>
                </a:cubicBezTo>
                <a:lnTo>
                  <a:pt x="89941" y="599606"/>
                </a:lnTo>
                <a:lnTo>
                  <a:pt x="74951" y="644577"/>
                </a:lnTo>
                <a:cubicBezTo>
                  <a:pt x="73545" y="655828"/>
                  <a:pt x="61478" y="791446"/>
                  <a:pt x="44971" y="824459"/>
                </a:cubicBezTo>
                <a:cubicBezTo>
                  <a:pt x="38650" y="837100"/>
                  <a:pt x="24984" y="844446"/>
                  <a:pt x="14990" y="854439"/>
                </a:cubicBezTo>
                <a:lnTo>
                  <a:pt x="0" y="869429"/>
                </a:lnTo>
              </a:path>
            </a:pathLst>
          </a:cu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586990" y="4182256"/>
            <a:ext cx="209862" cy="899410"/>
          </a:xfrm>
          <a:custGeom>
            <a:avLst/>
            <a:gdLst>
              <a:gd name="connsiteX0" fmla="*/ 0 w 209862"/>
              <a:gd name="connsiteY0" fmla="*/ 0 h 899410"/>
              <a:gd name="connsiteX1" fmla="*/ 44971 w 209862"/>
              <a:gd name="connsiteY1" fmla="*/ 29980 h 899410"/>
              <a:gd name="connsiteX2" fmla="*/ 59961 w 209862"/>
              <a:gd name="connsiteY2" fmla="*/ 89941 h 899410"/>
              <a:gd name="connsiteX3" fmla="*/ 89941 w 209862"/>
              <a:gd name="connsiteY3" fmla="*/ 299803 h 899410"/>
              <a:gd name="connsiteX4" fmla="*/ 119921 w 209862"/>
              <a:gd name="connsiteY4" fmla="*/ 389744 h 899410"/>
              <a:gd name="connsiteX5" fmla="*/ 149902 w 209862"/>
              <a:gd name="connsiteY5" fmla="*/ 779488 h 899410"/>
              <a:gd name="connsiteX6" fmla="*/ 194872 w 209862"/>
              <a:gd name="connsiteY6" fmla="*/ 869429 h 899410"/>
              <a:gd name="connsiteX7" fmla="*/ 209862 w 209862"/>
              <a:gd name="connsiteY7" fmla="*/ 899410 h 8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862" h="899410">
                <a:moveTo>
                  <a:pt x="0" y="0"/>
                </a:moveTo>
                <a:cubicBezTo>
                  <a:pt x="14990" y="9993"/>
                  <a:pt x="34977" y="14990"/>
                  <a:pt x="44971" y="29980"/>
                </a:cubicBezTo>
                <a:cubicBezTo>
                  <a:pt x="56399" y="47122"/>
                  <a:pt x="56574" y="69619"/>
                  <a:pt x="59961" y="89941"/>
                </a:cubicBezTo>
                <a:cubicBezTo>
                  <a:pt x="71578" y="159644"/>
                  <a:pt x="67595" y="232765"/>
                  <a:pt x="89941" y="299803"/>
                </a:cubicBezTo>
                <a:lnTo>
                  <a:pt x="119921" y="389744"/>
                </a:lnTo>
                <a:cubicBezTo>
                  <a:pt x="123752" y="447212"/>
                  <a:pt x="139008" y="703229"/>
                  <a:pt x="149902" y="779488"/>
                </a:cubicBezTo>
                <a:cubicBezTo>
                  <a:pt x="156136" y="823126"/>
                  <a:pt x="172606" y="832318"/>
                  <a:pt x="194872" y="869429"/>
                </a:cubicBezTo>
                <a:cubicBezTo>
                  <a:pt x="200620" y="879010"/>
                  <a:pt x="204865" y="889416"/>
                  <a:pt x="209862" y="899410"/>
                </a:cubicBezTo>
              </a:path>
            </a:pathLst>
          </a:cu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5486400" y="4114800"/>
            <a:ext cx="859433" cy="627170"/>
          </a:xfrm>
          <a:custGeom>
            <a:avLst/>
            <a:gdLst>
              <a:gd name="connsiteX0" fmla="*/ 0 w 859433"/>
              <a:gd name="connsiteY0" fmla="*/ 0 h 627170"/>
              <a:gd name="connsiteX1" fmla="*/ 44970 w 859433"/>
              <a:gd name="connsiteY1" fmla="*/ 14990 h 627170"/>
              <a:gd name="connsiteX2" fmla="*/ 59960 w 859433"/>
              <a:gd name="connsiteY2" fmla="*/ 74951 h 627170"/>
              <a:gd name="connsiteX3" fmla="*/ 89941 w 859433"/>
              <a:gd name="connsiteY3" fmla="*/ 119921 h 627170"/>
              <a:gd name="connsiteX4" fmla="*/ 164891 w 859433"/>
              <a:gd name="connsiteY4" fmla="*/ 194872 h 627170"/>
              <a:gd name="connsiteX5" fmla="*/ 209862 w 859433"/>
              <a:gd name="connsiteY5" fmla="*/ 314794 h 627170"/>
              <a:gd name="connsiteX6" fmla="*/ 224852 w 859433"/>
              <a:gd name="connsiteY6" fmla="*/ 359764 h 627170"/>
              <a:gd name="connsiteX7" fmla="*/ 269823 w 859433"/>
              <a:gd name="connsiteY7" fmla="*/ 404735 h 627170"/>
              <a:gd name="connsiteX8" fmla="*/ 329783 w 859433"/>
              <a:gd name="connsiteY8" fmla="*/ 479685 h 627170"/>
              <a:gd name="connsiteX9" fmla="*/ 389744 w 859433"/>
              <a:gd name="connsiteY9" fmla="*/ 554636 h 627170"/>
              <a:gd name="connsiteX10" fmla="*/ 419724 w 859433"/>
              <a:gd name="connsiteY10" fmla="*/ 584617 h 627170"/>
              <a:gd name="connsiteX11" fmla="*/ 854439 w 859433"/>
              <a:gd name="connsiteY11" fmla="*/ 614597 h 62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9433" h="627170">
                <a:moveTo>
                  <a:pt x="0" y="0"/>
                </a:moveTo>
                <a:cubicBezTo>
                  <a:pt x="14990" y="4997"/>
                  <a:pt x="35099" y="2652"/>
                  <a:pt x="44970" y="14990"/>
                </a:cubicBezTo>
                <a:cubicBezTo>
                  <a:pt x="57840" y="31078"/>
                  <a:pt x="51844" y="56015"/>
                  <a:pt x="59960" y="74951"/>
                </a:cubicBezTo>
                <a:cubicBezTo>
                  <a:pt x="67057" y="91510"/>
                  <a:pt x="78077" y="106363"/>
                  <a:pt x="89941" y="119921"/>
                </a:cubicBezTo>
                <a:cubicBezTo>
                  <a:pt x="113207" y="146511"/>
                  <a:pt x="164891" y="194872"/>
                  <a:pt x="164891" y="194872"/>
                </a:cubicBezTo>
                <a:cubicBezTo>
                  <a:pt x="193814" y="339478"/>
                  <a:pt x="158397" y="211862"/>
                  <a:pt x="209862" y="314794"/>
                </a:cubicBezTo>
                <a:cubicBezTo>
                  <a:pt x="216928" y="328927"/>
                  <a:pt x="216087" y="346617"/>
                  <a:pt x="224852" y="359764"/>
                </a:cubicBezTo>
                <a:cubicBezTo>
                  <a:pt x="236611" y="377403"/>
                  <a:pt x="254833" y="389745"/>
                  <a:pt x="269823" y="404735"/>
                </a:cubicBezTo>
                <a:cubicBezTo>
                  <a:pt x="307501" y="517770"/>
                  <a:pt x="252293" y="382821"/>
                  <a:pt x="329783" y="479685"/>
                </a:cubicBezTo>
                <a:cubicBezTo>
                  <a:pt x="446024" y="624989"/>
                  <a:pt x="222677" y="420982"/>
                  <a:pt x="389744" y="554636"/>
                </a:cubicBezTo>
                <a:cubicBezTo>
                  <a:pt x="400780" y="563465"/>
                  <a:pt x="405657" y="583256"/>
                  <a:pt x="419724" y="584617"/>
                </a:cubicBezTo>
                <a:cubicBezTo>
                  <a:pt x="859433" y="627170"/>
                  <a:pt x="854439" y="453672"/>
                  <a:pt x="854439" y="614597"/>
                </a:cubicBezTo>
              </a:path>
            </a:pathLst>
          </a:cu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891134" y="2248525"/>
            <a:ext cx="1049312" cy="299803"/>
          </a:xfrm>
          <a:custGeom>
            <a:avLst/>
            <a:gdLst>
              <a:gd name="connsiteX0" fmla="*/ 0 w 1049312"/>
              <a:gd name="connsiteY0" fmla="*/ 299803 h 299803"/>
              <a:gd name="connsiteX1" fmla="*/ 104932 w 1049312"/>
              <a:gd name="connsiteY1" fmla="*/ 269823 h 299803"/>
              <a:gd name="connsiteX2" fmla="*/ 434715 w 1049312"/>
              <a:gd name="connsiteY2" fmla="*/ 254832 h 299803"/>
              <a:gd name="connsiteX3" fmla="*/ 524656 w 1049312"/>
              <a:gd name="connsiteY3" fmla="*/ 224852 h 299803"/>
              <a:gd name="connsiteX4" fmla="*/ 689548 w 1049312"/>
              <a:gd name="connsiteY4" fmla="*/ 179882 h 299803"/>
              <a:gd name="connsiteX5" fmla="*/ 764499 w 1049312"/>
              <a:gd name="connsiteY5" fmla="*/ 119921 h 299803"/>
              <a:gd name="connsiteX6" fmla="*/ 854440 w 1049312"/>
              <a:gd name="connsiteY6" fmla="*/ 89941 h 299803"/>
              <a:gd name="connsiteX7" fmla="*/ 899410 w 1049312"/>
              <a:gd name="connsiteY7" fmla="*/ 104931 h 299803"/>
              <a:gd name="connsiteX8" fmla="*/ 1019332 w 1049312"/>
              <a:gd name="connsiteY8" fmla="*/ 14990 h 299803"/>
              <a:gd name="connsiteX9" fmla="*/ 1049312 w 1049312"/>
              <a:gd name="connsiteY9" fmla="*/ 0 h 29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9312" h="299803">
                <a:moveTo>
                  <a:pt x="0" y="299803"/>
                </a:moveTo>
                <a:cubicBezTo>
                  <a:pt x="25538" y="291291"/>
                  <a:pt x="80463" y="271705"/>
                  <a:pt x="104932" y="269823"/>
                </a:cubicBezTo>
                <a:cubicBezTo>
                  <a:pt x="214649" y="261383"/>
                  <a:pt x="324787" y="259829"/>
                  <a:pt x="434715" y="254832"/>
                </a:cubicBezTo>
                <a:cubicBezTo>
                  <a:pt x="464695" y="244839"/>
                  <a:pt x="493998" y="232517"/>
                  <a:pt x="524656" y="224852"/>
                </a:cubicBezTo>
                <a:cubicBezTo>
                  <a:pt x="659906" y="191040"/>
                  <a:pt x="605487" y="207902"/>
                  <a:pt x="689548" y="179882"/>
                </a:cubicBezTo>
                <a:cubicBezTo>
                  <a:pt x="714468" y="154961"/>
                  <a:pt x="730458" y="135050"/>
                  <a:pt x="764499" y="119921"/>
                </a:cubicBezTo>
                <a:cubicBezTo>
                  <a:pt x="793377" y="107086"/>
                  <a:pt x="854440" y="89941"/>
                  <a:pt x="854440" y="89941"/>
                </a:cubicBezTo>
                <a:cubicBezTo>
                  <a:pt x="869430" y="94938"/>
                  <a:pt x="885025" y="111469"/>
                  <a:pt x="899410" y="104931"/>
                </a:cubicBezTo>
                <a:cubicBezTo>
                  <a:pt x="944899" y="84254"/>
                  <a:pt x="974640" y="37336"/>
                  <a:pt x="1019332" y="14990"/>
                </a:cubicBezTo>
                <a:lnTo>
                  <a:pt x="1049312" y="0"/>
                </a:lnTo>
              </a:path>
            </a:pathLst>
          </a:cu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6154329" y="3186276"/>
            <a:ext cx="906038" cy="396373"/>
          </a:xfrm>
          <a:custGeom>
            <a:avLst/>
            <a:gdLst>
              <a:gd name="connsiteX0" fmla="*/ 21619 w 906038"/>
              <a:gd name="connsiteY0" fmla="*/ 21619 h 396373"/>
              <a:gd name="connsiteX1" fmla="*/ 111560 w 906038"/>
              <a:gd name="connsiteY1" fmla="*/ 111560 h 396373"/>
              <a:gd name="connsiteX2" fmla="*/ 141540 w 906038"/>
              <a:gd name="connsiteY2" fmla="*/ 156531 h 396373"/>
              <a:gd name="connsiteX3" fmla="*/ 276451 w 906038"/>
              <a:gd name="connsiteY3" fmla="*/ 231481 h 396373"/>
              <a:gd name="connsiteX4" fmla="*/ 726156 w 906038"/>
              <a:gd name="connsiteY4" fmla="*/ 216491 h 396373"/>
              <a:gd name="connsiteX5" fmla="*/ 846078 w 906038"/>
              <a:gd name="connsiteY5" fmla="*/ 306432 h 396373"/>
              <a:gd name="connsiteX6" fmla="*/ 906038 w 906038"/>
              <a:gd name="connsiteY6" fmla="*/ 396373 h 39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038" h="396373">
                <a:moveTo>
                  <a:pt x="21619" y="21619"/>
                </a:moveTo>
                <a:cubicBezTo>
                  <a:pt x="92273" y="127602"/>
                  <a:pt x="0" y="0"/>
                  <a:pt x="111560" y="111560"/>
                </a:cubicBezTo>
                <a:cubicBezTo>
                  <a:pt x="124299" y="124299"/>
                  <a:pt x="127982" y="144667"/>
                  <a:pt x="141540" y="156531"/>
                </a:cubicBezTo>
                <a:cubicBezTo>
                  <a:pt x="204977" y="212039"/>
                  <a:pt x="214686" y="210893"/>
                  <a:pt x="276451" y="231481"/>
                </a:cubicBezTo>
                <a:cubicBezTo>
                  <a:pt x="426353" y="226484"/>
                  <a:pt x="576171" y="216491"/>
                  <a:pt x="726156" y="216491"/>
                </a:cubicBezTo>
                <a:cubicBezTo>
                  <a:pt x="774366" y="216491"/>
                  <a:pt x="827663" y="278809"/>
                  <a:pt x="846078" y="306432"/>
                </a:cubicBezTo>
                <a:lnTo>
                  <a:pt x="906038" y="396373"/>
                </a:lnTo>
              </a:path>
            </a:pathLst>
          </a:cu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5638800" y="609600"/>
            <a:ext cx="1676400" cy="954345"/>
          </a:xfrm>
          <a:prstGeom prst="hexagon">
            <a:avLst/>
          </a:prstGeom>
          <a:solidFill>
            <a:srgbClr val="00B0F0"/>
          </a:solidFill>
        </p:spPr>
        <p:txBody>
          <a:bodyPr wrap="square" rtlCol="0">
            <a:spAutoFit/>
          </a:bodyPr>
          <a:lstStyle/>
          <a:p>
            <a:r>
              <a:rPr lang="en-US" sz="2000" b="1" dirty="0" smtClean="0"/>
              <a:t>Saves water</a:t>
            </a:r>
            <a:endParaRPr lang="en-US" sz="2000" b="1" dirty="0"/>
          </a:p>
        </p:txBody>
      </p:sp>
      <p:sp>
        <p:nvSpPr>
          <p:cNvPr id="20" name="TextBox 19"/>
          <p:cNvSpPr txBox="1"/>
          <p:nvPr/>
        </p:nvSpPr>
        <p:spPr>
          <a:xfrm>
            <a:off x="990600" y="914400"/>
            <a:ext cx="1828800" cy="1438037"/>
          </a:xfrm>
          <a:prstGeom prst="hexagon">
            <a:avLst/>
          </a:prstGeom>
          <a:solidFill>
            <a:srgbClr val="00B0F0"/>
          </a:solidFill>
        </p:spPr>
        <p:txBody>
          <a:bodyPr wrap="square" rtlCol="0">
            <a:spAutoFit/>
          </a:bodyPr>
          <a:lstStyle/>
          <a:p>
            <a:r>
              <a:rPr lang="en-US" sz="2000" b="1" dirty="0" smtClean="0"/>
              <a:t>Greater control of nutrients</a:t>
            </a:r>
            <a:endParaRPr lang="en-US" sz="2000" b="1" dirty="0"/>
          </a:p>
        </p:txBody>
      </p:sp>
      <p:sp>
        <p:nvSpPr>
          <p:cNvPr id="21" name="TextBox 20"/>
          <p:cNvSpPr txBox="1"/>
          <p:nvPr/>
        </p:nvSpPr>
        <p:spPr>
          <a:xfrm>
            <a:off x="228600" y="2590800"/>
            <a:ext cx="2286000" cy="1379101"/>
          </a:xfrm>
          <a:prstGeom prst="hexagon">
            <a:avLst/>
          </a:prstGeom>
          <a:solidFill>
            <a:srgbClr val="00B0F0"/>
          </a:solidFill>
        </p:spPr>
        <p:txBody>
          <a:bodyPr wrap="square" rtlCol="0">
            <a:spAutoFit/>
          </a:bodyPr>
          <a:lstStyle/>
          <a:p>
            <a:r>
              <a:rPr lang="en-US" sz="2000" b="1" dirty="0" smtClean="0"/>
              <a:t>Plants grow faster and larger </a:t>
            </a:r>
            <a:endParaRPr lang="en-US" sz="2000" b="1" dirty="0"/>
          </a:p>
        </p:txBody>
      </p:sp>
      <p:sp>
        <p:nvSpPr>
          <p:cNvPr id="22" name="TextBox 21"/>
          <p:cNvSpPr txBox="1"/>
          <p:nvPr/>
        </p:nvSpPr>
        <p:spPr>
          <a:xfrm>
            <a:off x="609600" y="4495800"/>
            <a:ext cx="1905000" cy="1418392"/>
          </a:xfrm>
          <a:prstGeom prst="hexagon">
            <a:avLst/>
          </a:prstGeom>
          <a:solidFill>
            <a:srgbClr val="00B0F0"/>
          </a:solidFill>
        </p:spPr>
        <p:txBody>
          <a:bodyPr wrap="square" rtlCol="0">
            <a:spAutoFit/>
          </a:bodyPr>
          <a:lstStyle/>
          <a:p>
            <a:r>
              <a:rPr lang="en-US" sz="2000" b="1" dirty="0" smtClean="0"/>
              <a:t>No tillage, Weeds, less pests </a:t>
            </a:r>
            <a:endParaRPr lang="en-US" sz="2000" b="1" dirty="0"/>
          </a:p>
        </p:txBody>
      </p:sp>
      <p:sp>
        <p:nvSpPr>
          <p:cNvPr id="26" name="TextBox 25"/>
          <p:cNvSpPr txBox="1"/>
          <p:nvPr/>
        </p:nvSpPr>
        <p:spPr>
          <a:xfrm>
            <a:off x="2362200" y="5562601"/>
            <a:ext cx="1752600" cy="990599"/>
          </a:xfrm>
          <a:prstGeom prst="hexagon">
            <a:avLst/>
          </a:prstGeom>
          <a:solidFill>
            <a:srgbClr val="00B0F0"/>
          </a:solidFill>
        </p:spPr>
        <p:txBody>
          <a:bodyPr wrap="square" rtlCol="0">
            <a:spAutoFit/>
          </a:bodyPr>
          <a:lstStyle/>
          <a:p>
            <a:r>
              <a:rPr lang="en-US" sz="2000" b="1" dirty="0" smtClean="0"/>
              <a:t>Less labor intensive</a:t>
            </a:r>
            <a:endParaRPr lang="en-US" sz="2000" b="1" dirty="0"/>
          </a:p>
        </p:txBody>
      </p:sp>
      <p:sp>
        <p:nvSpPr>
          <p:cNvPr id="27" name="TextBox 26"/>
          <p:cNvSpPr txBox="1"/>
          <p:nvPr/>
        </p:nvSpPr>
        <p:spPr>
          <a:xfrm>
            <a:off x="4114800" y="5334000"/>
            <a:ext cx="1905000" cy="933807"/>
          </a:xfrm>
          <a:prstGeom prst="hexagon">
            <a:avLst/>
          </a:prstGeom>
          <a:solidFill>
            <a:srgbClr val="00B0F0"/>
          </a:solidFill>
        </p:spPr>
        <p:txBody>
          <a:bodyPr wrap="square" rtlCol="0">
            <a:spAutoFit/>
          </a:bodyPr>
          <a:lstStyle/>
          <a:p>
            <a:r>
              <a:rPr lang="en-US" sz="2000" b="1" dirty="0" smtClean="0"/>
              <a:t>Ease of harvesting</a:t>
            </a:r>
            <a:endParaRPr lang="en-US" sz="2000" b="1" dirty="0"/>
          </a:p>
        </p:txBody>
      </p:sp>
      <p:sp>
        <p:nvSpPr>
          <p:cNvPr id="34" name="TextBox 33"/>
          <p:cNvSpPr txBox="1"/>
          <p:nvPr/>
        </p:nvSpPr>
        <p:spPr>
          <a:xfrm>
            <a:off x="6629400" y="5105400"/>
            <a:ext cx="1981200" cy="933807"/>
          </a:xfrm>
          <a:prstGeom prst="hexagon">
            <a:avLst/>
          </a:prstGeom>
          <a:solidFill>
            <a:srgbClr val="00B0F0"/>
          </a:solidFill>
        </p:spPr>
        <p:txBody>
          <a:bodyPr wrap="square" rtlCol="0">
            <a:spAutoFit/>
          </a:bodyPr>
          <a:lstStyle/>
          <a:p>
            <a:r>
              <a:rPr lang="en-US" sz="2000" b="1" dirty="0" smtClean="0"/>
              <a:t>Controlled climate</a:t>
            </a:r>
            <a:endParaRPr lang="en-US" sz="2000" b="1" dirty="0"/>
          </a:p>
        </p:txBody>
      </p:sp>
      <p:sp>
        <p:nvSpPr>
          <p:cNvPr id="36" name="TextBox 35"/>
          <p:cNvSpPr txBox="1"/>
          <p:nvPr/>
        </p:nvSpPr>
        <p:spPr>
          <a:xfrm>
            <a:off x="6629400" y="3733800"/>
            <a:ext cx="2133600" cy="926961"/>
          </a:xfrm>
          <a:prstGeom prst="hexagon">
            <a:avLst/>
          </a:prstGeom>
          <a:solidFill>
            <a:srgbClr val="00B0F0"/>
          </a:solidFill>
        </p:spPr>
        <p:txBody>
          <a:bodyPr wrap="square" rtlCol="0">
            <a:spAutoFit/>
          </a:bodyPr>
          <a:lstStyle/>
          <a:p>
            <a:r>
              <a:rPr lang="en-US" sz="2000" b="1" dirty="0" smtClean="0"/>
              <a:t>Off season production</a:t>
            </a:r>
            <a:endParaRPr lang="en-US" sz="2000" b="1" dirty="0"/>
          </a:p>
        </p:txBody>
      </p:sp>
      <p:sp>
        <p:nvSpPr>
          <p:cNvPr id="37" name="TextBox 36"/>
          <p:cNvSpPr txBox="1"/>
          <p:nvPr/>
        </p:nvSpPr>
        <p:spPr>
          <a:xfrm>
            <a:off x="6858000" y="2057400"/>
            <a:ext cx="2286000" cy="1379101"/>
          </a:xfrm>
          <a:prstGeom prst="hexagon">
            <a:avLst/>
          </a:prstGeom>
          <a:solidFill>
            <a:srgbClr val="00B0F0"/>
          </a:solidFill>
        </p:spPr>
        <p:txBody>
          <a:bodyPr wrap="square" rtlCol="0">
            <a:spAutoFit/>
          </a:bodyPr>
          <a:lstStyle/>
          <a:p>
            <a:r>
              <a:rPr lang="en-US" sz="2000" b="1" dirty="0" smtClean="0"/>
              <a:t>Better utilization of space</a:t>
            </a:r>
            <a:endParaRPr lang="en-US"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ime to rethink hydroponics?. In a time when pandemic, climate change… | by  Russ Grayson | PERMACULTURE 3.0 | Medium"/>
          <p:cNvPicPr>
            <a:picLocks noChangeAspect="1" noChangeArrowheads="1"/>
          </p:cNvPicPr>
          <p:nvPr/>
        </p:nvPicPr>
        <p:blipFill>
          <a:blip r:embed="rId2"/>
          <a:srcRect/>
          <a:stretch>
            <a:fillRect/>
          </a:stretch>
        </p:blipFill>
        <p:spPr bwMode="auto">
          <a:xfrm>
            <a:off x="0" y="0"/>
            <a:ext cx="9374322" cy="6858000"/>
          </a:xfrm>
          <a:prstGeom prst="rect">
            <a:avLst/>
          </a:prstGeom>
          <a:noFill/>
        </p:spPr>
      </p:pic>
      <p:sp>
        <p:nvSpPr>
          <p:cNvPr id="5" name="Hexagon 4"/>
          <p:cNvSpPr/>
          <p:nvPr/>
        </p:nvSpPr>
        <p:spPr>
          <a:xfrm>
            <a:off x="3733800" y="2743200"/>
            <a:ext cx="2667000" cy="1066800"/>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Disadvantages</a:t>
            </a:r>
            <a:endParaRPr lang="en-US" sz="2400" b="1" dirty="0"/>
          </a:p>
        </p:txBody>
      </p:sp>
      <p:cxnSp>
        <p:nvCxnSpPr>
          <p:cNvPr id="7" name="Straight Connector 6"/>
          <p:cNvCxnSpPr/>
          <p:nvPr/>
        </p:nvCxnSpPr>
        <p:spPr>
          <a:xfrm rot="5400000">
            <a:off x="3086100" y="4152900"/>
            <a:ext cx="914400" cy="6858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648200" y="4648200"/>
            <a:ext cx="1066800" cy="15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6248400" y="4114800"/>
            <a:ext cx="762000" cy="6096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2667000" y="1905000"/>
            <a:ext cx="1143000" cy="762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2438400" y="3352800"/>
            <a:ext cx="1219200" cy="762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5105400" y="2057400"/>
            <a:ext cx="990600" cy="381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629400" y="3276600"/>
            <a:ext cx="762000" cy="15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29000" y="5486400"/>
            <a:ext cx="3048000" cy="1406188"/>
          </a:xfrm>
          <a:prstGeom prst="diamond">
            <a:avLst/>
          </a:prstGeom>
          <a:blipFill>
            <a:blip r:embed="rId3"/>
            <a:tile tx="0" ty="0" sx="100000" sy="100000" flip="none" algn="tl"/>
          </a:blipFill>
        </p:spPr>
        <p:txBody>
          <a:bodyPr wrap="square" rtlCol="0">
            <a:spAutoFit/>
          </a:bodyPr>
          <a:lstStyle/>
          <a:p>
            <a:r>
              <a:rPr lang="en-US" sz="2000" b="1" dirty="0" smtClean="0"/>
              <a:t>High initial investment</a:t>
            </a:r>
            <a:endParaRPr lang="en-US" sz="2000" b="1" dirty="0"/>
          </a:p>
        </p:txBody>
      </p:sp>
      <p:sp>
        <p:nvSpPr>
          <p:cNvPr id="29" name="TextBox 28"/>
          <p:cNvSpPr txBox="1"/>
          <p:nvPr/>
        </p:nvSpPr>
        <p:spPr>
          <a:xfrm>
            <a:off x="6553200" y="5105400"/>
            <a:ext cx="2590800" cy="1406188"/>
          </a:xfrm>
          <a:prstGeom prst="diamond">
            <a:avLst/>
          </a:prstGeom>
          <a:blipFill>
            <a:blip r:embed="rId3"/>
            <a:tile tx="0" ty="0" sx="100000" sy="100000" flip="none" algn="tl"/>
          </a:blipFill>
        </p:spPr>
        <p:txBody>
          <a:bodyPr wrap="square" rtlCol="0">
            <a:spAutoFit/>
          </a:bodyPr>
          <a:lstStyle/>
          <a:p>
            <a:r>
              <a:rPr lang="en-US" sz="2000" b="1" dirty="0" smtClean="0"/>
              <a:t>Expertise required</a:t>
            </a:r>
            <a:endParaRPr lang="en-US" sz="2000" b="1" dirty="0"/>
          </a:p>
        </p:txBody>
      </p:sp>
      <p:sp>
        <p:nvSpPr>
          <p:cNvPr id="31" name="TextBox 30"/>
          <p:cNvSpPr txBox="1"/>
          <p:nvPr/>
        </p:nvSpPr>
        <p:spPr>
          <a:xfrm>
            <a:off x="304800" y="4800600"/>
            <a:ext cx="2743200" cy="2017574"/>
          </a:xfrm>
          <a:prstGeom prst="diamond">
            <a:avLst/>
          </a:prstGeom>
          <a:blipFill>
            <a:blip r:embed="rId3"/>
            <a:tile tx="0" ty="0" sx="100000" sy="100000" flip="none" algn="tl"/>
          </a:blipFill>
        </p:spPr>
        <p:txBody>
          <a:bodyPr wrap="square" rtlCol="0">
            <a:spAutoFit/>
          </a:bodyPr>
          <a:lstStyle/>
          <a:p>
            <a:r>
              <a:rPr lang="en-US" sz="2000" b="1" dirty="0" smtClean="0"/>
              <a:t>Daily monitoring required</a:t>
            </a:r>
            <a:endParaRPr lang="en-US" sz="2000" b="1" dirty="0"/>
          </a:p>
        </p:txBody>
      </p:sp>
      <p:sp>
        <p:nvSpPr>
          <p:cNvPr id="32" name="TextBox 31"/>
          <p:cNvSpPr txBox="1"/>
          <p:nvPr/>
        </p:nvSpPr>
        <p:spPr>
          <a:xfrm>
            <a:off x="0" y="2133600"/>
            <a:ext cx="3352800" cy="2628960"/>
          </a:xfrm>
          <a:prstGeom prst="diamond">
            <a:avLst/>
          </a:prstGeom>
          <a:blipFill>
            <a:blip r:embed="rId3"/>
            <a:tile tx="0" ty="0" sx="100000" sy="100000" flip="none" algn="tl"/>
          </a:blipFill>
        </p:spPr>
        <p:txBody>
          <a:bodyPr wrap="square" rtlCol="0">
            <a:spAutoFit/>
          </a:bodyPr>
          <a:lstStyle/>
          <a:p>
            <a:r>
              <a:rPr lang="en-US" sz="2000" b="1" dirty="0" smtClean="0"/>
              <a:t>Formulated soluble nutrient required</a:t>
            </a:r>
            <a:endParaRPr lang="en-US" sz="2000" b="1" dirty="0"/>
          </a:p>
        </p:txBody>
      </p:sp>
      <p:sp>
        <p:nvSpPr>
          <p:cNvPr id="33" name="TextBox 32"/>
          <p:cNvSpPr txBox="1"/>
          <p:nvPr/>
        </p:nvSpPr>
        <p:spPr>
          <a:xfrm>
            <a:off x="304800" y="0"/>
            <a:ext cx="2667000" cy="2017574"/>
          </a:xfrm>
          <a:prstGeom prst="diamond">
            <a:avLst/>
          </a:prstGeom>
          <a:blipFill>
            <a:blip r:embed="rId3"/>
            <a:tile tx="0" ty="0" sx="100000" sy="100000" flip="none" algn="tl"/>
          </a:blipFill>
        </p:spPr>
        <p:txBody>
          <a:bodyPr wrap="square" rtlCol="0">
            <a:spAutoFit/>
          </a:bodyPr>
          <a:lstStyle/>
          <a:p>
            <a:r>
              <a:rPr lang="en-US" sz="2000" b="1" dirty="0" smtClean="0"/>
              <a:t>Insect and disease infestation</a:t>
            </a:r>
            <a:endParaRPr lang="en-US" sz="2000" b="1" dirty="0"/>
          </a:p>
        </p:txBody>
      </p:sp>
      <p:sp>
        <p:nvSpPr>
          <p:cNvPr id="34" name="TextBox 33"/>
          <p:cNvSpPr txBox="1"/>
          <p:nvPr/>
        </p:nvSpPr>
        <p:spPr>
          <a:xfrm>
            <a:off x="3810000" y="304800"/>
            <a:ext cx="3886200" cy="1406188"/>
          </a:xfrm>
          <a:prstGeom prst="diamond">
            <a:avLst/>
          </a:prstGeom>
          <a:blipFill>
            <a:blip r:embed="rId3"/>
            <a:tile tx="0" ty="0" sx="100000" sy="100000" flip="none" algn="tl"/>
          </a:blipFill>
        </p:spPr>
        <p:txBody>
          <a:bodyPr wrap="square" rtlCol="0">
            <a:spAutoFit/>
          </a:bodyPr>
          <a:lstStyle/>
          <a:p>
            <a:r>
              <a:rPr lang="en-US" sz="2000" b="1" dirty="0" smtClean="0"/>
              <a:t>Water and electricity risk</a:t>
            </a:r>
            <a:endParaRPr lang="en-US" sz="2000" b="1" dirty="0"/>
          </a:p>
        </p:txBody>
      </p:sp>
      <p:sp>
        <p:nvSpPr>
          <p:cNvPr id="37" name="TextBox 36"/>
          <p:cNvSpPr txBox="1"/>
          <p:nvPr/>
        </p:nvSpPr>
        <p:spPr>
          <a:xfrm>
            <a:off x="7315200" y="2057401"/>
            <a:ext cx="2057400" cy="2017574"/>
          </a:xfrm>
          <a:prstGeom prst="diamond">
            <a:avLst/>
          </a:prstGeom>
          <a:blipFill>
            <a:blip r:embed="rId3"/>
            <a:tile tx="0" ty="0" sx="100000" sy="100000" flip="none" algn="tl"/>
          </a:blipFill>
        </p:spPr>
        <p:txBody>
          <a:bodyPr wrap="square" rtlCol="0">
            <a:spAutoFit/>
          </a:bodyPr>
          <a:lstStyle/>
          <a:p>
            <a:r>
              <a:rPr lang="en-US" sz="2000" b="1" dirty="0" smtClean="0"/>
              <a:t>System failure threats</a:t>
            </a:r>
            <a:endParaRPr lang="en-US" sz="2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5759" y="0"/>
            <a:ext cx="9138241" cy="6857999"/>
          </a:xfrm>
          <a:prstGeom prst="rect">
            <a:avLst/>
          </a:prstGeom>
          <a:noFill/>
          <a:ln w="9525">
            <a:noFill/>
            <a:miter lim="800000"/>
            <a:headEnd/>
            <a:tailEnd/>
          </a:ln>
          <a:effectLst/>
        </p:spPr>
      </p:pic>
      <p:sp>
        <p:nvSpPr>
          <p:cNvPr id="1025" name="Rectangle 1"/>
          <p:cNvSpPr>
            <a:spLocks noChangeArrowheads="1"/>
          </p:cNvSpPr>
          <p:nvPr/>
        </p:nvSpPr>
        <p:spPr bwMode="auto">
          <a:xfrm>
            <a:off x="1828800" y="0"/>
            <a:ext cx="67566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Scope and Importance of hydroponics</a:t>
            </a:r>
            <a:endParaRPr kumimoji="0" lang="en-US" sz="4800" b="0" i="0" u="none" strike="noStrike" cap="none" normalizeH="0" baseline="0" dirty="0" smtClean="0">
              <a:ln>
                <a:noFill/>
              </a:ln>
              <a:solidFill>
                <a:srgbClr val="7030A0"/>
              </a:solidFill>
              <a:effectLst/>
              <a:latin typeface="Arial" pitchFamily="34" charset="0"/>
              <a:cs typeface="Arial" pitchFamily="34" charset="0"/>
            </a:endParaRPr>
          </a:p>
        </p:txBody>
      </p:sp>
      <p:sp>
        <p:nvSpPr>
          <p:cNvPr id="6" name="TextBox 5"/>
          <p:cNvSpPr txBox="1"/>
          <p:nvPr/>
        </p:nvSpPr>
        <p:spPr>
          <a:xfrm>
            <a:off x="228600" y="1752600"/>
            <a:ext cx="8915400" cy="2246769"/>
          </a:xfrm>
          <a:prstGeom prst="rect">
            <a:avLst/>
          </a:prstGeom>
          <a:noFill/>
        </p:spPr>
        <p:txBody>
          <a:bodyPr wrap="square" rtlCol="0">
            <a:spAutoFit/>
          </a:bodyPr>
          <a:lstStyle/>
          <a:p>
            <a:pPr algn="just">
              <a:buFont typeface="Wingdings" pitchFamily="2" charset="2"/>
              <a:buChar char="v"/>
            </a:pPr>
            <a:r>
              <a:rPr lang="en-US" sz="2400" b="1" dirty="0" smtClean="0">
                <a:solidFill>
                  <a:srgbClr val="FF0000"/>
                </a:solidFill>
              </a:rPr>
              <a:t>Hydroponics scope is very good especially in India as most of the vegetable supplies available are with residual chemicals and harmful to our health. No matter how rich or poor we are, these vegetable supplies are same for all of us and affect to us and our children.</a:t>
            </a:r>
          </a:p>
          <a:p>
            <a:endParaRPr lang="en-US" sz="2000" dirty="0"/>
          </a:p>
        </p:txBody>
      </p:sp>
      <p:sp>
        <p:nvSpPr>
          <p:cNvPr id="7" name="TextBox 6"/>
          <p:cNvSpPr txBox="1"/>
          <p:nvPr/>
        </p:nvSpPr>
        <p:spPr>
          <a:xfrm>
            <a:off x="381000" y="3962400"/>
            <a:ext cx="8763000" cy="1846659"/>
          </a:xfrm>
          <a:prstGeom prst="rect">
            <a:avLst/>
          </a:prstGeom>
          <a:noFill/>
        </p:spPr>
        <p:txBody>
          <a:bodyPr wrap="square" rtlCol="0">
            <a:spAutoFit/>
          </a:bodyPr>
          <a:lstStyle/>
          <a:p>
            <a:pPr algn="just">
              <a:buFont typeface="Wingdings" pitchFamily="2" charset="2"/>
              <a:buChar char="v"/>
            </a:pPr>
            <a:r>
              <a:rPr lang="en-US" sz="2400" b="1" dirty="0" smtClean="0">
                <a:solidFill>
                  <a:srgbClr val="FF0000"/>
                </a:solidFill>
              </a:rPr>
              <a:t>Entrepreneurs with visions could enter into commercial farming and flood hydroponic vegetables to the super market stores on big margin and earn tax free, market slump free regular income.</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hank You Letter Template - 5+ Free Word, PDF Format Download! | Free &amp;  Premium Templates"/>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202</TotalTime>
  <Words>361</Words>
  <Application>Microsoft Office PowerPoint</Application>
  <PresentationFormat>On-screen Show (4:3)</PresentationFormat>
  <Paragraphs>52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Apex</vt:lpstr>
      <vt:lpstr>Lecture 1 Introduction, Scope and Importance of Hydroponics technology </vt:lpstr>
      <vt:lpstr>Slide 2</vt:lpstr>
      <vt:lpstr>Slide 3</vt:lpstr>
      <vt:lpstr> Historical background of hydroponics  </vt:lpstr>
      <vt:lpstr>Slide 5</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Microsoft</cp:lastModifiedBy>
  <cp:revision>40</cp:revision>
  <dcterms:created xsi:type="dcterms:W3CDTF">2006-08-16T00:00:00Z</dcterms:created>
  <dcterms:modified xsi:type="dcterms:W3CDTF">2020-12-04T09:34:56Z</dcterms:modified>
</cp:coreProperties>
</file>