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60" r:id="rId6"/>
    <p:sldId id="261" r:id="rId7"/>
    <p:sldId id="262"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5" name="TextBox 4"/>
          <p:cNvSpPr txBox="1"/>
          <p:nvPr/>
        </p:nvSpPr>
        <p:spPr>
          <a:xfrm>
            <a:off x="2362200" y="1143000"/>
            <a:ext cx="5791200" cy="1569660"/>
          </a:xfrm>
          <a:prstGeom prst="rect">
            <a:avLst/>
          </a:prstGeom>
          <a:blipFill>
            <a:blip r:embed="rId3"/>
            <a:tile tx="0" ty="0" sx="100000" sy="100000" flip="none" algn="tl"/>
          </a:blipFill>
        </p:spPr>
        <p:txBody>
          <a:bodyPr wrap="square" rtlCol="0">
            <a:spAutoFit/>
          </a:bodyPr>
          <a:lstStyle/>
          <a:p>
            <a:pPr algn="ctr"/>
            <a:r>
              <a:rPr lang="en-US" sz="3200" b="1" dirty="0" smtClean="0">
                <a:solidFill>
                  <a:schemeClr val="bg1"/>
                </a:solidFill>
              </a:rPr>
              <a:t>Lecture 13</a:t>
            </a:r>
            <a:endParaRPr lang="en-US" sz="3200" dirty="0" smtClean="0">
              <a:solidFill>
                <a:schemeClr val="bg1"/>
              </a:solidFill>
            </a:endParaRPr>
          </a:p>
          <a:p>
            <a:pPr algn="ctr"/>
            <a:r>
              <a:rPr lang="en-US" sz="3200" b="1" dirty="0" smtClean="0">
                <a:solidFill>
                  <a:schemeClr val="bg1"/>
                </a:solidFill>
              </a:rPr>
              <a:t>Nutrient Management</a:t>
            </a:r>
            <a:endParaRPr lang="en-US" sz="3200" dirty="0" smtClean="0">
              <a:solidFill>
                <a:schemeClr val="bg1"/>
              </a:solidFill>
            </a:endParaRPr>
          </a:p>
          <a:p>
            <a:pPr algn="ctr"/>
            <a:endParaRPr lang="en-US" sz="32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 name="Picture 4"/>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pic>
        <p:nvPicPr>
          <p:cNvPr id="20482" name="Picture 2" descr="C:\Users\User\Downloads\PICS , HYDROPONICS\L13\Hydroponic-nutrient-solution.jpg"/>
          <p:cNvPicPr>
            <a:picLocks noChangeAspect="1" noChangeArrowheads="1"/>
          </p:cNvPicPr>
          <p:nvPr/>
        </p:nvPicPr>
        <p:blipFill>
          <a:blip r:embed="rId3"/>
          <a:srcRect/>
          <a:stretch>
            <a:fillRect/>
          </a:stretch>
        </p:blipFill>
        <p:spPr bwMode="auto">
          <a:xfrm>
            <a:off x="1752600" y="1752600"/>
            <a:ext cx="6705600" cy="357187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nvPr>
        </p:nvGraphicFramePr>
        <p:xfrm>
          <a:off x="2337435" y="2180685"/>
          <a:ext cx="4469130" cy="3364992"/>
        </p:xfrm>
        <a:graphic>
          <a:graphicData uri="http://schemas.openxmlformats.org/drawingml/2006/table">
            <a:tbl>
              <a:tblPr/>
              <a:tblGrid>
                <a:gridCol w="697230"/>
                <a:gridCol w="857250"/>
                <a:gridCol w="685800"/>
                <a:gridCol w="1085850"/>
                <a:gridCol w="1143000"/>
              </a:tblGrid>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Nutrient</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Hoagland &amp;Arnon</a:t>
                      </a:r>
                      <a:endParaRPr lang="en-US" sz="1100">
                        <a:latin typeface="Calibri"/>
                        <a:ea typeface="Times New Roman"/>
                        <a:cs typeface="Times New Roman"/>
                      </a:endParaRPr>
                    </a:p>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(1938)</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Hewitt</a:t>
                      </a:r>
                      <a:endParaRPr lang="en-US" sz="1100">
                        <a:latin typeface="Calibri"/>
                        <a:ea typeface="Times New Roman"/>
                        <a:cs typeface="Times New Roman"/>
                      </a:endParaRPr>
                    </a:p>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(1966)</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Cooper (1979)</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Steiner (1984)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mg L-1</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N</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210</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168</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200-236</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168</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P</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31</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41</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60</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31</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K</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234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156</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300</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273</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Ca</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160</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160</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170-185</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180</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Mg</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34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36</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50</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48</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S</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64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48</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a:solidFill>
                            <a:srgbClr val="000000"/>
                          </a:solidFill>
                          <a:latin typeface="Times New Roman"/>
                          <a:ea typeface="Times New Roman"/>
                          <a:cs typeface="Times New Roman"/>
                        </a:rPr>
                        <a:t>68</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336</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Fe</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2.5</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2.8</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12</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2-4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Cu</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0.02</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0.064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0.1</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0.02</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Zn</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0.05</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0.065</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0.1</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0.11</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Mn</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0.5</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0.54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2.0</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0.62</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B</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0.5</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0.54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0.3</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0.44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Mo</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0.01</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0.04</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b="1">
                          <a:solidFill>
                            <a:srgbClr val="000000"/>
                          </a:solidFill>
                          <a:latin typeface="Times New Roman"/>
                          <a:ea typeface="Times New Roman"/>
                          <a:cs typeface="Times New Roman"/>
                        </a:rPr>
                        <a:t>0.2</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200" dirty="0">
                          <a:solidFill>
                            <a:srgbClr val="000000"/>
                          </a:solidFill>
                          <a:latin typeface="Times New Roman"/>
                          <a:ea typeface="Times New Roman"/>
                          <a:cs typeface="Times New Roman"/>
                        </a:rPr>
                        <a:t>Not considered</a:t>
                      </a:r>
                      <a:endParaRPr lang="en-US"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graphicFrame>
        <p:nvGraphicFramePr>
          <p:cNvPr id="6" name="Table 5"/>
          <p:cNvGraphicFramePr>
            <a:graphicFrameLocks noGrp="1"/>
          </p:cNvGraphicFramePr>
          <p:nvPr/>
        </p:nvGraphicFramePr>
        <p:xfrm>
          <a:off x="2057400" y="304800"/>
          <a:ext cx="6172200" cy="5958840"/>
        </p:xfrm>
        <a:graphic>
          <a:graphicData uri="http://schemas.openxmlformats.org/drawingml/2006/table">
            <a:tbl>
              <a:tblPr/>
              <a:tblGrid>
                <a:gridCol w="1143000"/>
                <a:gridCol w="1219200"/>
                <a:gridCol w="990600"/>
                <a:gridCol w="1240832"/>
                <a:gridCol w="1578568"/>
              </a:tblGrid>
              <a:tr h="971548">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Nutrient</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Hoagland &amp;Arnon</a:t>
                      </a:r>
                      <a:endParaRPr lang="en-US" sz="2000">
                        <a:latin typeface="Calibri"/>
                        <a:ea typeface="Times New Roman"/>
                        <a:cs typeface="Times New Roman"/>
                      </a:endParaRPr>
                    </a:p>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(1938)</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Hewitt</a:t>
                      </a:r>
                      <a:endParaRPr lang="en-US" sz="2000">
                        <a:latin typeface="Calibri"/>
                        <a:ea typeface="Times New Roman"/>
                        <a:cs typeface="Times New Roman"/>
                      </a:endParaRPr>
                    </a:p>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(1966)</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Cooper (1979)</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Steiner (1984)</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mg L-1</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N</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dirty="0">
                          <a:solidFill>
                            <a:srgbClr val="000000"/>
                          </a:solidFill>
                          <a:latin typeface="Times New Roman"/>
                          <a:ea typeface="Times New Roman"/>
                          <a:cs typeface="Times New Roman"/>
                        </a:rPr>
                        <a:t>210</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168</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200-236</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168</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P</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dirty="0">
                          <a:solidFill>
                            <a:srgbClr val="000000"/>
                          </a:solidFill>
                          <a:latin typeface="Times New Roman"/>
                          <a:ea typeface="Times New Roman"/>
                          <a:cs typeface="Times New Roman"/>
                        </a:rPr>
                        <a:t>31</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41</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60</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31</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K</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dirty="0">
                          <a:solidFill>
                            <a:srgbClr val="000000"/>
                          </a:solidFill>
                          <a:latin typeface="Times New Roman"/>
                          <a:ea typeface="Times New Roman"/>
                          <a:cs typeface="Times New Roman"/>
                        </a:rPr>
                        <a:t>234</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156</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300</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273</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Ca</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dirty="0">
                          <a:solidFill>
                            <a:srgbClr val="000000"/>
                          </a:solidFill>
                          <a:latin typeface="Times New Roman"/>
                          <a:ea typeface="Times New Roman"/>
                          <a:cs typeface="Times New Roman"/>
                        </a:rPr>
                        <a:t>160</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160</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170-185</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180</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Mg</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34</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36</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50</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48</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S</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64</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48</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a:solidFill>
                            <a:srgbClr val="000000"/>
                          </a:solidFill>
                          <a:latin typeface="Times New Roman"/>
                          <a:ea typeface="Times New Roman"/>
                          <a:cs typeface="Times New Roman"/>
                        </a:rPr>
                        <a:t>68</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336</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Fe</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2.5</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2.8</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12</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2-4</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Cu</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0.02</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0.064</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0.1</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0.02</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Zn</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0.05</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0.065</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0.1</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0.11</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Mn</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0.5</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0.54</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2.0</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0.62</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B</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0.5</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0.54</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0.3</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dirty="0">
                          <a:solidFill>
                            <a:srgbClr val="000000"/>
                          </a:solidFill>
                          <a:latin typeface="Times New Roman"/>
                          <a:ea typeface="Times New Roman"/>
                          <a:cs typeface="Times New Roman"/>
                        </a:rPr>
                        <a:t>0.44</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851">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Mo</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0.01</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0.04</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b="1">
                          <a:solidFill>
                            <a:srgbClr val="000000"/>
                          </a:solidFill>
                          <a:latin typeface="Times New Roman"/>
                          <a:ea typeface="Times New Roman"/>
                          <a:cs typeface="Times New Roman"/>
                        </a:rPr>
                        <a:t>0.2</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000" dirty="0">
                          <a:solidFill>
                            <a:srgbClr val="000000"/>
                          </a:solidFill>
                          <a:latin typeface="Times New Roman"/>
                          <a:ea typeface="Times New Roman"/>
                          <a:cs typeface="Times New Roman"/>
                        </a:rPr>
                        <a:t>Not considered</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7" name="TextBox 6"/>
          <p:cNvSpPr txBox="1"/>
          <p:nvPr/>
        </p:nvSpPr>
        <p:spPr>
          <a:xfrm>
            <a:off x="1828800" y="1219200"/>
            <a:ext cx="6705600" cy="4524315"/>
          </a:xfrm>
          <a:prstGeom prst="rect">
            <a:avLst/>
          </a:prstGeom>
          <a:noFill/>
        </p:spPr>
        <p:txBody>
          <a:bodyPr wrap="square" rtlCol="0">
            <a:spAutoFit/>
          </a:bodyPr>
          <a:lstStyle/>
          <a:p>
            <a:pPr algn="just"/>
            <a:r>
              <a:rPr lang="en-US" sz="2400" dirty="0" smtClean="0"/>
              <a:t>Hydroponic nutrients are at the core of good management. Hydroponic systems can conserve more water and represent huge efficiencies because they are water-based; that is, they use water as the main delivery method of plant nutrients. Because nutrients are more directly available to plants, hydroponic systems can eliminate bottlenecks to production that are involved in nutrients. This increases the growing capacities of these types of </a:t>
            </a:r>
            <a:r>
              <a:rPr lang="en-US" sz="2400" dirty="0" err="1" smtClean="0"/>
              <a:t>systems.It</a:t>
            </a:r>
            <a:r>
              <a:rPr lang="en-US" sz="2400" dirty="0" smtClean="0"/>
              <a:t> also makes nutrient management the crux of a well-run hydroponic system</a:t>
            </a:r>
            <a:r>
              <a:rPr lang="en-US" sz="2400" b="1" dirty="0" smtClean="0"/>
              <a:t>. </a:t>
            </a:r>
          </a:p>
          <a:p>
            <a:pPr algn="just"/>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5759" y="1"/>
            <a:ext cx="9138241" cy="6857999"/>
          </a:xfrm>
          <a:prstGeom prst="rect">
            <a:avLst/>
          </a:prstGeom>
          <a:noFill/>
          <a:ln w="9525">
            <a:noFill/>
            <a:miter lim="800000"/>
            <a:headEnd/>
            <a:tailEnd/>
          </a:ln>
          <a:effectLst/>
        </p:spPr>
      </p:pic>
      <p:sp>
        <p:nvSpPr>
          <p:cNvPr id="5" name="TextBox 4"/>
          <p:cNvSpPr txBox="1"/>
          <p:nvPr/>
        </p:nvSpPr>
        <p:spPr>
          <a:xfrm>
            <a:off x="2133600" y="2286000"/>
            <a:ext cx="6629400" cy="2246769"/>
          </a:xfrm>
          <a:prstGeom prst="rect">
            <a:avLst/>
          </a:prstGeom>
          <a:noFill/>
        </p:spPr>
        <p:txBody>
          <a:bodyPr wrap="square" rtlCol="0">
            <a:spAutoFit/>
          </a:bodyPr>
          <a:lstStyle/>
          <a:p>
            <a:pPr algn="just"/>
            <a:r>
              <a:rPr lang="en-US" sz="2000" b="1" dirty="0" smtClean="0">
                <a:solidFill>
                  <a:srgbClr val="C00000"/>
                </a:solidFill>
              </a:rPr>
              <a:t>CALCULATIONS OF NUTRIENT FORMULATIONS</a:t>
            </a:r>
          </a:p>
          <a:p>
            <a:pPr algn="just"/>
            <a:r>
              <a:rPr lang="en-US" sz="2000" b="1" dirty="0" smtClean="0">
                <a:solidFill>
                  <a:srgbClr val="0070C0"/>
                </a:solidFill>
              </a:rPr>
              <a:t>If a nutrient formulation calls for 200 </a:t>
            </a:r>
            <a:r>
              <a:rPr lang="en-US" sz="2000" b="1" dirty="0" err="1" smtClean="0">
                <a:solidFill>
                  <a:srgbClr val="0070C0"/>
                </a:solidFill>
              </a:rPr>
              <a:t>ppm</a:t>
            </a:r>
            <a:r>
              <a:rPr lang="en-US" sz="2000" b="1" dirty="0" smtClean="0">
                <a:solidFill>
                  <a:srgbClr val="0070C0"/>
                </a:solidFill>
              </a:rPr>
              <a:t> of calcium (200 mg/L), we need 200 mg of calcium in every liter of water. In 164 mg of Ca(NO3)2 we have 40 mg of Ca [using the atomic and molecular weights to determine the fraction of calcium in calcium nitrate—assuming 100% purity of Ca(NO3)2]. </a:t>
            </a:r>
            <a:endParaRPr lang="en-US" sz="2000" b="1" dirty="0" smtClean="0">
              <a:solidFill>
                <a:srgbClr val="0070C0"/>
              </a:solidFill>
            </a:endParaRPr>
          </a:p>
          <a:p>
            <a:pPr algn="just"/>
            <a:endParaRPr lang="en-US" sz="2000" b="1" dirty="0" smtClean="0">
              <a:solidFill>
                <a:srgbClr val="0070C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6" name="TextBox 5"/>
          <p:cNvSpPr txBox="1"/>
          <p:nvPr/>
        </p:nvSpPr>
        <p:spPr>
          <a:xfrm>
            <a:off x="2362200" y="1600200"/>
            <a:ext cx="6477000" cy="3477875"/>
          </a:xfrm>
          <a:prstGeom prst="rect">
            <a:avLst/>
          </a:prstGeom>
          <a:noFill/>
        </p:spPr>
        <p:txBody>
          <a:bodyPr wrap="square" rtlCol="0">
            <a:spAutoFit/>
          </a:bodyPr>
          <a:lstStyle/>
          <a:p>
            <a:r>
              <a:rPr lang="en-US" sz="2000" b="1" dirty="0" smtClean="0">
                <a:solidFill>
                  <a:srgbClr val="7030A0"/>
                </a:solidFill>
              </a:rPr>
              <a:t>The first step is to calculate how much Ca(NO3)2 is required to obtain 200 mg of Ca. This is done by setting up a ratio as follows:</a:t>
            </a:r>
          </a:p>
          <a:p>
            <a:r>
              <a:rPr lang="en-US" sz="2000" b="1" dirty="0" smtClean="0">
                <a:solidFill>
                  <a:srgbClr val="7030A0"/>
                </a:solidFill>
              </a:rPr>
              <a:t> </a:t>
            </a:r>
          </a:p>
          <a:p>
            <a:r>
              <a:rPr lang="en-US" sz="2000" b="1" dirty="0" smtClean="0">
                <a:solidFill>
                  <a:srgbClr val="7030A0"/>
                </a:solidFill>
              </a:rPr>
              <a:t>164 mg Ca(NO3)2 yields 40 mg Ca</a:t>
            </a:r>
          </a:p>
          <a:p>
            <a:r>
              <a:rPr lang="en-US" sz="2000" b="1" i="1" dirty="0" smtClean="0">
                <a:solidFill>
                  <a:srgbClr val="7030A0"/>
                </a:solidFill>
              </a:rPr>
              <a:t>x </a:t>
            </a:r>
            <a:r>
              <a:rPr lang="en-US" sz="2000" b="1" dirty="0" smtClean="0">
                <a:solidFill>
                  <a:srgbClr val="7030A0"/>
                </a:solidFill>
              </a:rPr>
              <a:t>mg Ca(NO3)2 yields 200 mg Ca</a:t>
            </a:r>
          </a:p>
          <a:p>
            <a:r>
              <a:rPr lang="en-US" sz="2000" b="1" dirty="0" smtClean="0">
                <a:solidFill>
                  <a:srgbClr val="7030A0"/>
                </a:solidFill>
              </a:rPr>
              <a:t>Ratio of Ca </a:t>
            </a:r>
            <a:r>
              <a:rPr lang="en-US" sz="2000" b="1" dirty="0" err="1" smtClean="0">
                <a:solidFill>
                  <a:srgbClr val="7030A0"/>
                </a:solidFill>
              </a:rPr>
              <a:t>Ca</a:t>
            </a:r>
            <a:r>
              <a:rPr lang="en-US" sz="2000" b="1" dirty="0" smtClean="0">
                <a:solidFill>
                  <a:srgbClr val="7030A0"/>
                </a:solidFill>
              </a:rPr>
              <a:t>(NO ) is given by 40/164 = 200/X</a:t>
            </a:r>
          </a:p>
          <a:p>
            <a:r>
              <a:rPr lang="en-US" sz="2000" b="1" dirty="0" smtClean="0">
                <a:solidFill>
                  <a:srgbClr val="7030A0"/>
                </a:solidFill>
              </a:rPr>
              <a:t>Solving for </a:t>
            </a:r>
            <a:r>
              <a:rPr lang="en-US" sz="2000" b="1" i="1" dirty="0" smtClean="0">
                <a:solidFill>
                  <a:srgbClr val="7030A0"/>
                </a:solidFill>
              </a:rPr>
              <a:t>X</a:t>
            </a:r>
            <a:r>
              <a:rPr lang="en-US" sz="2000" b="1" dirty="0" smtClean="0">
                <a:solidFill>
                  <a:srgbClr val="7030A0"/>
                </a:solidFill>
              </a:rPr>
              <a:t>:</a:t>
            </a:r>
          </a:p>
          <a:p>
            <a:r>
              <a:rPr lang="en-US" sz="2000" b="1" dirty="0" smtClean="0">
                <a:solidFill>
                  <a:srgbClr val="7030A0"/>
                </a:solidFill>
              </a:rPr>
              <a:t>40X=200x164</a:t>
            </a:r>
          </a:p>
          <a:p>
            <a:r>
              <a:rPr lang="en-US" sz="2000" b="1" dirty="0" smtClean="0">
                <a:solidFill>
                  <a:srgbClr val="7030A0"/>
                </a:solidFill>
              </a:rPr>
              <a:t>X=200x164/40=820</a:t>
            </a:r>
          </a:p>
          <a:p>
            <a:endParaRPr lang="en-US" sz="2000" b="1"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6" name="TextBox 5"/>
          <p:cNvSpPr txBox="1"/>
          <p:nvPr/>
        </p:nvSpPr>
        <p:spPr>
          <a:xfrm>
            <a:off x="2057400" y="1066800"/>
            <a:ext cx="6781800" cy="4062651"/>
          </a:xfrm>
          <a:prstGeom prst="rect">
            <a:avLst/>
          </a:prstGeom>
          <a:noFill/>
        </p:spPr>
        <p:txBody>
          <a:bodyPr wrap="square" rtlCol="0">
            <a:spAutoFit/>
          </a:bodyPr>
          <a:lstStyle/>
          <a:p>
            <a:r>
              <a:rPr lang="en-US" sz="2000" b="1" dirty="0" smtClean="0">
                <a:solidFill>
                  <a:srgbClr val="C00000"/>
                </a:solidFill>
              </a:rPr>
              <a:t>Therefore, 820 mg of Ca(NO3)2 will yield 200 mg of Ca. If the 820 mg of Ca(NO3)2 is dissolved in 1 L of water, the resultant solution will have a concentration of 200 </a:t>
            </a:r>
            <a:r>
              <a:rPr lang="en-US" sz="2000" b="1" dirty="0" err="1" smtClean="0">
                <a:solidFill>
                  <a:srgbClr val="C00000"/>
                </a:solidFill>
              </a:rPr>
              <a:t>ppm</a:t>
            </a:r>
            <a:r>
              <a:rPr lang="en-US" sz="2000" b="1" dirty="0" smtClean="0">
                <a:solidFill>
                  <a:srgbClr val="C00000"/>
                </a:solidFill>
              </a:rPr>
              <a:t> (200 mg/L)</a:t>
            </a:r>
          </a:p>
          <a:p>
            <a:r>
              <a:rPr lang="en-US" sz="2000" b="1" dirty="0" smtClean="0">
                <a:solidFill>
                  <a:srgbClr val="C00000"/>
                </a:solidFill>
              </a:rPr>
              <a:t>of Ca. This assumes, however, that the Ca(NO3)2 is 100% pure. If it is not—which is usually</a:t>
            </a:r>
          </a:p>
          <a:p>
            <a:r>
              <a:rPr lang="en-US" sz="2000" b="1" dirty="0" smtClean="0">
                <a:solidFill>
                  <a:srgbClr val="C00000"/>
                </a:solidFill>
              </a:rPr>
              <a:t>the case—it will be necessary to add more to compensate for the impurity. For example, if the Ca(NO3)2 is 90% pure, it will be necessary to add.</a:t>
            </a:r>
          </a:p>
          <a:p>
            <a:r>
              <a:rPr lang="en-US" sz="2000" b="1" dirty="0" smtClean="0">
                <a:solidFill>
                  <a:srgbClr val="C00000"/>
                </a:solidFill>
              </a:rPr>
              <a:t>100/90x820= 911mg Ca (NO3)2</a:t>
            </a:r>
          </a:p>
          <a:p>
            <a:r>
              <a:rPr lang="en-US" sz="2000" b="1" dirty="0" smtClean="0">
                <a:solidFill>
                  <a:srgbClr val="C00000"/>
                </a:solidFill>
              </a:rPr>
              <a:t>Hence, 911 mg Ca(NO3)2 in 1 L of water will give 200 </a:t>
            </a:r>
            <a:r>
              <a:rPr lang="en-US" sz="2000" b="1" dirty="0" err="1" smtClean="0">
                <a:solidFill>
                  <a:srgbClr val="C00000"/>
                </a:solidFill>
              </a:rPr>
              <a:t>ppm</a:t>
            </a:r>
            <a:r>
              <a:rPr lang="en-US" sz="2000" b="1" dirty="0" smtClean="0">
                <a:solidFill>
                  <a:srgbClr val="C00000"/>
                </a:solidFill>
              </a:rPr>
              <a:t> of Ca.</a:t>
            </a:r>
          </a:p>
          <a:p>
            <a:endParaRPr lang="en-US" sz="20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pic>
        <p:nvPicPr>
          <p:cNvPr id="21506" name="Picture 2" descr="Thank You Ppt PowerPoint Presentation Professional Format - PowerPoint  Templates"/>
          <p:cNvPicPr>
            <a:picLocks noChangeAspect="1" noChangeArrowheads="1"/>
          </p:cNvPicPr>
          <p:nvPr/>
        </p:nvPicPr>
        <p:blipFill>
          <a:blip r:embed="rId3"/>
          <a:srcRect/>
          <a:stretch>
            <a:fillRect/>
          </a:stretch>
        </p:blipFill>
        <p:spPr bwMode="auto">
          <a:xfrm>
            <a:off x="2590800" y="1600200"/>
            <a:ext cx="5334000" cy="4000501"/>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384</Words>
  <Application>Microsoft Office PowerPoint</Application>
  <PresentationFormat>On-screen Show (4:3)</PresentationFormat>
  <Paragraphs>154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Microsoft</cp:lastModifiedBy>
  <cp:revision>5</cp:revision>
  <dcterms:created xsi:type="dcterms:W3CDTF">2006-08-16T00:00:00Z</dcterms:created>
  <dcterms:modified xsi:type="dcterms:W3CDTF">2020-12-05T06:12:52Z</dcterms:modified>
</cp:coreProperties>
</file>