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12/5/2020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1828800" y="2362200"/>
            <a:ext cx="6781800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Lecture 3</a:t>
            </a:r>
            <a:endParaRPr lang="en-US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Nutrient requirements, deficiencies, toxicities</a:t>
            </a:r>
            <a:endParaRPr lang="en-US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828800" y="381000"/>
            <a:ext cx="70104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C00000"/>
                </a:solidFill>
              </a:rPr>
              <a:t>There are seventeen essential nutrients that are supplied to crops.  Of these, three are available through water uptake and gas exchange (the air):  Carbon through CO</a:t>
            </a:r>
            <a:r>
              <a:rPr lang="en-US" sz="20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</a:rPr>
              <a:t>, hydrogen, and oxygen.</a:t>
            </a:r>
          </a:p>
          <a:p>
            <a:endParaRPr lang="en-US" dirty="0"/>
          </a:p>
        </p:txBody>
      </p:sp>
      <p:pic>
        <p:nvPicPr>
          <p:cNvPr id="19459" name="Picture 3" descr="Hydroponic Gardening - Grow Organic Plants Fast - YouTub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8800" y="2209800"/>
            <a:ext cx="3200400" cy="320040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828800" y="2209800"/>
            <a:ext cx="3733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6 macronutrients are</a:t>
            </a:r>
          </a:p>
          <a:p>
            <a:r>
              <a:rPr lang="en-US" sz="2000" b="1" dirty="0" smtClean="0"/>
              <a:t>N, P, K, Ca, Mg and S</a:t>
            </a:r>
          </a:p>
          <a:p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Others are micronutrients</a:t>
            </a:r>
          </a:p>
          <a:p>
            <a:endParaRPr lang="en-US" sz="2000" b="1" dirty="0" smtClean="0"/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 Lastly added essential micronutrient is Ni and it is essential for regulating N metabolism, grain filling and seed viability.</a:t>
            </a:r>
          </a:p>
          <a:p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54382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981200" y="304800"/>
            <a:ext cx="6858000" cy="120032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Role of different nutrients in plant growth</a:t>
            </a:r>
          </a:p>
          <a:p>
            <a:endParaRPr lang="en-US" sz="2400" dirty="0"/>
          </a:p>
        </p:txBody>
      </p:sp>
      <p:pic>
        <p:nvPicPr>
          <p:cNvPr id="7" name="Picture 2" descr="https://cdn-ext.agnet.tamu.edu/wp-content/uploads/2018/11/figure-779-table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371600"/>
            <a:ext cx="73914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981200" y="0"/>
            <a:ext cx="67818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Deficiency Symptoms for Essential Elements</a:t>
            </a:r>
            <a:endParaRPr lang="en-US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400" dirty="0"/>
          </a:p>
        </p:txBody>
      </p:sp>
      <p:pic>
        <p:nvPicPr>
          <p:cNvPr id="18433" name="Picture 1" descr="C:\Users\User\Downloads\PICS , HYDROPONICS\L3\a897c5f5484f7609f44e22f7edca0ad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0" y="1219200"/>
            <a:ext cx="4495800" cy="563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828800" y="381000"/>
            <a:ext cx="7010400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Toxicity Symptoms for Essential Elements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1295400"/>
            <a:ext cx="693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N: Restricted root system. Potatoes form only small tubers, and flowering and seed production can be retarded.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243840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P: Sometimes copper and zinc deficiency occurs in the presence of excess phosphorus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33528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K: Oranges develop coarse fruit at high potassium levels. Excess potassium may lead to magnesium deficiency and possible manganese, zinc, or iron deficiency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76400" y="4648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S: Reduction in growth and leaf size. Leaf symptoms often absent or poorly defined. Sometimes </a:t>
            </a:r>
            <a:r>
              <a:rPr lang="en-US" dirty="0" err="1" smtClean="0"/>
              <a:t>interveinal</a:t>
            </a:r>
            <a:r>
              <a:rPr lang="en-US" dirty="0" smtClean="0"/>
              <a:t> yellowing or leaf burning.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828800" y="3810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Mg: </a:t>
            </a:r>
            <a:r>
              <a:rPr lang="en-US" b="1" dirty="0" smtClean="0"/>
              <a:t>Very little information available on visual symptoms.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11430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Ca: </a:t>
            </a:r>
            <a:r>
              <a:rPr lang="en-US" b="1" dirty="0" smtClean="0"/>
              <a:t>Usually associated with excess carbonate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828800" y="1752600"/>
            <a:ext cx="5715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Fe: </a:t>
            </a:r>
            <a:r>
              <a:rPr lang="en-US" b="1" dirty="0" smtClean="0"/>
              <a:t>It appears as necrotic spots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2514600"/>
            <a:ext cx="70866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 smtClean="0">
                <a:solidFill>
                  <a:srgbClr val="0070C0"/>
                </a:solidFill>
              </a:rPr>
              <a:t>Cl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b="1" dirty="0" smtClean="0"/>
              <a:t>Burning or firing of leaf tip or margins. Bronzing, yellowing, and leaf abscission and sometimes </a:t>
            </a:r>
            <a:r>
              <a:rPr lang="en-US" b="1" dirty="0" err="1" smtClean="0"/>
              <a:t>chlorosis</a:t>
            </a:r>
            <a:r>
              <a:rPr lang="en-US" b="1" dirty="0" smtClean="0"/>
              <a:t>. Reduced leaf size and lower growth rate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0" y="3581400"/>
            <a:ext cx="7239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 smtClean="0">
                <a:solidFill>
                  <a:srgbClr val="0070C0"/>
                </a:solidFill>
              </a:rPr>
              <a:t>Mn</a:t>
            </a:r>
            <a:r>
              <a:rPr lang="en-US" sz="2000" b="1" dirty="0" smtClean="0">
                <a:solidFill>
                  <a:srgbClr val="0070C0"/>
                </a:solidFill>
              </a:rPr>
              <a:t>: </a:t>
            </a:r>
            <a:r>
              <a:rPr lang="en-US" b="1" dirty="0" smtClean="0"/>
              <a:t>Sometimes </a:t>
            </a:r>
            <a:r>
              <a:rPr lang="en-US" b="1" dirty="0" err="1" smtClean="0"/>
              <a:t>chlorosis</a:t>
            </a:r>
            <a:r>
              <a:rPr lang="en-US" b="1" dirty="0" smtClean="0"/>
              <a:t>, uneven chlorophyll distribution, and iron deficiency (pineapple). Reduction in growth.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00200" y="4876800"/>
            <a:ext cx="7162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solidFill>
                  <a:srgbClr val="0070C0"/>
                </a:solidFill>
              </a:rPr>
              <a:t>B: </a:t>
            </a:r>
            <a:r>
              <a:rPr lang="en-US" b="1" dirty="0" smtClean="0"/>
              <a:t>Yellowing of leaf tip followed by progressive necrosis of the leaf beginning at tip or margins and proceeding toward midrib.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59" y="1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905000" y="6858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Zn: </a:t>
            </a:r>
            <a:r>
              <a:rPr lang="en-US" sz="2000" b="1" dirty="0" smtClean="0"/>
              <a:t>Excess zinc commonly produces iron </a:t>
            </a:r>
            <a:r>
              <a:rPr lang="en-US" sz="2000" b="1" dirty="0" err="1" smtClean="0"/>
              <a:t>chlorosis</a:t>
            </a:r>
            <a:r>
              <a:rPr lang="en-US" sz="2000" b="1" dirty="0" smtClean="0"/>
              <a:t> in plants.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828800" y="1981200"/>
            <a:ext cx="6934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Cu</a:t>
            </a:r>
            <a:r>
              <a:rPr lang="en-US" sz="2400" b="1" dirty="0" smtClean="0">
                <a:solidFill>
                  <a:srgbClr val="0070C0"/>
                </a:solidFill>
              </a:rPr>
              <a:t>:</a:t>
            </a:r>
            <a:r>
              <a:rPr lang="en-US" sz="2000" b="1" dirty="0" smtClean="0"/>
              <a:t> Reduced growth followed by symptoms of iron </a:t>
            </a:r>
            <a:r>
              <a:rPr lang="en-US" sz="2000" b="1" dirty="0" err="1" smtClean="0"/>
              <a:t>chlorosis</a:t>
            </a:r>
            <a:r>
              <a:rPr lang="en-US" sz="2000" b="1" dirty="0" smtClean="0"/>
              <a:t>, stunting, reduced branching, thickening, and abnormal darkening of rootlets.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752600" y="3581400"/>
            <a:ext cx="57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Mo: </a:t>
            </a:r>
            <a:r>
              <a:rPr lang="en-US" sz="2000" b="1" dirty="0" smtClean="0"/>
              <a:t>Tomato leaves turn golden yellow</a:t>
            </a:r>
            <a:endParaRPr lang="en-US" sz="2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80" y="0"/>
            <a:ext cx="9138241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9" name="Picture 3" descr="0914 Thank You Note On Paper With Pen Stock Photo | PowerPoint Slide Images  | PPT Design Templates | Presentation Visual Aid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1" y="1219200"/>
            <a:ext cx="6553199" cy="49149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103</TotalTime>
  <Words>300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Microsoft</cp:lastModifiedBy>
  <cp:revision>23</cp:revision>
  <dcterms:created xsi:type="dcterms:W3CDTF">2006-08-16T00:00:00Z</dcterms:created>
  <dcterms:modified xsi:type="dcterms:W3CDTF">2020-12-05T06:49:01Z</dcterms:modified>
</cp:coreProperties>
</file>