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0" r:id="rId5"/>
    <p:sldId id="265" r:id="rId6"/>
    <p:sldId id="261" r:id="rId7"/>
    <p:sldId id="262" r:id="rId8"/>
    <p:sldId id="266" r:id="rId9"/>
    <p:sldId id="267" r:id="rId10"/>
    <p:sldId id="268" r:id="rId11"/>
    <p:sldId id="269" r:id="rId12"/>
    <p:sldId id="287" r:id="rId13"/>
    <p:sldId id="270" r:id="rId14"/>
    <p:sldId id="271" r:id="rId15"/>
    <p:sldId id="272" r:id="rId16"/>
    <p:sldId id="279" r:id="rId17"/>
    <p:sldId id="280" r:id="rId18"/>
    <p:sldId id="273" r:id="rId19"/>
    <p:sldId id="281" r:id="rId20"/>
    <p:sldId id="274" r:id="rId21"/>
    <p:sldId id="282" r:id="rId22"/>
    <p:sldId id="275" r:id="rId23"/>
    <p:sldId id="276" r:id="rId24"/>
    <p:sldId id="283" r:id="rId25"/>
    <p:sldId id="277" r:id="rId26"/>
    <p:sldId id="285" r:id="rId27"/>
    <p:sldId id="286" r:id="rId28"/>
    <p:sldId id="278" r:id="rId29"/>
    <p:sldId id="284"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36F6A1-5445-4632-A93D-4A8F1CDAA944}"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6FB7E-58D3-4891-BC7D-3A73C0D451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36F6A1-5445-4632-A93D-4A8F1CDAA944}"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6FB7E-58D3-4891-BC7D-3A73C0D451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36F6A1-5445-4632-A93D-4A8F1CDAA944}"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6FB7E-58D3-4891-BC7D-3A73C0D451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36F6A1-5445-4632-A93D-4A8F1CDAA944}"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6FB7E-58D3-4891-BC7D-3A73C0D451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36F6A1-5445-4632-A93D-4A8F1CDAA944}"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6FB7E-58D3-4891-BC7D-3A73C0D451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36F6A1-5445-4632-A93D-4A8F1CDAA944}" type="datetimeFigureOut">
              <a:rPr lang="en-US" smtClean="0"/>
              <a:pPr/>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6FB7E-58D3-4891-BC7D-3A73C0D451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36F6A1-5445-4632-A93D-4A8F1CDAA944}" type="datetimeFigureOut">
              <a:rPr lang="en-US" smtClean="0"/>
              <a:pPr/>
              <a:t>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C6FB7E-58D3-4891-BC7D-3A73C0D451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36F6A1-5445-4632-A93D-4A8F1CDAA944}" type="datetimeFigureOut">
              <a:rPr lang="en-US" smtClean="0"/>
              <a:pPr/>
              <a:t>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C6FB7E-58D3-4891-BC7D-3A73C0D451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6F6A1-5445-4632-A93D-4A8F1CDAA944}" type="datetimeFigureOut">
              <a:rPr lang="en-US" smtClean="0"/>
              <a:pPr/>
              <a:t>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C6FB7E-58D3-4891-BC7D-3A73C0D451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36F6A1-5445-4632-A93D-4A8F1CDAA944}" type="datetimeFigureOut">
              <a:rPr lang="en-US" smtClean="0"/>
              <a:pPr/>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6FB7E-58D3-4891-BC7D-3A73C0D451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36F6A1-5445-4632-A93D-4A8F1CDAA944}" type="datetimeFigureOut">
              <a:rPr lang="en-US" smtClean="0"/>
              <a:pPr/>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6FB7E-58D3-4891-BC7D-3A73C0D451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6F6A1-5445-4632-A93D-4A8F1CDAA944}" type="datetimeFigureOut">
              <a:rPr lang="en-US" smtClean="0"/>
              <a:pPr/>
              <a:t>1/10/2021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6FB7E-58D3-4891-BC7D-3A73C0D451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Introduction to </a:t>
            </a:r>
            <a:r>
              <a:rPr lang="en-IN" dirty="0" err="1" smtClean="0"/>
              <a:t>NodeMCU,Rasberry</a:t>
            </a:r>
            <a:r>
              <a:rPr lang="en-IN" dirty="0" smtClean="0"/>
              <a:t> Pi</a:t>
            </a:r>
            <a:endParaRPr lang="en-US" dirty="0"/>
          </a:p>
        </p:txBody>
      </p:sp>
      <p:sp>
        <p:nvSpPr>
          <p:cNvPr id="3" name="Subtitle 2"/>
          <p:cNvSpPr>
            <a:spLocks noGrp="1"/>
          </p:cNvSpPr>
          <p:nvPr>
            <p:ph type="subTitle" idx="1"/>
          </p:nvPr>
        </p:nvSpPr>
        <p:spPr/>
        <p:txBody>
          <a:bodyPr/>
          <a:lstStyle/>
          <a:p>
            <a:r>
              <a:rPr lang="en-IN" dirty="0" smtClean="0"/>
              <a:t>By</a:t>
            </a:r>
          </a:p>
          <a:p>
            <a:r>
              <a:rPr lang="en-IN" dirty="0" err="1" smtClean="0"/>
              <a:t>N.Jeevaratnam</a:t>
            </a:r>
            <a:endParaRPr lang="en-IN"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Raspberry Pi </a:t>
            </a:r>
            <a:r>
              <a:rPr lang="en-US" dirty="0" smtClean="0"/>
              <a:t>Introduction</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642910" y="1714488"/>
            <a:ext cx="7610475" cy="500062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smtClean="0"/>
              <a:t>Raspberry Pi is a small single board computer. By connecting peripherals like Keyboard, mouse, display to the Raspberry Pi, it will act as a mini personal computer.</a:t>
            </a:r>
          </a:p>
          <a:p>
            <a:r>
              <a:rPr lang="en-US" dirty="0" smtClean="0"/>
              <a:t>Raspberry Pi is popularly used for real time Image/Video Processing, IoT based applications and Robotics applications.</a:t>
            </a:r>
          </a:p>
          <a:p>
            <a:r>
              <a:rPr lang="en-US" dirty="0" smtClean="0"/>
              <a:t>Raspberry Pi is slower than laptop or desktop but is still a computer which can provide all the expected features or abilities, at a low power consumption.</a:t>
            </a:r>
          </a:p>
          <a:p>
            <a:r>
              <a:rPr lang="en-US" dirty="0" smtClean="0"/>
              <a:t>Raspberry Pi Foundation officially provides </a:t>
            </a:r>
            <a:r>
              <a:rPr lang="en-US" dirty="0" err="1" smtClean="0"/>
              <a:t>Debian</a:t>
            </a:r>
            <a:r>
              <a:rPr lang="en-US" dirty="0" smtClean="0"/>
              <a:t> based </a:t>
            </a:r>
            <a:r>
              <a:rPr lang="en-US" dirty="0" err="1" smtClean="0"/>
              <a:t>Raspbian</a:t>
            </a:r>
            <a:r>
              <a:rPr lang="en-US" dirty="0" smtClean="0"/>
              <a:t> OS. Also, they provide NOOBS OS for Raspberry Pi. We can install several Third-Party versions of OS like </a:t>
            </a:r>
            <a:r>
              <a:rPr lang="en-US" dirty="0" err="1" smtClean="0"/>
              <a:t>Ubuntu</a:t>
            </a:r>
            <a:r>
              <a:rPr lang="en-US" dirty="0" smtClean="0"/>
              <a:t>, </a:t>
            </a:r>
            <a:r>
              <a:rPr lang="en-US" dirty="0" err="1" smtClean="0"/>
              <a:t>linux</a:t>
            </a:r>
            <a:r>
              <a:rPr lang="en-US" dirty="0" smtClean="0"/>
              <a:t>.</a:t>
            </a:r>
          </a:p>
          <a:p>
            <a:r>
              <a:rPr lang="en-US" dirty="0" smtClean="0"/>
              <a:t>We </a:t>
            </a:r>
            <a:r>
              <a:rPr lang="en-US" dirty="0" smtClean="0"/>
              <a:t>should use SD card (minimum 8 GB recommended) to store the OS (operating System).</a:t>
            </a:r>
          </a:p>
          <a:p>
            <a:r>
              <a:rPr lang="en-US" dirty="0" smtClean="0"/>
              <a:t>Raspberry Pi is more than computer as it provides access to the on-chip hardware i.e. GPIOs for developing an application. By accessing GPIO, we can connect devices like LED, motors, sensors, etc and can control them too.</a:t>
            </a:r>
          </a:p>
          <a:p>
            <a:r>
              <a:rPr lang="en-US" dirty="0" smtClean="0"/>
              <a:t>The </a:t>
            </a:r>
            <a:r>
              <a:rPr lang="en-US" dirty="0" smtClean="0"/>
              <a:t>CPU speed of Raspberry Pi varies from 700 MHz to 1.2 GHz. Also, it has on-board SDRAM that ranges from 256 MB to 1 GB.</a:t>
            </a:r>
          </a:p>
          <a:p>
            <a:r>
              <a:rPr lang="en-US" dirty="0" smtClean="0"/>
              <a:t>Raspberry Pi also provides on-chip SPI, I2C, I2S and UART modules.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There are different versions of raspberry pi available as listed below:</a:t>
            </a:r>
          </a:p>
          <a:p>
            <a:r>
              <a:rPr lang="en-US" b="1" dirty="0" smtClean="0"/>
              <a:t>Raspberry Pi 1 Model A</a:t>
            </a:r>
            <a:endParaRPr lang="en-US" dirty="0" smtClean="0"/>
          </a:p>
          <a:p>
            <a:r>
              <a:rPr lang="en-US" b="1" dirty="0" smtClean="0"/>
              <a:t>Raspberry Pi 1 Model A+</a:t>
            </a:r>
            <a:endParaRPr lang="en-US" dirty="0" smtClean="0"/>
          </a:p>
          <a:p>
            <a:r>
              <a:rPr lang="en-US" b="1" dirty="0" smtClean="0"/>
              <a:t>Raspberry Pi 1 Model B</a:t>
            </a:r>
            <a:endParaRPr lang="en-US" dirty="0" smtClean="0"/>
          </a:p>
          <a:p>
            <a:r>
              <a:rPr lang="en-US" b="1" dirty="0" smtClean="0"/>
              <a:t>Raspberry Pi 1 Model B+</a:t>
            </a:r>
            <a:endParaRPr lang="en-US" dirty="0" smtClean="0"/>
          </a:p>
          <a:p>
            <a:r>
              <a:rPr lang="en-US" b="1" dirty="0" smtClean="0"/>
              <a:t>Raspberry Pi 2 Model B</a:t>
            </a:r>
            <a:endParaRPr lang="en-US" dirty="0" smtClean="0"/>
          </a:p>
          <a:p>
            <a:r>
              <a:rPr lang="en-US" b="1" dirty="0" smtClean="0"/>
              <a:t>Raspberry Pi 3 Model B</a:t>
            </a:r>
            <a:endParaRPr lang="en-US" dirty="0" smtClean="0"/>
          </a:p>
          <a:p>
            <a:r>
              <a:rPr lang="en-US" b="1" dirty="0" smtClean="0"/>
              <a:t>Raspberry Pi Zero</a:t>
            </a: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704850" y="1214438"/>
            <a:ext cx="7734300" cy="44291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b="1" dirty="0" smtClean="0"/>
              <a:t>HDMI (High-Definition Multimedia Interface): </a:t>
            </a:r>
            <a:r>
              <a:rPr lang="en-US" dirty="0" smtClean="0"/>
              <a:t>It is used for transmitting uncompressed video or digital audio data to the Computer Monitor, Digital TV, etc. Generally, this HDMI port helps to connect Raspberry Pi to the Digital television.</a:t>
            </a:r>
          </a:p>
          <a:p>
            <a:r>
              <a:rPr lang="en-US" b="1" dirty="0" smtClean="0"/>
              <a:t>CSI Camera Interface: </a:t>
            </a:r>
            <a:r>
              <a:rPr lang="en-US" dirty="0" smtClean="0"/>
              <a:t>CSI (Camera Serial Interface) interface provides a connection in between Broadcom Processor and Pi camera. This interface provides electrical connections between two devices.</a:t>
            </a:r>
          </a:p>
          <a:p>
            <a:r>
              <a:rPr lang="en-US" b="1" dirty="0" smtClean="0"/>
              <a:t>DSI Display Interface: </a:t>
            </a:r>
            <a:r>
              <a:rPr lang="en-US" dirty="0" smtClean="0"/>
              <a:t>DSI (Display Serial Interface) Display Interface is used for connecting LCD to the Raspberry Pi using 15-pin ribbon cable. DSI provides fast High-resolution display interface specifically used for sending video data directly from GPU to the LCD display.</a:t>
            </a:r>
          </a:p>
          <a:p>
            <a:r>
              <a:rPr lang="en-US" b="1" dirty="0" smtClean="0"/>
              <a:t>Composite Video and Audio Output: </a:t>
            </a:r>
            <a:r>
              <a:rPr lang="en-US" dirty="0" smtClean="0"/>
              <a:t>The composite Video and Audio output port carries video along with audio signal to the Audio/Video systems.</a:t>
            </a:r>
          </a:p>
          <a:p>
            <a:r>
              <a:rPr lang="en-US" b="1" dirty="0" smtClean="0"/>
              <a:t>Power LED: </a:t>
            </a:r>
            <a:r>
              <a:rPr lang="en-US" dirty="0" smtClean="0"/>
              <a:t>It is a RED colored LED which is used for Power indication. This LED will turn ON when Power is connected to the Raspberry Pi. It is connected to 5V directly and will start blinking whenever the supply voltage drops below 4.63V.</a:t>
            </a:r>
          </a:p>
          <a:p>
            <a:r>
              <a:rPr lang="en-US" b="1" dirty="0" smtClean="0"/>
              <a:t>ACT PWR:</a:t>
            </a:r>
            <a:r>
              <a:rPr lang="en-US" dirty="0" smtClean="0"/>
              <a:t> ACT PWR is Green LED which shows the SD card activity.</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723900" y="966788"/>
            <a:ext cx="3848100" cy="246221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811606" y="1128713"/>
            <a:ext cx="3618018" cy="2157411"/>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676275" y="3505018"/>
            <a:ext cx="4467229" cy="249575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Getting Started with Raspberry </a:t>
            </a:r>
            <a:r>
              <a:rPr lang="en-US" dirty="0" smtClean="0"/>
              <a:t>Pi</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 </a:t>
            </a:r>
            <a:r>
              <a:rPr lang="en-US" dirty="0" smtClean="0"/>
              <a:t>get started with Raspberry Pi, we have to store required OS on SD card.</a:t>
            </a:r>
          </a:p>
          <a:p>
            <a:r>
              <a:rPr lang="en-US" dirty="0" smtClean="0"/>
              <a:t>Now to store OS on SD card we need to install OS on SD card. If you want to know how to install/store OS on SD card you can refer Installing Operating System Image on SD card.</a:t>
            </a:r>
          </a:p>
          <a:p>
            <a:r>
              <a:rPr lang="en-US" dirty="0" smtClean="0"/>
              <a:t>Here, we installed the </a:t>
            </a:r>
            <a:r>
              <a:rPr lang="en-US" dirty="0" err="1" smtClean="0"/>
              <a:t>Raspbian</a:t>
            </a:r>
            <a:r>
              <a:rPr lang="en-US" dirty="0" smtClean="0"/>
              <a:t> OS on SD card.</a:t>
            </a:r>
          </a:p>
          <a:p>
            <a:r>
              <a:rPr lang="en-US" dirty="0" smtClean="0"/>
              <a:t>Now, we have an SD card with installed OS and Raspberry Pi Board.</a:t>
            </a:r>
          </a:p>
          <a:p>
            <a:r>
              <a:rPr lang="en-US" dirty="0" smtClean="0"/>
              <a:t>Initially to use raspberry Pi we need computer monitor or Digital Display.</a:t>
            </a:r>
          </a:p>
          <a:p>
            <a:r>
              <a:rPr lang="en-US" dirty="0" smtClean="0"/>
              <a:t>We can directly connect Raspberry Pi to the Digital Display using HDMI cable.</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But, if we have a computer monitor (VGA Display), then we need an HDMI to VGA converter along with a VGA cable for connecting Raspberry Pi with monitors. HDMI to VGA converter and VGA cable is shown below.</a:t>
            </a:r>
          </a:p>
          <a:p>
            <a:r>
              <a:rPr lang="en-US" dirty="0" smtClean="0"/>
              <a:t>Now, connect the Raspberry Pi to the Display/monitor and Power-On Raspberry Pi. We will get a Black command window asking for Login and Password as shown below</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aspberry Pi login.png"/>
          <p:cNvPicPr>
            <a:picLocks noGrp="1" noChangeAspect="1"/>
          </p:cNvPicPr>
          <p:nvPr>
            <p:ph idx="1"/>
          </p:nvPr>
        </p:nvPicPr>
        <p:blipFill>
          <a:blip r:embed="rId2"/>
          <a:stretch>
            <a:fillRect/>
          </a:stretch>
        </p:blipFill>
        <p:spPr>
          <a:xfrm>
            <a:off x="571472" y="285728"/>
            <a:ext cx="6215106" cy="6357982"/>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Then, use the following login name and password</a:t>
            </a:r>
          </a:p>
          <a:p>
            <a:r>
              <a:rPr lang="en-US" dirty="0" smtClean="0"/>
              <a:t>                </a:t>
            </a:r>
            <a:r>
              <a:rPr lang="en-US" b="1" dirty="0" err="1" smtClean="0"/>
              <a:t>raspberrypi</a:t>
            </a:r>
            <a:r>
              <a:rPr lang="en-US" b="1" dirty="0" smtClean="0"/>
              <a:t> Login: pi</a:t>
            </a:r>
            <a:endParaRPr lang="en-US" dirty="0" smtClean="0"/>
          </a:p>
          <a:p>
            <a:r>
              <a:rPr lang="en-US" b="1" dirty="0" smtClean="0"/>
              <a:t>                Password: raspberry</a:t>
            </a:r>
            <a:endParaRPr lang="en-US" dirty="0" smtClean="0"/>
          </a:p>
          <a:p>
            <a:r>
              <a:rPr lang="en-US" dirty="0" smtClean="0"/>
              <a:t>This is the default user name and password. You can change the password after the first login.</a:t>
            </a:r>
          </a:p>
          <a:p>
            <a:r>
              <a:rPr lang="en-US" dirty="0" smtClean="0"/>
              <a:t>The above command window can be used to operate Raspberry Pi.</a:t>
            </a:r>
          </a:p>
          <a:p>
            <a:r>
              <a:rPr lang="en-US" dirty="0" smtClean="0"/>
              <a:t>To get GUI environment on Raspberry Pi, use below command,    </a:t>
            </a:r>
          </a:p>
          <a:p>
            <a:r>
              <a:rPr lang="en-US" dirty="0" smtClean="0"/>
              <a:t>And we will get Home Screen of Raspberry Pi as shown below:</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 to </a:t>
            </a:r>
            <a:r>
              <a:rPr lang="en-IN" dirty="0" err="1" smtClean="0"/>
              <a:t>NodeMCU</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571472" y="2000240"/>
            <a:ext cx="8286750" cy="4248161"/>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571472" y="214290"/>
            <a:ext cx="7534275" cy="6191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00034" y="1071546"/>
            <a:ext cx="7591425" cy="4514852"/>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On display, there is a symbol of </a:t>
            </a:r>
            <a:r>
              <a:rPr lang="en-US" b="1" dirty="0" smtClean="0"/>
              <a:t>raspberry </a:t>
            </a:r>
            <a:r>
              <a:rPr lang="en-US" dirty="0" smtClean="0"/>
              <a:t>to the top-left corner of display. After clicking on it, we will get menu as shown below,</a:t>
            </a:r>
          </a:p>
          <a:p>
            <a:r>
              <a:rPr lang="en-US" dirty="0" smtClean="0"/>
              <a:t>As we can see, the </a:t>
            </a:r>
            <a:r>
              <a:rPr lang="en-US" dirty="0" err="1" smtClean="0"/>
              <a:t>Raspbian</a:t>
            </a:r>
            <a:r>
              <a:rPr lang="en-US" dirty="0" smtClean="0"/>
              <a:t> OS has installed Python 2 &amp; 3. It also has different programming IDE like </a:t>
            </a:r>
            <a:r>
              <a:rPr lang="en-US" dirty="0" err="1" smtClean="0"/>
              <a:t>Geany</a:t>
            </a:r>
            <a:r>
              <a:rPr lang="en-US" dirty="0" smtClean="0"/>
              <a:t>, </a:t>
            </a:r>
            <a:r>
              <a:rPr lang="en-US" dirty="0" err="1" smtClean="0"/>
              <a:t>BlueJ</a:t>
            </a:r>
            <a:r>
              <a:rPr lang="en-US" dirty="0" smtClean="0"/>
              <a:t> Java IDE, etc. As raspberry pi 3 has On-chip </a:t>
            </a:r>
            <a:r>
              <a:rPr lang="en-US" dirty="0" err="1" smtClean="0"/>
              <a:t>WiFi</a:t>
            </a:r>
            <a:r>
              <a:rPr lang="en-US" dirty="0" smtClean="0"/>
              <a:t>, we can connect it to the network and will get access over Internet.</a:t>
            </a:r>
          </a:p>
          <a:p>
            <a:r>
              <a:rPr lang="en-US" dirty="0" smtClean="0"/>
              <a:t>We can also change password of “Pi” user.</a:t>
            </a:r>
          </a:p>
          <a:p>
            <a:r>
              <a:rPr lang="en-US" dirty="0" smtClean="0"/>
              <a:t>To change password, click on </a:t>
            </a:r>
            <a:r>
              <a:rPr lang="en-US" b="1" dirty="0" smtClean="0"/>
              <a:t>preferences</a:t>
            </a:r>
            <a:r>
              <a:rPr lang="en-US" dirty="0" smtClean="0"/>
              <a:t> and then select </a:t>
            </a:r>
            <a:r>
              <a:rPr lang="en-US" b="1" dirty="0" smtClean="0"/>
              <a:t>Raspberry Pi Configuration </a:t>
            </a:r>
            <a:r>
              <a:rPr lang="en-US" dirty="0" smtClean="0"/>
              <a:t>which will provide a pop-up window.</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781050" y="642919"/>
            <a:ext cx="7581900" cy="502922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500034" y="285728"/>
            <a:ext cx="8215369" cy="585791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Then, click on change password option shown below.</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428596" y="214313"/>
            <a:ext cx="8286808" cy="642937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Now, we are quite familiar with Raspberry Pi OS.</a:t>
            </a:r>
          </a:p>
          <a:p>
            <a:r>
              <a:rPr lang="en-US" b="1" dirty="0" smtClean="0"/>
              <a:t>How to write C program on </a:t>
            </a:r>
            <a:r>
              <a:rPr lang="en-US" b="1" dirty="0" err="1" smtClean="0"/>
              <a:t>Raspbian</a:t>
            </a:r>
            <a:r>
              <a:rPr lang="en-US" b="1" dirty="0" smtClean="0"/>
              <a:t> OS</a:t>
            </a:r>
            <a:endParaRPr lang="en-US" dirty="0" smtClean="0"/>
          </a:p>
          <a:p>
            <a:r>
              <a:rPr lang="en-US" dirty="0" smtClean="0"/>
              <a:t>So, let’s write our First C code on </a:t>
            </a:r>
            <a:r>
              <a:rPr lang="en-US" dirty="0" err="1" smtClean="0"/>
              <a:t>Raspbian</a:t>
            </a:r>
            <a:r>
              <a:rPr lang="en-US" dirty="0" smtClean="0"/>
              <a:t> and execute it.</a:t>
            </a:r>
          </a:p>
          <a:p>
            <a:r>
              <a:rPr lang="en-US" dirty="0" smtClean="0"/>
              <a:t>First Create Empty file and label it with .c extension.</a:t>
            </a:r>
          </a:p>
          <a:p>
            <a:r>
              <a:rPr lang="en-US" dirty="0" smtClean="0"/>
              <a:t>Now write a small program to print “Hello World”</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After writing the code, open terminal (</a:t>
            </a:r>
            <a:r>
              <a:rPr lang="en-US" dirty="0" err="1" smtClean="0"/>
              <a:t>ctrl+alt+t</a:t>
            </a:r>
            <a:r>
              <a:rPr lang="en-US" dirty="0" smtClean="0"/>
              <a:t>) to execute it. Then, type following commands for compiling and execution.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srcRect/>
          <a:stretch>
            <a:fillRect/>
          </a:stretch>
        </p:blipFill>
        <p:spPr bwMode="auto">
          <a:xfrm>
            <a:off x="428596" y="285728"/>
            <a:ext cx="7553325" cy="170497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28596" y="2714620"/>
            <a:ext cx="7486650" cy="104775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Now, we are quite familiar with Raspberry Pi OS.</a:t>
            </a:r>
          </a:p>
          <a:p>
            <a:r>
              <a:rPr lang="en-US" b="1" dirty="0" smtClean="0"/>
              <a:t>How to write C program on </a:t>
            </a:r>
            <a:r>
              <a:rPr lang="en-US" b="1" dirty="0" err="1" smtClean="0"/>
              <a:t>Raspbian</a:t>
            </a:r>
            <a:r>
              <a:rPr lang="en-US" b="1" dirty="0" smtClean="0"/>
              <a:t> OS</a:t>
            </a:r>
            <a:endParaRPr lang="en-US" dirty="0" smtClean="0"/>
          </a:p>
          <a:p>
            <a:r>
              <a:rPr lang="en-US" dirty="0" smtClean="0"/>
              <a:t>So, let’s write our First C code on </a:t>
            </a:r>
            <a:r>
              <a:rPr lang="en-US" dirty="0" err="1" smtClean="0"/>
              <a:t>Raspbian</a:t>
            </a:r>
            <a:r>
              <a:rPr lang="en-US" dirty="0" smtClean="0"/>
              <a:t> and execute it.</a:t>
            </a:r>
          </a:p>
          <a:p>
            <a:r>
              <a:rPr lang="en-US" dirty="0" smtClean="0"/>
              <a:t>First Create Empty file and label it with .c extension.</a:t>
            </a:r>
          </a:p>
          <a:p>
            <a:r>
              <a:rPr lang="en-US" dirty="0" smtClean="0"/>
              <a:t>Now write a small program to print “Hello World”</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ESP8266 is </a:t>
            </a:r>
            <a:r>
              <a:rPr lang="en-US" dirty="0" smtClean="0"/>
              <a:t>Wi-Fi </a:t>
            </a:r>
            <a:r>
              <a:rPr lang="en-US" dirty="0"/>
              <a:t>module. It allows you to control inputs and outputs as you would do with an </a:t>
            </a:r>
            <a:r>
              <a:rPr lang="en-US" dirty="0" err="1"/>
              <a:t>Arduino</a:t>
            </a:r>
            <a:r>
              <a:rPr lang="en-US" dirty="0"/>
              <a:t>, but it comes with Wi-Fi</a:t>
            </a:r>
            <a:r>
              <a:rPr lang="en-US" dirty="0" smtClean="0"/>
              <a:t>.</a:t>
            </a:r>
            <a:r>
              <a:rPr lang="en-US" dirty="0"/>
              <a:t> So, it is great for home automation/internet of things applications</a:t>
            </a:r>
            <a:r>
              <a:rPr lang="en-US" dirty="0" smtClean="0"/>
              <a:t>.</a:t>
            </a:r>
          </a:p>
          <a:p>
            <a:r>
              <a:rPr lang="en-US" dirty="0"/>
              <a:t>Comparing the ESP8266 with other Wi-Fi solutions on the market, it is a great option for most “Internet of Things” projects! It’s easy to see why it’s so popular: it only costs a few dollars and can be integrated in advanced projects.</a:t>
            </a:r>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srcRect/>
          <a:stretch>
            <a:fillRect/>
          </a:stretch>
        </p:blipFill>
        <p:spPr bwMode="auto">
          <a:xfrm>
            <a:off x="428596" y="176999"/>
            <a:ext cx="8375592" cy="596664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ESP8266 </a:t>
            </a:r>
            <a:r>
              <a:rPr lang="en-US" b="1" dirty="0" smtClean="0"/>
              <a:t>Versions</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500034" y="1571612"/>
            <a:ext cx="8358246" cy="478155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The ESP8266 comes in a wide variety of versions (as shown in the figure below). The ESP-12E or often called ESP-12E </a:t>
            </a:r>
            <a:r>
              <a:rPr lang="en-US" dirty="0" err="1"/>
              <a:t>NodeMCU</a:t>
            </a:r>
            <a:r>
              <a:rPr lang="en-US" dirty="0"/>
              <a:t> Kit is currently the most practical version, in our opinion</a:t>
            </a:r>
            <a:r>
              <a:rPr lang="en-US" dirty="0" smtClean="0"/>
              <a:t>.</a:t>
            </a:r>
          </a:p>
          <a:p>
            <a:r>
              <a:rPr lang="en-US" dirty="0"/>
              <a:t>We highly recommend using the ESP8266-12E </a:t>
            </a:r>
            <a:r>
              <a:rPr lang="en-US" dirty="0" err="1"/>
              <a:t>NodeMCU</a:t>
            </a:r>
            <a:r>
              <a:rPr lang="en-US" dirty="0"/>
              <a:t> Kit, the one that has built-in programmer and lots of GPIOs. The built-in programmer makes it easy to prototype and upload your programs.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ESP8266 </a:t>
            </a:r>
            <a:r>
              <a:rPr lang="en-US" b="1" dirty="0" err="1" smtClean="0"/>
              <a:t>Pinout</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500034" y="1500174"/>
            <a:ext cx="8215370" cy="431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Microcontroller: </a:t>
            </a:r>
            <a:r>
              <a:rPr lang="en-US" dirty="0" err="1"/>
              <a:t>Tensilica</a:t>
            </a:r>
            <a:r>
              <a:rPr lang="en-US" dirty="0"/>
              <a:t> 32-bit RISC CPU </a:t>
            </a:r>
            <a:r>
              <a:rPr lang="en-US" dirty="0" err="1"/>
              <a:t>Xtensa</a:t>
            </a:r>
            <a:r>
              <a:rPr lang="en-US" dirty="0"/>
              <a:t> LX106</a:t>
            </a:r>
          </a:p>
          <a:p>
            <a:r>
              <a:rPr lang="en-US" dirty="0"/>
              <a:t>Operating Voltage: 3.3V</a:t>
            </a:r>
          </a:p>
          <a:p>
            <a:r>
              <a:rPr lang="en-US" dirty="0"/>
              <a:t>Input Voltage: 7-12V</a:t>
            </a:r>
          </a:p>
          <a:p>
            <a:r>
              <a:rPr lang="en-US" dirty="0"/>
              <a:t>Digital I/O Pins (DIO): 16</a:t>
            </a:r>
          </a:p>
          <a:p>
            <a:r>
              <a:rPr lang="en-US" dirty="0"/>
              <a:t>Analog Input Pins (ADC): 1</a:t>
            </a:r>
          </a:p>
          <a:p>
            <a:r>
              <a:rPr lang="en-US" dirty="0"/>
              <a:t>UARTs: 1</a:t>
            </a:r>
          </a:p>
          <a:p>
            <a:r>
              <a:rPr lang="en-US" dirty="0"/>
              <a:t>SPIs: 1</a:t>
            </a:r>
          </a:p>
          <a:p>
            <a:r>
              <a:rPr lang="en-US" dirty="0"/>
              <a:t>I2Cs: 1</a:t>
            </a:r>
          </a:p>
          <a:p>
            <a:r>
              <a:rPr lang="en-US" dirty="0"/>
              <a:t>Flash Memory: 4 MB</a:t>
            </a:r>
          </a:p>
          <a:p>
            <a:r>
              <a:rPr lang="en-US" dirty="0"/>
              <a:t>SRAM: 64 KB</a:t>
            </a:r>
          </a:p>
          <a:p>
            <a:r>
              <a:rPr lang="en-US" dirty="0"/>
              <a:t>Clock Speed: 80 MHz</a:t>
            </a:r>
          </a:p>
          <a:p>
            <a:r>
              <a:rPr lang="en-US" dirty="0"/>
              <a:t>USB-TTL based on CP2102 is included onboard, Enabling Plug n Play</a:t>
            </a:r>
          </a:p>
          <a:p>
            <a:r>
              <a:rPr lang="en-US" dirty="0"/>
              <a:t>PCB Antenna</a:t>
            </a:r>
          </a:p>
          <a:p>
            <a:r>
              <a:rPr lang="en-US" dirty="0"/>
              <a:t>Small Sized module to fit smartly inside your IoT projects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The </a:t>
            </a:r>
            <a:r>
              <a:rPr lang="en-US" b="1" dirty="0" err="1"/>
              <a:t>NodeMCU</a:t>
            </a:r>
            <a:r>
              <a:rPr lang="en-US" b="1" dirty="0"/>
              <a:t> ESP8266 development board</a:t>
            </a:r>
            <a:r>
              <a:rPr lang="en-US" dirty="0"/>
              <a:t> comes with the ESP-12E module containing ESP8266 chip having </a:t>
            </a:r>
            <a:r>
              <a:rPr lang="en-US" dirty="0" err="1"/>
              <a:t>Tensilica</a:t>
            </a:r>
            <a:r>
              <a:rPr lang="en-US" dirty="0"/>
              <a:t> </a:t>
            </a:r>
            <a:r>
              <a:rPr lang="en-US" dirty="0" err="1"/>
              <a:t>Xtensa</a:t>
            </a:r>
            <a:r>
              <a:rPr lang="en-US" dirty="0"/>
              <a:t> 32-bit LX106 RISC microprocessor. This microprocessor supports RTOS and operates at 80MHz to 160 MHz adjustable clock frequency. </a:t>
            </a:r>
            <a:r>
              <a:rPr lang="en-US" dirty="0" err="1"/>
              <a:t>NodeMCU</a:t>
            </a:r>
            <a:r>
              <a:rPr lang="en-US" dirty="0"/>
              <a:t> has 128 KB RAM and 4MB of Flash memory to store data and programs. Its high processing power with in-built Wi-Fi / Bluetooth and Deep Sleep Operating features make it ideal for IoT projects.</a:t>
            </a:r>
          </a:p>
          <a:p>
            <a:r>
              <a:rPr lang="en-US" dirty="0" err="1"/>
              <a:t>NodeMCU</a:t>
            </a:r>
            <a:r>
              <a:rPr lang="en-US" dirty="0"/>
              <a:t> can be powered using Micro USB jack and VIN pin (External Supply Pin). It supports UART, SPI, and I2C interface.</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Programming </a:t>
            </a:r>
            <a:r>
              <a:rPr lang="en-US" b="1" dirty="0" err="1"/>
              <a:t>NodeMCU</a:t>
            </a:r>
            <a:r>
              <a:rPr lang="en-US" b="1" dirty="0"/>
              <a:t> ESP8266 with </a:t>
            </a:r>
            <a:r>
              <a:rPr lang="en-US" b="1" dirty="0" err="1"/>
              <a:t>Arduino</a:t>
            </a:r>
            <a:r>
              <a:rPr lang="en-US" b="1" dirty="0"/>
              <a:t> IDE</a:t>
            </a:r>
            <a:endParaRPr lang="en-US" dirty="0"/>
          </a:p>
          <a:p>
            <a:r>
              <a:rPr lang="en-US" dirty="0"/>
              <a:t>The </a:t>
            </a:r>
            <a:r>
              <a:rPr lang="en-US" dirty="0" err="1"/>
              <a:t>NodeMCU</a:t>
            </a:r>
            <a:r>
              <a:rPr lang="en-US" dirty="0"/>
              <a:t> Development Board can be easily programmed with </a:t>
            </a:r>
            <a:r>
              <a:rPr lang="en-US" dirty="0" err="1"/>
              <a:t>Arduino</a:t>
            </a:r>
            <a:r>
              <a:rPr lang="en-US" dirty="0"/>
              <a:t> IDE since it is easy to use.</a:t>
            </a:r>
          </a:p>
          <a:p>
            <a:r>
              <a:rPr lang="en-US" dirty="0"/>
              <a:t>Programming </a:t>
            </a:r>
            <a:r>
              <a:rPr lang="en-US" dirty="0" err="1"/>
              <a:t>NodeMCU</a:t>
            </a:r>
            <a:r>
              <a:rPr lang="en-US" dirty="0"/>
              <a:t> with the </a:t>
            </a:r>
            <a:r>
              <a:rPr lang="en-US" dirty="0" err="1"/>
              <a:t>Arduino</a:t>
            </a:r>
            <a:r>
              <a:rPr lang="en-US" dirty="0"/>
              <a:t> IDE will hardly take 5-10 minutes. All you need is the </a:t>
            </a:r>
            <a:r>
              <a:rPr lang="en-US" dirty="0" err="1"/>
              <a:t>Arduino</a:t>
            </a:r>
            <a:r>
              <a:rPr lang="en-US" dirty="0"/>
              <a:t> IDE, a USB cable and the </a:t>
            </a:r>
            <a:r>
              <a:rPr lang="en-US" dirty="0" err="1"/>
              <a:t>NodeMCU</a:t>
            </a:r>
            <a:r>
              <a:rPr lang="en-US" dirty="0"/>
              <a:t> board itself.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753</Words>
  <Application>Microsoft Office PowerPoint</Application>
  <PresentationFormat>On-screen Show (4:3)</PresentationFormat>
  <Paragraphs>84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Introduction to NodeMCU,Rasberry Pi</vt:lpstr>
      <vt:lpstr>Introduction to NodeMCU</vt:lpstr>
      <vt:lpstr>Slide 3</vt:lpstr>
      <vt:lpstr>ESP8266 Versions</vt:lpstr>
      <vt:lpstr>Slide 5</vt:lpstr>
      <vt:lpstr>ESP8266 Pinout</vt:lpstr>
      <vt:lpstr>Slide 7</vt:lpstr>
      <vt:lpstr>Slide 8</vt:lpstr>
      <vt:lpstr>Slide 9</vt:lpstr>
      <vt:lpstr>Raspberry Pi Introduction</vt:lpstr>
      <vt:lpstr>Slide 11</vt:lpstr>
      <vt:lpstr>Slide 12</vt:lpstr>
      <vt:lpstr>Slide 13</vt:lpstr>
      <vt:lpstr>Slide 14</vt:lpstr>
      <vt:lpstr>Slide 15</vt:lpstr>
      <vt:lpstr>Getting Started with Raspberry Pi</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JEEVANJALI</dc:creator>
  <cp:lastModifiedBy>JEEVANJALI</cp:lastModifiedBy>
  <cp:revision>35</cp:revision>
  <dcterms:created xsi:type="dcterms:W3CDTF">2021-01-10T15:31:00Z</dcterms:created>
  <dcterms:modified xsi:type="dcterms:W3CDTF">2021-01-10T18:44:01Z</dcterms:modified>
</cp:coreProperties>
</file>