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2" r:id="rId1"/>
  </p:sldMasterIdLst>
  <p:sldIdLst>
    <p:sldId id="256" r:id="rId2"/>
    <p:sldId id="258" r:id="rId3"/>
    <p:sldId id="259" r:id="rId4"/>
    <p:sldId id="261" r:id="rId5"/>
    <p:sldId id="262" r:id="rId6"/>
    <p:sldId id="263" r:id="rId7"/>
    <p:sldId id="265" r:id="rId8"/>
    <p:sldId id="268" r:id="rId9"/>
    <p:sldId id="270" r:id="rId10"/>
    <p:sldId id="271"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783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023302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4911411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98200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364516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3020765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4908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741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789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666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499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848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65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265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262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760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2/1/2021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6962166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2CCB-3968-455C-AF04-0E89F551727D}"/>
              </a:ext>
            </a:extLst>
          </p:cNvPr>
          <p:cNvSpPr>
            <a:spLocks noGrp="1"/>
          </p:cNvSpPr>
          <p:nvPr>
            <p:ph type="ctrTitle"/>
          </p:nvPr>
        </p:nvSpPr>
        <p:spPr>
          <a:xfrm>
            <a:off x="4065511" y="3236470"/>
            <a:ext cx="6832500" cy="1252601"/>
          </a:xfrm>
        </p:spPr>
        <p:txBody>
          <a:bodyPr vert="horz" lIns="91440" tIns="45720" rIns="91440" bIns="45720" rtlCol="0">
            <a:normAutofit/>
          </a:bodyPr>
          <a:lstStyle/>
          <a:p>
            <a:r>
              <a:rPr lang="en-US" sz="4400">
                <a:solidFill>
                  <a:srgbClr val="FFFFFE"/>
                </a:solidFill>
              </a:rPr>
              <a:t>Barium meal</a:t>
            </a:r>
          </a:p>
        </p:txBody>
      </p:sp>
      <p:pic>
        <p:nvPicPr>
          <p:cNvPr id="4" name="Picture 3">
            <a:extLst>
              <a:ext uri="{FF2B5EF4-FFF2-40B4-BE49-F238E27FC236}">
                <a16:creationId xmlns:a16="http://schemas.microsoft.com/office/drawing/2014/main" id="{3D3C2BF8-36E1-458A-909D-45540DA92B80}"/>
              </a:ext>
            </a:extLst>
          </p:cNvPr>
          <p:cNvPicPr>
            <a:picLocks noChangeAspect="1"/>
          </p:cNvPicPr>
          <p:nvPr/>
        </p:nvPicPr>
        <p:blipFill>
          <a:blip r:embed="rId2"/>
          <a:stretch>
            <a:fillRect/>
          </a:stretch>
        </p:blipFill>
        <p:spPr>
          <a:xfrm>
            <a:off x="-95250" y="-2166981"/>
            <a:ext cx="12287250" cy="9115425"/>
          </a:xfrm>
          <a:prstGeom prst="rect">
            <a:avLst/>
          </a:prstGeom>
        </p:spPr>
      </p:pic>
      <p:sp>
        <p:nvSpPr>
          <p:cNvPr id="6" name="TextBox 5">
            <a:extLst>
              <a:ext uri="{FF2B5EF4-FFF2-40B4-BE49-F238E27FC236}">
                <a16:creationId xmlns:a16="http://schemas.microsoft.com/office/drawing/2014/main" id="{A639B32F-6F7D-4199-893B-015708E77C1F}"/>
              </a:ext>
            </a:extLst>
          </p:cNvPr>
          <p:cNvSpPr txBox="1"/>
          <p:nvPr/>
        </p:nvSpPr>
        <p:spPr>
          <a:xfrm>
            <a:off x="1740919" y="3774259"/>
            <a:ext cx="5740842" cy="1015663"/>
          </a:xfrm>
          <a:prstGeom prst="rect">
            <a:avLst/>
          </a:prstGeom>
          <a:noFill/>
        </p:spPr>
        <p:txBody>
          <a:bodyPr wrap="square" rtlCol="0">
            <a:spAutoFit/>
          </a:bodyPr>
          <a:lstStyle/>
          <a:p>
            <a:r>
              <a:rPr lang="en-IN" sz="6000" dirty="0">
                <a:solidFill>
                  <a:srgbClr val="FF0000"/>
                </a:solidFill>
              </a:rPr>
              <a:t>BARIUM MEAL</a:t>
            </a:r>
          </a:p>
        </p:txBody>
      </p:sp>
    </p:spTree>
    <p:extLst>
      <p:ext uri="{BB962C8B-B14F-4D97-AF65-F5344CB8AC3E}">
        <p14:creationId xmlns:p14="http://schemas.microsoft.com/office/powerpoint/2010/main" val="173033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0FB3-BF52-4CE4-A2B7-FE34B9A9967D}"/>
              </a:ext>
            </a:extLst>
          </p:cNvPr>
          <p:cNvSpPr>
            <a:spLocks noGrp="1"/>
          </p:cNvSpPr>
          <p:nvPr>
            <p:ph type="title"/>
          </p:nvPr>
        </p:nvSpPr>
        <p:spPr>
          <a:xfrm>
            <a:off x="3611365" y="569843"/>
            <a:ext cx="3560711" cy="694414"/>
          </a:xfrm>
        </p:spPr>
        <p:txBody>
          <a:bodyPr/>
          <a:lstStyle/>
          <a:p>
            <a:r>
              <a:rPr lang="en-IN" dirty="0"/>
              <a:t>AFTER CARE</a:t>
            </a:r>
          </a:p>
        </p:txBody>
      </p:sp>
      <p:sp>
        <p:nvSpPr>
          <p:cNvPr id="3" name="Content Placeholder 2">
            <a:extLst>
              <a:ext uri="{FF2B5EF4-FFF2-40B4-BE49-F238E27FC236}">
                <a16:creationId xmlns:a16="http://schemas.microsoft.com/office/drawing/2014/main" id="{1FC0988F-093B-4476-9108-80EAD952C2F6}"/>
              </a:ext>
            </a:extLst>
          </p:cNvPr>
          <p:cNvSpPr>
            <a:spLocks noGrp="1"/>
          </p:cNvSpPr>
          <p:nvPr>
            <p:ph idx="1"/>
          </p:nvPr>
        </p:nvSpPr>
        <p:spPr/>
        <p:txBody>
          <a:bodyPr/>
          <a:lstStyle/>
          <a:p>
            <a:r>
              <a:rPr lang="en-US" dirty="0"/>
              <a:t>The patient should be warned that his bowel motion will be white for few days after the examination and to keep his bowel open with laxative to avoid barium impaction which can be painful.</a:t>
            </a:r>
          </a:p>
          <a:p>
            <a:r>
              <a:rPr lang="en-US" dirty="0"/>
              <a:t> The patient must not leave the department until any blurring of vision produced by </a:t>
            </a:r>
            <a:r>
              <a:rPr lang="en-US" dirty="0" err="1"/>
              <a:t>Buscopan</a:t>
            </a:r>
            <a:r>
              <a:rPr lang="en-US" dirty="0"/>
              <a:t> has resolved.</a:t>
            </a:r>
            <a:endParaRPr lang="en-IN" dirty="0"/>
          </a:p>
        </p:txBody>
      </p:sp>
    </p:spTree>
    <p:extLst>
      <p:ext uri="{BB962C8B-B14F-4D97-AF65-F5344CB8AC3E}">
        <p14:creationId xmlns:p14="http://schemas.microsoft.com/office/powerpoint/2010/main" val="1514833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671D-36EF-4040-95BB-101A3930F65F}"/>
              </a:ext>
            </a:extLst>
          </p:cNvPr>
          <p:cNvSpPr>
            <a:spLocks noGrp="1"/>
          </p:cNvSpPr>
          <p:nvPr>
            <p:ph type="title"/>
          </p:nvPr>
        </p:nvSpPr>
        <p:spPr>
          <a:xfrm>
            <a:off x="3126336" y="482379"/>
            <a:ext cx="3520955" cy="1076077"/>
          </a:xfrm>
        </p:spPr>
        <p:txBody>
          <a:bodyPr/>
          <a:lstStyle/>
          <a:p>
            <a:r>
              <a:rPr lang="en-IN" dirty="0"/>
              <a:t>COMPLICATIONS</a:t>
            </a:r>
          </a:p>
        </p:txBody>
      </p:sp>
      <p:sp>
        <p:nvSpPr>
          <p:cNvPr id="3" name="Content Placeholder 2">
            <a:extLst>
              <a:ext uri="{FF2B5EF4-FFF2-40B4-BE49-F238E27FC236}">
                <a16:creationId xmlns:a16="http://schemas.microsoft.com/office/drawing/2014/main" id="{A277A0C7-CCC8-4538-9556-7280D8EF598B}"/>
              </a:ext>
            </a:extLst>
          </p:cNvPr>
          <p:cNvSpPr>
            <a:spLocks noGrp="1"/>
          </p:cNvSpPr>
          <p:nvPr>
            <p:ph idx="1"/>
          </p:nvPr>
        </p:nvSpPr>
        <p:spPr>
          <a:xfrm>
            <a:off x="1058996" y="1635803"/>
            <a:ext cx="8596668" cy="3880773"/>
          </a:xfrm>
        </p:spPr>
        <p:txBody>
          <a:bodyPr/>
          <a:lstStyle/>
          <a:p>
            <a:r>
              <a:rPr lang="en-IN" dirty="0"/>
              <a:t>Leakage of barium from an unsuspected perforation-peritonitis.</a:t>
            </a:r>
          </a:p>
          <a:p>
            <a:r>
              <a:rPr lang="en-IN" dirty="0"/>
              <a:t>Aspiration pneumonia.</a:t>
            </a:r>
          </a:p>
          <a:p>
            <a:r>
              <a:rPr lang="en-IN" dirty="0"/>
              <a:t>Barium impaction-converts a partial large bowel obstruction into a complete obstruction.</a:t>
            </a:r>
          </a:p>
          <a:p>
            <a:r>
              <a:rPr lang="en-IN" dirty="0"/>
              <a:t>Side effects from the pharmacological agents used along with barium.</a:t>
            </a:r>
          </a:p>
          <a:p>
            <a:r>
              <a:rPr lang="en-IN" dirty="0"/>
              <a:t>Acute gastric dilatation.</a:t>
            </a:r>
          </a:p>
          <a:p>
            <a:r>
              <a:rPr lang="en-IN" dirty="0"/>
              <a:t>Barium embolization if a bleeding ulcer is present.</a:t>
            </a:r>
          </a:p>
        </p:txBody>
      </p:sp>
    </p:spTree>
    <p:extLst>
      <p:ext uri="{BB962C8B-B14F-4D97-AF65-F5344CB8AC3E}">
        <p14:creationId xmlns:p14="http://schemas.microsoft.com/office/powerpoint/2010/main" val="225236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0813-F646-4E42-B7EB-B700E6696C60}"/>
              </a:ext>
            </a:extLst>
          </p:cNvPr>
          <p:cNvSpPr>
            <a:spLocks noGrp="1"/>
          </p:cNvSpPr>
          <p:nvPr>
            <p:ph type="title"/>
          </p:nvPr>
        </p:nvSpPr>
        <p:spPr/>
        <p:txBody>
          <a:bodyPr/>
          <a:lstStyle/>
          <a:p>
            <a:r>
              <a:rPr lang="en-IN" dirty="0"/>
              <a:t>                    INTRODUCTION</a:t>
            </a:r>
          </a:p>
        </p:txBody>
      </p:sp>
      <p:sp>
        <p:nvSpPr>
          <p:cNvPr id="3" name="Content Placeholder 2">
            <a:extLst>
              <a:ext uri="{FF2B5EF4-FFF2-40B4-BE49-F238E27FC236}">
                <a16:creationId xmlns:a16="http://schemas.microsoft.com/office/drawing/2014/main" id="{CBD616E8-37A6-4A2C-9293-AE9108F5A5B6}"/>
              </a:ext>
            </a:extLst>
          </p:cNvPr>
          <p:cNvSpPr>
            <a:spLocks noGrp="1"/>
          </p:cNvSpPr>
          <p:nvPr>
            <p:ph idx="1"/>
          </p:nvPr>
        </p:nvSpPr>
        <p:spPr>
          <a:xfrm>
            <a:off x="677334" y="2160589"/>
            <a:ext cx="8596668" cy="2339849"/>
          </a:xfrm>
        </p:spPr>
        <p:txBody>
          <a:bodyPr/>
          <a:lstStyle/>
          <a:p>
            <a:pPr>
              <a:buFont typeface="Wingdings" panose="05000000000000000000" pitchFamily="2" charset="2"/>
              <a:buChar char="v"/>
            </a:pPr>
            <a:r>
              <a:rPr lang="en-US" dirty="0"/>
              <a:t>Barium meal is the radiological study of </a:t>
            </a:r>
            <a:r>
              <a:rPr lang="en-US" dirty="0" err="1"/>
              <a:t>oesophagus</a:t>
            </a:r>
            <a:r>
              <a:rPr lang="en-US" dirty="0"/>
              <a:t>, stomach, duodenum and proximal jejunum.</a:t>
            </a:r>
          </a:p>
          <a:p>
            <a:pPr>
              <a:buFont typeface="Wingdings" panose="05000000000000000000" pitchFamily="2" charset="2"/>
              <a:buChar char="v"/>
            </a:pPr>
            <a:r>
              <a:rPr lang="en-US" dirty="0"/>
              <a:t> It is done by oral administration of BARIUM CONTRAST.</a:t>
            </a:r>
            <a:endParaRPr lang="en-IN" dirty="0"/>
          </a:p>
        </p:txBody>
      </p:sp>
    </p:spTree>
    <p:extLst>
      <p:ext uri="{BB962C8B-B14F-4D97-AF65-F5344CB8AC3E}">
        <p14:creationId xmlns:p14="http://schemas.microsoft.com/office/powerpoint/2010/main" val="342703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29F0-5CFE-4649-8119-3E624084350C}"/>
              </a:ext>
            </a:extLst>
          </p:cNvPr>
          <p:cNvSpPr>
            <a:spLocks noGrp="1"/>
          </p:cNvSpPr>
          <p:nvPr>
            <p:ph type="title"/>
          </p:nvPr>
        </p:nvSpPr>
        <p:spPr/>
        <p:txBody>
          <a:bodyPr/>
          <a:lstStyle/>
          <a:p>
            <a:r>
              <a:rPr lang="en-IN" dirty="0"/>
              <a:t>                   INDICATIONS</a:t>
            </a:r>
          </a:p>
        </p:txBody>
      </p:sp>
      <p:sp>
        <p:nvSpPr>
          <p:cNvPr id="3" name="Content Placeholder 2">
            <a:extLst>
              <a:ext uri="{FF2B5EF4-FFF2-40B4-BE49-F238E27FC236}">
                <a16:creationId xmlns:a16="http://schemas.microsoft.com/office/drawing/2014/main" id="{3DB55B64-9DC5-4E23-9BBA-A21D49652DF7}"/>
              </a:ext>
            </a:extLst>
          </p:cNvPr>
          <p:cNvSpPr>
            <a:spLocks noGrp="1"/>
          </p:cNvSpPr>
          <p:nvPr>
            <p:ph idx="1"/>
          </p:nvPr>
        </p:nvSpPr>
        <p:spPr>
          <a:xfrm>
            <a:off x="677334" y="1296063"/>
            <a:ext cx="8596668" cy="5144494"/>
          </a:xfrm>
        </p:spPr>
        <p:txBody>
          <a:bodyPr>
            <a:normAutofit/>
          </a:bodyPr>
          <a:lstStyle/>
          <a:p>
            <a:pPr>
              <a:buFont typeface="Wingdings" panose="05000000000000000000" pitchFamily="2" charset="2"/>
              <a:buChar char="v"/>
            </a:pPr>
            <a:r>
              <a:rPr lang="en-IN" dirty="0"/>
              <a:t>Epigastric pain suggestive of peptic ulceration. </a:t>
            </a:r>
          </a:p>
          <a:p>
            <a:pPr>
              <a:buFont typeface="Wingdings" panose="05000000000000000000" pitchFamily="2" charset="2"/>
              <a:buChar char="v"/>
            </a:pPr>
            <a:r>
              <a:rPr lang="en-IN" dirty="0"/>
              <a:t>Anorexia. </a:t>
            </a:r>
          </a:p>
          <a:p>
            <a:pPr>
              <a:buFont typeface="Wingdings" panose="05000000000000000000" pitchFamily="2" charset="2"/>
              <a:buChar char="v"/>
            </a:pPr>
            <a:r>
              <a:rPr lang="en-IN" dirty="0"/>
              <a:t>Weight loss. </a:t>
            </a:r>
          </a:p>
          <a:p>
            <a:pPr>
              <a:buFont typeface="Wingdings" panose="05000000000000000000" pitchFamily="2" charset="2"/>
              <a:buChar char="v"/>
            </a:pPr>
            <a:r>
              <a:rPr lang="en-IN" dirty="0"/>
              <a:t>Vomiting. </a:t>
            </a:r>
          </a:p>
          <a:p>
            <a:pPr>
              <a:buFont typeface="Wingdings" panose="05000000000000000000" pitchFamily="2" charset="2"/>
              <a:buChar char="v"/>
            </a:pPr>
            <a:r>
              <a:rPr lang="en-IN" dirty="0"/>
              <a:t>Anaemia. </a:t>
            </a:r>
          </a:p>
          <a:p>
            <a:pPr>
              <a:buFont typeface="Wingdings" panose="05000000000000000000" pitchFamily="2" charset="2"/>
              <a:buChar char="v"/>
            </a:pPr>
            <a:r>
              <a:rPr lang="en-IN" dirty="0"/>
              <a:t>Heart burn. </a:t>
            </a:r>
          </a:p>
          <a:p>
            <a:pPr>
              <a:buFont typeface="Wingdings" panose="05000000000000000000" pitchFamily="2" charset="2"/>
              <a:buChar char="v"/>
            </a:pPr>
            <a:r>
              <a:rPr lang="en-IN" dirty="0"/>
              <a:t>Dyspepsia. </a:t>
            </a:r>
          </a:p>
          <a:p>
            <a:pPr>
              <a:buFont typeface="Wingdings" panose="05000000000000000000" pitchFamily="2" charset="2"/>
              <a:buChar char="v"/>
            </a:pPr>
            <a:r>
              <a:rPr lang="en-IN" dirty="0"/>
              <a:t>Upper abdominal mass.</a:t>
            </a:r>
          </a:p>
          <a:p>
            <a:pPr>
              <a:buFont typeface="Wingdings" panose="05000000000000000000" pitchFamily="2" charset="2"/>
              <a:buChar char="v"/>
            </a:pPr>
            <a:r>
              <a:rPr lang="en-IN" dirty="0"/>
              <a:t>Gastro-intestinal haemorrhage.</a:t>
            </a:r>
          </a:p>
          <a:p>
            <a:pPr>
              <a:buFont typeface="Wingdings" panose="05000000000000000000" pitchFamily="2" charset="2"/>
              <a:buChar char="v"/>
            </a:pPr>
            <a:r>
              <a:rPr lang="en-IN" dirty="0"/>
              <a:t>Gastric or duodenal obstruction. </a:t>
            </a:r>
          </a:p>
          <a:p>
            <a:pPr>
              <a:buFont typeface="Wingdings" panose="05000000000000000000" pitchFamily="2" charset="2"/>
              <a:buChar char="v"/>
            </a:pPr>
            <a:r>
              <a:rPr lang="en-IN" dirty="0"/>
              <a:t>Malignancies of </a:t>
            </a:r>
            <a:r>
              <a:rPr lang="en-IN" dirty="0" err="1"/>
              <a:t>oesophago</a:t>
            </a:r>
            <a:r>
              <a:rPr lang="en-IN" dirty="0"/>
              <a:t>-gastric junction, stomach and duodenum.</a:t>
            </a:r>
          </a:p>
          <a:p>
            <a:pPr>
              <a:buFont typeface="Wingdings" panose="05000000000000000000" pitchFamily="2" charset="2"/>
              <a:buChar char="v"/>
            </a:pPr>
            <a:r>
              <a:rPr lang="en-IN" dirty="0"/>
              <a:t> Systemic diseases like Tuberculosis affecting the upper gastrointestinal tract.</a:t>
            </a:r>
          </a:p>
        </p:txBody>
      </p:sp>
    </p:spTree>
    <p:extLst>
      <p:ext uri="{BB962C8B-B14F-4D97-AF65-F5344CB8AC3E}">
        <p14:creationId xmlns:p14="http://schemas.microsoft.com/office/powerpoint/2010/main" val="275708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A667-A8BC-4F29-9B3C-1CBCC733A275}"/>
              </a:ext>
            </a:extLst>
          </p:cNvPr>
          <p:cNvSpPr>
            <a:spLocks noGrp="1"/>
          </p:cNvSpPr>
          <p:nvPr>
            <p:ph type="title"/>
          </p:nvPr>
        </p:nvSpPr>
        <p:spPr/>
        <p:txBody>
          <a:bodyPr/>
          <a:lstStyle/>
          <a:p>
            <a:r>
              <a:rPr lang="en-IN" dirty="0"/>
              <a:t>CONTRAINDICATIONS</a:t>
            </a:r>
          </a:p>
        </p:txBody>
      </p:sp>
      <p:sp>
        <p:nvSpPr>
          <p:cNvPr id="3" name="Content Placeholder 2">
            <a:extLst>
              <a:ext uri="{FF2B5EF4-FFF2-40B4-BE49-F238E27FC236}">
                <a16:creationId xmlns:a16="http://schemas.microsoft.com/office/drawing/2014/main" id="{18B55C33-807F-4BDA-81B4-676709B6B3A5}"/>
              </a:ext>
            </a:extLst>
          </p:cNvPr>
          <p:cNvSpPr>
            <a:spLocks noGrp="1"/>
          </p:cNvSpPr>
          <p:nvPr>
            <p:ph idx="1"/>
          </p:nvPr>
        </p:nvSpPr>
        <p:spPr/>
        <p:txBody>
          <a:bodyPr/>
          <a:lstStyle/>
          <a:p>
            <a:pPr>
              <a:buFont typeface="Wingdings" panose="05000000000000000000" pitchFamily="2" charset="2"/>
              <a:buChar char="v"/>
            </a:pPr>
            <a:r>
              <a:rPr lang="en-US" dirty="0"/>
              <a:t>Suspected cases of gastro-duodenal perforation</a:t>
            </a:r>
          </a:p>
          <a:p>
            <a:pPr>
              <a:buFont typeface="Wingdings" panose="05000000000000000000" pitchFamily="2" charset="2"/>
              <a:buChar char="v"/>
            </a:pPr>
            <a:r>
              <a:rPr lang="en-US" dirty="0"/>
              <a:t>History or suspicion of aspiration, where alternative contrast medium should be considered.</a:t>
            </a:r>
          </a:p>
          <a:p>
            <a:pPr>
              <a:buFont typeface="Wingdings" panose="05000000000000000000" pitchFamily="2" charset="2"/>
              <a:buChar char="v"/>
            </a:pPr>
            <a:r>
              <a:rPr lang="en-US" dirty="0"/>
              <a:t>Large bowel obstruction (Barium inspissation occurs in these cases)</a:t>
            </a:r>
          </a:p>
          <a:p>
            <a:pPr>
              <a:buFont typeface="Wingdings" panose="05000000000000000000" pitchFamily="2" charset="2"/>
              <a:buChar char="v"/>
            </a:pPr>
            <a:r>
              <a:rPr lang="en-US" dirty="0"/>
              <a:t>Fistulous communication with any organs other than parts of G.I.T</a:t>
            </a:r>
          </a:p>
          <a:p>
            <a:pPr>
              <a:buFont typeface="Wingdings" panose="05000000000000000000" pitchFamily="2" charset="2"/>
              <a:buChar char="v"/>
            </a:pPr>
            <a:r>
              <a:rPr lang="en-US" dirty="0"/>
              <a:t>Recent biopsy from GIT, as barium granuloma may form at biopsy site. </a:t>
            </a:r>
            <a:endParaRPr lang="en-IN" dirty="0"/>
          </a:p>
        </p:txBody>
      </p:sp>
    </p:spTree>
    <p:extLst>
      <p:ext uri="{BB962C8B-B14F-4D97-AF65-F5344CB8AC3E}">
        <p14:creationId xmlns:p14="http://schemas.microsoft.com/office/powerpoint/2010/main" val="136135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EC92-29AD-4F56-AF3D-AA4E00C8CFF8}"/>
              </a:ext>
            </a:extLst>
          </p:cNvPr>
          <p:cNvSpPr>
            <a:spLocks noGrp="1"/>
          </p:cNvSpPr>
          <p:nvPr>
            <p:ph type="title"/>
          </p:nvPr>
        </p:nvSpPr>
        <p:spPr/>
        <p:txBody>
          <a:bodyPr/>
          <a:lstStyle/>
          <a:p>
            <a:r>
              <a:rPr lang="en-IN" dirty="0"/>
              <a:t>                    PREPARATION</a:t>
            </a:r>
          </a:p>
        </p:txBody>
      </p:sp>
      <p:sp>
        <p:nvSpPr>
          <p:cNvPr id="3" name="Content Placeholder 2">
            <a:extLst>
              <a:ext uri="{FF2B5EF4-FFF2-40B4-BE49-F238E27FC236}">
                <a16:creationId xmlns:a16="http://schemas.microsoft.com/office/drawing/2014/main" id="{8F5E0C98-CE9D-4E9D-8FD7-072B17C5241E}"/>
              </a:ext>
            </a:extLst>
          </p:cNvPr>
          <p:cNvSpPr>
            <a:spLocks noGrp="1"/>
          </p:cNvSpPr>
          <p:nvPr>
            <p:ph idx="1"/>
          </p:nvPr>
        </p:nvSpPr>
        <p:spPr/>
        <p:txBody>
          <a:bodyPr/>
          <a:lstStyle/>
          <a:p>
            <a:pPr>
              <a:buFont typeface="Wingdings" panose="05000000000000000000" pitchFamily="2" charset="2"/>
              <a:buChar char="v"/>
            </a:pPr>
            <a:r>
              <a:rPr lang="en-IN" dirty="0"/>
              <a:t>Over night fasting or </a:t>
            </a:r>
            <a:r>
              <a:rPr lang="en-IN" dirty="0" err="1"/>
              <a:t>atleast</a:t>
            </a:r>
            <a:r>
              <a:rPr lang="en-IN" dirty="0"/>
              <a:t> 6 hours fasting</a:t>
            </a:r>
          </a:p>
          <a:p>
            <a:pPr>
              <a:buFont typeface="Wingdings" panose="05000000000000000000" pitchFamily="2" charset="2"/>
              <a:buChar char="v"/>
            </a:pPr>
            <a:r>
              <a:rPr lang="en-IN" dirty="0"/>
              <a:t>Low residue diet.</a:t>
            </a:r>
          </a:p>
          <a:p>
            <a:pPr>
              <a:buFont typeface="Wingdings" panose="05000000000000000000" pitchFamily="2" charset="2"/>
              <a:buChar char="v"/>
            </a:pPr>
            <a:r>
              <a:rPr lang="en-IN" dirty="0"/>
              <a:t>Avoiding smoking and chewing gum.</a:t>
            </a:r>
          </a:p>
          <a:p>
            <a:pPr>
              <a:buFont typeface="Wingdings" panose="05000000000000000000" pitchFamily="2" charset="2"/>
              <a:buChar char="v"/>
            </a:pPr>
            <a:r>
              <a:rPr lang="en-IN" dirty="0"/>
              <a:t>Diabetic patient should be given early appointment.</a:t>
            </a:r>
          </a:p>
          <a:p>
            <a:pPr>
              <a:buFont typeface="Wingdings" panose="05000000000000000000" pitchFamily="2" charset="2"/>
              <a:buChar char="v"/>
            </a:pPr>
            <a:r>
              <a:rPr lang="en-US" dirty="0"/>
              <a:t>In patients with gastric outlet obstruction, prolonged fasting or intravenous </a:t>
            </a:r>
            <a:r>
              <a:rPr lang="en-US" dirty="0" err="1"/>
              <a:t>Metaclopramide</a:t>
            </a:r>
            <a:r>
              <a:rPr lang="en-US" dirty="0"/>
              <a:t> and sometimes nasogastric intubation and aspiration of the contents may be necessary.</a:t>
            </a:r>
            <a:endParaRPr lang="en-IN" dirty="0"/>
          </a:p>
          <a:p>
            <a:endParaRPr lang="en-IN" dirty="0"/>
          </a:p>
        </p:txBody>
      </p:sp>
    </p:spTree>
    <p:extLst>
      <p:ext uri="{BB962C8B-B14F-4D97-AF65-F5344CB8AC3E}">
        <p14:creationId xmlns:p14="http://schemas.microsoft.com/office/powerpoint/2010/main" val="143115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389E-D712-4383-8EBF-81775BBD78FD}"/>
              </a:ext>
            </a:extLst>
          </p:cNvPr>
          <p:cNvSpPr>
            <a:spLocks noGrp="1"/>
          </p:cNvSpPr>
          <p:nvPr>
            <p:ph type="title"/>
          </p:nvPr>
        </p:nvSpPr>
        <p:spPr/>
        <p:txBody>
          <a:bodyPr/>
          <a:lstStyle/>
          <a:p>
            <a:r>
              <a:rPr lang="en-IN" dirty="0"/>
              <a:t>                 CONTRAST MEDIA</a:t>
            </a:r>
          </a:p>
        </p:txBody>
      </p:sp>
      <p:sp>
        <p:nvSpPr>
          <p:cNvPr id="3" name="Content Placeholder 2">
            <a:extLst>
              <a:ext uri="{FF2B5EF4-FFF2-40B4-BE49-F238E27FC236}">
                <a16:creationId xmlns:a16="http://schemas.microsoft.com/office/drawing/2014/main" id="{01432E1A-DAC6-480F-B34C-77B1408E5B8C}"/>
              </a:ext>
            </a:extLst>
          </p:cNvPr>
          <p:cNvSpPr>
            <a:spLocks noGrp="1"/>
          </p:cNvSpPr>
          <p:nvPr>
            <p:ph idx="1"/>
          </p:nvPr>
        </p:nvSpPr>
        <p:spPr/>
        <p:txBody>
          <a:bodyPr/>
          <a:lstStyle/>
          <a:p>
            <a:pPr marL="0" indent="0">
              <a:buNone/>
            </a:pPr>
            <a:r>
              <a:rPr lang="en-US" b="1" dirty="0"/>
              <a:t>SINGLE CONTRAST STUDY:</a:t>
            </a:r>
          </a:p>
          <a:p>
            <a:pPr marL="0" indent="0">
              <a:buNone/>
            </a:pPr>
            <a:endParaRPr lang="en-US" b="1" dirty="0"/>
          </a:p>
          <a:p>
            <a:pPr>
              <a:buFont typeface="Wingdings" panose="05000000000000000000" pitchFamily="2" charset="2"/>
              <a:buChar char="v"/>
            </a:pPr>
            <a:r>
              <a:rPr lang="en-US" dirty="0"/>
              <a:t>Low density barium suspension (80-100% w /v) is used.</a:t>
            </a:r>
          </a:p>
          <a:p>
            <a:pPr>
              <a:buFont typeface="Wingdings" panose="05000000000000000000" pitchFamily="2" charset="2"/>
              <a:buChar char="v"/>
            </a:pPr>
            <a:r>
              <a:rPr lang="en-US" dirty="0"/>
              <a:t>30% w /v suspension is used for high kV single contrast study. </a:t>
            </a:r>
          </a:p>
          <a:p>
            <a:pPr>
              <a:buFont typeface="Wingdings" panose="05000000000000000000" pitchFamily="2" charset="2"/>
              <a:buChar char="v"/>
            </a:pPr>
            <a:r>
              <a:rPr lang="en-US" dirty="0"/>
              <a:t>Water soluble contrast media are indicated when a gastro-duodenal perforation is suspected. </a:t>
            </a:r>
          </a:p>
          <a:p>
            <a:pPr>
              <a:buFont typeface="Wingdings" panose="05000000000000000000" pitchFamily="2" charset="2"/>
              <a:buChar char="v"/>
            </a:pPr>
            <a:r>
              <a:rPr lang="en-US" dirty="0"/>
              <a:t>Use of newer non-ionic water soluble contrast media have to advocated for the detection of upper GI perforation, when there is risk of aspiration. </a:t>
            </a:r>
            <a:endParaRPr lang="en-IN" dirty="0"/>
          </a:p>
        </p:txBody>
      </p:sp>
    </p:spTree>
    <p:extLst>
      <p:ext uri="{BB962C8B-B14F-4D97-AF65-F5344CB8AC3E}">
        <p14:creationId xmlns:p14="http://schemas.microsoft.com/office/powerpoint/2010/main" val="175244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FDAC3-E96F-405C-8130-4831BD416445}"/>
              </a:ext>
            </a:extLst>
          </p:cNvPr>
          <p:cNvSpPr>
            <a:spLocks noGrp="1"/>
          </p:cNvSpPr>
          <p:nvPr>
            <p:ph type="title"/>
          </p:nvPr>
        </p:nvSpPr>
        <p:spPr/>
        <p:txBody>
          <a:bodyPr/>
          <a:lstStyle/>
          <a:p>
            <a:r>
              <a:rPr lang="en-IN" dirty="0"/>
              <a:t>                DOUBLE CONTRAST</a:t>
            </a:r>
          </a:p>
        </p:txBody>
      </p:sp>
      <p:sp>
        <p:nvSpPr>
          <p:cNvPr id="3" name="Content Placeholder 2">
            <a:extLst>
              <a:ext uri="{FF2B5EF4-FFF2-40B4-BE49-F238E27FC236}">
                <a16:creationId xmlns:a16="http://schemas.microsoft.com/office/drawing/2014/main" id="{17A150CD-F92D-4C36-8946-79FF3659E2AB}"/>
              </a:ext>
            </a:extLst>
          </p:cNvPr>
          <p:cNvSpPr>
            <a:spLocks noGrp="1"/>
          </p:cNvSpPr>
          <p:nvPr>
            <p:ph idx="1"/>
          </p:nvPr>
        </p:nvSpPr>
        <p:spPr/>
        <p:txBody>
          <a:bodyPr/>
          <a:lstStyle/>
          <a:p>
            <a:pPr>
              <a:buFont typeface="Wingdings" panose="05000000000000000000" pitchFamily="2" charset="2"/>
              <a:buChar char="v"/>
            </a:pPr>
            <a:r>
              <a:rPr lang="en-US" dirty="0"/>
              <a:t>A high density (approximately 250% w /v), low viscosity barium suspension produces best mucosal coating and hence detail. </a:t>
            </a:r>
          </a:p>
          <a:p>
            <a:pPr>
              <a:buFont typeface="Wingdings" panose="05000000000000000000" pitchFamily="2" charset="2"/>
              <a:buChar char="v"/>
            </a:pPr>
            <a:r>
              <a:rPr lang="en-US" dirty="0"/>
              <a:t>Between 100 and 150 ml of barium suspension is usually necessary to achieve adequate double contrast studies.</a:t>
            </a:r>
            <a:endParaRPr lang="en-IN" dirty="0"/>
          </a:p>
        </p:txBody>
      </p:sp>
    </p:spTree>
    <p:extLst>
      <p:ext uri="{BB962C8B-B14F-4D97-AF65-F5344CB8AC3E}">
        <p14:creationId xmlns:p14="http://schemas.microsoft.com/office/powerpoint/2010/main" val="150990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47B1-4EA4-49FE-BEDB-93BFC60BB306}"/>
              </a:ext>
            </a:extLst>
          </p:cNvPr>
          <p:cNvSpPr>
            <a:spLocks noGrp="1"/>
          </p:cNvSpPr>
          <p:nvPr>
            <p:ph type="title"/>
          </p:nvPr>
        </p:nvSpPr>
        <p:spPr>
          <a:xfrm>
            <a:off x="1965446" y="433650"/>
            <a:ext cx="7202409" cy="765976"/>
          </a:xfrm>
        </p:spPr>
        <p:txBody>
          <a:bodyPr>
            <a:normAutofit/>
          </a:bodyPr>
          <a:lstStyle/>
          <a:p>
            <a:r>
              <a:rPr lang="en-IN" sz="2800" dirty="0"/>
              <a:t>CONVENTIONAL SINGLE CONTRAST STUDY</a:t>
            </a:r>
          </a:p>
        </p:txBody>
      </p:sp>
      <p:sp>
        <p:nvSpPr>
          <p:cNvPr id="3" name="Content Placeholder 2">
            <a:extLst>
              <a:ext uri="{FF2B5EF4-FFF2-40B4-BE49-F238E27FC236}">
                <a16:creationId xmlns:a16="http://schemas.microsoft.com/office/drawing/2014/main" id="{A044AE77-C7F2-4AAF-8249-EE83B05D99F8}"/>
              </a:ext>
            </a:extLst>
          </p:cNvPr>
          <p:cNvSpPr>
            <a:spLocks noGrp="1"/>
          </p:cNvSpPr>
          <p:nvPr>
            <p:ph idx="1"/>
          </p:nvPr>
        </p:nvSpPr>
        <p:spPr>
          <a:xfrm>
            <a:off x="1074899" y="1494846"/>
            <a:ext cx="8596668" cy="4785056"/>
          </a:xfrm>
        </p:spPr>
        <p:txBody>
          <a:bodyPr>
            <a:normAutofit/>
          </a:bodyPr>
          <a:lstStyle/>
          <a:p>
            <a:pPr>
              <a:buFont typeface="Wingdings" panose="05000000000000000000" pitchFamily="2" charset="2"/>
              <a:buChar char="v"/>
            </a:pPr>
            <a:r>
              <a:rPr lang="en-IN" sz="2000" dirty="0"/>
              <a:t>10-15 ml of 80-100% w/v barium suspension is given.</a:t>
            </a:r>
          </a:p>
          <a:p>
            <a:pPr>
              <a:buFont typeface="Wingdings" panose="05000000000000000000" pitchFamily="2" charset="2"/>
              <a:buChar char="v"/>
            </a:pPr>
            <a:r>
              <a:rPr lang="en-IN" sz="2000" dirty="0"/>
              <a:t>Patient lying supine is rotated with the  right side going up in a continuous clockwise manner for obtaining of the entire stomach mucosa.</a:t>
            </a:r>
          </a:p>
          <a:p>
            <a:pPr>
              <a:buFont typeface="Wingdings" panose="05000000000000000000" pitchFamily="2" charset="2"/>
              <a:buChar char="v"/>
            </a:pPr>
            <a:r>
              <a:rPr lang="en-IN" sz="2000" dirty="0"/>
              <a:t>100-250 ml of barium is given. Spot films of the filled fundus in varying obliquity maybe taken.</a:t>
            </a:r>
          </a:p>
          <a:p>
            <a:pPr>
              <a:buFont typeface="Wingdings" panose="05000000000000000000" pitchFamily="2" charset="2"/>
              <a:buChar char="v"/>
            </a:pPr>
            <a:r>
              <a:rPr lang="en-IN" sz="2000" dirty="0"/>
              <a:t>Patient is turned prone oblique right side dependent as barium enters into the duodenum through pylorus .</a:t>
            </a:r>
          </a:p>
          <a:p>
            <a:pPr>
              <a:buFont typeface="Wingdings" panose="05000000000000000000" pitchFamily="2" charset="2"/>
              <a:buChar char="v"/>
            </a:pPr>
            <a:r>
              <a:rPr lang="en-IN" sz="2000" dirty="0"/>
              <a:t>Spot films for duodenal bulb and C loop can be taken and in RAO.</a:t>
            </a:r>
          </a:p>
        </p:txBody>
      </p:sp>
    </p:spTree>
    <p:extLst>
      <p:ext uri="{BB962C8B-B14F-4D97-AF65-F5344CB8AC3E}">
        <p14:creationId xmlns:p14="http://schemas.microsoft.com/office/powerpoint/2010/main" val="126131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6861-5909-4CAA-A51D-A2714AE5FB94}"/>
              </a:ext>
            </a:extLst>
          </p:cNvPr>
          <p:cNvSpPr>
            <a:spLocks noGrp="1"/>
          </p:cNvSpPr>
          <p:nvPr>
            <p:ph type="title"/>
          </p:nvPr>
        </p:nvSpPr>
        <p:spPr>
          <a:xfrm>
            <a:off x="2744673" y="457504"/>
            <a:ext cx="4618235" cy="718268"/>
          </a:xfrm>
        </p:spPr>
        <p:txBody>
          <a:bodyPr/>
          <a:lstStyle/>
          <a:p>
            <a:r>
              <a:rPr lang="en-IN" dirty="0"/>
              <a:t>DOUBLE CONTRAST </a:t>
            </a:r>
          </a:p>
        </p:txBody>
      </p:sp>
      <p:sp>
        <p:nvSpPr>
          <p:cNvPr id="3" name="Content Placeholder 2">
            <a:extLst>
              <a:ext uri="{FF2B5EF4-FFF2-40B4-BE49-F238E27FC236}">
                <a16:creationId xmlns:a16="http://schemas.microsoft.com/office/drawing/2014/main" id="{DA1470EC-895B-4E13-B754-75623208D69D}"/>
              </a:ext>
            </a:extLst>
          </p:cNvPr>
          <p:cNvSpPr>
            <a:spLocks noGrp="1"/>
          </p:cNvSpPr>
          <p:nvPr>
            <p:ph idx="1"/>
          </p:nvPr>
        </p:nvSpPr>
        <p:spPr>
          <a:xfrm>
            <a:off x="677333" y="1264257"/>
            <a:ext cx="9786583" cy="4890053"/>
          </a:xfrm>
        </p:spPr>
        <p:txBody>
          <a:bodyPr>
            <a:normAutofit/>
          </a:bodyPr>
          <a:lstStyle/>
          <a:p>
            <a:r>
              <a:rPr lang="en-US" dirty="0"/>
              <a:t>Mass screening of the gastric tumors for early detection. This technique relies much less on fluoroscopy and more on filming which is done over couch for better image quality. This was subsequently found very useful for small mucosal lesions like polyps, mucosal erosions and ulcers, recurrent tumors and post operative studies.</a:t>
            </a:r>
          </a:p>
          <a:p>
            <a:r>
              <a:rPr lang="en-US" dirty="0"/>
              <a:t>About 100-150 ml of high density low viscosity barium is given. Injection </a:t>
            </a:r>
            <a:r>
              <a:rPr lang="en-US" dirty="0" err="1"/>
              <a:t>Buscopan</a:t>
            </a:r>
            <a:r>
              <a:rPr lang="en-US" dirty="0"/>
              <a:t> is given as described before. Gas forming agents are given. Then patient is rotated slowly for mucosal coating, beginning from supine to right lateral to prone to left lateral and back to supine. </a:t>
            </a:r>
          </a:p>
          <a:p>
            <a:r>
              <a:rPr lang="en-US" dirty="0"/>
              <a:t>Filming for various parts of stomach and duodenum is done with standard views as stated before. The table may have to be tilted 30° head up /head low to attain maximum distension of the part to be filmed. The study can be done without </a:t>
            </a:r>
            <a:r>
              <a:rPr lang="en-US" dirty="0" err="1"/>
              <a:t>buscopan</a:t>
            </a:r>
            <a:r>
              <a:rPr lang="en-US" dirty="0"/>
              <a:t>, rest of the procedure remains the same.</a:t>
            </a:r>
            <a:endParaRPr lang="en-IN" dirty="0"/>
          </a:p>
        </p:txBody>
      </p:sp>
    </p:spTree>
    <p:extLst>
      <p:ext uri="{BB962C8B-B14F-4D97-AF65-F5344CB8AC3E}">
        <p14:creationId xmlns:p14="http://schemas.microsoft.com/office/powerpoint/2010/main" val="819094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1718</TotalTime>
  <Words>682</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Barium meal</vt:lpstr>
      <vt:lpstr>                    INTRODUCTION</vt:lpstr>
      <vt:lpstr>                   INDICATIONS</vt:lpstr>
      <vt:lpstr>CONTRAINDICATIONS</vt:lpstr>
      <vt:lpstr>                    PREPARATION</vt:lpstr>
      <vt:lpstr>                 CONTRAST MEDIA</vt:lpstr>
      <vt:lpstr>                DOUBLE CONTRAST</vt:lpstr>
      <vt:lpstr>CONVENTIONAL SINGLE CONTRAST STUDY</vt:lpstr>
      <vt:lpstr>DOUBLE CONTRAST </vt:lpstr>
      <vt:lpstr>AFTER CARE</vt:lpstr>
      <vt:lpstr>COMPLICATIONS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Barium meal</dc:title>
  <dc:creator>Sunil kumar Madimala</dc:creator>
  <cp:lastModifiedBy>Sunil kumar Madimala</cp:lastModifiedBy>
  <cp:revision>27</cp:revision>
  <dcterms:created xsi:type="dcterms:W3CDTF">2021-01-27T02:37:36Z</dcterms:created>
  <dcterms:modified xsi:type="dcterms:W3CDTF">2021-02-01T10:42:28Z</dcterms:modified>
</cp:coreProperties>
</file>