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87D78-0CD7-4919-AF18-99EFF7DC2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99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6C3D2-56BD-47D0-BEFD-FF92EA37A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3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5440" y="273629"/>
            <a:ext cx="2054880" cy="53040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0720" cy="53040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2EB3D-ED19-44A1-9B42-189396D83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71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7F5D4-7395-4F55-B4C2-3418B4FC52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45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4AEEE-BFD8-4BD6-9073-A57C43D0F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72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2080" cy="39733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800" y="1604329"/>
            <a:ext cx="4043520" cy="39733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95F06-AD9B-4EAC-B608-6E720AB94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7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EBC03-EC23-4CC5-975B-CA38AA05BB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41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A6644-DC6A-4579-98C1-96EDF05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59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0B616-59E0-4400-9269-4BCD34C48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09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6F889-2C38-49BD-A8F4-AAF1596496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69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320F9-694D-413B-B9F7-8CF4A855F3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19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21" y="27364"/>
            <a:ext cx="889488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3840" cy="114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9"/>
            <a:ext cx="8223840" cy="397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79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127680" y="6247376"/>
            <a:ext cx="2894400" cy="468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6556321" y="6247376"/>
            <a:ext cx="2894400" cy="468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56480" y="6247376"/>
            <a:ext cx="2125440" cy="468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</a:pPr>
            <a:fld id="{217485BB-0048-44B0-9F4C-9BE26160ED94}" type="slidenum">
              <a:rPr lang="en-US" altLang="en-US"/>
              <a:pPr defTabSz="407526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6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2pPr>
      <a:lvl3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3pPr>
      <a:lvl4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4pPr>
      <a:lvl5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5pPr>
      <a:lvl6pPr marL="2280994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6pPr>
      <a:lvl7pPr marL="2695720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7pPr>
      <a:lvl8pPr marL="3110446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8pPr>
      <a:lvl9pPr marL="3525172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9pPr>
    </p:titleStyle>
    <p:bodyStyle>
      <a:lvl1pPr marL="311045" indent="-311045" algn="l" defTabSz="407526" rtl="0" eaLnBrk="0" fontAlgn="base" hangingPunct="0">
        <a:lnSpc>
          <a:spcPct val="93000"/>
        </a:lnSpc>
        <a:spcBef>
          <a:spcPts val="129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0" fontAlgn="base" hangingPunct="0">
        <a:lnSpc>
          <a:spcPct val="93000"/>
        </a:lnSpc>
        <a:spcBef>
          <a:spcPts val="103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0" fontAlgn="base" hangingPunct="0">
        <a:lnSpc>
          <a:spcPct val="93000"/>
        </a:lnSpc>
        <a:spcBef>
          <a:spcPts val="771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0" fontAlgn="base" hangingPunct="0">
        <a:lnSpc>
          <a:spcPct val="93000"/>
        </a:lnSpc>
        <a:spcBef>
          <a:spcPts val="52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770400" y="2875982"/>
            <a:ext cx="8223840" cy="1140600"/>
          </a:xfrm>
        </p:spPr>
        <p:txBody>
          <a:bodyPr/>
          <a:lstStyle/>
          <a:p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MODULE 12</a:t>
            </a:r>
            <a:br>
              <a:rPr lang="en-US" alt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Benefits of Vermicomposting and how to use Vermicompost</a:t>
            </a:r>
            <a:br>
              <a:rPr lang="en-US" altLang="en-US" b="1" smtClean="0">
                <a:latin typeface="Times New Roman" pitchFamily="18" charset="0"/>
                <a:cs typeface="Times New Roman" pitchFamily="18" charset="0"/>
              </a:rPr>
            </a:br>
            <a:endParaRPr lang="en-US" alt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63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>
          <a:xfrm>
            <a:off x="839520" y="1147801"/>
            <a:ext cx="8223840" cy="666790"/>
          </a:xfrm>
        </p:spPr>
        <p:txBody>
          <a:bodyPr/>
          <a:lstStyle/>
          <a:p>
            <a:r>
              <a:rPr lang="en-US" altLang="en-US" sz="2500" b="1">
                <a:latin typeface="Times New Roman" pitchFamily="18" charset="0"/>
                <a:cs typeface="Times New Roman" pitchFamily="18" charset="0"/>
              </a:rPr>
              <a:t>Benefits of vermicompost</a:t>
            </a:r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>
          <a:xfrm>
            <a:off x="1876320" y="1700819"/>
            <a:ext cx="6428160" cy="3594617"/>
          </a:xfrm>
        </p:spPr>
        <p:txBody>
          <a:bodyPr/>
          <a:lstStyle/>
          <a:p>
            <a:endParaRPr lang="en-US" altLang="en-US" smtClean="0"/>
          </a:p>
          <a:p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Vermicompost contains earthworms cocoons which increase the population and the beneficial tilting activity of earthworms in the soil.</a:t>
            </a:r>
          </a:p>
          <a:p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It improves soil structure, porosity, retention capacity of nutrients and microbial activity.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8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Content Placeholder 2"/>
          <p:cNvSpPr>
            <a:spLocks noGrp="1"/>
          </p:cNvSpPr>
          <p:nvPr>
            <p:ph idx="1"/>
          </p:nvPr>
        </p:nvSpPr>
        <p:spPr>
          <a:xfrm>
            <a:off x="1876320" y="1631693"/>
            <a:ext cx="6773760" cy="3041599"/>
          </a:xfrm>
        </p:spPr>
        <p:txBody>
          <a:bodyPr/>
          <a:lstStyle/>
          <a:p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It contains the valuable vitamins, antibiotics, enzymes , hormones and nutrients for plant growth.</a:t>
            </a:r>
          </a:p>
          <a:p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It leads to faster plant growth and better yields.</a:t>
            </a:r>
          </a:p>
          <a:p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It is ecofriendly and free from pathogens and toxic elements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336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>
          <a:xfrm>
            <a:off x="2083680" y="940419"/>
            <a:ext cx="5598720" cy="483891"/>
          </a:xfrm>
        </p:spPr>
        <p:txBody>
          <a:bodyPr/>
          <a:lstStyle/>
          <a:p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How to Use Vermicompost?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960" y="1604329"/>
            <a:ext cx="7050240" cy="410587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Vermicompost can be used for all crops: agricultural, horticultural, ornamental and vegetables at any stage of the crop. </a:t>
            </a:r>
          </a:p>
          <a:p>
            <a:pPr marL="0" indent="0">
              <a:buNone/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For general field crops: </a:t>
            </a:r>
          </a:p>
          <a:p>
            <a:pPr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Around 2–3 t ha-1vermicompost is used by mixing with seed at the time of sowing or by row application when the seedlings are 12–15 cm in height.</a:t>
            </a:r>
          </a:p>
          <a:p>
            <a:pPr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Normal irrigation is followed.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0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201" y="1147801"/>
            <a:ext cx="6665760" cy="435501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For fruit trees: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The amount of vermicompost ranges from 5 to 10 kg per tree depending on the age of the plant. For efficient application, a ring (15–18 cm deep) is made around the plant.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 thin layer of dry cow dung and bone meal is spread along with 2–5 kg of vermicompost and water is sprayed on the surface after covering with soil.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641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321" y="1355183"/>
            <a:ext cx="6804000" cy="394025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For vegetables: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For raising seedlings to be transplanted, vermicompost at 1 t ha-1 is applied in the nursery bed. </a:t>
            </a:r>
          </a:p>
          <a:p>
            <a:pPr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This results in healthy and vigorous seedlings.</a:t>
            </a:r>
          </a:p>
          <a:p>
            <a:pPr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But for transplants, vermicompost at the rate of 400–500 g per plant is applied initially at the time of planting and 45 days after planting (before irrigation).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66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321" y="1908202"/>
            <a:ext cx="6804000" cy="324898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For flowers: </a:t>
            </a:r>
          </a:p>
          <a:p>
            <a:pPr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Vermicompost is applied at 750–1000 kg ha-1. </a:t>
            </a:r>
          </a:p>
          <a:p>
            <a:pPr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For vegetable and flower crops vermicompost is applied around the base of the plant. It is then covered with soil and watered regularly.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500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MODULE 12 Benefits of Vermicomposting and how to use Vermicompost </vt:lpstr>
      <vt:lpstr>Benefits of vermicompost: </vt:lpstr>
      <vt:lpstr>PowerPoint Presentation</vt:lpstr>
      <vt:lpstr>How to Use Vermicompost?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12 Benefits of Vermicomposting and how to use Vermicompost </dc:title>
  <dc:creator>NILANJANA</dc:creator>
  <cp:lastModifiedBy>NILANJANA</cp:lastModifiedBy>
  <cp:revision>1</cp:revision>
  <dcterms:created xsi:type="dcterms:W3CDTF">2020-12-06T19:40:05Z</dcterms:created>
  <dcterms:modified xsi:type="dcterms:W3CDTF">2020-12-06T19:40:16Z</dcterms:modified>
</cp:coreProperties>
</file>