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87D78-0CD7-4919-AF18-99EFF7DC2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14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6C3D2-56BD-47D0-BEFD-FF92EA37A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36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3040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3040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EB3D-ED19-44A1-9B42-189396D83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92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7F5D4-7395-4F55-B4C2-3418B4FC5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82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4AEEE-BFD8-4BD6-9073-A57C43D0F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4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2080" cy="39733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9"/>
            <a:ext cx="4043520" cy="39733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F06-AD9B-4EAC-B608-6E720AB94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12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EBC03-EC23-4CC5-975B-CA38AA05BB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9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A6644-DC6A-4579-98C1-96EDF05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47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0B616-59E0-4400-9269-4BCD34C48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04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6F889-2C38-49BD-A8F4-AAF159649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85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320F9-694D-413B-B9F7-8CF4A855F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85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1" y="27364"/>
            <a:ext cx="88948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9"/>
            <a:ext cx="8223840" cy="397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79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127680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6556321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56480" y="6247376"/>
            <a:ext cx="212544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</a:pPr>
            <a:fld id="{217485BB-0048-44B0-9F4C-9BE26160ED94}" type="slidenum">
              <a:rPr lang="en-US" altLang="en-US"/>
              <a:pPr defTabSz="407526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4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Noto Sans CJK SC Regular" charset="0"/>
          <a:cs typeface="Noto Sans CJK SC Regular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ts val="129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ts val="103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ts val="77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fontAlgn="base" hangingPunct="0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>
          <a:xfrm>
            <a:off x="902880" y="2668600"/>
            <a:ext cx="8223840" cy="1140600"/>
          </a:xfrm>
        </p:spPr>
        <p:txBody>
          <a:bodyPr/>
          <a:lstStyle/>
          <a:p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MODULE 13</a:t>
            </a:r>
            <a:br>
              <a:rPr lang="en-US" alt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Undertake basic entrepreneurial activities for small enterprise </a:t>
            </a:r>
          </a:p>
        </p:txBody>
      </p:sp>
    </p:spTree>
    <p:extLst>
      <p:ext uri="{BB962C8B-B14F-4D97-AF65-F5344CB8AC3E}">
        <p14:creationId xmlns:p14="http://schemas.microsoft.com/office/powerpoint/2010/main" val="126520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500" b="1">
                <a:latin typeface="Times New Roman" pitchFamily="18" charset="0"/>
                <a:cs typeface="Times New Roman" pitchFamily="18" charset="0"/>
              </a:rPr>
              <a:t>Undertake basic entrepreneurial activities for small enterprise</a:t>
            </a:r>
            <a:endParaRPr lang="en-US" altLang="en-US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441" y="1424310"/>
            <a:ext cx="6734880" cy="41533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Undertake basic small entrepreneurial activities:</a:t>
            </a:r>
          </a:p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1. Seek information regarding demand and supply of produce in the market .</a:t>
            </a:r>
          </a:p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2. Identify target customers and assess their needs such as amount required, purpose, quality, expectations, etc.</a:t>
            </a:r>
          </a:p>
          <a:p>
            <a:pPr marL="0" indent="0">
              <a:buNone/>
              <a:defRPr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     A survey on Vermicompost provides the demand and supply of the produce in the market.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1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>
          <a:xfrm>
            <a:off x="701280" y="525656"/>
            <a:ext cx="8223840" cy="1140600"/>
          </a:xfrm>
        </p:spPr>
        <p:txBody>
          <a:bodyPr/>
          <a:lstStyle/>
          <a:p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Questionnaire on Vermicompost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561" y="1562565"/>
            <a:ext cx="6734880" cy="407850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Section-A: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1. Name:_________________________________________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Village name:­­­­­­­­­­­­­­­­­­­ ________________________________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3. Age: __________________________________________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Gender: 		Male/ Female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5. Caste: 			SC / ST / OBC/ General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6. Religion: 		Hindu/ Muslim/ Christian/ others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7. Education level: 	Illiterate/ Literate/ 10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Pass/ Higher</a:t>
            </a:r>
          </a:p>
          <a:p>
            <a:pPr marL="0" indent="0">
              <a:buNone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4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58720" y="1562566"/>
          <a:ext cx="3456000" cy="186643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734621"/>
                <a:gridCol w="1721379"/>
              </a:tblGrid>
              <a:tr h="506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Income level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Tick as per the response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</a:tr>
              <a:tr h="253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Less than 25,000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</a:tr>
              <a:tr h="253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25,000 to 50,000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</a:tr>
              <a:tr h="253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50,000 to 75,000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</a:tr>
              <a:tr h="253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75,000 to 1,00,000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</a:tr>
              <a:tr h="347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Above 1,00,000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</a:tr>
            </a:tbl>
          </a:graphicData>
        </a:graphic>
      </p:graphicFrame>
      <p:sp>
        <p:nvSpPr>
          <p:cNvPr id="121881" name="Rectangle 2"/>
          <p:cNvSpPr>
            <a:spLocks noChangeArrowheads="1"/>
          </p:cNvSpPr>
          <p:nvPr/>
        </p:nvSpPr>
        <p:spPr bwMode="auto">
          <a:xfrm>
            <a:off x="1945440" y="716721"/>
            <a:ext cx="6635520" cy="103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 anchor="ctr">
            <a:spAutoFit/>
          </a:bodyPr>
          <a:lstStyle/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Number of Family members: ______________</a:t>
            </a: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Annual income of the family: </a:t>
            </a: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1882" name="Rectangle 7"/>
          <p:cNvSpPr>
            <a:spLocks noChangeArrowheads="1"/>
          </p:cNvSpPr>
          <p:nvPr/>
        </p:nvSpPr>
        <p:spPr bwMode="auto">
          <a:xfrm>
            <a:off x="1945440" y="3636382"/>
            <a:ext cx="5667840" cy="76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9" rIns="82936" bIns="41469">
            <a:spAutoFit/>
          </a:bodyPr>
          <a:lstStyle/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 Source of Drinking water: Bore well/ River water/ Wells/ Ponds/ Others</a:t>
            </a:r>
          </a:p>
        </p:txBody>
      </p:sp>
    </p:spTree>
    <p:extLst>
      <p:ext uri="{BB962C8B-B14F-4D97-AF65-F5344CB8AC3E}">
        <p14:creationId xmlns:p14="http://schemas.microsoft.com/office/powerpoint/2010/main" val="100180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58720" y="1078675"/>
          <a:ext cx="2705760" cy="192786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8063"/>
                <a:gridCol w="1347697"/>
              </a:tblGrid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Sources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</a:tr>
              <a:tr h="385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Farming in own land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Agriculture labour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Daily wage labour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Salaried job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</a:tr>
              <a:tr h="385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Animal Husbandry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Business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2" marR="62202" marT="0" marB="0"/>
                </a:tc>
              </a:tr>
            </a:tbl>
          </a:graphicData>
        </a:graphic>
      </p:graphicFrame>
      <p:sp>
        <p:nvSpPr>
          <p:cNvPr id="122911" name="Rectangle 1"/>
          <p:cNvSpPr>
            <a:spLocks noChangeArrowheads="1"/>
          </p:cNvSpPr>
          <p:nvPr/>
        </p:nvSpPr>
        <p:spPr bwMode="auto">
          <a:xfrm>
            <a:off x="2014561" y="524042"/>
            <a:ext cx="4956450" cy="42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 anchor="ctr">
            <a:spAutoFit/>
          </a:bodyPr>
          <a:lstStyle/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Source/s of livelihood (for the family)</a:t>
            </a:r>
            <a:r>
              <a:rPr lang="en-US" altLang="en-US" sz="110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lang="en-US" altLang="en-US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14562" y="3789040"/>
          <a:ext cx="6220801" cy="36804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288976"/>
                <a:gridCol w="1298810"/>
                <a:gridCol w="1250342"/>
                <a:gridCol w="1285463"/>
                <a:gridCol w="1097210"/>
              </a:tblGrid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Landless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Marginal farmer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Small Farmer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Medium Farmer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Big Farmer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8" marR="62208" marT="0" marB="0"/>
                </a:tc>
              </a:tr>
            </a:tbl>
          </a:graphicData>
        </a:graphic>
      </p:graphicFrame>
      <p:sp>
        <p:nvSpPr>
          <p:cNvPr id="122932" name="Rectangle 2"/>
          <p:cNvSpPr>
            <a:spLocks noChangeArrowheads="1"/>
          </p:cNvSpPr>
          <p:nvPr/>
        </p:nvSpPr>
        <p:spPr bwMode="auto">
          <a:xfrm>
            <a:off x="1807200" y="2790538"/>
            <a:ext cx="6013440" cy="103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 anchor="ctr">
            <a:spAutoFit/>
          </a:bodyPr>
          <a:lstStyle/>
          <a:p>
            <a:pPr algn="ctr"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u="sng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Section B</a:t>
            </a:r>
            <a:r>
              <a:rPr lang="en-US" altLang="en-US" sz="2200" b="1" u="sng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altLang="en-US" sz="22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Landholding details</a:t>
            </a:r>
            <a:r>
              <a:rPr lang="en-US" altLang="en-US" sz="110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n-US" altLang="en-US" sz="700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4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33122" y="1892358"/>
          <a:ext cx="5101920" cy="115671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98712"/>
                <a:gridCol w="4203208"/>
              </a:tblGrid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Cereals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Millets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Oilseeds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Pulses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Vegetables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</a:tr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9" marR="62219" marT="0" marB="0"/>
                </a:tc>
              </a:tr>
            </a:tbl>
          </a:graphicData>
        </a:graphic>
      </p:graphicFrame>
      <p:sp>
        <p:nvSpPr>
          <p:cNvPr id="123929" name="Rectangle 1"/>
          <p:cNvSpPr>
            <a:spLocks noChangeArrowheads="1"/>
          </p:cNvSpPr>
          <p:nvPr/>
        </p:nvSpPr>
        <p:spPr bwMode="auto">
          <a:xfrm>
            <a:off x="1828800" y="854975"/>
            <a:ext cx="6912000" cy="103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 anchor="ctr">
            <a:spAutoFit/>
          </a:bodyPr>
          <a:lstStyle/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Types of crop grown: (mention the names of the crop grown)</a:t>
            </a: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930" name="Rectangle 5"/>
          <p:cNvSpPr>
            <a:spLocks noChangeArrowheads="1"/>
          </p:cNvSpPr>
          <p:nvPr/>
        </p:nvSpPr>
        <p:spPr bwMode="auto">
          <a:xfrm>
            <a:off x="1461600" y="3221619"/>
            <a:ext cx="7050240" cy="205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9" rIns="82936" bIns="41469">
            <a:spAutoFit/>
          </a:bodyPr>
          <a:lstStyle/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14. Use of fertilizer: ________________________</a:t>
            </a: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15. Use of Pesticide: ________________________</a:t>
            </a: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16. Have they tried using Vermicompost ?    Yes/ No  </a:t>
            </a: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If yes for q.17: Is it used as regular practice -  	Yes/ No</a:t>
            </a: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If no, for q. 17:Would they try it when provided-Yes/ No</a:t>
            </a:r>
          </a:p>
          <a:p>
            <a:pPr defTabSz="4074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630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Content Placeholder 2"/>
          <p:cNvSpPr>
            <a:spLocks noGrp="1"/>
          </p:cNvSpPr>
          <p:nvPr>
            <p:ph idx="1"/>
          </p:nvPr>
        </p:nvSpPr>
        <p:spPr>
          <a:xfrm>
            <a:off x="1945440" y="871293"/>
            <a:ext cx="6635520" cy="397337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17. Support from Agency Needed:</a:t>
            </a:r>
          </a:p>
          <a:p>
            <a:pPr marL="0" indent="0"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1.Training:</a:t>
            </a:r>
          </a:p>
          <a:p>
            <a:pPr marL="0" indent="0"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2.Exposure:</a:t>
            </a:r>
          </a:p>
          <a:p>
            <a:pPr marL="0" indent="0"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3. Technology Adaptation:</a:t>
            </a:r>
          </a:p>
          <a:p>
            <a:pPr marL="0" indent="0"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4. Handholding support:</a:t>
            </a:r>
          </a:p>
          <a:p>
            <a:pPr marL="0" indent="0"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5. Financial Support through loan/ Schemes:</a:t>
            </a:r>
          </a:p>
          <a:p>
            <a:pPr marL="0" indent="0"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6. New Idea they would like to experiment:</a:t>
            </a:r>
          </a:p>
          <a:p>
            <a:pPr marL="0" indent="0">
              <a:buNone/>
            </a:pPr>
            <a:r>
              <a:rPr lang="en-US" altLang="en-US" sz="2200">
                <a:latin typeface="Times New Roman" pitchFamily="18" charset="0"/>
                <a:cs typeface="Times New Roman" pitchFamily="18" charset="0"/>
              </a:rPr>
              <a:t>7. Any other:</a:t>
            </a:r>
          </a:p>
        </p:txBody>
      </p:sp>
    </p:spTree>
    <p:extLst>
      <p:ext uri="{BB962C8B-B14F-4D97-AF65-F5344CB8AC3E}">
        <p14:creationId xmlns:p14="http://schemas.microsoft.com/office/powerpoint/2010/main" val="372003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Content Placeholder 2"/>
          <p:cNvSpPr>
            <a:spLocks noGrp="1"/>
          </p:cNvSpPr>
          <p:nvPr>
            <p:ph idx="1"/>
          </p:nvPr>
        </p:nvSpPr>
        <p:spPr>
          <a:xfrm>
            <a:off x="1876321" y="1700820"/>
            <a:ext cx="6734880" cy="255770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3. Perform basic accounting such calculating expenditure incurred, costing and pricing of produce .</a:t>
            </a:r>
          </a:p>
          <a:p>
            <a:pPr marL="0" indent="0">
              <a:buNone/>
            </a:pPr>
            <a:r>
              <a:rPr lang="en-US" altLang="en-US" sz="2500">
                <a:latin typeface="Times New Roman" pitchFamily="18" charset="0"/>
                <a:cs typeface="Times New Roman" pitchFamily="18" charset="0"/>
              </a:rPr>
              <a:t>4. Ensure that the cost of production, transportation and marketing are included in costing and pricing </a:t>
            </a:r>
          </a:p>
        </p:txBody>
      </p:sp>
    </p:spTree>
    <p:extLst>
      <p:ext uri="{BB962C8B-B14F-4D97-AF65-F5344CB8AC3E}">
        <p14:creationId xmlns:p14="http://schemas.microsoft.com/office/powerpoint/2010/main" val="39251091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MODULE 13 Undertake basic entrepreneurial activities for small enterprise </vt:lpstr>
      <vt:lpstr>Undertake basic entrepreneurial activities for small enterprise</vt:lpstr>
      <vt:lpstr>Questionnaire on Vermicompost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13 Undertake basic entrepreneurial activities for small enterprise </dc:title>
  <dc:creator>NILANJANA</dc:creator>
  <cp:lastModifiedBy>NILANJANA</cp:lastModifiedBy>
  <cp:revision>1</cp:revision>
  <dcterms:created xsi:type="dcterms:W3CDTF">2020-12-06T19:41:22Z</dcterms:created>
  <dcterms:modified xsi:type="dcterms:W3CDTF">2020-12-06T19:41:33Z</dcterms:modified>
</cp:coreProperties>
</file>