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a:t>Click to edit Master title style</a:t>
            </a:r>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a:t>Click to edit Master subtitle style</a:t>
            </a:r>
          </a:p>
        </p:txBody>
      </p:sp>
      <p:sp>
        <p:nvSpPr>
          <p:cNvPr id="4" name="Rectangle 4">
            <a:extLst>
              <a:ext uri="{FF2B5EF4-FFF2-40B4-BE49-F238E27FC236}"/>
            </a:extLst>
          </p:cNvPr>
          <p:cNvSpPr>
            <a:spLocks noGrp="1" noChangeArrowheads="1"/>
          </p:cNvSpPr>
          <p:nvPr>
            <p:ph type="dt" idx="10"/>
          </p:nvPr>
        </p:nvSpPr>
        <p:spPr>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6">
            <a:extLst>
              <a:ext uri="{FF2B5EF4-FFF2-40B4-BE49-F238E27FC236}"/>
            </a:extLst>
          </p:cNvPr>
          <p:cNvSpPr>
            <a:spLocks noGrp="1" noChangeArrowheads="1"/>
          </p:cNvSpPr>
          <p:nvPr>
            <p:ph type="sldNum" idx="12"/>
          </p:nvPr>
        </p:nvSpPr>
        <p:spPr>
          <a:ln/>
        </p:spPr>
        <p:txBody>
          <a:bodyPr/>
          <a:lstStyle>
            <a:lvl1pPr>
              <a:defRPr/>
            </a:lvl1pPr>
          </a:lstStyle>
          <a:p>
            <a:fld id="{0C587D78-0CD7-4919-AF18-99EFF7DC2CD5}" type="slidenum">
              <a:rPr lang="en-US" altLang="en-US"/>
              <a:pPr/>
              <a:t>‹#›</a:t>
            </a:fld>
            <a:endParaRPr lang="en-US" altLang="en-US"/>
          </a:p>
        </p:txBody>
      </p:sp>
    </p:spTree>
    <p:extLst>
      <p:ext uri="{BB962C8B-B14F-4D97-AF65-F5344CB8AC3E}">
        <p14:creationId xmlns:p14="http://schemas.microsoft.com/office/powerpoint/2010/main" val="2427606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idx="10"/>
          </p:nvPr>
        </p:nvSpPr>
        <p:spPr>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6">
            <a:extLst>
              <a:ext uri="{FF2B5EF4-FFF2-40B4-BE49-F238E27FC236}"/>
            </a:extLst>
          </p:cNvPr>
          <p:cNvSpPr>
            <a:spLocks noGrp="1" noChangeArrowheads="1"/>
          </p:cNvSpPr>
          <p:nvPr>
            <p:ph type="sldNum" idx="12"/>
          </p:nvPr>
        </p:nvSpPr>
        <p:spPr>
          <a:ln/>
        </p:spPr>
        <p:txBody>
          <a:bodyPr/>
          <a:lstStyle>
            <a:lvl1pPr>
              <a:defRPr/>
            </a:lvl1pPr>
          </a:lstStyle>
          <a:p>
            <a:fld id="{5386C3D2-56BD-47D0-BEFD-FF92EA37A576}" type="slidenum">
              <a:rPr lang="en-US" altLang="en-US"/>
              <a:pPr/>
              <a:t>‹#›</a:t>
            </a:fld>
            <a:endParaRPr lang="en-US" altLang="en-US"/>
          </a:p>
        </p:txBody>
      </p:sp>
    </p:spTree>
    <p:extLst>
      <p:ext uri="{BB962C8B-B14F-4D97-AF65-F5344CB8AC3E}">
        <p14:creationId xmlns:p14="http://schemas.microsoft.com/office/powerpoint/2010/main" val="3410463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440" y="273629"/>
            <a:ext cx="2054880" cy="53040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6480" y="273629"/>
            <a:ext cx="6030720" cy="53040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idx="10"/>
          </p:nvPr>
        </p:nvSpPr>
        <p:spPr>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6">
            <a:extLst>
              <a:ext uri="{FF2B5EF4-FFF2-40B4-BE49-F238E27FC236}"/>
            </a:extLst>
          </p:cNvPr>
          <p:cNvSpPr>
            <a:spLocks noGrp="1" noChangeArrowheads="1"/>
          </p:cNvSpPr>
          <p:nvPr>
            <p:ph type="sldNum" idx="12"/>
          </p:nvPr>
        </p:nvSpPr>
        <p:spPr>
          <a:ln/>
        </p:spPr>
        <p:txBody>
          <a:bodyPr/>
          <a:lstStyle>
            <a:lvl1pPr>
              <a:defRPr/>
            </a:lvl1pPr>
          </a:lstStyle>
          <a:p>
            <a:fld id="{B6F2EB3D-ED19-44A1-9B42-189396D839DC}" type="slidenum">
              <a:rPr lang="en-US" altLang="en-US"/>
              <a:pPr/>
              <a:t>‹#›</a:t>
            </a:fld>
            <a:endParaRPr lang="en-US" altLang="en-US"/>
          </a:p>
        </p:txBody>
      </p:sp>
    </p:spTree>
    <p:extLst>
      <p:ext uri="{BB962C8B-B14F-4D97-AF65-F5344CB8AC3E}">
        <p14:creationId xmlns:p14="http://schemas.microsoft.com/office/powerpoint/2010/main" val="338707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idx="10"/>
          </p:nvPr>
        </p:nvSpPr>
        <p:spPr>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6">
            <a:extLst>
              <a:ext uri="{FF2B5EF4-FFF2-40B4-BE49-F238E27FC236}"/>
            </a:extLst>
          </p:cNvPr>
          <p:cNvSpPr>
            <a:spLocks noGrp="1" noChangeArrowheads="1"/>
          </p:cNvSpPr>
          <p:nvPr>
            <p:ph type="sldNum" idx="12"/>
          </p:nvPr>
        </p:nvSpPr>
        <p:spPr>
          <a:ln/>
        </p:spPr>
        <p:txBody>
          <a:bodyPr/>
          <a:lstStyle>
            <a:lvl1pPr>
              <a:defRPr/>
            </a:lvl1pPr>
          </a:lstStyle>
          <a:p>
            <a:fld id="{CFD7F5D4-7395-4F55-B4C2-3418B4FC525F}" type="slidenum">
              <a:rPr lang="en-US" altLang="en-US"/>
              <a:pPr/>
              <a:t>‹#›</a:t>
            </a:fld>
            <a:endParaRPr lang="en-US" altLang="en-US"/>
          </a:p>
        </p:txBody>
      </p:sp>
    </p:spTree>
    <p:extLst>
      <p:ext uri="{BB962C8B-B14F-4D97-AF65-F5344CB8AC3E}">
        <p14:creationId xmlns:p14="http://schemas.microsoft.com/office/powerpoint/2010/main" val="2989291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a:t>Click to edit Master text styles</a:t>
            </a:r>
          </a:p>
        </p:txBody>
      </p:sp>
      <p:sp>
        <p:nvSpPr>
          <p:cNvPr id="4" name="Rectangle 4">
            <a:extLst>
              <a:ext uri="{FF2B5EF4-FFF2-40B4-BE49-F238E27FC236}"/>
            </a:extLst>
          </p:cNvPr>
          <p:cNvSpPr>
            <a:spLocks noGrp="1" noChangeArrowheads="1"/>
          </p:cNvSpPr>
          <p:nvPr>
            <p:ph type="dt" idx="10"/>
          </p:nvPr>
        </p:nvSpPr>
        <p:spPr>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6">
            <a:extLst>
              <a:ext uri="{FF2B5EF4-FFF2-40B4-BE49-F238E27FC236}"/>
            </a:extLst>
          </p:cNvPr>
          <p:cNvSpPr>
            <a:spLocks noGrp="1" noChangeArrowheads="1"/>
          </p:cNvSpPr>
          <p:nvPr>
            <p:ph type="sldNum" idx="12"/>
          </p:nvPr>
        </p:nvSpPr>
        <p:spPr>
          <a:ln/>
        </p:spPr>
        <p:txBody>
          <a:bodyPr/>
          <a:lstStyle>
            <a:lvl1pPr>
              <a:defRPr/>
            </a:lvl1pPr>
          </a:lstStyle>
          <a:p>
            <a:fld id="{19F4AEEE-BFD8-4BD6-9073-A57C43D0FBD7}" type="slidenum">
              <a:rPr lang="en-US" altLang="en-US"/>
              <a:pPr/>
              <a:t>‹#›</a:t>
            </a:fld>
            <a:endParaRPr lang="en-US" altLang="en-US"/>
          </a:p>
        </p:txBody>
      </p:sp>
    </p:spTree>
    <p:extLst>
      <p:ext uri="{BB962C8B-B14F-4D97-AF65-F5344CB8AC3E}">
        <p14:creationId xmlns:p14="http://schemas.microsoft.com/office/powerpoint/2010/main" val="1067706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6480" y="1604329"/>
            <a:ext cx="4042080" cy="397337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6800" y="1604329"/>
            <a:ext cx="4043520" cy="397337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extLst>
          </p:cNvPr>
          <p:cNvSpPr>
            <a:spLocks noGrp="1" noChangeArrowheads="1"/>
          </p:cNvSpPr>
          <p:nvPr>
            <p:ph type="dt" idx="10"/>
          </p:nvPr>
        </p:nvSpPr>
        <p:spPr>
          <a:ln/>
        </p:spPr>
        <p:txBody>
          <a:bodyPr/>
          <a:lstStyle>
            <a:lvl1pPr>
              <a:defRPr/>
            </a:lvl1pPr>
          </a:lstStyle>
          <a:p>
            <a:pPr>
              <a:defRPr/>
            </a:pPr>
            <a:endParaRPr lang="en-US"/>
          </a:p>
        </p:txBody>
      </p:sp>
      <p:sp>
        <p:nvSpPr>
          <p:cNvPr id="6" name="Rectangle 5">
            <a:extLst>
              <a:ext uri="{FF2B5EF4-FFF2-40B4-BE49-F238E27FC236}"/>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6">
            <a:extLst>
              <a:ext uri="{FF2B5EF4-FFF2-40B4-BE49-F238E27FC236}"/>
            </a:extLst>
          </p:cNvPr>
          <p:cNvSpPr>
            <a:spLocks noGrp="1" noChangeArrowheads="1"/>
          </p:cNvSpPr>
          <p:nvPr>
            <p:ph type="sldNum" idx="12"/>
          </p:nvPr>
        </p:nvSpPr>
        <p:spPr>
          <a:ln/>
        </p:spPr>
        <p:txBody>
          <a:bodyPr/>
          <a:lstStyle>
            <a:lvl1pPr>
              <a:defRPr/>
            </a:lvl1pPr>
          </a:lstStyle>
          <a:p>
            <a:fld id="{71495F06-AD9B-4EAC-B608-6E720AB944A7}" type="slidenum">
              <a:rPr lang="en-US" altLang="en-US"/>
              <a:pPr/>
              <a:t>‹#›</a:t>
            </a:fld>
            <a:endParaRPr lang="en-US" altLang="en-US"/>
          </a:p>
        </p:txBody>
      </p:sp>
    </p:spTree>
    <p:extLst>
      <p:ext uri="{BB962C8B-B14F-4D97-AF65-F5344CB8AC3E}">
        <p14:creationId xmlns:p14="http://schemas.microsoft.com/office/powerpoint/2010/main" val="1042605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extLst>
          </p:cNvPr>
          <p:cNvSpPr>
            <a:spLocks noGrp="1" noChangeArrowheads="1"/>
          </p:cNvSpPr>
          <p:nvPr>
            <p:ph type="dt" idx="10"/>
          </p:nvPr>
        </p:nvSpPr>
        <p:spPr>
          <a:ln/>
        </p:spPr>
        <p:txBody>
          <a:bodyPr/>
          <a:lstStyle>
            <a:lvl1pPr>
              <a:defRPr/>
            </a:lvl1pPr>
          </a:lstStyle>
          <a:p>
            <a:pPr>
              <a:defRPr/>
            </a:pPr>
            <a:endParaRPr lang="en-US"/>
          </a:p>
        </p:txBody>
      </p:sp>
      <p:sp>
        <p:nvSpPr>
          <p:cNvPr id="8" name="Rectangle 5">
            <a:extLst>
              <a:ext uri="{FF2B5EF4-FFF2-40B4-BE49-F238E27FC236}"/>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6">
            <a:extLst>
              <a:ext uri="{FF2B5EF4-FFF2-40B4-BE49-F238E27FC236}"/>
            </a:extLst>
          </p:cNvPr>
          <p:cNvSpPr>
            <a:spLocks noGrp="1" noChangeArrowheads="1"/>
          </p:cNvSpPr>
          <p:nvPr>
            <p:ph type="sldNum" idx="12"/>
          </p:nvPr>
        </p:nvSpPr>
        <p:spPr>
          <a:ln/>
        </p:spPr>
        <p:txBody>
          <a:bodyPr/>
          <a:lstStyle>
            <a:lvl1pPr>
              <a:defRPr/>
            </a:lvl1pPr>
          </a:lstStyle>
          <a:p>
            <a:fld id="{E16EBC03-EC23-4CC5-975B-CA38AA05BB79}" type="slidenum">
              <a:rPr lang="en-US" altLang="en-US"/>
              <a:pPr/>
              <a:t>‹#›</a:t>
            </a:fld>
            <a:endParaRPr lang="en-US" altLang="en-US"/>
          </a:p>
        </p:txBody>
      </p:sp>
    </p:spTree>
    <p:extLst>
      <p:ext uri="{BB962C8B-B14F-4D97-AF65-F5344CB8AC3E}">
        <p14:creationId xmlns:p14="http://schemas.microsoft.com/office/powerpoint/2010/main" val="3869452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extLst>
          </p:cNvPr>
          <p:cNvSpPr>
            <a:spLocks noGrp="1" noChangeArrowheads="1"/>
          </p:cNvSpPr>
          <p:nvPr>
            <p:ph type="dt" idx="10"/>
          </p:nvPr>
        </p:nvSpPr>
        <p:spPr>
          <a:ln/>
        </p:spPr>
        <p:txBody>
          <a:bodyPr/>
          <a:lstStyle>
            <a:lvl1pPr>
              <a:defRPr/>
            </a:lvl1pPr>
          </a:lstStyle>
          <a:p>
            <a:pPr>
              <a:defRPr/>
            </a:pPr>
            <a:endParaRPr lang="en-US"/>
          </a:p>
        </p:txBody>
      </p:sp>
      <p:sp>
        <p:nvSpPr>
          <p:cNvPr id="4" name="Rectangle 5">
            <a:extLst>
              <a:ext uri="{FF2B5EF4-FFF2-40B4-BE49-F238E27FC236}"/>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6">
            <a:extLst>
              <a:ext uri="{FF2B5EF4-FFF2-40B4-BE49-F238E27FC236}"/>
            </a:extLst>
          </p:cNvPr>
          <p:cNvSpPr>
            <a:spLocks noGrp="1" noChangeArrowheads="1"/>
          </p:cNvSpPr>
          <p:nvPr>
            <p:ph type="sldNum" idx="12"/>
          </p:nvPr>
        </p:nvSpPr>
        <p:spPr>
          <a:ln/>
        </p:spPr>
        <p:txBody>
          <a:bodyPr/>
          <a:lstStyle>
            <a:lvl1pPr>
              <a:defRPr/>
            </a:lvl1pPr>
          </a:lstStyle>
          <a:p>
            <a:fld id="{18CA6644-DC6A-4579-98C1-96EDF05E0C34}" type="slidenum">
              <a:rPr lang="en-US" altLang="en-US"/>
              <a:pPr/>
              <a:t>‹#›</a:t>
            </a:fld>
            <a:endParaRPr lang="en-US" altLang="en-US"/>
          </a:p>
        </p:txBody>
      </p:sp>
    </p:spTree>
    <p:extLst>
      <p:ext uri="{BB962C8B-B14F-4D97-AF65-F5344CB8AC3E}">
        <p14:creationId xmlns:p14="http://schemas.microsoft.com/office/powerpoint/2010/main" val="84591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extLst>
          </p:cNvPr>
          <p:cNvSpPr>
            <a:spLocks noGrp="1" noChangeArrowheads="1"/>
          </p:cNvSpPr>
          <p:nvPr>
            <p:ph type="dt" idx="10"/>
          </p:nvPr>
        </p:nvSpPr>
        <p:spPr>
          <a:ln/>
        </p:spPr>
        <p:txBody>
          <a:bodyPr/>
          <a:lstStyle>
            <a:lvl1pPr>
              <a:defRPr/>
            </a:lvl1pPr>
          </a:lstStyle>
          <a:p>
            <a:pPr>
              <a:defRPr/>
            </a:pPr>
            <a:endParaRPr lang="en-US"/>
          </a:p>
        </p:txBody>
      </p:sp>
      <p:sp>
        <p:nvSpPr>
          <p:cNvPr id="3" name="Rectangle 5">
            <a:extLst>
              <a:ext uri="{FF2B5EF4-FFF2-40B4-BE49-F238E27FC236}"/>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6">
            <a:extLst>
              <a:ext uri="{FF2B5EF4-FFF2-40B4-BE49-F238E27FC236}"/>
            </a:extLst>
          </p:cNvPr>
          <p:cNvSpPr>
            <a:spLocks noGrp="1" noChangeArrowheads="1"/>
          </p:cNvSpPr>
          <p:nvPr>
            <p:ph type="sldNum" idx="12"/>
          </p:nvPr>
        </p:nvSpPr>
        <p:spPr>
          <a:ln/>
        </p:spPr>
        <p:txBody>
          <a:bodyPr/>
          <a:lstStyle>
            <a:lvl1pPr>
              <a:defRPr/>
            </a:lvl1pPr>
          </a:lstStyle>
          <a:p>
            <a:fld id="{4320B616-59E0-4400-9269-4BCD34C48FA9}" type="slidenum">
              <a:rPr lang="en-US" altLang="en-US"/>
              <a:pPr/>
              <a:t>‹#›</a:t>
            </a:fld>
            <a:endParaRPr lang="en-US" altLang="en-US"/>
          </a:p>
        </p:txBody>
      </p:sp>
    </p:spTree>
    <p:extLst>
      <p:ext uri="{BB962C8B-B14F-4D97-AF65-F5344CB8AC3E}">
        <p14:creationId xmlns:p14="http://schemas.microsoft.com/office/powerpoint/2010/main" val="4224733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a:t>Click to edit Master text styles</a:t>
            </a:r>
          </a:p>
        </p:txBody>
      </p:sp>
      <p:sp>
        <p:nvSpPr>
          <p:cNvPr id="5" name="Rectangle 4">
            <a:extLst>
              <a:ext uri="{FF2B5EF4-FFF2-40B4-BE49-F238E27FC236}"/>
            </a:extLst>
          </p:cNvPr>
          <p:cNvSpPr>
            <a:spLocks noGrp="1" noChangeArrowheads="1"/>
          </p:cNvSpPr>
          <p:nvPr>
            <p:ph type="dt" idx="10"/>
          </p:nvPr>
        </p:nvSpPr>
        <p:spPr>
          <a:ln/>
        </p:spPr>
        <p:txBody>
          <a:bodyPr/>
          <a:lstStyle>
            <a:lvl1pPr>
              <a:defRPr/>
            </a:lvl1pPr>
          </a:lstStyle>
          <a:p>
            <a:pPr>
              <a:defRPr/>
            </a:pPr>
            <a:endParaRPr lang="en-US"/>
          </a:p>
        </p:txBody>
      </p:sp>
      <p:sp>
        <p:nvSpPr>
          <p:cNvPr id="6" name="Rectangle 5">
            <a:extLst>
              <a:ext uri="{FF2B5EF4-FFF2-40B4-BE49-F238E27FC236}"/>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6">
            <a:extLst>
              <a:ext uri="{FF2B5EF4-FFF2-40B4-BE49-F238E27FC236}"/>
            </a:extLst>
          </p:cNvPr>
          <p:cNvSpPr>
            <a:spLocks noGrp="1" noChangeArrowheads="1"/>
          </p:cNvSpPr>
          <p:nvPr>
            <p:ph type="sldNum" idx="12"/>
          </p:nvPr>
        </p:nvSpPr>
        <p:spPr>
          <a:ln/>
        </p:spPr>
        <p:txBody>
          <a:bodyPr/>
          <a:lstStyle>
            <a:lvl1pPr>
              <a:defRPr/>
            </a:lvl1pPr>
          </a:lstStyle>
          <a:p>
            <a:fld id="{A476F889-2C38-49BD-A8F4-AAF1596496D2}" type="slidenum">
              <a:rPr lang="en-US" altLang="en-US"/>
              <a:pPr/>
              <a:t>‹#›</a:t>
            </a:fld>
            <a:endParaRPr lang="en-US" altLang="en-US"/>
          </a:p>
        </p:txBody>
      </p:sp>
    </p:spTree>
    <p:extLst>
      <p:ext uri="{BB962C8B-B14F-4D97-AF65-F5344CB8AC3E}">
        <p14:creationId xmlns:p14="http://schemas.microsoft.com/office/powerpoint/2010/main" val="320616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endParaRPr lang="en-US" noProof="0"/>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a:t>Click to edit Master text styles</a:t>
            </a:r>
          </a:p>
        </p:txBody>
      </p:sp>
      <p:sp>
        <p:nvSpPr>
          <p:cNvPr id="5" name="Rectangle 4">
            <a:extLst>
              <a:ext uri="{FF2B5EF4-FFF2-40B4-BE49-F238E27FC236}"/>
            </a:extLst>
          </p:cNvPr>
          <p:cNvSpPr>
            <a:spLocks noGrp="1" noChangeArrowheads="1"/>
          </p:cNvSpPr>
          <p:nvPr>
            <p:ph type="dt" idx="10"/>
          </p:nvPr>
        </p:nvSpPr>
        <p:spPr>
          <a:ln/>
        </p:spPr>
        <p:txBody>
          <a:bodyPr/>
          <a:lstStyle>
            <a:lvl1pPr>
              <a:defRPr/>
            </a:lvl1pPr>
          </a:lstStyle>
          <a:p>
            <a:pPr>
              <a:defRPr/>
            </a:pPr>
            <a:endParaRPr lang="en-US"/>
          </a:p>
        </p:txBody>
      </p:sp>
      <p:sp>
        <p:nvSpPr>
          <p:cNvPr id="6" name="Rectangle 5">
            <a:extLst>
              <a:ext uri="{FF2B5EF4-FFF2-40B4-BE49-F238E27FC236}"/>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6">
            <a:extLst>
              <a:ext uri="{FF2B5EF4-FFF2-40B4-BE49-F238E27FC236}"/>
            </a:extLst>
          </p:cNvPr>
          <p:cNvSpPr>
            <a:spLocks noGrp="1" noChangeArrowheads="1"/>
          </p:cNvSpPr>
          <p:nvPr>
            <p:ph type="sldNum" idx="12"/>
          </p:nvPr>
        </p:nvSpPr>
        <p:spPr>
          <a:ln/>
        </p:spPr>
        <p:txBody>
          <a:bodyPr/>
          <a:lstStyle>
            <a:lvl1pPr>
              <a:defRPr/>
            </a:lvl1pPr>
          </a:lstStyle>
          <a:p>
            <a:fld id="{8C9320F9-694D-413B-B9F7-8CF4A855F3CC}" type="slidenum">
              <a:rPr lang="en-US" altLang="en-US"/>
              <a:pPr/>
              <a:t>‹#›</a:t>
            </a:fld>
            <a:endParaRPr lang="en-US" altLang="en-US"/>
          </a:p>
        </p:txBody>
      </p:sp>
    </p:spTree>
    <p:extLst>
      <p:ext uri="{BB962C8B-B14F-4D97-AF65-F5344CB8AC3E}">
        <p14:creationId xmlns:p14="http://schemas.microsoft.com/office/powerpoint/2010/main" val="1395458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7121" y="27364"/>
            <a:ext cx="889488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7" name="Rectangle 2"/>
          <p:cNvSpPr>
            <a:spLocks noGrp="1" noChangeArrowheads="1"/>
          </p:cNvSpPr>
          <p:nvPr>
            <p:ph type="title"/>
          </p:nvPr>
        </p:nvSpPr>
        <p:spPr bwMode="auto">
          <a:xfrm>
            <a:off x="456480" y="273629"/>
            <a:ext cx="8223840" cy="114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8" name="Rectangle 3"/>
          <p:cNvSpPr>
            <a:spLocks noGrp="1" noChangeArrowheads="1"/>
          </p:cNvSpPr>
          <p:nvPr>
            <p:ph type="body" idx="1"/>
          </p:nvPr>
        </p:nvSpPr>
        <p:spPr bwMode="auto">
          <a:xfrm>
            <a:off x="456480" y="1604329"/>
            <a:ext cx="8223840" cy="397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5798"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4">
            <a:extLst>
              <a:ext uri="{FF2B5EF4-FFF2-40B4-BE49-F238E27FC236}"/>
            </a:extLst>
          </p:cNvPr>
          <p:cNvSpPr>
            <a:spLocks noGrp="1" noChangeArrowheads="1"/>
          </p:cNvSpPr>
          <p:nvPr>
            <p:ph type="dt"/>
          </p:nvPr>
        </p:nvSpPr>
        <p:spPr bwMode="auto">
          <a:xfrm>
            <a:off x="3127680" y="6247376"/>
            <a:ext cx="2894400" cy="46805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itchFamily="16" charset="0"/>
                <a:ea typeface="DejaVu Sans" charset="0"/>
                <a:cs typeface="DejaVu Sans" charset="0"/>
              </a:defRPr>
            </a:lvl1pPr>
          </a:lstStyle>
          <a:p>
            <a:pPr defTabSz="407526" fontAlgn="base" hangingPunct="0">
              <a:spcBef>
                <a:spcPct val="0"/>
              </a:spcBef>
              <a:spcAft>
                <a:spcPct val="0"/>
              </a:spcAft>
              <a:defRPr/>
            </a:pPr>
            <a:endParaRPr lang="en-US"/>
          </a:p>
        </p:txBody>
      </p:sp>
      <p:sp>
        <p:nvSpPr>
          <p:cNvPr id="1029" name="Rectangle 5">
            <a:extLst>
              <a:ext uri="{FF2B5EF4-FFF2-40B4-BE49-F238E27FC236}"/>
            </a:extLst>
          </p:cNvPr>
          <p:cNvSpPr>
            <a:spLocks noGrp="1" noChangeArrowheads="1"/>
          </p:cNvSpPr>
          <p:nvPr>
            <p:ph type="ftr"/>
          </p:nvPr>
        </p:nvSpPr>
        <p:spPr bwMode="auto">
          <a:xfrm>
            <a:off x="6556321" y="6247376"/>
            <a:ext cx="2894400" cy="46805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eaLnBrk="1">
              <a:lnSpc>
                <a:spcPct val="93000"/>
              </a:lnSpc>
              <a:buClrTx/>
              <a:buSzPct val="100000"/>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itchFamily="16" charset="0"/>
                <a:ea typeface="DejaVu Sans" charset="0"/>
                <a:cs typeface="DejaVu Sans" charset="0"/>
              </a:defRPr>
            </a:lvl1pPr>
          </a:lstStyle>
          <a:p>
            <a:pPr defTabSz="407526" fontAlgn="base" hangingPunct="0">
              <a:spcBef>
                <a:spcPct val="0"/>
              </a:spcBef>
              <a:spcAft>
                <a:spcPct val="0"/>
              </a:spcAft>
              <a:defRPr/>
            </a:pPr>
            <a:endParaRPr lang="en-US"/>
          </a:p>
        </p:txBody>
      </p:sp>
      <p:sp>
        <p:nvSpPr>
          <p:cNvPr id="1030" name="Rectangle 6">
            <a:extLst>
              <a:ext uri="{FF2B5EF4-FFF2-40B4-BE49-F238E27FC236}"/>
            </a:extLst>
          </p:cNvPr>
          <p:cNvSpPr>
            <a:spLocks noGrp="1" noChangeArrowheads="1"/>
          </p:cNvSpPr>
          <p:nvPr>
            <p:ph type="sldNum"/>
          </p:nvPr>
        </p:nvSpPr>
        <p:spPr bwMode="auto">
          <a:xfrm>
            <a:off x="456480" y="6247376"/>
            <a:ext cx="2125440" cy="46805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eaLnBrk="1">
              <a:lnSpc>
                <a:spcPct val="93000"/>
              </a:lnSpc>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itchFamily="18" charset="0"/>
                <a:ea typeface="DejaVu Sans" charset="0"/>
                <a:cs typeface="DejaVu Sans" charset="0"/>
              </a:defRPr>
            </a:lvl1pPr>
          </a:lstStyle>
          <a:p>
            <a:pPr defTabSz="407526" fontAlgn="base" hangingPunct="0">
              <a:spcBef>
                <a:spcPct val="0"/>
              </a:spcBef>
              <a:spcAft>
                <a:spcPct val="0"/>
              </a:spcAft>
            </a:pPr>
            <a:fld id="{217485BB-0048-44B0-9F4C-9BE26160ED94}" type="slidenum">
              <a:rPr lang="en-US" altLang="en-US"/>
              <a:pPr defTabSz="407526" fontAlgn="base" hangingPunct="0">
                <a:spcBef>
                  <a:spcPct val="0"/>
                </a:spcBef>
                <a:spcAft>
                  <a:spcPct val="0"/>
                </a:spcAft>
              </a:pPr>
              <a:t>‹#›</a:t>
            </a:fld>
            <a:endParaRPr lang="en-US" altLang="en-US"/>
          </a:p>
        </p:txBody>
      </p:sp>
    </p:spTree>
    <p:extLst>
      <p:ext uri="{BB962C8B-B14F-4D97-AF65-F5344CB8AC3E}">
        <p14:creationId xmlns:p14="http://schemas.microsoft.com/office/powerpoint/2010/main" val="2101901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Noto Sans CJK SC Regular" charset="0"/>
          <a:cs typeface="Noto Sans CJK SC Regular" charset="0"/>
        </a:defRPr>
      </a:lvl2pPr>
      <a:lvl3pPr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Noto Sans CJK SC Regular" charset="0"/>
          <a:cs typeface="Noto Sans CJK SC Regular" charset="0"/>
        </a:defRPr>
      </a:lvl3pPr>
      <a:lvl4pPr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Noto Sans CJK SC Regular" charset="0"/>
          <a:cs typeface="Noto Sans CJK SC Regular" charset="0"/>
        </a:defRPr>
      </a:lvl4pPr>
      <a:lvl5pPr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Noto Sans CJK SC Regular" charset="0"/>
          <a:cs typeface="Noto Sans CJK SC Regular" charset="0"/>
        </a:defRPr>
      </a:lvl5pPr>
      <a:lvl6pPr marL="2280994" indent="-207363" algn="ctr" defTabSz="4075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Noto Sans CJK SC Regular" charset="0"/>
          <a:cs typeface="Noto Sans CJK SC Regular" charset="0"/>
        </a:defRPr>
      </a:lvl6pPr>
      <a:lvl7pPr marL="2695720" indent="-207363" algn="ctr" defTabSz="4075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Noto Sans CJK SC Regular" charset="0"/>
          <a:cs typeface="Noto Sans CJK SC Regular" charset="0"/>
        </a:defRPr>
      </a:lvl7pPr>
      <a:lvl8pPr marL="3110446" indent="-207363" algn="ctr" defTabSz="4075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Noto Sans CJK SC Regular" charset="0"/>
          <a:cs typeface="Noto Sans CJK SC Regular" charset="0"/>
        </a:defRPr>
      </a:lvl8pPr>
      <a:lvl9pPr marL="3525172" indent="-207363" algn="ctr" defTabSz="4075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Noto Sans CJK SC Regular" charset="0"/>
          <a:cs typeface="Noto Sans CJK SC Regular" charset="0"/>
        </a:defRPr>
      </a:lvl9pPr>
    </p:titleStyle>
    <p:bodyStyle>
      <a:lvl1pPr marL="311045" indent="-311045" algn="l" defTabSz="407526" rtl="0" eaLnBrk="0" fontAlgn="base" hangingPunct="0">
        <a:lnSpc>
          <a:spcPct val="93000"/>
        </a:lnSpc>
        <a:spcBef>
          <a:spcPts val="1293"/>
        </a:spcBef>
        <a:spcAft>
          <a:spcPct val="0"/>
        </a:spcAft>
        <a:buClr>
          <a:srgbClr val="000000"/>
        </a:buClr>
        <a:buSzPct val="100000"/>
        <a:buFont typeface="Times New Roman" panose="02020603050405020304" pitchFamily="18" charset="0"/>
        <a:buChar char="•"/>
        <a:defRPr sz="2900">
          <a:solidFill>
            <a:srgbClr val="000000"/>
          </a:solidFill>
          <a:latin typeface="+mn-lt"/>
          <a:ea typeface="+mn-ea"/>
          <a:cs typeface="+mn-cs"/>
        </a:defRPr>
      </a:lvl1pPr>
      <a:lvl2pPr marL="673930" indent="-259204" algn="l" defTabSz="407526" rtl="0" eaLnBrk="0" fontAlgn="base" hangingPunct="0">
        <a:lnSpc>
          <a:spcPct val="93000"/>
        </a:lnSpc>
        <a:spcBef>
          <a:spcPts val="1032"/>
        </a:spcBef>
        <a:spcAft>
          <a:spcPct val="0"/>
        </a:spcAft>
        <a:buClr>
          <a:srgbClr val="000000"/>
        </a:buClr>
        <a:buSzPct val="100000"/>
        <a:buFont typeface="Times New Roman" panose="02020603050405020304" pitchFamily="18" charset="0"/>
        <a:buChar char="–"/>
        <a:defRPr sz="2500">
          <a:solidFill>
            <a:srgbClr val="000000"/>
          </a:solidFill>
          <a:latin typeface="+mn-lt"/>
          <a:ea typeface="+mn-ea"/>
          <a:cs typeface="+mn-cs"/>
        </a:defRPr>
      </a:lvl2pPr>
      <a:lvl3pPr marL="1036815" indent="-207363" algn="l" defTabSz="407526" rtl="0" eaLnBrk="0" fontAlgn="base" hangingPunct="0">
        <a:lnSpc>
          <a:spcPct val="93000"/>
        </a:lnSpc>
        <a:spcBef>
          <a:spcPts val="771"/>
        </a:spcBef>
        <a:spcAft>
          <a:spcPct val="0"/>
        </a:spcAft>
        <a:buClr>
          <a:srgbClr val="000000"/>
        </a:buClr>
        <a:buSzPct val="100000"/>
        <a:buFont typeface="Times New Roman" panose="02020603050405020304" pitchFamily="18" charset="0"/>
        <a:buChar char="•"/>
        <a:defRPr sz="2200">
          <a:solidFill>
            <a:srgbClr val="000000"/>
          </a:solidFill>
          <a:latin typeface="+mn-lt"/>
          <a:ea typeface="+mn-ea"/>
          <a:cs typeface="+mn-cs"/>
        </a:defRPr>
      </a:lvl3pPr>
      <a:lvl4pPr marL="1451541" indent="-207363" algn="l" defTabSz="407526" rtl="0" eaLnBrk="0" fontAlgn="base" hangingPunct="0">
        <a:lnSpc>
          <a:spcPct val="93000"/>
        </a:lnSpc>
        <a:spcBef>
          <a:spcPts val="522"/>
        </a:spcBef>
        <a:spcAft>
          <a:spcPct val="0"/>
        </a:spcAft>
        <a:buClr>
          <a:srgbClr val="000000"/>
        </a:buClr>
        <a:buSzPct val="100000"/>
        <a:buFont typeface="Times New Roman" panose="02020603050405020304" pitchFamily="18" charset="0"/>
        <a:buChar char="–"/>
        <a:defRPr sz="1800">
          <a:solidFill>
            <a:srgbClr val="000000"/>
          </a:solidFill>
          <a:latin typeface="+mn-lt"/>
          <a:ea typeface="+mn-ea"/>
          <a:cs typeface="+mn-cs"/>
        </a:defRPr>
      </a:lvl4pPr>
      <a:lvl5pPr marL="1866268" indent="-207363" algn="l" defTabSz="407526" rtl="0" eaLnBrk="0" fontAlgn="base" hangingPunct="0">
        <a:lnSpc>
          <a:spcPct val="93000"/>
        </a:lnSpc>
        <a:spcBef>
          <a:spcPts val="261"/>
        </a:spcBef>
        <a:spcAft>
          <a:spcPct val="0"/>
        </a:spcAft>
        <a:buClr>
          <a:srgbClr val="000000"/>
        </a:buClr>
        <a:buSzPct val="100000"/>
        <a:buFont typeface="Times New Roman" panose="02020603050405020304" pitchFamily="18" charset="0"/>
        <a:buChar char="»"/>
        <a:defRPr sz="1800">
          <a:solidFill>
            <a:srgbClr val="000000"/>
          </a:solidFill>
          <a:latin typeface="+mn-lt"/>
          <a:ea typeface="+mn-ea"/>
          <a:cs typeface="+mn-cs"/>
        </a:defRPr>
      </a:lvl5pPr>
      <a:lvl6pPr marL="2280994" indent="-207363" algn="l" defTabSz="407526" rtl="0" fontAlgn="base" hangingPunct="0">
        <a:lnSpc>
          <a:spcPct val="93000"/>
        </a:lnSpc>
        <a:spcBef>
          <a:spcPts val="261"/>
        </a:spcBef>
        <a:spcAft>
          <a:spcPct val="0"/>
        </a:spcAft>
        <a:buClr>
          <a:srgbClr val="000000"/>
        </a:buClr>
        <a:buSzPct val="100000"/>
        <a:buFont typeface="Times New Roman" pitchFamily="16" charset="0"/>
        <a:defRPr sz="1800">
          <a:solidFill>
            <a:srgbClr val="000000"/>
          </a:solidFill>
          <a:latin typeface="+mn-lt"/>
          <a:ea typeface="+mn-ea"/>
          <a:cs typeface="+mn-cs"/>
        </a:defRPr>
      </a:lvl6pPr>
      <a:lvl7pPr marL="2695720" indent="-207363" algn="l" defTabSz="407526" rtl="0" fontAlgn="base" hangingPunct="0">
        <a:lnSpc>
          <a:spcPct val="93000"/>
        </a:lnSpc>
        <a:spcBef>
          <a:spcPts val="261"/>
        </a:spcBef>
        <a:spcAft>
          <a:spcPct val="0"/>
        </a:spcAft>
        <a:buClr>
          <a:srgbClr val="000000"/>
        </a:buClr>
        <a:buSzPct val="100000"/>
        <a:buFont typeface="Times New Roman" pitchFamily="16" charset="0"/>
        <a:defRPr sz="1800">
          <a:solidFill>
            <a:srgbClr val="000000"/>
          </a:solidFill>
          <a:latin typeface="+mn-lt"/>
          <a:ea typeface="+mn-ea"/>
          <a:cs typeface="+mn-cs"/>
        </a:defRPr>
      </a:lvl7pPr>
      <a:lvl8pPr marL="3110446" indent="-207363" algn="l" defTabSz="407526" rtl="0" fontAlgn="base" hangingPunct="0">
        <a:lnSpc>
          <a:spcPct val="93000"/>
        </a:lnSpc>
        <a:spcBef>
          <a:spcPts val="261"/>
        </a:spcBef>
        <a:spcAft>
          <a:spcPct val="0"/>
        </a:spcAft>
        <a:buClr>
          <a:srgbClr val="000000"/>
        </a:buClr>
        <a:buSzPct val="100000"/>
        <a:buFont typeface="Times New Roman" pitchFamily="16" charset="0"/>
        <a:defRPr sz="1800">
          <a:solidFill>
            <a:srgbClr val="000000"/>
          </a:solidFill>
          <a:latin typeface="+mn-lt"/>
          <a:ea typeface="+mn-ea"/>
          <a:cs typeface="+mn-cs"/>
        </a:defRPr>
      </a:lvl8pPr>
      <a:lvl9pPr marL="3525172" indent="-207363" algn="l" defTabSz="407526" rtl="0" fontAlgn="base" hangingPunct="0">
        <a:lnSpc>
          <a:spcPct val="93000"/>
        </a:lnSpc>
        <a:spcBef>
          <a:spcPts val="261"/>
        </a:spcBef>
        <a:spcAft>
          <a:spcPct val="0"/>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93922" y="2599473"/>
            <a:ext cx="8205120" cy="1167962"/>
          </a:xfrm>
        </p:spPr>
        <p:txBody>
          <a:bodyPr/>
          <a:lstStyle/>
          <a:p>
            <a:r>
              <a:rPr lang="en-US" altLang="en-US" b="1" smtClean="0">
                <a:latin typeface="Times New Roman" pitchFamily="18" charset="0"/>
                <a:cs typeface="Times New Roman" pitchFamily="18" charset="0"/>
              </a:rPr>
              <a:t>MODULE 2</a:t>
            </a:r>
            <a:br>
              <a:rPr lang="en-US" altLang="en-US" b="1" smtClean="0">
                <a:latin typeface="Times New Roman" pitchFamily="18" charset="0"/>
                <a:cs typeface="Times New Roman" pitchFamily="18" charset="0"/>
              </a:rPr>
            </a:br>
            <a:r>
              <a:rPr lang="en-US" altLang="en-US" b="1" smtClean="0">
                <a:latin typeface="Times New Roman" pitchFamily="18" charset="0"/>
                <a:cs typeface="Times New Roman" pitchFamily="18" charset="0"/>
              </a:rPr>
              <a:t>Biology of Earthworms</a:t>
            </a:r>
            <a:r>
              <a:rPr lang="en-US" altLang="en-US" smtClean="0"/>
              <a:t/>
            </a:r>
            <a:br>
              <a:rPr lang="en-US" altLang="en-US" smtClean="0"/>
            </a:br>
            <a:endParaRPr lang="en-US" altLang="en-US" smtClean="0"/>
          </a:p>
        </p:txBody>
      </p:sp>
    </p:spTree>
    <p:extLst>
      <p:ext uri="{BB962C8B-B14F-4D97-AF65-F5344CB8AC3E}">
        <p14:creationId xmlns:p14="http://schemas.microsoft.com/office/powerpoint/2010/main" val="2284330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a:xfrm>
            <a:off x="920160" y="1147801"/>
            <a:ext cx="8223840" cy="597662"/>
          </a:xfrm>
        </p:spPr>
        <p:txBody>
          <a:bodyPr/>
          <a:lstStyle/>
          <a:p>
            <a:r>
              <a:rPr lang="en-US" altLang="en-US" sz="2900">
                <a:latin typeface="Times New Roman" pitchFamily="18" charset="0"/>
                <a:cs typeface="Times New Roman" pitchFamily="18" charset="0"/>
              </a:rPr>
              <a:t>Digestive System</a:t>
            </a:r>
            <a:r>
              <a:rPr lang="en-US" altLang="en-US" smtClean="0"/>
              <a:t/>
            </a:r>
            <a:br>
              <a:rPr lang="en-US" altLang="en-US" smtClean="0"/>
            </a:br>
            <a:endParaRPr lang="en-US" altLang="en-US" smtClean="0"/>
          </a:p>
        </p:txBody>
      </p:sp>
      <p:sp>
        <p:nvSpPr>
          <p:cNvPr id="29699" name="Content Placeholder 2"/>
          <p:cNvSpPr>
            <a:spLocks noGrp="1" noChangeArrowheads="1"/>
          </p:cNvSpPr>
          <p:nvPr>
            <p:ph idx="1"/>
          </p:nvPr>
        </p:nvSpPr>
        <p:spPr>
          <a:xfrm>
            <a:off x="1807200" y="1975887"/>
            <a:ext cx="7008480" cy="2518825"/>
          </a:xfrm>
        </p:spPr>
        <p:txBody>
          <a:bodyPr/>
          <a:lstStyle/>
          <a:p>
            <a:r>
              <a:rPr lang="en-US" altLang="en-US" sz="2500">
                <a:latin typeface="Times New Roman" pitchFamily="18" charset="0"/>
                <a:cs typeface="Times New Roman" pitchFamily="18" charset="0"/>
              </a:rPr>
              <a:t>The alimentary canal is a long tube running from first to the last segment of the body.  The food of earthworms is the leaves and decaying organic matters which are mixed with soil. </a:t>
            </a:r>
          </a:p>
        </p:txBody>
      </p:sp>
    </p:spTree>
    <p:extLst>
      <p:ext uri="{BB962C8B-B14F-4D97-AF65-F5344CB8AC3E}">
        <p14:creationId xmlns:p14="http://schemas.microsoft.com/office/powerpoint/2010/main" val="1033151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noChangeArrowheads="1"/>
          </p:cNvSpPr>
          <p:nvPr>
            <p:ph idx="1"/>
          </p:nvPr>
        </p:nvSpPr>
        <p:spPr>
          <a:xfrm>
            <a:off x="1876321" y="1562564"/>
            <a:ext cx="6804000" cy="4015142"/>
          </a:xfrm>
        </p:spPr>
        <p:txBody>
          <a:bodyPr/>
          <a:lstStyle/>
          <a:p>
            <a:pPr>
              <a:buFont typeface="Wingdings" pitchFamily="2" charset="2"/>
              <a:buChar char="§"/>
            </a:pPr>
            <a:r>
              <a:rPr lang="en-US" altLang="en-US" smtClean="0">
                <a:latin typeface="Times New Roman" pitchFamily="18" charset="0"/>
                <a:cs typeface="Times New Roman" pitchFamily="18" charset="0"/>
              </a:rPr>
              <a:t>According to the diet, the parts of the alimentary canal and their secretion differ from other organisms. </a:t>
            </a:r>
          </a:p>
          <a:p>
            <a:pPr>
              <a:buFont typeface="Wingdings" pitchFamily="2" charset="2"/>
              <a:buChar char="§"/>
            </a:pPr>
            <a:r>
              <a:rPr lang="en-US" altLang="en-US" smtClean="0">
                <a:latin typeface="Times New Roman" pitchFamily="18" charset="0"/>
                <a:cs typeface="Times New Roman" pitchFamily="18" charset="0"/>
              </a:rPr>
              <a:t>The alimentary canal begins at the mouth (buccal or oral cavity) (1-3 segments), passes through the pharynx, esophagus (5-7 segments), muscular gizzards (8-9 segments), stomach (9-14 segments), intestines, and finally ends at the anus</a:t>
            </a:r>
            <a:endParaRPr lang="en-IN" altLang="en-US" smtClean="0"/>
          </a:p>
        </p:txBody>
      </p:sp>
    </p:spTree>
    <p:extLst>
      <p:ext uri="{BB962C8B-B14F-4D97-AF65-F5344CB8AC3E}">
        <p14:creationId xmlns:p14="http://schemas.microsoft.com/office/powerpoint/2010/main" val="937453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noChangeArrowheads="1"/>
          </p:cNvSpPr>
          <p:nvPr>
            <p:ph idx="1"/>
          </p:nvPr>
        </p:nvSpPr>
        <p:spPr>
          <a:xfrm>
            <a:off x="1876320" y="1355183"/>
            <a:ext cx="7050240" cy="4153396"/>
          </a:xfrm>
        </p:spPr>
        <p:txBody>
          <a:bodyPr/>
          <a:lstStyle/>
          <a:p>
            <a:pPr>
              <a:buFont typeface="Wingdings" pitchFamily="2" charset="2"/>
              <a:buChar char="§"/>
            </a:pPr>
            <a:r>
              <a:rPr lang="en-US" altLang="en-US" sz="2500">
                <a:latin typeface="Times New Roman" pitchFamily="18" charset="0"/>
                <a:cs typeface="Times New Roman" pitchFamily="18" charset="0"/>
              </a:rPr>
              <a:t>The food particles get digested gradually as they travel through various compartments of the alimentary canal.</a:t>
            </a:r>
          </a:p>
          <a:p>
            <a:pPr>
              <a:buFont typeface="Wingdings" pitchFamily="2" charset="2"/>
              <a:buChar char="§"/>
            </a:pPr>
            <a:r>
              <a:rPr lang="en-US" altLang="en-US" sz="2500">
                <a:latin typeface="Times New Roman" pitchFamily="18" charset="0"/>
                <a:cs typeface="Times New Roman" pitchFamily="18" charset="0"/>
              </a:rPr>
              <a:t>The muscular gizzards grind the soil particles and other matters and at the stomach, the humic acid of the hummus gets neutralized by the calciferous glands present in them. </a:t>
            </a:r>
          </a:p>
          <a:p>
            <a:pPr>
              <a:buFont typeface="Wingdings" pitchFamily="2" charset="2"/>
              <a:buChar char="§"/>
            </a:pPr>
            <a:r>
              <a:rPr lang="en-US" altLang="en-US" sz="2500">
                <a:latin typeface="Times New Roman" pitchFamily="18" charset="0"/>
                <a:cs typeface="Times New Roman" pitchFamily="18" charset="0"/>
              </a:rPr>
              <a:t>The typhlosole (26-35segments) present in the intestine increases the surface area for absorption</a:t>
            </a:r>
            <a:r>
              <a:rPr lang="en-US" altLang="en-US" smtClean="0"/>
              <a:t>.</a:t>
            </a:r>
          </a:p>
          <a:p>
            <a:endParaRPr lang="en-US" altLang="en-US" smtClean="0"/>
          </a:p>
        </p:txBody>
      </p:sp>
    </p:spTree>
    <p:extLst>
      <p:ext uri="{BB962C8B-B14F-4D97-AF65-F5344CB8AC3E}">
        <p14:creationId xmlns:p14="http://schemas.microsoft.com/office/powerpoint/2010/main" val="2417015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a:xfrm>
            <a:off x="2982242" y="663910"/>
            <a:ext cx="3424320" cy="1081553"/>
          </a:xfrm>
        </p:spPr>
        <p:txBody>
          <a:bodyPr/>
          <a:lstStyle/>
          <a:p>
            <a:r>
              <a:rPr lang="en-US" altLang="en-US" sz="2900">
                <a:latin typeface="Times New Roman" pitchFamily="18" charset="0"/>
                <a:cs typeface="Times New Roman" pitchFamily="18" charset="0"/>
              </a:rPr>
              <a:t>Circulatory System</a:t>
            </a:r>
            <a:r>
              <a:rPr lang="en-US" altLang="en-US" smtClean="0">
                <a:latin typeface="Times New Roman" pitchFamily="18" charset="0"/>
                <a:cs typeface="Times New Roman" pitchFamily="18" charset="0"/>
              </a:rPr>
              <a:t/>
            </a:r>
            <a:br>
              <a:rPr lang="en-US" altLang="en-US" smtClean="0">
                <a:latin typeface="Times New Roman" pitchFamily="18" charset="0"/>
                <a:cs typeface="Times New Roman" pitchFamily="18" charset="0"/>
              </a:rPr>
            </a:br>
            <a:endParaRPr lang="en-US" altLang="en-US" smtClean="0"/>
          </a:p>
        </p:txBody>
      </p:sp>
      <p:sp>
        <p:nvSpPr>
          <p:cNvPr id="28675" name="Content Placeholder 2">
            <a:extLst>
              <a:ext uri="{FF2B5EF4-FFF2-40B4-BE49-F238E27FC236}"/>
            </a:extLst>
          </p:cNvPr>
          <p:cNvSpPr>
            <a:spLocks noGrp="1"/>
          </p:cNvSpPr>
          <p:nvPr>
            <p:ph idx="1"/>
          </p:nvPr>
        </p:nvSpPr>
        <p:spPr>
          <a:xfrm>
            <a:off x="1876321" y="2322964"/>
            <a:ext cx="6873120" cy="2073818"/>
          </a:xfrm>
        </p:spPr>
        <p:txBody>
          <a:bodyPr/>
          <a:lstStyle/>
          <a:p>
            <a:pPr marL="0" indent="0">
              <a:buNone/>
              <a:defRPr/>
            </a:pPr>
            <a:r>
              <a:rPr lang="en-US" sz="2500" dirty="0">
                <a:latin typeface="Times New Roman" panose="02020603050405020304" pitchFamily="18" charset="0"/>
                <a:cs typeface="Times New Roman" panose="02020603050405020304" pitchFamily="18" charset="0"/>
              </a:rPr>
              <a:t>Earthworms have a closed </a:t>
            </a:r>
            <a:r>
              <a:rPr lang="en-US" sz="2500" dirty="0">
                <a:solidFill>
                  <a:schemeClr val="tx1"/>
                </a:solidFill>
                <a:latin typeface="Times New Roman" panose="02020603050405020304" pitchFamily="18" charset="0"/>
                <a:cs typeface="Times New Roman" panose="02020603050405020304" pitchFamily="18" charset="0"/>
              </a:rPr>
              <a:t>circulatory system,</a:t>
            </a:r>
            <a:r>
              <a:rPr lang="en-US" sz="2500" dirty="0">
                <a:latin typeface="Times New Roman" panose="02020603050405020304" pitchFamily="18" charset="0"/>
                <a:cs typeface="Times New Roman" panose="02020603050405020304" pitchFamily="18" charset="0"/>
              </a:rPr>
              <a:t> constituting a heart, blood vessels, and capillaries. The segments 4-6 consist of blood glands that help in the production of blood cells and hemoglobin.</a:t>
            </a:r>
          </a:p>
          <a:p>
            <a:pPr>
              <a:defRPr/>
            </a:pPr>
            <a:endParaRPr lang="en-US" altLang="en-US" dirty="0"/>
          </a:p>
        </p:txBody>
      </p:sp>
    </p:spTree>
    <p:extLst>
      <p:ext uri="{BB962C8B-B14F-4D97-AF65-F5344CB8AC3E}">
        <p14:creationId xmlns:p14="http://schemas.microsoft.com/office/powerpoint/2010/main" val="992801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noChangeArrowheads="1"/>
          </p:cNvSpPr>
          <p:nvPr>
            <p:ph type="title"/>
          </p:nvPr>
        </p:nvSpPr>
        <p:spPr>
          <a:xfrm>
            <a:off x="1776962" y="1216928"/>
            <a:ext cx="6426720" cy="735917"/>
          </a:xfrm>
        </p:spPr>
        <p:txBody>
          <a:bodyPr/>
          <a:lstStyle/>
          <a:p>
            <a:r>
              <a:rPr lang="en-US" altLang="en-US" sz="2500">
                <a:latin typeface="Times New Roman" pitchFamily="18" charset="0"/>
                <a:cs typeface="Times New Roman" pitchFamily="18" charset="0"/>
              </a:rPr>
              <a:t>Respiratory System</a:t>
            </a:r>
            <a:r>
              <a:rPr lang="en-US" altLang="en-US" smtClean="0"/>
              <a:t/>
            </a:r>
            <a:br>
              <a:rPr lang="en-US" altLang="en-US" smtClean="0"/>
            </a:br>
            <a:endParaRPr lang="en-US" altLang="en-US" smtClean="0"/>
          </a:p>
        </p:txBody>
      </p:sp>
      <p:sp>
        <p:nvSpPr>
          <p:cNvPr id="29699" name="Content Placeholder 2">
            <a:extLst>
              <a:ext uri="{FF2B5EF4-FFF2-40B4-BE49-F238E27FC236}"/>
            </a:extLst>
          </p:cNvPr>
          <p:cNvSpPr>
            <a:spLocks noGrp="1"/>
          </p:cNvSpPr>
          <p:nvPr>
            <p:ph idx="1"/>
          </p:nvPr>
        </p:nvSpPr>
        <p:spPr>
          <a:xfrm>
            <a:off x="1795680" y="2253837"/>
            <a:ext cx="6912000" cy="1659054"/>
          </a:xfrm>
        </p:spPr>
        <p:txBody>
          <a:bodyPr/>
          <a:lstStyle/>
          <a:p>
            <a:pPr marL="0" indent="0">
              <a:buNone/>
              <a:defRPr/>
            </a:pPr>
            <a:r>
              <a:rPr lang="en-US" sz="2500" dirty="0">
                <a:latin typeface="Times New Roman" panose="02020603050405020304" pitchFamily="18" charset="0"/>
                <a:cs typeface="Times New Roman" panose="02020603050405020304" pitchFamily="18" charset="0"/>
              </a:rPr>
              <a:t>Earthworms lack a well-developed structure for respiration. They respire through their moist skin by diffusion.</a:t>
            </a:r>
          </a:p>
          <a:p>
            <a:pPr>
              <a:defRPr/>
            </a:pPr>
            <a:endParaRPr lang="en-US" altLang="en-US" dirty="0"/>
          </a:p>
        </p:txBody>
      </p:sp>
    </p:spTree>
    <p:extLst>
      <p:ext uri="{BB962C8B-B14F-4D97-AF65-F5344CB8AC3E}">
        <p14:creationId xmlns:p14="http://schemas.microsoft.com/office/powerpoint/2010/main" val="1016114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noChangeArrowheads="1"/>
          </p:cNvSpPr>
          <p:nvPr>
            <p:ph type="title"/>
          </p:nvPr>
        </p:nvSpPr>
        <p:spPr>
          <a:xfrm>
            <a:off x="1895040" y="871292"/>
            <a:ext cx="5352480" cy="612064"/>
          </a:xfrm>
        </p:spPr>
        <p:txBody>
          <a:bodyPr/>
          <a:lstStyle/>
          <a:p>
            <a:r>
              <a:rPr lang="en-US" altLang="en-US" sz="2500">
                <a:latin typeface="Times New Roman" pitchFamily="18" charset="0"/>
                <a:cs typeface="Times New Roman" pitchFamily="18" charset="0"/>
              </a:rPr>
              <a:t>Excretory System</a:t>
            </a:r>
            <a:r>
              <a:rPr lang="en-US" altLang="en-US" smtClean="0"/>
              <a:t/>
            </a:r>
            <a:br>
              <a:rPr lang="en-US" altLang="en-US" smtClean="0"/>
            </a:br>
            <a:endParaRPr lang="en-IN" altLang="en-US" smtClean="0"/>
          </a:p>
        </p:txBody>
      </p:sp>
      <p:sp>
        <p:nvSpPr>
          <p:cNvPr id="34819" name="Content Placeholder 2"/>
          <p:cNvSpPr>
            <a:spLocks noGrp="1" noChangeArrowheads="1"/>
          </p:cNvSpPr>
          <p:nvPr>
            <p:ph idx="1"/>
          </p:nvPr>
        </p:nvSpPr>
        <p:spPr>
          <a:xfrm>
            <a:off x="1895042" y="1562564"/>
            <a:ext cx="6755040" cy="4285890"/>
          </a:xfrm>
        </p:spPr>
        <p:txBody>
          <a:bodyPr/>
          <a:lstStyle/>
          <a:p>
            <a:r>
              <a:rPr lang="en-US" altLang="en-US" sz="2500">
                <a:latin typeface="Times New Roman" pitchFamily="18" charset="0"/>
                <a:cs typeface="Times New Roman" pitchFamily="18" charset="0"/>
              </a:rPr>
              <a:t>Nephridium is coiled tubules that regulate the volume and composition of the body fluids and thus, act as the excretory organ in earthworms. Nephridia are arranged in three segments- septal (15-last segments), integumentary (3-last segments) and pharyngeal nephridia (4-6 segments). </a:t>
            </a:r>
          </a:p>
          <a:p>
            <a:r>
              <a:rPr lang="en-US" altLang="en-US" sz="2500">
                <a:latin typeface="Times New Roman" pitchFamily="18" charset="0"/>
                <a:cs typeface="Times New Roman" pitchFamily="18" charset="0"/>
              </a:rPr>
              <a:t>A funnel that is connected to nephridia delivers wastes and excess fluid and is excreted out via the digestive tube.</a:t>
            </a:r>
          </a:p>
          <a:p>
            <a:endParaRPr lang="en-IN" altLang="en-US" smtClean="0"/>
          </a:p>
        </p:txBody>
      </p:sp>
    </p:spTree>
    <p:extLst>
      <p:ext uri="{BB962C8B-B14F-4D97-AF65-F5344CB8AC3E}">
        <p14:creationId xmlns:p14="http://schemas.microsoft.com/office/powerpoint/2010/main" val="2461442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a:xfrm>
            <a:off x="2291041" y="1118999"/>
            <a:ext cx="5421600" cy="888573"/>
          </a:xfrm>
        </p:spPr>
        <p:txBody>
          <a:bodyPr/>
          <a:lstStyle/>
          <a:p>
            <a:r>
              <a:rPr lang="en-US" altLang="en-US" sz="2500">
                <a:latin typeface="Times New Roman" pitchFamily="18" charset="0"/>
                <a:cs typeface="Times New Roman" pitchFamily="18" charset="0"/>
              </a:rPr>
              <a:t>Nervous System</a:t>
            </a:r>
            <a:r>
              <a:rPr lang="en-US" altLang="en-US" smtClean="0"/>
              <a:t/>
            </a:r>
            <a:br>
              <a:rPr lang="en-US" altLang="en-US" smtClean="0"/>
            </a:br>
            <a:endParaRPr lang="en-IN" altLang="en-US" smtClean="0"/>
          </a:p>
        </p:txBody>
      </p:sp>
      <p:sp>
        <p:nvSpPr>
          <p:cNvPr id="35843" name="Content Placeholder 2"/>
          <p:cNvSpPr>
            <a:spLocks noGrp="1" noChangeArrowheads="1"/>
          </p:cNvSpPr>
          <p:nvPr>
            <p:ph idx="1"/>
          </p:nvPr>
        </p:nvSpPr>
        <p:spPr>
          <a:xfrm>
            <a:off x="1807201" y="2115582"/>
            <a:ext cx="6804000" cy="3179854"/>
          </a:xfrm>
        </p:spPr>
        <p:txBody>
          <a:bodyPr/>
          <a:lstStyle/>
          <a:p>
            <a:pPr>
              <a:buFont typeface="Wingdings" pitchFamily="2" charset="2"/>
              <a:buChar char="§"/>
            </a:pPr>
            <a:r>
              <a:rPr lang="en-US" altLang="en-US" sz="2500">
                <a:latin typeface="Times New Roman" pitchFamily="18" charset="0"/>
                <a:cs typeface="Times New Roman" pitchFamily="18" charset="0"/>
              </a:rPr>
              <a:t>The sensory input and muscular responses are controlled by the ganglia which are arranged segment-wise in the organism. </a:t>
            </a:r>
          </a:p>
          <a:p>
            <a:pPr>
              <a:buFont typeface="Wingdings" pitchFamily="2" charset="2"/>
              <a:buChar char="§"/>
            </a:pPr>
            <a:r>
              <a:rPr lang="en-US" altLang="en-US" sz="2500">
                <a:latin typeface="Times New Roman" pitchFamily="18" charset="0"/>
                <a:cs typeface="Times New Roman" pitchFamily="18" charset="0"/>
              </a:rPr>
              <a:t>These ganglia, on the paired nerve cord, make up the nervous system of the earthworms</a:t>
            </a:r>
          </a:p>
          <a:p>
            <a:endParaRPr lang="en-IN" altLang="en-US" smtClean="0"/>
          </a:p>
        </p:txBody>
      </p:sp>
    </p:spTree>
    <p:extLst>
      <p:ext uri="{BB962C8B-B14F-4D97-AF65-F5344CB8AC3E}">
        <p14:creationId xmlns:p14="http://schemas.microsoft.com/office/powerpoint/2010/main" val="3790575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noChangeArrowheads="1"/>
          </p:cNvSpPr>
          <p:nvPr>
            <p:ph type="title"/>
          </p:nvPr>
        </p:nvSpPr>
        <p:spPr>
          <a:xfrm>
            <a:off x="1738081" y="1147801"/>
            <a:ext cx="6527520" cy="612064"/>
          </a:xfrm>
        </p:spPr>
        <p:txBody>
          <a:bodyPr/>
          <a:lstStyle/>
          <a:p>
            <a:r>
              <a:rPr lang="en-US" altLang="en-US" sz="2900">
                <a:latin typeface="Times New Roman" pitchFamily="18" charset="0"/>
                <a:cs typeface="Times New Roman" pitchFamily="18" charset="0"/>
              </a:rPr>
              <a:t>Sensory System</a:t>
            </a:r>
            <a:r>
              <a:rPr lang="en-US" altLang="en-US" smtClean="0"/>
              <a:t/>
            </a:r>
            <a:br>
              <a:rPr lang="en-US" altLang="en-US" smtClean="0"/>
            </a:br>
            <a:endParaRPr lang="en-IN" altLang="en-US" smtClean="0"/>
          </a:p>
        </p:txBody>
      </p:sp>
      <p:sp>
        <p:nvSpPr>
          <p:cNvPr id="3" name="Content Placeholder 2">
            <a:extLst>
              <a:ext uri="{FF2B5EF4-FFF2-40B4-BE49-F238E27FC236}"/>
            </a:extLst>
          </p:cNvPr>
          <p:cNvSpPr>
            <a:spLocks noGrp="1"/>
          </p:cNvSpPr>
          <p:nvPr>
            <p:ph idx="1"/>
          </p:nvPr>
        </p:nvSpPr>
        <p:spPr>
          <a:xfrm>
            <a:off x="1902241" y="2011892"/>
            <a:ext cx="6804000" cy="3318108"/>
          </a:xfrm>
        </p:spPr>
        <p:txBody>
          <a:bodyPr/>
          <a:lstStyle/>
          <a:p>
            <a:pPr marL="0" indent="0">
              <a:buNone/>
              <a:defRPr/>
            </a:pPr>
            <a:r>
              <a:rPr lang="en-US" sz="2500" dirty="0">
                <a:latin typeface="Times New Roman" panose="02020603050405020304" pitchFamily="18" charset="0"/>
                <a:cs typeface="Times New Roman" panose="02020603050405020304" pitchFamily="18" charset="0"/>
              </a:rPr>
              <a:t>Although earthworms lack eyes they have specialized receptor cells to recognize the changes around them.</a:t>
            </a:r>
          </a:p>
          <a:p>
            <a:pPr>
              <a:defRPr/>
            </a:pPr>
            <a:r>
              <a:rPr lang="en-US" sz="2500" dirty="0">
                <a:latin typeface="Times New Roman" panose="02020603050405020304" pitchFamily="18" charset="0"/>
                <a:cs typeface="Times New Roman" panose="02020603050405020304" pitchFamily="18" charset="0"/>
              </a:rPr>
              <a:t>Specialized sensory organs and chemoreceptors help them to respond to stimuli perfectly. </a:t>
            </a:r>
          </a:p>
          <a:p>
            <a:pPr>
              <a:defRPr/>
            </a:pPr>
            <a:r>
              <a:rPr lang="en-US" sz="2500" dirty="0">
                <a:latin typeface="Times New Roman" panose="02020603050405020304" pitchFamily="18" charset="0"/>
                <a:cs typeface="Times New Roman" panose="02020603050405020304" pitchFamily="18" charset="0"/>
              </a:rPr>
              <a:t>The sensory system of the earthworms is present in the anterior portion of the body.</a:t>
            </a:r>
          </a:p>
          <a:p>
            <a:pPr>
              <a:defRPr/>
            </a:pPr>
            <a:endParaRPr lang="en-IN" dirty="0"/>
          </a:p>
        </p:txBody>
      </p:sp>
    </p:spTree>
    <p:extLst>
      <p:ext uri="{BB962C8B-B14F-4D97-AF65-F5344CB8AC3E}">
        <p14:creationId xmlns:p14="http://schemas.microsoft.com/office/powerpoint/2010/main" val="3720494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noChangeArrowheads="1"/>
          </p:cNvSpPr>
          <p:nvPr>
            <p:ph type="title"/>
          </p:nvPr>
        </p:nvSpPr>
        <p:spPr>
          <a:xfrm>
            <a:off x="2705762" y="1009547"/>
            <a:ext cx="5221440" cy="597662"/>
          </a:xfrm>
        </p:spPr>
        <p:txBody>
          <a:bodyPr/>
          <a:lstStyle/>
          <a:p>
            <a:r>
              <a:rPr lang="en-US" altLang="en-US" sz="2500">
                <a:latin typeface="Times New Roman" pitchFamily="18" charset="0"/>
                <a:cs typeface="Times New Roman" pitchFamily="18" charset="0"/>
              </a:rPr>
              <a:t>Reproductive System</a:t>
            </a:r>
            <a:r>
              <a:rPr lang="en-US" altLang="en-US" smtClean="0"/>
              <a:t/>
            </a:r>
            <a:br>
              <a:rPr lang="en-US" altLang="en-US" smtClean="0"/>
            </a:br>
            <a:endParaRPr lang="en-IN" altLang="en-US" smtClean="0"/>
          </a:p>
        </p:txBody>
      </p:sp>
      <p:sp>
        <p:nvSpPr>
          <p:cNvPr id="37891" name="Content Placeholder 2"/>
          <p:cNvSpPr>
            <a:spLocks noGrp="1" noChangeArrowheads="1"/>
          </p:cNvSpPr>
          <p:nvPr>
            <p:ph idx="1"/>
          </p:nvPr>
        </p:nvSpPr>
        <p:spPr>
          <a:xfrm>
            <a:off x="1807202" y="1769948"/>
            <a:ext cx="6834240" cy="2927827"/>
          </a:xfrm>
        </p:spPr>
        <p:txBody>
          <a:bodyPr/>
          <a:lstStyle/>
          <a:p>
            <a:r>
              <a:rPr lang="en-US" altLang="en-US" sz="2500">
                <a:latin typeface="Times New Roman" pitchFamily="18" charset="0"/>
                <a:cs typeface="Times New Roman" pitchFamily="18" charset="0"/>
              </a:rPr>
              <a:t>Earthworms are bisexual. Hence, each individual carries both male and female reproductive systems in them.</a:t>
            </a:r>
          </a:p>
          <a:p>
            <a:r>
              <a:rPr lang="en-US" altLang="en-US" sz="2500">
                <a:latin typeface="Times New Roman" pitchFamily="18" charset="0"/>
                <a:cs typeface="Times New Roman" pitchFamily="18" charset="0"/>
              </a:rPr>
              <a:t>The male reproductive system consists of two pairs of testes (10-11 segments), vasa deferentia (till 18</a:t>
            </a:r>
            <a:r>
              <a:rPr lang="en-US" altLang="en-US" sz="2500" baseline="30000">
                <a:latin typeface="Times New Roman" pitchFamily="18" charset="0"/>
                <a:cs typeface="Times New Roman" pitchFamily="18" charset="0"/>
              </a:rPr>
              <a:t>th</a:t>
            </a:r>
            <a:r>
              <a:rPr lang="en-US" altLang="en-US" sz="2500">
                <a:latin typeface="Times New Roman" pitchFamily="18" charset="0"/>
                <a:cs typeface="Times New Roman" pitchFamily="18" charset="0"/>
              </a:rPr>
              <a:t>segment), and two pairs of accessory glands (17</a:t>
            </a:r>
            <a:r>
              <a:rPr lang="en-US" altLang="en-US" sz="2500" baseline="30000">
                <a:latin typeface="Times New Roman" pitchFamily="18" charset="0"/>
                <a:cs typeface="Times New Roman" pitchFamily="18" charset="0"/>
              </a:rPr>
              <a:t>th</a:t>
            </a:r>
            <a:r>
              <a:rPr lang="en-US" altLang="en-US" sz="2500">
                <a:latin typeface="Times New Roman" pitchFamily="18" charset="0"/>
                <a:cs typeface="Times New Roman" pitchFamily="18" charset="0"/>
              </a:rPr>
              <a:t> and 19</a:t>
            </a:r>
            <a:r>
              <a:rPr lang="en-US" altLang="en-US" sz="2500" baseline="30000">
                <a:latin typeface="Times New Roman" pitchFamily="18" charset="0"/>
                <a:cs typeface="Times New Roman" pitchFamily="18" charset="0"/>
              </a:rPr>
              <a:t>th</a:t>
            </a:r>
            <a:r>
              <a:rPr lang="en-US" altLang="en-US" sz="2500">
                <a:latin typeface="Times New Roman" pitchFamily="18" charset="0"/>
                <a:cs typeface="Times New Roman" pitchFamily="18" charset="0"/>
              </a:rPr>
              <a:t> segments). </a:t>
            </a:r>
            <a:br>
              <a:rPr lang="en-US" altLang="en-US" sz="2500">
                <a:latin typeface="Times New Roman" pitchFamily="18" charset="0"/>
                <a:cs typeface="Times New Roman" pitchFamily="18" charset="0"/>
              </a:rPr>
            </a:br>
            <a:endParaRPr lang="en-IN" altLang="en-US" sz="2500">
              <a:latin typeface="Times New Roman" pitchFamily="18" charset="0"/>
              <a:cs typeface="Times New Roman" pitchFamily="18" charset="0"/>
            </a:endParaRPr>
          </a:p>
        </p:txBody>
      </p:sp>
    </p:spTree>
    <p:extLst>
      <p:ext uri="{BB962C8B-B14F-4D97-AF65-F5344CB8AC3E}">
        <p14:creationId xmlns:p14="http://schemas.microsoft.com/office/powerpoint/2010/main" val="778530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noChangeArrowheads="1"/>
          </p:cNvSpPr>
          <p:nvPr>
            <p:ph idx="1"/>
          </p:nvPr>
        </p:nvSpPr>
        <p:spPr>
          <a:xfrm>
            <a:off x="1807201" y="2253838"/>
            <a:ext cx="6873120" cy="3663745"/>
          </a:xfrm>
        </p:spPr>
        <p:txBody>
          <a:bodyPr/>
          <a:lstStyle/>
          <a:p>
            <a:r>
              <a:rPr lang="en-US" altLang="en-US" sz="2500">
                <a:latin typeface="Times New Roman" pitchFamily="18" charset="0"/>
                <a:cs typeface="Times New Roman" pitchFamily="18" charset="0"/>
              </a:rPr>
              <a:t>The prostate and spermatic ducts open by a pair of male genital pores (18</a:t>
            </a:r>
            <a:r>
              <a:rPr lang="en-US" altLang="en-US" sz="2500" baseline="30000">
                <a:latin typeface="Times New Roman" pitchFamily="18" charset="0"/>
                <a:cs typeface="Times New Roman" pitchFamily="18" charset="0"/>
              </a:rPr>
              <a:t>th</a:t>
            </a:r>
            <a:r>
              <a:rPr lang="en-US" altLang="en-US" sz="2500">
                <a:latin typeface="Times New Roman" pitchFamily="18" charset="0"/>
                <a:cs typeface="Times New Roman" pitchFamily="18" charset="0"/>
              </a:rPr>
              <a:t> segment). The spermatozoa are stored in the four pairs of spermathecae (6-9 segments).</a:t>
            </a:r>
          </a:p>
          <a:p>
            <a:endParaRPr lang="en-IN" altLang="en-US" smtClean="0"/>
          </a:p>
        </p:txBody>
      </p:sp>
    </p:spTree>
    <p:extLst>
      <p:ext uri="{BB962C8B-B14F-4D97-AF65-F5344CB8AC3E}">
        <p14:creationId xmlns:p14="http://schemas.microsoft.com/office/powerpoint/2010/main" val="1702049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a:xfrm>
            <a:off x="2982242" y="733037"/>
            <a:ext cx="4599360" cy="805044"/>
          </a:xfrm>
        </p:spPr>
        <p:txBody>
          <a:bodyPr/>
          <a:lstStyle/>
          <a:p>
            <a:r>
              <a:rPr lang="en-US" altLang="en-US" sz="2500">
                <a:latin typeface="Times New Roman" pitchFamily="18" charset="0"/>
                <a:cs typeface="Times New Roman" pitchFamily="18" charset="0"/>
              </a:rPr>
              <a:t>Biology </a:t>
            </a:r>
          </a:p>
        </p:txBody>
      </p:sp>
      <p:sp>
        <p:nvSpPr>
          <p:cNvPr id="21507" name="Content Placeholder 2"/>
          <p:cNvSpPr>
            <a:spLocks noGrp="1" noChangeArrowheads="1"/>
          </p:cNvSpPr>
          <p:nvPr>
            <p:ph idx="1"/>
          </p:nvPr>
        </p:nvSpPr>
        <p:spPr>
          <a:xfrm>
            <a:off x="1807200" y="2046455"/>
            <a:ext cx="6773760" cy="1935563"/>
          </a:xfrm>
        </p:spPr>
        <p:txBody>
          <a:bodyPr/>
          <a:lstStyle/>
          <a:p>
            <a:r>
              <a:rPr lang="en-US" altLang="en-US" sz="2500">
                <a:latin typeface="Times New Roman" pitchFamily="18" charset="0"/>
                <a:cs typeface="Times New Roman" pitchFamily="18" charset="0"/>
              </a:rPr>
              <a:t>Biology is the study of living organisms, divided into many specialized fields that cover their morphology, physiology, anatomy, behavior, origin, and distribution.</a:t>
            </a:r>
          </a:p>
        </p:txBody>
      </p:sp>
    </p:spTree>
    <p:extLst>
      <p:ext uri="{BB962C8B-B14F-4D97-AF65-F5344CB8AC3E}">
        <p14:creationId xmlns:p14="http://schemas.microsoft.com/office/powerpoint/2010/main" val="662450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noChangeArrowheads="1"/>
          </p:cNvSpPr>
          <p:nvPr>
            <p:ph idx="1"/>
          </p:nvPr>
        </p:nvSpPr>
        <p:spPr>
          <a:xfrm>
            <a:off x="1738080" y="2115582"/>
            <a:ext cx="6773760" cy="3387236"/>
          </a:xfrm>
        </p:spPr>
        <p:txBody>
          <a:bodyPr/>
          <a:lstStyle/>
          <a:p>
            <a:r>
              <a:rPr lang="en-US" altLang="en-US" sz="2500">
                <a:latin typeface="Times New Roman" pitchFamily="18" charset="0"/>
                <a:cs typeface="Times New Roman" pitchFamily="18" charset="0"/>
              </a:rPr>
              <a:t>The female reproductive system consists of one pair of ovaries and oviduct. Ovaries open into an ovarian funnel running below the ovaries and join the oviduct and open at female genital pore (14</a:t>
            </a:r>
            <a:r>
              <a:rPr lang="en-US" altLang="en-US" sz="2500" baseline="30000">
                <a:latin typeface="Times New Roman" pitchFamily="18" charset="0"/>
                <a:cs typeface="Times New Roman" pitchFamily="18" charset="0"/>
              </a:rPr>
              <a:t>th</a:t>
            </a:r>
            <a:r>
              <a:rPr lang="en-US" altLang="en-US" sz="2500">
                <a:latin typeface="Times New Roman" pitchFamily="18" charset="0"/>
                <a:cs typeface="Times New Roman" pitchFamily="18" charset="0"/>
              </a:rPr>
              <a:t>segment).</a:t>
            </a:r>
          </a:p>
          <a:p>
            <a:endParaRPr lang="en-IN" altLang="en-US" smtClean="0"/>
          </a:p>
        </p:txBody>
      </p:sp>
    </p:spTree>
    <p:extLst>
      <p:ext uri="{BB962C8B-B14F-4D97-AF65-F5344CB8AC3E}">
        <p14:creationId xmlns:p14="http://schemas.microsoft.com/office/powerpoint/2010/main" val="3190611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07202" y="1286056"/>
            <a:ext cx="6886080" cy="4977163"/>
          </a:xfrm>
        </p:spPr>
      </p:pic>
    </p:spTree>
    <p:extLst>
      <p:ext uri="{BB962C8B-B14F-4D97-AF65-F5344CB8AC3E}">
        <p14:creationId xmlns:p14="http://schemas.microsoft.com/office/powerpoint/2010/main" val="2098688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noChangeArrowheads="1"/>
          </p:cNvSpPr>
          <p:nvPr>
            <p:ph idx="1"/>
          </p:nvPr>
        </p:nvSpPr>
        <p:spPr>
          <a:xfrm>
            <a:off x="1876321" y="2184710"/>
            <a:ext cx="6873120" cy="2004690"/>
          </a:xfrm>
        </p:spPr>
        <p:txBody>
          <a:bodyPr/>
          <a:lstStyle/>
          <a:p>
            <a:pPr marL="0" indent="0">
              <a:buNone/>
            </a:pPr>
            <a:r>
              <a:rPr lang="en-US" altLang="en-US" sz="2500">
                <a:latin typeface="Times New Roman" pitchFamily="18" charset="0"/>
                <a:cs typeface="Times New Roman" pitchFamily="18" charset="0"/>
              </a:rPr>
              <a:t>During copulation, two earthworms exchange their sperms. Then, the collected sperm and egg and the nutritive fluids are deposited in the cocoon, which is later deposited into the soil.</a:t>
            </a:r>
          </a:p>
          <a:p>
            <a:pPr marL="0" indent="0">
              <a:buNone/>
            </a:pPr>
            <a:r>
              <a:rPr lang="en-US" altLang="en-US" smtClean="0"/>
              <a:t/>
            </a:r>
            <a:br>
              <a:rPr lang="en-US" altLang="en-US" smtClean="0"/>
            </a:br>
            <a:endParaRPr lang="en-IN" altLang="en-US" smtClean="0"/>
          </a:p>
        </p:txBody>
      </p:sp>
    </p:spTree>
    <p:extLst>
      <p:ext uri="{BB962C8B-B14F-4D97-AF65-F5344CB8AC3E}">
        <p14:creationId xmlns:p14="http://schemas.microsoft.com/office/powerpoint/2010/main" val="3568505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noChangeArrowheads="1"/>
          </p:cNvSpPr>
          <p:nvPr>
            <p:ph type="title"/>
          </p:nvPr>
        </p:nvSpPr>
        <p:spPr>
          <a:xfrm>
            <a:off x="2429282" y="727277"/>
            <a:ext cx="5083200" cy="553018"/>
          </a:xfrm>
        </p:spPr>
        <p:txBody>
          <a:bodyPr/>
          <a:lstStyle/>
          <a:p>
            <a:r>
              <a:rPr lang="en-US" altLang="en-US" sz="2500">
                <a:latin typeface="Times New Roman" pitchFamily="18" charset="0"/>
                <a:cs typeface="Times New Roman" pitchFamily="18" charset="0"/>
              </a:rPr>
              <a:t>Earthworm multiplication</a:t>
            </a:r>
            <a:r>
              <a:rPr lang="en-IN" altLang="en-US" smtClean="0"/>
              <a:t/>
            </a:r>
            <a:br>
              <a:rPr lang="en-IN" altLang="en-US" smtClean="0"/>
            </a:br>
            <a:endParaRPr lang="en-IN" altLang="en-US" smtClean="0"/>
          </a:p>
        </p:txBody>
      </p:sp>
      <p:sp>
        <p:nvSpPr>
          <p:cNvPr id="41987" name="Content Placeholder 2">
            <a:extLst>
              <a:ext uri="{FF2B5EF4-FFF2-40B4-BE49-F238E27FC236}"/>
            </a:extLst>
          </p:cNvPr>
          <p:cNvSpPr>
            <a:spLocks noGrp="1" noChangeArrowheads="1"/>
          </p:cNvSpPr>
          <p:nvPr>
            <p:ph idx="1"/>
          </p:nvPr>
        </p:nvSpPr>
        <p:spPr>
          <a:xfrm>
            <a:off x="1945441" y="1947084"/>
            <a:ext cx="6873120" cy="2795334"/>
          </a:xfrm>
        </p:spPr>
        <p:txBody>
          <a:bodyPr/>
          <a:lstStyle/>
          <a:p>
            <a:pPr marL="0" indent="0">
              <a:buNone/>
              <a:defRPr/>
            </a:pPr>
            <a:r>
              <a:rPr lang="en-IN" sz="2500" b="1" dirty="0">
                <a:latin typeface="Times New Roman" panose="02020603050405020304" pitchFamily="18" charset="0"/>
                <a:cs typeface="Times New Roman" panose="02020603050405020304" pitchFamily="18" charset="0"/>
              </a:rPr>
              <a:t>Cocoons</a:t>
            </a:r>
            <a:br>
              <a:rPr lang="en-IN" sz="2500" b="1" dirty="0">
                <a:latin typeface="Times New Roman" panose="02020603050405020304" pitchFamily="18" charset="0"/>
                <a:cs typeface="Times New Roman" panose="02020603050405020304" pitchFamily="18" charset="0"/>
              </a:rPr>
            </a:br>
            <a:r>
              <a:rPr lang="en-IN" sz="2500" dirty="0">
                <a:latin typeface="Times New Roman" panose="02020603050405020304" pitchFamily="18" charset="0"/>
                <a:cs typeface="Times New Roman" panose="02020603050405020304" pitchFamily="18" charset="0"/>
              </a:rPr>
              <a:t>A cocoon is the small, yellow, lemon-shaped object that is produced by red wiggler mating. According to C.A. Edwards and P.J. Bohlen in Biology and Ecology of Earthworms, red wigglers can produce as many as 198 cocoons per year.</a:t>
            </a:r>
          </a:p>
          <a:p>
            <a:pPr marL="0" indent="0">
              <a:buNone/>
              <a:defRPr/>
            </a:pPr>
            <a:endParaRPr lang="en-IN" sz="2500" dirty="0">
              <a:latin typeface="Times New Roman" panose="02020603050405020304" pitchFamily="18" charset="0"/>
              <a:cs typeface="Times New Roman" panose="02020603050405020304" pitchFamily="18" charset="0"/>
            </a:endParaRPr>
          </a:p>
          <a:p>
            <a:pPr>
              <a:defRPr/>
            </a:pPr>
            <a:endParaRPr lang="en-IN" altLang="en-US" dirty="0"/>
          </a:p>
        </p:txBody>
      </p:sp>
    </p:spTree>
    <p:extLst>
      <p:ext uri="{BB962C8B-B14F-4D97-AF65-F5344CB8AC3E}">
        <p14:creationId xmlns:p14="http://schemas.microsoft.com/office/powerpoint/2010/main" val="672504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noChangeArrowheads="1"/>
          </p:cNvSpPr>
          <p:nvPr>
            <p:ph idx="1"/>
          </p:nvPr>
        </p:nvSpPr>
        <p:spPr>
          <a:xfrm>
            <a:off x="1738081" y="1769946"/>
            <a:ext cx="6942240" cy="3807760"/>
          </a:xfrm>
        </p:spPr>
        <p:txBody>
          <a:bodyPr/>
          <a:lstStyle/>
          <a:p>
            <a:r>
              <a:rPr lang="en-IN" altLang="en-US" sz="2500">
                <a:latin typeface="Times New Roman" pitchFamily="18" charset="0"/>
                <a:cs typeface="Times New Roman" pitchFamily="18" charset="0"/>
              </a:rPr>
              <a:t>Gestation occurs over a period of 11 weeks. The cocoon is hardened mucus and, like a bird egg, contains all the necessary nutrients for the development of the hatchlings. Each cocoon contains between two and twenty potential hatchlings. On average, three will emerge</a:t>
            </a:r>
            <a:endParaRPr lang="en-IN" altLang="en-US" sz="2500"/>
          </a:p>
        </p:txBody>
      </p:sp>
    </p:spTree>
    <p:extLst>
      <p:ext uri="{BB962C8B-B14F-4D97-AF65-F5344CB8AC3E}">
        <p14:creationId xmlns:p14="http://schemas.microsoft.com/office/powerpoint/2010/main" val="2471594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noChangeArrowheads="1"/>
          </p:cNvSpPr>
          <p:nvPr>
            <p:ph idx="1"/>
          </p:nvPr>
        </p:nvSpPr>
        <p:spPr>
          <a:xfrm>
            <a:off x="1945441" y="1216928"/>
            <a:ext cx="6734880" cy="4360778"/>
          </a:xfrm>
        </p:spPr>
        <p:txBody>
          <a:bodyPr/>
          <a:lstStyle/>
          <a:p>
            <a:r>
              <a:rPr lang="en-IN" altLang="en-US" sz="2500">
                <a:latin typeface="Times New Roman" pitchFamily="18" charset="0"/>
                <a:cs typeface="Times New Roman" pitchFamily="18" charset="0"/>
              </a:rPr>
              <a:t>Climate conditions directly offset cocoon production; for example, when there is too little moisture, the worms will cease reproduction.</a:t>
            </a:r>
          </a:p>
          <a:p>
            <a:r>
              <a:rPr lang="en-IN" altLang="en-US" sz="2500">
                <a:latin typeface="Times New Roman" pitchFamily="18" charset="0"/>
                <a:cs typeface="Times New Roman" pitchFamily="18" charset="0"/>
              </a:rPr>
              <a:t>Peak production occurs when ambient ground and air temperatures are between 65º-85ºF (18º-27ºC) and the environmental moisture content within the bin is between 80-90%. </a:t>
            </a:r>
          </a:p>
          <a:p>
            <a:r>
              <a:rPr lang="en-IN" altLang="en-US" sz="2500">
                <a:latin typeface="Times New Roman" pitchFamily="18" charset="0"/>
                <a:cs typeface="Times New Roman" pitchFamily="18" charset="0"/>
              </a:rPr>
              <a:t>That means moist to the touch but not dripping (like a wrung-out sponge).</a:t>
            </a:r>
          </a:p>
          <a:p>
            <a:endParaRPr lang="en-IN" altLang="en-US" smtClean="0"/>
          </a:p>
        </p:txBody>
      </p:sp>
    </p:spTree>
    <p:extLst>
      <p:ext uri="{BB962C8B-B14F-4D97-AF65-F5344CB8AC3E}">
        <p14:creationId xmlns:p14="http://schemas.microsoft.com/office/powerpoint/2010/main" val="1296244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a:extLst>
              <a:ext uri="{FF2B5EF4-FFF2-40B4-BE49-F238E27FC236}"/>
            </a:extLst>
          </p:cNvPr>
          <p:cNvSpPr>
            <a:spLocks noGrp="1" noChangeArrowheads="1"/>
          </p:cNvSpPr>
          <p:nvPr>
            <p:ph idx="1"/>
          </p:nvPr>
        </p:nvSpPr>
        <p:spPr>
          <a:xfrm>
            <a:off x="2083680" y="1977328"/>
            <a:ext cx="6566400" cy="2626836"/>
          </a:xfrm>
        </p:spPr>
        <p:txBody>
          <a:bodyPr/>
          <a:lstStyle/>
          <a:p>
            <a:pPr>
              <a:defRPr/>
            </a:pPr>
            <a:r>
              <a:rPr lang="en-IN" sz="2500" dirty="0">
                <a:latin typeface="Times New Roman" panose="02020603050405020304" pitchFamily="18" charset="0"/>
                <a:cs typeface="Times New Roman" panose="02020603050405020304" pitchFamily="18" charset="0"/>
              </a:rPr>
              <a:t>When environmental conditions are not appropriate for survival, the cocoons will lie dormant awaiting more favourable conditions. Cocoons have been known to survive for up to three years under extremely dry conditions without being adversely affected.</a:t>
            </a:r>
          </a:p>
          <a:p>
            <a:pPr marL="0" indent="0">
              <a:buNone/>
              <a:defRPr/>
            </a:pPr>
            <a:endParaRPr lang="en-IN" altLang="en-US" dirty="0"/>
          </a:p>
        </p:txBody>
      </p:sp>
    </p:spTree>
    <p:extLst>
      <p:ext uri="{BB962C8B-B14F-4D97-AF65-F5344CB8AC3E}">
        <p14:creationId xmlns:p14="http://schemas.microsoft.com/office/powerpoint/2010/main" val="462963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noChangeArrowheads="1"/>
          </p:cNvSpPr>
          <p:nvPr>
            <p:ph type="title"/>
          </p:nvPr>
        </p:nvSpPr>
        <p:spPr>
          <a:xfrm>
            <a:off x="770400" y="318274"/>
            <a:ext cx="8223840" cy="1140600"/>
          </a:xfrm>
        </p:spPr>
        <p:txBody>
          <a:bodyPr/>
          <a:lstStyle/>
          <a:p>
            <a:r>
              <a:rPr lang="en-IN" altLang="en-US" sz="2500">
                <a:latin typeface="Times New Roman" pitchFamily="18" charset="0"/>
                <a:cs typeface="Times New Roman" pitchFamily="18" charset="0"/>
              </a:rPr>
              <a:t>Hatchlings</a:t>
            </a:r>
          </a:p>
        </p:txBody>
      </p:sp>
      <p:sp>
        <p:nvSpPr>
          <p:cNvPr id="45059" name="Content Placeholder 2">
            <a:extLst>
              <a:ext uri="{FF2B5EF4-FFF2-40B4-BE49-F238E27FC236}"/>
            </a:extLst>
          </p:cNvPr>
          <p:cNvSpPr>
            <a:spLocks noGrp="1" noChangeArrowheads="1"/>
          </p:cNvSpPr>
          <p:nvPr>
            <p:ph idx="1"/>
          </p:nvPr>
        </p:nvSpPr>
        <p:spPr>
          <a:xfrm>
            <a:off x="1807201" y="1769946"/>
            <a:ext cx="6873120" cy="3456363"/>
          </a:xfrm>
        </p:spPr>
        <p:txBody>
          <a:bodyPr/>
          <a:lstStyle/>
          <a:p>
            <a:pPr>
              <a:buFont typeface="Wingdings" panose="05000000000000000000" pitchFamily="2" charset="2"/>
              <a:buChar char="§"/>
              <a:defRPr/>
            </a:pPr>
            <a:r>
              <a:rPr lang="en-IN" sz="2500" dirty="0">
                <a:latin typeface="Times New Roman" panose="02020603050405020304" pitchFamily="18" charset="0"/>
                <a:cs typeface="Times New Roman" panose="02020603050405020304" pitchFamily="18" charset="0"/>
              </a:rPr>
              <a:t>It takes five to 11 weeks for the cocoon to mature and hatch.</a:t>
            </a:r>
          </a:p>
          <a:p>
            <a:pPr>
              <a:buFont typeface="Wingdings" panose="05000000000000000000" pitchFamily="2" charset="2"/>
              <a:buChar char="§"/>
              <a:defRPr/>
            </a:pPr>
            <a:r>
              <a:rPr lang="en-IN" sz="2500" dirty="0">
                <a:latin typeface="Times New Roman" panose="02020603050405020304" pitchFamily="18" charset="0"/>
                <a:cs typeface="Times New Roman" panose="02020603050405020304" pitchFamily="18" charset="0"/>
              </a:rPr>
              <a:t>The newly hatched worms first appear as tiny white, thread-like creatures. </a:t>
            </a:r>
          </a:p>
          <a:p>
            <a:pPr>
              <a:buFont typeface="Wingdings" panose="05000000000000000000" pitchFamily="2" charset="2"/>
              <a:buChar char="§"/>
              <a:defRPr/>
            </a:pPr>
            <a:r>
              <a:rPr lang="en-IN" sz="2500" dirty="0">
                <a:latin typeface="Times New Roman" panose="02020603050405020304" pitchFamily="18" charset="0"/>
                <a:cs typeface="Times New Roman" panose="02020603050405020304" pitchFamily="18" charset="0"/>
              </a:rPr>
              <a:t>In approximately eight hours they gain their haemoglobin and change colour from white to pale pink to brick red.</a:t>
            </a:r>
          </a:p>
          <a:p>
            <a:pPr marL="0" indent="0">
              <a:buNone/>
              <a:defRPr/>
            </a:pPr>
            <a:endParaRPr lang="en-IN" dirty="0"/>
          </a:p>
          <a:p>
            <a:pPr>
              <a:defRPr/>
            </a:pPr>
            <a:endParaRPr lang="en-IN" altLang="en-US" dirty="0"/>
          </a:p>
        </p:txBody>
      </p:sp>
    </p:spTree>
    <p:extLst>
      <p:ext uri="{BB962C8B-B14F-4D97-AF65-F5344CB8AC3E}">
        <p14:creationId xmlns:p14="http://schemas.microsoft.com/office/powerpoint/2010/main" val="3540104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noChangeArrowheads="1"/>
          </p:cNvSpPr>
          <p:nvPr>
            <p:ph idx="1"/>
          </p:nvPr>
        </p:nvSpPr>
        <p:spPr>
          <a:xfrm>
            <a:off x="1945441" y="1700819"/>
            <a:ext cx="6734880" cy="3041599"/>
          </a:xfrm>
        </p:spPr>
        <p:txBody>
          <a:bodyPr/>
          <a:lstStyle/>
          <a:p>
            <a:r>
              <a:rPr lang="en-IN" altLang="en-US" sz="2500">
                <a:latin typeface="Times New Roman" pitchFamily="18" charset="0"/>
                <a:cs typeface="Times New Roman" pitchFamily="18" charset="0"/>
              </a:rPr>
              <a:t>Depending on bin conditions, temperature and moisture, hatchlings can take from 53 to 75 days to become sexually mature — two to two and one-half months.</a:t>
            </a:r>
          </a:p>
          <a:p>
            <a:r>
              <a:rPr lang="en-IN" altLang="en-US" sz="2500">
                <a:latin typeface="Times New Roman" pitchFamily="18" charset="0"/>
                <a:cs typeface="Times New Roman" pitchFamily="18" charset="0"/>
              </a:rPr>
              <a:t> The complete generational cycle from one adult worm to the next is anywhere from three to five months</a:t>
            </a:r>
          </a:p>
        </p:txBody>
      </p:sp>
    </p:spTree>
    <p:extLst>
      <p:ext uri="{BB962C8B-B14F-4D97-AF65-F5344CB8AC3E}">
        <p14:creationId xmlns:p14="http://schemas.microsoft.com/office/powerpoint/2010/main" val="1532963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noChangeArrowheads="1"/>
          </p:cNvSpPr>
          <p:nvPr>
            <p:ph type="title"/>
          </p:nvPr>
        </p:nvSpPr>
        <p:spPr>
          <a:xfrm>
            <a:off x="1936801" y="802165"/>
            <a:ext cx="6251040" cy="735917"/>
          </a:xfrm>
        </p:spPr>
        <p:txBody>
          <a:bodyPr/>
          <a:lstStyle/>
          <a:p>
            <a:r>
              <a:rPr lang="en-IN" altLang="en-US" sz="2500">
                <a:latin typeface="Times New Roman" pitchFamily="18" charset="0"/>
                <a:cs typeface="Times New Roman" pitchFamily="18" charset="0"/>
              </a:rPr>
              <a:t>Juveniles</a:t>
            </a:r>
          </a:p>
        </p:txBody>
      </p:sp>
      <p:sp>
        <p:nvSpPr>
          <p:cNvPr id="49155" name="Content Placeholder 2"/>
          <p:cNvSpPr>
            <a:spLocks noGrp="1" noChangeArrowheads="1"/>
          </p:cNvSpPr>
          <p:nvPr>
            <p:ph idx="1"/>
          </p:nvPr>
        </p:nvSpPr>
        <p:spPr>
          <a:xfrm>
            <a:off x="1936800" y="1769946"/>
            <a:ext cx="6566400" cy="3110727"/>
          </a:xfrm>
        </p:spPr>
        <p:txBody>
          <a:bodyPr/>
          <a:lstStyle/>
          <a:p>
            <a:pPr>
              <a:buFont typeface="Wingdings" pitchFamily="2" charset="2"/>
              <a:buChar char="§"/>
            </a:pPr>
            <a:r>
              <a:rPr lang="en-IN" altLang="en-US" sz="2500">
                <a:latin typeface="Times New Roman" pitchFamily="18" charset="0"/>
                <a:cs typeface="Times New Roman" pitchFamily="18" charset="0"/>
              </a:rPr>
              <a:t>Adolescence is a short-lived phase for red wigglers. The length of the worm increases almost daily as their principal function during this phase is to eat, eat, eat!</a:t>
            </a:r>
          </a:p>
          <a:p>
            <a:pPr>
              <a:buFont typeface="Wingdings" pitchFamily="2" charset="2"/>
              <a:buChar char="§"/>
            </a:pPr>
            <a:r>
              <a:rPr lang="en-IN" altLang="en-US" sz="2500">
                <a:latin typeface="Times New Roman" pitchFamily="18" charset="0"/>
                <a:cs typeface="Times New Roman" pitchFamily="18" charset="0"/>
              </a:rPr>
              <a:t>Like many creatures, sexual maturity in red wigglers is delayed by cold weather, but not growth rate. </a:t>
            </a:r>
          </a:p>
          <a:p>
            <a:endParaRPr lang="en-IN" altLang="en-US" smtClean="0"/>
          </a:p>
        </p:txBody>
      </p:sp>
    </p:spTree>
    <p:extLst>
      <p:ext uri="{BB962C8B-B14F-4D97-AF65-F5344CB8AC3E}">
        <p14:creationId xmlns:p14="http://schemas.microsoft.com/office/powerpoint/2010/main" val="144246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a:xfrm>
            <a:off x="2152802" y="663910"/>
            <a:ext cx="5774400" cy="874171"/>
          </a:xfrm>
        </p:spPr>
        <p:txBody>
          <a:bodyPr/>
          <a:lstStyle/>
          <a:p>
            <a:r>
              <a:rPr lang="en-US" altLang="en-US" sz="2900">
                <a:latin typeface="Times New Roman" pitchFamily="18" charset="0"/>
                <a:cs typeface="Times New Roman" pitchFamily="18" charset="0"/>
              </a:rPr>
              <a:t>Biology of Earthworm</a:t>
            </a:r>
            <a:br>
              <a:rPr lang="en-US" altLang="en-US" sz="2900">
                <a:latin typeface="Times New Roman" pitchFamily="18" charset="0"/>
                <a:cs typeface="Times New Roman" pitchFamily="18" charset="0"/>
              </a:rPr>
            </a:br>
            <a:endParaRPr lang="en-US" altLang="en-US" sz="2900"/>
          </a:p>
        </p:txBody>
      </p:sp>
      <p:sp>
        <p:nvSpPr>
          <p:cNvPr id="19459" name="Content Placeholder 2">
            <a:extLst>
              <a:ext uri="{FF2B5EF4-FFF2-40B4-BE49-F238E27FC236}"/>
            </a:extLst>
          </p:cNvPr>
          <p:cNvSpPr>
            <a:spLocks noGrp="1"/>
          </p:cNvSpPr>
          <p:nvPr>
            <p:ph idx="1"/>
          </p:nvPr>
        </p:nvSpPr>
        <p:spPr>
          <a:xfrm>
            <a:off x="1945441" y="1424310"/>
            <a:ext cx="6873120" cy="3525490"/>
          </a:xfrm>
        </p:spPr>
        <p:txBody>
          <a:bodyPr/>
          <a:lstStyle/>
          <a:p>
            <a:pPr marL="0" indent="0">
              <a:buNone/>
              <a:defRPr/>
            </a:pPr>
            <a:r>
              <a:rPr lang="en-US" sz="2500" b="1" dirty="0">
                <a:latin typeface="Times New Roman" panose="02020603050405020304" pitchFamily="18" charset="0"/>
                <a:cs typeface="Times New Roman" panose="02020603050405020304" pitchFamily="18" charset="0"/>
              </a:rPr>
              <a:t>Morphology of Earthworm</a:t>
            </a:r>
            <a:endParaRPr lang="en-US" sz="2500" dirty="0">
              <a:latin typeface="Times New Roman" panose="02020603050405020304" pitchFamily="18" charset="0"/>
              <a:cs typeface="Times New Roman" panose="02020603050405020304" pitchFamily="18" charset="0"/>
            </a:endParaRPr>
          </a:p>
          <a:p>
            <a:pPr marL="0" indent="0">
              <a:buNone/>
              <a:defRPr/>
            </a:pPr>
            <a:r>
              <a:rPr lang="en-US" sz="2500" dirty="0">
                <a:latin typeface="Times New Roman" panose="02020603050405020304" pitchFamily="18" charset="0"/>
                <a:cs typeface="Times New Roman" panose="02020603050405020304" pitchFamily="18" charset="0"/>
              </a:rPr>
              <a:t>Earthworms have a tube-like arrangement or cylindrical shaped and reddish-brown segmented body. </a:t>
            </a:r>
          </a:p>
          <a:p>
            <a:pPr>
              <a:buFont typeface="Arial" panose="020B0604020202020204" pitchFamily="34" charset="0"/>
              <a:buChar char="•"/>
              <a:defRPr/>
            </a:pPr>
            <a:r>
              <a:rPr lang="en-US" sz="2500" dirty="0">
                <a:latin typeface="Times New Roman" panose="02020603050405020304" pitchFamily="18" charset="0"/>
                <a:cs typeface="Times New Roman" panose="02020603050405020304" pitchFamily="18" charset="0"/>
              </a:rPr>
              <a:t>The body is divided into small segments. </a:t>
            </a:r>
          </a:p>
          <a:p>
            <a:pPr>
              <a:buFont typeface="Arial" panose="020B0604020202020204" pitchFamily="34" charset="0"/>
              <a:buChar char="•"/>
              <a:defRPr/>
            </a:pPr>
            <a:r>
              <a:rPr lang="en-US" sz="2500" dirty="0">
                <a:latin typeface="Times New Roman" panose="02020603050405020304" pitchFamily="18" charset="0"/>
                <a:cs typeface="Times New Roman" panose="02020603050405020304" pitchFamily="18" charset="0"/>
              </a:rPr>
              <a:t>The dorsal side is characterized by a dark line of </a:t>
            </a:r>
            <a:r>
              <a:rPr lang="en-US" sz="2500" dirty="0">
                <a:solidFill>
                  <a:schemeClr val="tx1"/>
                </a:solidFill>
                <a:latin typeface="Times New Roman" panose="02020603050405020304" pitchFamily="18" charset="0"/>
                <a:cs typeface="Times New Roman" panose="02020603050405020304" pitchFamily="18" charset="0"/>
              </a:rPr>
              <a:t>blood vessels </a:t>
            </a:r>
            <a:r>
              <a:rPr lang="en-US" sz="2500" dirty="0">
                <a:latin typeface="Times New Roman" panose="02020603050405020304" pitchFamily="18" charset="0"/>
                <a:cs typeface="Times New Roman" panose="02020603050405020304" pitchFamily="18" charset="0"/>
              </a:rPr>
              <a:t>and ventral side is characterized by the genital openings. </a:t>
            </a:r>
          </a:p>
          <a:p>
            <a:pPr>
              <a:buFont typeface="Arial" panose="020B0604020202020204" pitchFamily="34" charset="0"/>
              <a:buChar char="•"/>
              <a:defRPr/>
            </a:pPr>
            <a:r>
              <a:rPr lang="en-US" sz="2500" dirty="0">
                <a:latin typeface="Times New Roman" panose="02020603050405020304" pitchFamily="18" charset="0"/>
                <a:cs typeface="Times New Roman" panose="02020603050405020304" pitchFamily="18" charset="0"/>
              </a:rPr>
              <a:t>The mouth and the prostomium (an organ helps in burrowing) distinguish the anterior end.</a:t>
            </a:r>
          </a:p>
          <a:p>
            <a:pPr marL="0" indent="0">
              <a:buNone/>
              <a:defRPr/>
            </a:pPr>
            <a:r>
              <a:rPr lang="en-US" dirty="0"/>
              <a:t/>
            </a:r>
            <a:br>
              <a:rPr lang="en-US" dirty="0"/>
            </a:br>
            <a:endParaRPr lang="en-US" altLang="en-US" dirty="0"/>
          </a:p>
        </p:txBody>
      </p:sp>
    </p:spTree>
    <p:extLst>
      <p:ext uri="{BB962C8B-B14F-4D97-AF65-F5344CB8AC3E}">
        <p14:creationId xmlns:p14="http://schemas.microsoft.com/office/powerpoint/2010/main" val="1243315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noChangeArrowheads="1"/>
          </p:cNvSpPr>
          <p:nvPr>
            <p:ph idx="1"/>
          </p:nvPr>
        </p:nvSpPr>
        <p:spPr>
          <a:xfrm>
            <a:off x="1876321" y="1562565"/>
            <a:ext cx="6734880" cy="3525490"/>
          </a:xfrm>
        </p:spPr>
        <p:txBody>
          <a:bodyPr/>
          <a:lstStyle/>
          <a:p>
            <a:r>
              <a:rPr lang="en-IN" altLang="en-US" sz="2500">
                <a:latin typeface="Times New Roman" pitchFamily="18" charset="0"/>
                <a:cs typeface="Times New Roman" pitchFamily="18" charset="0"/>
              </a:rPr>
              <a:t>Juvenile worms are distinguishable from adult worms because they look the same from head to tail and do not have the band indicating the clitellum. </a:t>
            </a:r>
          </a:p>
          <a:p>
            <a:r>
              <a:rPr lang="en-IN" altLang="en-US" sz="2500">
                <a:latin typeface="Times New Roman" pitchFamily="18" charset="0"/>
                <a:cs typeface="Times New Roman" pitchFamily="18" charset="0"/>
              </a:rPr>
              <a:t>They are the same colour as adults and may be just as large.</a:t>
            </a:r>
          </a:p>
          <a:p>
            <a:r>
              <a:rPr lang="en-IN" altLang="en-US" sz="2500">
                <a:latin typeface="Times New Roman" pitchFamily="18" charset="0"/>
                <a:cs typeface="Times New Roman" pitchFamily="18" charset="0"/>
              </a:rPr>
              <a:t>Red wigglers spend an average of 56 to 72 days or about 8 to 11 weeks in this development stage</a:t>
            </a:r>
          </a:p>
          <a:p>
            <a:endParaRPr lang="en-IN" altLang="en-US" smtClean="0"/>
          </a:p>
        </p:txBody>
      </p:sp>
    </p:spTree>
    <p:extLst>
      <p:ext uri="{BB962C8B-B14F-4D97-AF65-F5344CB8AC3E}">
        <p14:creationId xmlns:p14="http://schemas.microsoft.com/office/powerpoint/2010/main" val="1784303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noChangeArrowheads="1"/>
          </p:cNvSpPr>
          <p:nvPr>
            <p:ph type="title"/>
          </p:nvPr>
        </p:nvSpPr>
        <p:spPr>
          <a:xfrm>
            <a:off x="2913120" y="940419"/>
            <a:ext cx="4216320" cy="874171"/>
          </a:xfrm>
        </p:spPr>
        <p:txBody>
          <a:bodyPr/>
          <a:lstStyle/>
          <a:p>
            <a:r>
              <a:rPr lang="en-IN" altLang="en-US" sz="2500">
                <a:latin typeface="Times New Roman" pitchFamily="18" charset="0"/>
                <a:cs typeface="Times New Roman" pitchFamily="18" charset="0"/>
              </a:rPr>
              <a:t>Adults</a:t>
            </a:r>
          </a:p>
        </p:txBody>
      </p:sp>
      <p:sp>
        <p:nvSpPr>
          <p:cNvPr id="3" name="Content Placeholder 2">
            <a:extLst>
              <a:ext uri="{FF2B5EF4-FFF2-40B4-BE49-F238E27FC236}"/>
            </a:extLst>
          </p:cNvPr>
          <p:cNvSpPr>
            <a:spLocks noGrp="1"/>
          </p:cNvSpPr>
          <p:nvPr>
            <p:ph idx="1"/>
          </p:nvPr>
        </p:nvSpPr>
        <p:spPr>
          <a:xfrm>
            <a:off x="1876321" y="2253838"/>
            <a:ext cx="7011360" cy="2350327"/>
          </a:xfrm>
        </p:spPr>
        <p:txBody>
          <a:bodyPr/>
          <a:lstStyle/>
          <a:p>
            <a:pPr>
              <a:defRPr/>
            </a:pPr>
            <a:r>
              <a:rPr lang="en-IN" sz="2500" dirty="0">
                <a:latin typeface="Times New Roman" panose="02020603050405020304" pitchFamily="18" charset="0"/>
                <a:cs typeface="Times New Roman" panose="02020603050405020304" pitchFamily="18" charset="0"/>
              </a:rPr>
              <a:t>Adult red wigglers are characterized by the formation of their bulbous clitellum. </a:t>
            </a:r>
          </a:p>
          <a:p>
            <a:pPr>
              <a:defRPr/>
            </a:pPr>
            <a:r>
              <a:rPr lang="en-IN" sz="2500" dirty="0">
                <a:latin typeface="Times New Roman" panose="02020603050405020304" pitchFamily="18" charset="0"/>
                <a:cs typeface="Times New Roman" panose="02020603050405020304" pitchFamily="18" charset="0"/>
              </a:rPr>
              <a:t>The presence of the clitellum means they are sexually mature.</a:t>
            </a:r>
          </a:p>
          <a:p>
            <a:pPr marL="0" indent="0">
              <a:buNone/>
              <a:defRPr/>
            </a:pPr>
            <a:endParaRPr lang="en-IN" dirty="0"/>
          </a:p>
        </p:txBody>
      </p:sp>
    </p:spTree>
    <p:extLst>
      <p:ext uri="{BB962C8B-B14F-4D97-AF65-F5344CB8AC3E}">
        <p14:creationId xmlns:p14="http://schemas.microsoft.com/office/powerpoint/2010/main" val="2899906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noChangeArrowheads="1"/>
          </p:cNvSpPr>
          <p:nvPr>
            <p:ph idx="1"/>
          </p:nvPr>
        </p:nvSpPr>
        <p:spPr>
          <a:xfrm>
            <a:off x="1807201" y="2322964"/>
            <a:ext cx="6873120" cy="2419454"/>
          </a:xfrm>
        </p:spPr>
        <p:txBody>
          <a:bodyPr/>
          <a:lstStyle/>
          <a:p>
            <a:r>
              <a:rPr lang="en-IN" altLang="en-US" sz="2500">
                <a:latin typeface="Times New Roman" pitchFamily="18" charset="0"/>
                <a:cs typeface="Times New Roman" pitchFamily="18" charset="0"/>
              </a:rPr>
              <a:t>Diet plays a key role in the worm's size, which may vary from four to seven inches. </a:t>
            </a:r>
          </a:p>
          <a:p>
            <a:r>
              <a:rPr lang="en-IN" altLang="en-US" sz="2500">
                <a:latin typeface="Times New Roman" pitchFamily="18" charset="0"/>
                <a:cs typeface="Times New Roman" pitchFamily="18" charset="0"/>
              </a:rPr>
              <a:t>Smaller size does not mean that something is wrong, but smaller worms produce smaller cocoons and fewer offspring.</a:t>
            </a:r>
            <a:r>
              <a:rPr lang="en-IN" altLang="en-US" smtClean="0"/>
              <a:t> </a:t>
            </a:r>
          </a:p>
          <a:p>
            <a:endParaRPr lang="en-IN" altLang="en-US" sz="2500">
              <a:latin typeface="Times New Roman" pitchFamily="18" charset="0"/>
              <a:cs typeface="Times New Roman" pitchFamily="18" charset="0"/>
            </a:endParaRPr>
          </a:p>
          <a:p>
            <a:endParaRPr lang="en-IN" altLang="en-US" smtClean="0"/>
          </a:p>
        </p:txBody>
      </p:sp>
    </p:spTree>
    <p:extLst>
      <p:ext uri="{BB962C8B-B14F-4D97-AF65-F5344CB8AC3E}">
        <p14:creationId xmlns:p14="http://schemas.microsoft.com/office/powerpoint/2010/main" val="916257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a:xfrm>
            <a:off x="5885281" y="594783"/>
            <a:ext cx="3140640" cy="404682"/>
          </a:xfrm>
        </p:spPr>
        <p:txBody>
          <a:bodyPr/>
          <a:lstStyle/>
          <a:p>
            <a:r>
              <a:rPr lang="en-US" altLang="en-US" sz="2500">
                <a:latin typeface="Times New Roman" pitchFamily="18" charset="0"/>
                <a:cs typeface="Times New Roman" pitchFamily="18" charset="0"/>
              </a:rPr>
              <a:t>Contd…</a:t>
            </a:r>
          </a:p>
        </p:txBody>
      </p:sp>
      <p:sp>
        <p:nvSpPr>
          <p:cNvPr id="23555" name="Content Placeholder 2"/>
          <p:cNvSpPr>
            <a:spLocks noGrp="1" noChangeArrowheads="1"/>
          </p:cNvSpPr>
          <p:nvPr>
            <p:ph idx="1"/>
          </p:nvPr>
        </p:nvSpPr>
        <p:spPr>
          <a:xfrm>
            <a:off x="1807201" y="1908201"/>
            <a:ext cx="6804000" cy="2212072"/>
          </a:xfrm>
        </p:spPr>
        <p:txBody>
          <a:bodyPr/>
          <a:lstStyle/>
          <a:p>
            <a:r>
              <a:rPr lang="en-US" altLang="en-US" sz="2500">
                <a:latin typeface="Times New Roman" pitchFamily="18" charset="0"/>
                <a:cs typeface="Times New Roman" pitchFamily="18" charset="0"/>
              </a:rPr>
              <a:t>The segments 14-16 of a matured earthworm consist of a glandular tissue called clitellum which helps us to distinguish the mouth and tail ends. The body is divided into three segments with respect to clitellum- pre clitellar, clitellar and post clitellar.</a:t>
            </a:r>
          </a:p>
          <a:p>
            <a:endParaRPr lang="en-US" altLang="en-US" smtClean="0"/>
          </a:p>
        </p:txBody>
      </p:sp>
    </p:spTree>
    <p:extLst>
      <p:ext uri="{BB962C8B-B14F-4D97-AF65-F5344CB8AC3E}">
        <p14:creationId xmlns:p14="http://schemas.microsoft.com/office/powerpoint/2010/main" val="1542355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45440" y="456528"/>
            <a:ext cx="6704640" cy="5944944"/>
          </a:xfrm>
        </p:spPr>
      </p:pic>
    </p:spTree>
    <p:extLst>
      <p:ext uri="{BB962C8B-B14F-4D97-AF65-F5344CB8AC3E}">
        <p14:creationId xmlns:p14="http://schemas.microsoft.com/office/powerpoint/2010/main" val="3292037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a:extLst>
              <a:ext uri="{FF2B5EF4-FFF2-40B4-BE49-F238E27FC236}"/>
            </a:extLst>
          </p:cNvPr>
          <p:cNvSpPr>
            <a:spLocks noGrp="1"/>
          </p:cNvSpPr>
          <p:nvPr>
            <p:ph idx="1"/>
          </p:nvPr>
        </p:nvSpPr>
        <p:spPr>
          <a:xfrm>
            <a:off x="1945441" y="1078674"/>
            <a:ext cx="6734880" cy="4977163"/>
          </a:xfrm>
        </p:spPr>
        <p:txBody>
          <a:bodyPr/>
          <a:lstStyle/>
          <a:p>
            <a:pPr>
              <a:defRPr/>
            </a:pPr>
            <a:r>
              <a:rPr lang="en-US" sz="2500" dirty="0">
                <a:latin typeface="Times New Roman" panose="02020603050405020304" pitchFamily="18" charset="0"/>
                <a:cs typeface="Times New Roman" panose="02020603050405020304" pitchFamily="18" charset="0"/>
              </a:rPr>
              <a:t>Earthworms are hermaphrodites i.e., they carry both male and female sex organs. Segments 5-9 accommodate four pairs of spermathecal apertures. </a:t>
            </a:r>
          </a:p>
          <a:p>
            <a:pPr>
              <a:defRPr/>
            </a:pPr>
            <a:r>
              <a:rPr lang="en-US" sz="2500" dirty="0">
                <a:latin typeface="Times New Roman" panose="02020603050405020304" pitchFamily="18" charset="0"/>
                <a:cs typeface="Times New Roman" panose="02020603050405020304" pitchFamily="18" charset="0"/>
              </a:rPr>
              <a:t>The female genital pore is situated at the 14</a:t>
            </a:r>
            <a:r>
              <a:rPr lang="en-US" sz="2500" baseline="30000" dirty="0">
                <a:latin typeface="Times New Roman" panose="02020603050405020304" pitchFamily="18" charset="0"/>
                <a:cs typeface="Times New Roman" panose="02020603050405020304" pitchFamily="18" charset="0"/>
              </a:rPr>
              <a:t>th</a:t>
            </a:r>
            <a:r>
              <a:rPr lang="en-US" sz="2500" dirty="0">
                <a:latin typeface="Times New Roman" panose="02020603050405020304" pitchFamily="18" charset="0"/>
                <a:cs typeface="Times New Roman" panose="02020603050405020304" pitchFamily="18" charset="0"/>
              </a:rPr>
              <a:t>segment and a pair of male genital pores is situated at the 18</a:t>
            </a:r>
            <a:r>
              <a:rPr lang="en-US" sz="2500" baseline="30000" dirty="0">
                <a:latin typeface="Times New Roman" panose="02020603050405020304" pitchFamily="18" charset="0"/>
                <a:cs typeface="Times New Roman" panose="02020603050405020304" pitchFamily="18" charset="0"/>
              </a:rPr>
              <a:t>th</a:t>
            </a:r>
            <a:r>
              <a:rPr lang="en-US" sz="2500" dirty="0">
                <a:latin typeface="Times New Roman" panose="02020603050405020304" pitchFamily="18" charset="0"/>
                <a:cs typeface="Times New Roman" panose="02020603050405020304" pitchFamily="18" charset="0"/>
              </a:rPr>
              <a:t> segment. </a:t>
            </a:r>
          </a:p>
          <a:p>
            <a:pPr>
              <a:defRPr/>
            </a:pPr>
            <a:r>
              <a:rPr lang="en-US" sz="2500" dirty="0">
                <a:latin typeface="Times New Roman" panose="02020603050405020304" pitchFamily="18" charset="0"/>
                <a:cs typeface="Times New Roman" panose="02020603050405020304" pitchFamily="18" charset="0"/>
              </a:rPr>
              <a:t>The body consists of S-shaped setae, which help in locomotion in the earthworm. Setae are present in each segment except in the first, last and clitellum segments.</a:t>
            </a:r>
          </a:p>
          <a:p>
            <a:pPr marL="0" indent="0">
              <a:buNone/>
              <a:defRPr/>
            </a:pPr>
            <a:r>
              <a:rPr lang="en-US" dirty="0"/>
              <a:t/>
            </a:r>
            <a:br>
              <a:rPr lang="en-US" dirty="0"/>
            </a:br>
            <a:endParaRPr lang="en-US" altLang="en-US" dirty="0"/>
          </a:p>
        </p:txBody>
      </p:sp>
    </p:spTree>
    <p:extLst>
      <p:ext uri="{BB962C8B-B14F-4D97-AF65-F5344CB8AC3E}">
        <p14:creationId xmlns:p14="http://schemas.microsoft.com/office/powerpoint/2010/main" val="4175349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38080" y="1101717"/>
            <a:ext cx="6912000" cy="4654569"/>
          </a:xfrm>
        </p:spPr>
      </p:pic>
      <p:sp>
        <p:nvSpPr>
          <p:cNvPr id="26627" name="Rectangle 3"/>
          <p:cNvSpPr>
            <a:spLocks noChangeArrowheads="1"/>
          </p:cNvSpPr>
          <p:nvPr/>
        </p:nvSpPr>
        <p:spPr bwMode="auto">
          <a:xfrm>
            <a:off x="3847680" y="5986709"/>
            <a:ext cx="3232452" cy="39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9" rIns="82936" bIns="41469">
            <a:spAutoFit/>
          </a:bodyPr>
          <a:lstStyle/>
          <a:p>
            <a:pPr defTabSz="407484" fontAlgn="base" hangingPunct="0">
              <a:lnSpc>
                <a:spcPct val="93000"/>
              </a:lnSpc>
              <a:spcBef>
                <a:spcPct val="0"/>
              </a:spcBef>
              <a:spcAft>
                <a:spcPct val="0"/>
              </a:spcAft>
              <a:buClr>
                <a:srgbClr val="000000"/>
              </a:buClr>
              <a:buSzPct val="100000"/>
            </a:pPr>
            <a:r>
              <a:rPr lang="en-IN" altLang="en-US" sz="2200">
                <a:solidFill>
                  <a:srgbClr val="333333"/>
                </a:solidFill>
                <a:latin typeface="Times New Roman" pitchFamily="18" charset="0"/>
                <a:cs typeface="Times New Roman" pitchFamily="18" charset="0"/>
              </a:rPr>
              <a:t>Segments in an Earthworm</a:t>
            </a:r>
            <a:endParaRPr lang="en-IN" altLang="en-US" sz="220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03609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a:xfrm>
            <a:off x="2636641" y="940419"/>
            <a:ext cx="4661280" cy="666790"/>
          </a:xfrm>
        </p:spPr>
        <p:txBody>
          <a:bodyPr/>
          <a:lstStyle/>
          <a:p>
            <a:r>
              <a:rPr lang="en-US" altLang="en-US" sz="2900">
                <a:latin typeface="Times New Roman" pitchFamily="18" charset="0"/>
                <a:cs typeface="Times New Roman" pitchFamily="18" charset="0"/>
              </a:rPr>
              <a:t>Anatomy</a:t>
            </a:r>
            <a:r>
              <a:rPr lang="en-US" altLang="en-US" smtClean="0"/>
              <a:t/>
            </a:r>
            <a:br>
              <a:rPr lang="en-US" altLang="en-US" smtClean="0"/>
            </a:br>
            <a:endParaRPr lang="en-US" altLang="en-US" smtClean="0"/>
          </a:p>
        </p:txBody>
      </p:sp>
      <p:sp>
        <p:nvSpPr>
          <p:cNvPr id="24579" name="Content Placeholder 2">
            <a:extLst>
              <a:ext uri="{FF2B5EF4-FFF2-40B4-BE49-F238E27FC236}"/>
            </a:extLst>
          </p:cNvPr>
          <p:cNvSpPr>
            <a:spLocks noGrp="1"/>
          </p:cNvSpPr>
          <p:nvPr>
            <p:ph idx="1"/>
          </p:nvPr>
        </p:nvSpPr>
        <p:spPr>
          <a:xfrm>
            <a:off x="1876321" y="1908202"/>
            <a:ext cx="6804000" cy="4084269"/>
          </a:xfrm>
        </p:spPr>
        <p:txBody>
          <a:bodyPr/>
          <a:lstStyle/>
          <a:p>
            <a:pPr>
              <a:buFont typeface="Arial" panose="020B0604020202020204" pitchFamily="34" charset="0"/>
              <a:buChar char="•"/>
              <a:defRPr/>
            </a:pPr>
            <a:r>
              <a:rPr lang="en-US" sz="2500" dirty="0">
                <a:latin typeface="Times New Roman" panose="02020603050405020304" pitchFamily="18" charset="0"/>
                <a:cs typeface="Times New Roman" panose="02020603050405020304" pitchFamily="18" charset="0"/>
              </a:rPr>
              <a:t>Externally, a thin non-cellular cuticle covers the body wall of the earthworm. </a:t>
            </a:r>
          </a:p>
          <a:p>
            <a:pPr>
              <a:buFont typeface="Arial" panose="020B0604020202020204" pitchFamily="34" charset="0"/>
              <a:buChar char="•"/>
              <a:defRPr/>
            </a:pPr>
            <a:r>
              <a:rPr lang="en-US" sz="2500" dirty="0">
                <a:latin typeface="Times New Roman" panose="02020603050405020304" pitchFamily="18" charset="0"/>
                <a:cs typeface="Times New Roman" panose="02020603050405020304" pitchFamily="18" charset="0"/>
              </a:rPr>
              <a:t>Underneath this cuticle, a layer of the epidermis, followed by two muscle layers and coelomic epithelium (inner layer) is sheathed. </a:t>
            </a:r>
          </a:p>
          <a:p>
            <a:pPr>
              <a:buFont typeface="Arial" panose="020B0604020202020204" pitchFamily="34" charset="0"/>
              <a:buChar char="•"/>
              <a:defRPr/>
            </a:pPr>
            <a:r>
              <a:rPr lang="en-US" sz="2500" dirty="0">
                <a:latin typeface="Times New Roman" panose="02020603050405020304" pitchFamily="18" charset="0"/>
                <a:cs typeface="Times New Roman" panose="02020603050405020304" pitchFamily="18" charset="0"/>
              </a:rPr>
              <a:t>The epithelium consists of a single layer of glandular columnar epithelium.</a:t>
            </a:r>
          </a:p>
          <a:p>
            <a:pPr marL="0" indent="0">
              <a:buNone/>
              <a:defRPr/>
            </a:pPr>
            <a:endParaRPr lang="en-US" altLang="en-US" dirty="0"/>
          </a:p>
        </p:txBody>
      </p:sp>
    </p:spTree>
    <p:extLst>
      <p:ext uri="{BB962C8B-B14F-4D97-AF65-F5344CB8AC3E}">
        <p14:creationId xmlns:p14="http://schemas.microsoft.com/office/powerpoint/2010/main" val="1680530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45440" y="1009546"/>
            <a:ext cx="6773760" cy="4130354"/>
          </a:xfrm>
        </p:spPr>
      </p:pic>
    </p:spTree>
    <p:extLst>
      <p:ext uri="{BB962C8B-B14F-4D97-AF65-F5344CB8AC3E}">
        <p14:creationId xmlns:p14="http://schemas.microsoft.com/office/powerpoint/2010/main" val="3742824853"/>
      </p:ext>
    </p:extLst>
  </p:cSld>
  <p:clrMapOvr>
    <a:masterClrMapping/>
  </p:clrMapOvr>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1074</Words>
  <Application>Microsoft Office PowerPoint</Application>
  <PresentationFormat>On-screen Show (4:3)</PresentationFormat>
  <Paragraphs>73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1_Office Theme</vt:lpstr>
      <vt:lpstr>MODULE 2 Biology of Earthworms </vt:lpstr>
      <vt:lpstr>Biology </vt:lpstr>
      <vt:lpstr>Biology of Earthworm </vt:lpstr>
      <vt:lpstr>Contd…</vt:lpstr>
      <vt:lpstr>PowerPoint Presentation</vt:lpstr>
      <vt:lpstr>PowerPoint Presentation</vt:lpstr>
      <vt:lpstr>PowerPoint Presentation</vt:lpstr>
      <vt:lpstr>Anatomy </vt:lpstr>
      <vt:lpstr>PowerPoint Presentation</vt:lpstr>
      <vt:lpstr>Digestive System </vt:lpstr>
      <vt:lpstr>PowerPoint Presentation</vt:lpstr>
      <vt:lpstr>PowerPoint Presentation</vt:lpstr>
      <vt:lpstr>Circulatory System </vt:lpstr>
      <vt:lpstr>Respiratory System </vt:lpstr>
      <vt:lpstr>Excretory System </vt:lpstr>
      <vt:lpstr>Nervous System </vt:lpstr>
      <vt:lpstr>Sensory System </vt:lpstr>
      <vt:lpstr>Reproductive System </vt:lpstr>
      <vt:lpstr>PowerPoint Presentation</vt:lpstr>
      <vt:lpstr>PowerPoint Presentation</vt:lpstr>
      <vt:lpstr>PowerPoint Presentation</vt:lpstr>
      <vt:lpstr>PowerPoint Presentation</vt:lpstr>
      <vt:lpstr>Earthworm multiplication </vt:lpstr>
      <vt:lpstr>PowerPoint Presentation</vt:lpstr>
      <vt:lpstr>PowerPoint Presentation</vt:lpstr>
      <vt:lpstr>PowerPoint Presentation</vt:lpstr>
      <vt:lpstr>Hatchlings</vt:lpstr>
      <vt:lpstr>PowerPoint Presentation</vt:lpstr>
      <vt:lpstr>Juveniles</vt:lpstr>
      <vt:lpstr>PowerPoint Presentation</vt:lpstr>
      <vt:lpstr>Adults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Biology of Earthworms </dc:title>
  <dc:creator>NILANJANA</dc:creator>
  <cp:lastModifiedBy>NILANJANA</cp:lastModifiedBy>
  <cp:revision>1</cp:revision>
  <dcterms:created xsi:type="dcterms:W3CDTF">2020-12-06T19:30:29Z</dcterms:created>
  <dcterms:modified xsi:type="dcterms:W3CDTF">2020-12-06T19:30:40Z</dcterms:modified>
</cp:coreProperties>
</file>