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0CAB-5B9D-4ACF-8F5D-5FF5C6A8F261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E12D083-6383-4975-9820-67E920F905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602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0CAB-5B9D-4ACF-8F5D-5FF5C6A8F261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12D083-6383-4975-9820-67E920F905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743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0CAB-5B9D-4ACF-8F5D-5FF5C6A8F261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12D083-6383-4975-9820-67E920F9056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1375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0CAB-5B9D-4ACF-8F5D-5FF5C6A8F261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12D083-6383-4975-9820-67E920F905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4520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0CAB-5B9D-4ACF-8F5D-5FF5C6A8F261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12D083-6383-4975-9820-67E920F90561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0975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0CAB-5B9D-4ACF-8F5D-5FF5C6A8F261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12D083-6383-4975-9820-67E920F905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9302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0CAB-5B9D-4ACF-8F5D-5FF5C6A8F261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D083-6383-4975-9820-67E920F905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7481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0CAB-5B9D-4ACF-8F5D-5FF5C6A8F261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D083-6383-4975-9820-67E920F905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612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0CAB-5B9D-4ACF-8F5D-5FF5C6A8F261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D083-6383-4975-9820-67E920F905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279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0CAB-5B9D-4ACF-8F5D-5FF5C6A8F261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12D083-6383-4975-9820-67E920F905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993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0CAB-5B9D-4ACF-8F5D-5FF5C6A8F261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12D083-6383-4975-9820-67E920F905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114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0CAB-5B9D-4ACF-8F5D-5FF5C6A8F261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12D083-6383-4975-9820-67E920F905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740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0CAB-5B9D-4ACF-8F5D-5FF5C6A8F261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D083-6383-4975-9820-67E920F905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547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0CAB-5B9D-4ACF-8F5D-5FF5C6A8F261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D083-6383-4975-9820-67E920F905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322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0CAB-5B9D-4ACF-8F5D-5FF5C6A8F261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D083-6383-4975-9820-67E920F905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286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0CAB-5B9D-4ACF-8F5D-5FF5C6A8F261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12D083-6383-4975-9820-67E920F905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223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40CAB-5B9D-4ACF-8F5D-5FF5C6A8F261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12D083-6383-4975-9820-67E920F905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131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26506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PROFIT CALCULATION FOR 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PADDY STRAW MUSHROOM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&amp;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OYESTER MUSHROOM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PRODUCTION</a:t>
            </a:r>
            <a:endParaRPr lang="en-IN" b="1" dirty="0">
              <a:solidFill>
                <a:schemeClr val="accent2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24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7ECD51-34FC-4FF0-A8B8-C01354AD325A}"/>
              </a:ext>
            </a:extLst>
          </p:cNvPr>
          <p:cNvSpPr txBox="1">
            <a:spLocks/>
          </p:cNvSpPr>
          <p:nvPr/>
        </p:nvSpPr>
        <p:spPr>
          <a:xfrm>
            <a:off x="2068513" y="301625"/>
            <a:ext cx="7500937" cy="125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MODEL FOR MARGINAL FARMER OF PADDY STRAW MUSHROOM</a:t>
            </a:r>
            <a:endParaRPr lang="en-I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xmlns="" id="{A0BC4BE0-A6C8-446F-9383-CBE63FF8C52C}"/>
              </a:ext>
            </a:extLst>
          </p:cNvPr>
          <p:cNvGraphicFramePr>
            <a:graphicFrameLocks/>
          </p:cNvGraphicFramePr>
          <p:nvPr/>
        </p:nvGraphicFramePr>
        <p:xfrm>
          <a:off x="2068513" y="1768475"/>
          <a:ext cx="7500937" cy="3783330"/>
        </p:xfrm>
        <a:graphic>
          <a:graphicData uri="http://schemas.openxmlformats.org/drawingml/2006/table">
            <a:tbl>
              <a:tblPr/>
              <a:tblGrid>
                <a:gridCol w="1874837">
                  <a:extLst>
                    <a:ext uri="{9D8B030D-6E8A-4147-A177-3AD203B41FA5}">
                      <a16:colId xmlns:a16="http://schemas.microsoft.com/office/drawing/2014/main" xmlns="" val="2030358918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xmlns="" val="2950421300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xmlns="" val="1492902855"/>
                    </a:ext>
                  </a:extLst>
                </a:gridCol>
                <a:gridCol w="1874837">
                  <a:extLst>
                    <a:ext uri="{9D8B030D-6E8A-4147-A177-3AD203B41FA5}">
                      <a16:colId xmlns:a16="http://schemas.microsoft.com/office/drawing/2014/main" xmlns="" val="3285117917"/>
                    </a:ext>
                  </a:extLst>
                </a:gridCol>
              </a:tblGrid>
              <a:tr h="371475">
                <a:tc gridSpan="4"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CAPITAL INVESTMENT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1105148"/>
                  </a:ext>
                </a:extLst>
              </a:tr>
              <a:tr h="3714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ITEMS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QUANTITY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Cost(per unit)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Total (</a:t>
                      </a: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₹)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6112534"/>
                  </a:ext>
                </a:extLst>
              </a:tr>
              <a:tr h="3714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2134076"/>
                  </a:ext>
                </a:extLst>
              </a:tr>
              <a:tr h="3714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Mushroom growing room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(POLY HOUSE)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₹7500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₹7500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2251675"/>
                  </a:ext>
                </a:extLst>
              </a:tr>
              <a:tr h="3714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Chaff cutter (leaver type)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₹1200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₹1200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82147484"/>
                  </a:ext>
                </a:extLst>
              </a:tr>
              <a:tr h="3714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Cement tub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₹1000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₹1000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06676151"/>
                  </a:ext>
                </a:extLst>
              </a:tr>
              <a:tr h="3714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Sprayer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₹500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₹500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44218393"/>
                  </a:ext>
                </a:extLst>
              </a:tr>
              <a:tr h="3714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n-NO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₹10,200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1915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75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8B1763-DD5B-43F3-8E11-BCA1F4C3D9CD}"/>
              </a:ext>
            </a:extLst>
          </p:cNvPr>
          <p:cNvSpPr txBox="1">
            <a:spLocks/>
          </p:cNvSpPr>
          <p:nvPr/>
        </p:nvSpPr>
        <p:spPr>
          <a:xfrm>
            <a:off x="2220913" y="-92576"/>
            <a:ext cx="7391400" cy="1258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IN" alt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Economics for paddy straw mushroom production(per bed)</a:t>
            </a:r>
            <a:endParaRPr lang="en-IN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xmlns="" id="{6938C2CE-6A30-4BB8-8F97-A5B6983AEE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3740210"/>
              </p:ext>
            </p:extLst>
          </p:nvPr>
        </p:nvGraphicFramePr>
        <p:xfrm>
          <a:off x="1992313" y="1199649"/>
          <a:ext cx="7969250" cy="5715781"/>
        </p:xfrm>
        <a:graphic>
          <a:graphicData uri="http://schemas.openxmlformats.org/drawingml/2006/table">
            <a:tbl>
              <a:tblPr/>
              <a:tblGrid>
                <a:gridCol w="1992312">
                  <a:extLst>
                    <a:ext uri="{9D8B030D-6E8A-4147-A177-3AD203B41FA5}">
                      <a16:colId xmlns:a16="http://schemas.microsoft.com/office/drawing/2014/main" xmlns="" val="2097033824"/>
                    </a:ext>
                  </a:extLst>
                </a:gridCol>
                <a:gridCol w="1992313">
                  <a:extLst>
                    <a:ext uri="{9D8B030D-6E8A-4147-A177-3AD203B41FA5}">
                      <a16:colId xmlns:a16="http://schemas.microsoft.com/office/drawing/2014/main" xmlns="" val="572729159"/>
                    </a:ext>
                  </a:extLst>
                </a:gridCol>
                <a:gridCol w="1992312">
                  <a:extLst>
                    <a:ext uri="{9D8B030D-6E8A-4147-A177-3AD203B41FA5}">
                      <a16:colId xmlns:a16="http://schemas.microsoft.com/office/drawing/2014/main" xmlns="" val="723489472"/>
                    </a:ext>
                  </a:extLst>
                </a:gridCol>
                <a:gridCol w="1992313">
                  <a:extLst>
                    <a:ext uri="{9D8B030D-6E8A-4147-A177-3AD203B41FA5}">
                      <a16:colId xmlns:a16="http://schemas.microsoft.com/office/drawing/2014/main" xmlns="" val="3397182182"/>
                    </a:ext>
                  </a:extLst>
                </a:gridCol>
              </a:tblGrid>
              <a:tr h="6762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Items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Quantity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Price(Rs.)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Total(Rs.)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8124763"/>
                  </a:ext>
                </a:extLst>
              </a:tr>
              <a:tr h="400050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Paddy straw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20 bundles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1bundle/₹3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₹60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63513584"/>
                  </a:ext>
                </a:extLst>
              </a:tr>
              <a:tr h="46672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Spawn bottle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1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₹20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₹20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7428229"/>
                  </a:ext>
                </a:extLst>
              </a:tr>
              <a:tr h="546100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Pulse powder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200gms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₹12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₹12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0536940"/>
                  </a:ext>
                </a:extLst>
              </a:tr>
              <a:tr h="1277938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Others material(polythene sheet,chemical etc)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₹20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20310305"/>
                  </a:ext>
                </a:extLst>
              </a:tr>
              <a:tr h="6762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Total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₹112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0609424"/>
                  </a:ext>
                </a:extLst>
              </a:tr>
              <a:tr h="1038225">
                <a:tc gridSpan="4"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PER BED HARVEST IS-800gm to 1kg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1kg mushroom in market-₹200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Profit- ₹200-₹112=₹88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1675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84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860452-F340-42C2-AB5F-34968D4D571D}"/>
              </a:ext>
            </a:extLst>
          </p:cNvPr>
          <p:cNvSpPr txBox="1">
            <a:spLocks/>
          </p:cNvSpPr>
          <p:nvPr/>
        </p:nvSpPr>
        <p:spPr>
          <a:xfrm>
            <a:off x="2068513" y="301625"/>
            <a:ext cx="7500937" cy="125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MODEL FOR MARGINAL FARMER OF OYSTER MUSHROOM</a:t>
            </a:r>
            <a:endParaRPr lang="en-I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xmlns="" id="{3F3B27C9-678C-4687-8548-AA865E3A94A0}"/>
              </a:ext>
            </a:extLst>
          </p:cNvPr>
          <p:cNvGraphicFramePr>
            <a:graphicFrameLocks/>
          </p:cNvGraphicFramePr>
          <p:nvPr/>
        </p:nvGraphicFramePr>
        <p:xfrm>
          <a:off x="2068513" y="1768475"/>
          <a:ext cx="7500937" cy="4526280"/>
        </p:xfrm>
        <a:graphic>
          <a:graphicData uri="http://schemas.openxmlformats.org/drawingml/2006/table">
            <a:tbl>
              <a:tblPr/>
              <a:tblGrid>
                <a:gridCol w="1874837">
                  <a:extLst>
                    <a:ext uri="{9D8B030D-6E8A-4147-A177-3AD203B41FA5}">
                      <a16:colId xmlns:a16="http://schemas.microsoft.com/office/drawing/2014/main" xmlns="" val="3884572369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xmlns="" val="2919745299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xmlns="" val="4182704280"/>
                    </a:ext>
                  </a:extLst>
                </a:gridCol>
                <a:gridCol w="1874837">
                  <a:extLst>
                    <a:ext uri="{9D8B030D-6E8A-4147-A177-3AD203B41FA5}">
                      <a16:colId xmlns:a16="http://schemas.microsoft.com/office/drawing/2014/main" xmlns="" val="1818325930"/>
                    </a:ext>
                  </a:extLst>
                </a:gridCol>
              </a:tblGrid>
              <a:tr h="371475">
                <a:tc gridSpan="4"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CAPITAL INVESTMENT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251788"/>
                  </a:ext>
                </a:extLst>
              </a:tr>
              <a:tr h="3714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ITEMS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QUANTITY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Cost(per unit)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Total (</a:t>
                      </a: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₹)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8398806"/>
                  </a:ext>
                </a:extLst>
              </a:tr>
              <a:tr h="3714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50417986"/>
                  </a:ext>
                </a:extLst>
              </a:tr>
              <a:tr h="3714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Mushroom growing room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(thatched)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₹6000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₹6000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2152468"/>
                  </a:ext>
                </a:extLst>
              </a:tr>
              <a:tr h="3714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Chaff cutter (leaver type)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₹1200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₹1200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9830982"/>
                  </a:ext>
                </a:extLst>
              </a:tr>
              <a:tr h="3714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Boiler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₹2000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₹2000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83924756"/>
                  </a:ext>
                </a:extLst>
              </a:tr>
              <a:tr h="3714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Cement tub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₹1000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₹1000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8902441"/>
                  </a:ext>
                </a:extLst>
              </a:tr>
              <a:tr h="3714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Sprayer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₹500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₹500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67877765"/>
                  </a:ext>
                </a:extLst>
              </a:tr>
              <a:tr h="3714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n-NO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Biomass stove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n-NO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₹300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₹300</a:t>
                      </a: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712443"/>
                  </a:ext>
                </a:extLst>
              </a:tr>
              <a:tr h="3714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n-NO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n-N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₹</a:t>
                      </a:r>
                      <a:r>
                        <a:rPr kumimoji="0" lang="en-I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12,500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00017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87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2A0A1D-13A1-4CC0-A3C3-4C43D40C7B17}"/>
              </a:ext>
            </a:extLst>
          </p:cNvPr>
          <p:cNvSpPr txBox="1">
            <a:spLocks/>
          </p:cNvSpPr>
          <p:nvPr/>
        </p:nvSpPr>
        <p:spPr>
          <a:xfrm>
            <a:off x="2068513" y="71197"/>
            <a:ext cx="7735887" cy="12588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en-IN" sz="40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Economics for oyster mushroom production(per bed)</a:t>
            </a:r>
            <a:endParaRPr lang="en-IN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xmlns="" id="{4522B88A-BB8D-492E-9DA8-1DCBBD3838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787229"/>
              </p:ext>
            </p:extLst>
          </p:nvPr>
        </p:nvGraphicFramePr>
        <p:xfrm>
          <a:off x="2068513" y="1363422"/>
          <a:ext cx="7893050" cy="5919780"/>
        </p:xfrm>
        <a:graphic>
          <a:graphicData uri="http://schemas.openxmlformats.org/drawingml/2006/table">
            <a:tbl>
              <a:tblPr/>
              <a:tblGrid>
                <a:gridCol w="1973262">
                  <a:extLst>
                    <a:ext uri="{9D8B030D-6E8A-4147-A177-3AD203B41FA5}">
                      <a16:colId xmlns:a16="http://schemas.microsoft.com/office/drawing/2014/main" xmlns="" val="4220314543"/>
                    </a:ext>
                  </a:extLst>
                </a:gridCol>
                <a:gridCol w="1973263">
                  <a:extLst>
                    <a:ext uri="{9D8B030D-6E8A-4147-A177-3AD203B41FA5}">
                      <a16:colId xmlns:a16="http://schemas.microsoft.com/office/drawing/2014/main" xmlns="" val="2126763397"/>
                    </a:ext>
                  </a:extLst>
                </a:gridCol>
                <a:gridCol w="1973262">
                  <a:extLst>
                    <a:ext uri="{9D8B030D-6E8A-4147-A177-3AD203B41FA5}">
                      <a16:colId xmlns:a16="http://schemas.microsoft.com/office/drawing/2014/main" xmlns="" val="4022790621"/>
                    </a:ext>
                  </a:extLst>
                </a:gridCol>
                <a:gridCol w="1973263">
                  <a:extLst>
                    <a:ext uri="{9D8B030D-6E8A-4147-A177-3AD203B41FA5}">
                      <a16:colId xmlns:a16="http://schemas.microsoft.com/office/drawing/2014/main" xmlns="" val="3221436003"/>
                    </a:ext>
                  </a:extLst>
                </a:gridCol>
              </a:tblGrid>
              <a:tr h="609600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Items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Quantity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Price(Rs.)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Total(Rs.)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3764992"/>
                  </a:ext>
                </a:extLst>
              </a:tr>
              <a:tr h="6254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Paddy straw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2-3 kg cut sraw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₹30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28083200"/>
                  </a:ext>
                </a:extLst>
              </a:tr>
              <a:tr h="676275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Spawn bottle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1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₹20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₹20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51309032"/>
                  </a:ext>
                </a:extLst>
              </a:tr>
              <a:tr h="601663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Pulse powder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200gms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₹12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₹12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79254610"/>
                  </a:ext>
                </a:extLst>
              </a:tr>
              <a:tr h="1008063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Other material(polythene bag,chemical)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₹20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33958453"/>
                  </a:ext>
                </a:extLst>
              </a:tr>
              <a:tr h="766763"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Total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₹82</a:t>
                      </a: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79547234"/>
                  </a:ext>
                </a:extLst>
              </a:tr>
              <a:tr h="1309688">
                <a:tc gridSpan="4">
                  <a:txBody>
                    <a:bodyPr/>
                    <a:lstStyle>
                      <a:lvl1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1pPr>
                      <a:lvl2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2pPr>
                      <a:lvl3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3pPr>
                      <a:lvl4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4pPr>
                      <a:lvl5pPr eaLnBrk="0"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5pPr>
                      <a:lvl6pPr marL="25146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6pPr>
                      <a:lvl7pPr marL="29718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7pPr>
                      <a:lvl8pPr marL="34290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8pPr>
                      <a:lvl9pPr marL="3886200"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Noto Sans CJK SC Regular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PER BED HARVEST IS-1kg-1.5kg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1kg mushroom in market-₹150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Noto Sans CJK SC Regular" charset="0"/>
                        </a:rPr>
                        <a:t>Profit- ₹150-₹82=₹68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Noto Sans CJK SC Regular" charset="0"/>
                      </a:endParaRPr>
                    </a:p>
                  </a:txBody>
                  <a:tcPr marL="95208" marR="95208" marT="50401" marB="50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6523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16153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266</Words>
  <Application>Microsoft Office PowerPoint</Application>
  <PresentationFormat>Widescreen</PresentationFormat>
  <Paragraphs>110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Algerian</vt:lpstr>
      <vt:lpstr>Arial</vt:lpstr>
      <vt:lpstr>Century Gothic</vt:lpstr>
      <vt:lpstr>Noto Sans CJK SC Regular</vt:lpstr>
      <vt:lpstr>Times New Roman</vt:lpstr>
      <vt:lpstr>Wingdings 3</vt:lpstr>
      <vt:lpstr>Wisp</vt:lpstr>
      <vt:lpstr>PROFIT CALCULATION FOR  PADDY STRAW MUSHROOM &amp; OYESTER MUSHROOM PRODUCTION</vt:lpstr>
      <vt:lpstr>PowerPoint Presentation</vt:lpstr>
      <vt:lpstr>PowerPoint Presentation</vt:lpstr>
      <vt:lpstr>PowerPoint Presentation</vt:lpstr>
      <vt:lpstr>PowerPoint Presentation</vt:lpstr>
    </vt:vector>
  </TitlesOfParts>
  <Company>Tata Steel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PROFIT CALCULATION FOR  PADDY STRAW MUSHROOM &amp; OYESTER MUSHROOM PRODUCTION</dc:title>
  <dc:creator>Kanha Sahu</dc:creator>
  <cp:lastModifiedBy>Kanha Sahu</cp:lastModifiedBy>
  <cp:revision>1</cp:revision>
  <dcterms:created xsi:type="dcterms:W3CDTF">2020-12-19T10:25:05Z</dcterms:created>
  <dcterms:modified xsi:type="dcterms:W3CDTF">2020-12-19T10:33:18Z</dcterms:modified>
</cp:coreProperties>
</file>