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99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3124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046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244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0036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475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60197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36786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0352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997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0557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562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364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432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468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6486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8640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630D368-83A1-465D-81EB-52F1A3AB7472}" type="datetimeFigureOut">
              <a:rPr lang="en-IN" smtClean="0"/>
              <a:t>19-12-2020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50AF683-6E0F-4AE1-9659-0F8117FE076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8393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Session-12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  <a:p>
            <a:r>
              <a:rPr lang="en-US" dirty="0"/>
              <a:t>CONSTRUCTION DETAILS FOR A SHED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94447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5300" y="582515"/>
            <a:ext cx="1039504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b="1" dirty="0" smtClean="0"/>
              <a:t>3. Roof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800" dirty="0" smtClean="0"/>
              <a:t>Roof is provided for the purpose of protecting animals from hot sun and rain. It also protects the internal structures.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800" dirty="0" smtClean="0"/>
              <a:t>It should be of simple type. Cheap materials have to be used for animal buildings.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800" dirty="0" smtClean="0"/>
              <a:t>One of the essential qualities required for roof material in tropical condition is to have high insulation value.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800" dirty="0" smtClean="0"/>
              <a:t>In the absence of this, the roof has to be insulated.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911605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5300" y="582515"/>
            <a:ext cx="1039504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3200" b="1" dirty="0" smtClean="0"/>
              <a:t>A</a:t>
            </a:r>
            <a:r>
              <a:rPr lang="en-IN" sz="3200" b="1" dirty="0"/>
              <a:t>. Roof patterns</a:t>
            </a:r>
          </a:p>
          <a:p>
            <a:pPr>
              <a:lnSpc>
                <a:spcPct val="150000"/>
              </a:lnSpc>
            </a:pPr>
            <a:r>
              <a:rPr lang="en-US" sz="2800" i="1" dirty="0" err="1"/>
              <a:t>i</a:t>
            </a:r>
            <a:r>
              <a:rPr lang="en-US" sz="2800" i="1" dirty="0"/>
              <a:t>). Lean to type </a:t>
            </a:r>
            <a:r>
              <a:rPr lang="en-US" sz="2800" i="1" dirty="0" smtClean="0"/>
              <a:t>roof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These </a:t>
            </a:r>
            <a:r>
              <a:rPr lang="en-US" sz="2800" dirty="0"/>
              <a:t>are simple roof with single slope adopted for shed type of buildings.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Roof ventilation cannot be provided in this pattern.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In this type of roof one wall is higher than another one to give necessary slope for roof. It is suitable </a:t>
            </a:r>
            <a:r>
              <a:rPr lang="en-US" sz="2800" dirty="0" err="1"/>
              <a:t>formaximum</a:t>
            </a:r>
            <a:r>
              <a:rPr lang="en-US" sz="2800" dirty="0"/>
              <a:t> span of 2-4 meter.</a:t>
            </a:r>
          </a:p>
        </p:txBody>
      </p:sp>
    </p:spTree>
    <p:extLst>
      <p:ext uri="{BB962C8B-B14F-4D97-AF65-F5344CB8AC3E}">
        <p14:creationId xmlns:p14="http://schemas.microsoft.com/office/powerpoint/2010/main" val="665012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78006" y="551177"/>
            <a:ext cx="10449636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600" dirty="0" smtClean="0"/>
              <a:t>ii). </a:t>
            </a:r>
            <a:r>
              <a:rPr lang="en-IN" sz="2600" b="1" dirty="0" smtClean="0"/>
              <a:t>Gable roof</a:t>
            </a:r>
          </a:p>
          <a:p>
            <a:pPr algn="just">
              <a:lnSpc>
                <a:spcPct val="150000"/>
              </a:lnSpc>
            </a:pPr>
            <a:r>
              <a:rPr lang="en-IN" sz="2600" dirty="0" smtClean="0"/>
              <a:t>These are coupled roof with two slopes, roof ventilation can be provided in this pattern the form of continuous ridge opening protected by </a:t>
            </a:r>
            <a:r>
              <a:rPr lang="en-IN" sz="2600" dirty="0" err="1" smtClean="0"/>
              <a:t>louvre</a:t>
            </a:r>
            <a:r>
              <a:rPr lang="en-IN" sz="2600" dirty="0" smtClean="0"/>
              <a:t> board.</a:t>
            </a:r>
          </a:p>
          <a:p>
            <a:pPr>
              <a:lnSpc>
                <a:spcPct val="150000"/>
              </a:lnSpc>
            </a:pPr>
            <a:r>
              <a:rPr lang="en-IN" sz="2600" dirty="0" smtClean="0"/>
              <a:t>iii). </a:t>
            </a:r>
            <a:r>
              <a:rPr lang="en-IN" sz="2600" b="1" dirty="0" smtClean="0"/>
              <a:t>Monitor roof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600" dirty="0" smtClean="0"/>
              <a:t>The roof has two slopes, but one overlaps other at the ridge of the roof with a ventilation gap of one feet.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600" dirty="0" smtClean="0"/>
              <a:t>In this roof ventilation can be provided in between two slopes.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600" dirty="0" smtClean="0"/>
              <a:t>This also suitable for tropical buildings and it serves the purposes of ventilating and lighting the building.</a:t>
            </a:r>
            <a:endParaRPr lang="en-IN" sz="2600" dirty="0"/>
          </a:p>
        </p:txBody>
      </p:sp>
    </p:spTree>
    <p:extLst>
      <p:ext uri="{BB962C8B-B14F-4D97-AF65-F5344CB8AC3E}">
        <p14:creationId xmlns:p14="http://schemas.microsoft.com/office/powerpoint/2010/main" val="1950774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7755" y="966675"/>
            <a:ext cx="1099554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dirty="0" smtClean="0"/>
              <a:t>iv). </a:t>
            </a:r>
            <a:r>
              <a:rPr lang="en-IN" sz="2800" b="1" dirty="0" smtClean="0"/>
              <a:t>Semi monitor roof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Roof has 2 slopes but one overlap the other at the ridge of roof with ventilating gap of 1 feet.</a:t>
            </a:r>
          </a:p>
          <a:p>
            <a:pPr>
              <a:lnSpc>
                <a:spcPct val="150000"/>
              </a:lnSpc>
            </a:pPr>
            <a:r>
              <a:rPr lang="en-IN" sz="2800" dirty="0" smtClean="0"/>
              <a:t>v). </a:t>
            </a:r>
            <a:r>
              <a:rPr lang="en-IN" sz="2800" b="1" dirty="0" smtClean="0"/>
              <a:t>Gothic arch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This is an arched roof providing greater roof space used for store houses.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Used for storage of feed.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78828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3539" y="1083944"/>
            <a:ext cx="1031316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 smtClean="0">
                <a:latin typeface="+mj-lt"/>
              </a:rPr>
              <a:t>B</a:t>
            </a:r>
            <a:r>
              <a:rPr lang="en-IN" sz="2800" b="1" dirty="0">
                <a:latin typeface="+mj-lt"/>
              </a:rPr>
              <a:t>. Roofing </a:t>
            </a:r>
            <a:r>
              <a:rPr lang="en-IN" sz="2800" b="1" dirty="0" smtClean="0">
                <a:latin typeface="+mj-lt"/>
              </a:rPr>
              <a:t>materials</a:t>
            </a:r>
          </a:p>
          <a:p>
            <a:endParaRPr lang="en-IN" dirty="0"/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600" dirty="0" smtClean="0"/>
              <a:t>Different </a:t>
            </a:r>
            <a:r>
              <a:rPr lang="en-US" sz="2600" dirty="0"/>
              <a:t>materials are used as roof covering</a:t>
            </a:r>
            <a:r>
              <a:rPr lang="en-US" sz="2600" dirty="0" smtClean="0"/>
              <a:t>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600" dirty="0" smtClean="0"/>
              <a:t> </a:t>
            </a:r>
            <a:r>
              <a:rPr lang="en-US" sz="2600" dirty="0"/>
              <a:t>Careful selection of material is essential in tropical building to prevent </a:t>
            </a:r>
            <a:r>
              <a:rPr lang="en-US" sz="2600" dirty="0" smtClean="0"/>
              <a:t>the solar </a:t>
            </a:r>
            <a:r>
              <a:rPr lang="en-US" sz="2600" dirty="0"/>
              <a:t>radiation.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600" dirty="0"/>
              <a:t>It is preferable to have material with low conductivity of heat.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IN" sz="2600" dirty="0"/>
          </a:p>
        </p:txBody>
      </p:sp>
    </p:spTree>
    <p:extLst>
      <p:ext uri="{BB962C8B-B14F-4D97-AF65-F5344CB8AC3E}">
        <p14:creationId xmlns:p14="http://schemas.microsoft.com/office/powerpoint/2010/main" val="387625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7062" y="561285"/>
            <a:ext cx="10476932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err="1"/>
              <a:t>i</a:t>
            </a:r>
            <a:r>
              <a:rPr lang="en-US" sz="2600" b="1" dirty="0"/>
              <a:t>. Tiles</a:t>
            </a:r>
          </a:p>
          <a:p>
            <a:pPr>
              <a:lnSpc>
                <a:spcPct val="150000"/>
              </a:lnSpc>
            </a:pPr>
            <a:r>
              <a:rPr lang="en-US" sz="2600" dirty="0"/>
              <a:t>They are cheap and easily available in most of the places. It conducts </a:t>
            </a:r>
            <a:r>
              <a:rPr lang="en-US" sz="2600" dirty="0" smtClean="0"/>
              <a:t>heat rapidly</a:t>
            </a:r>
            <a:r>
              <a:rPr lang="en-US" sz="2600" dirty="0"/>
              <a:t>. Hence it is suitable for hot climate.</a:t>
            </a:r>
          </a:p>
          <a:p>
            <a:pPr>
              <a:lnSpc>
                <a:spcPct val="150000"/>
              </a:lnSpc>
            </a:pPr>
            <a:r>
              <a:rPr lang="en-US" sz="2600" dirty="0"/>
              <a:t>Wind or accident easily damages them. It has to be renewed periodically</a:t>
            </a:r>
            <a:r>
              <a:rPr lang="en-US" sz="26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600" dirty="0" smtClean="0"/>
              <a:t>There </a:t>
            </a:r>
            <a:r>
              <a:rPr lang="en-US" sz="2600" dirty="0"/>
              <a:t>are two types of tiles</a:t>
            </a:r>
            <a:r>
              <a:rPr lang="en-US" sz="26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IN" sz="2600" b="1" dirty="0" smtClean="0"/>
              <a:t>a</a:t>
            </a:r>
            <a:r>
              <a:rPr lang="en-IN" sz="2600" b="1" dirty="0"/>
              <a:t>).Pan tiles or Mangalore tiles :</a:t>
            </a:r>
          </a:p>
          <a:p>
            <a:pPr>
              <a:lnSpc>
                <a:spcPct val="150000"/>
              </a:lnSpc>
            </a:pPr>
            <a:r>
              <a:rPr lang="en-US" sz="2600" dirty="0"/>
              <a:t>These are rectangular tiles with grooves on outer surface </a:t>
            </a:r>
            <a:r>
              <a:rPr lang="en-US" sz="2600" dirty="0" smtClean="0"/>
              <a:t>and two </a:t>
            </a:r>
            <a:r>
              <a:rPr lang="en-US" sz="2600" dirty="0"/>
              <a:t>nibs on the inner surface. They are lied one at the side </a:t>
            </a:r>
            <a:r>
              <a:rPr lang="en-US" sz="2600" dirty="0" smtClean="0"/>
              <a:t>of the </a:t>
            </a:r>
            <a:r>
              <a:rPr lang="en-US" sz="2600" dirty="0"/>
              <a:t>other to cover the roof.</a:t>
            </a:r>
          </a:p>
          <a:p>
            <a:pPr>
              <a:lnSpc>
                <a:spcPct val="150000"/>
              </a:lnSpc>
            </a:pPr>
            <a:endParaRPr lang="en-IN" sz="2600" dirty="0"/>
          </a:p>
        </p:txBody>
      </p:sp>
    </p:spTree>
    <p:extLst>
      <p:ext uri="{BB962C8B-B14F-4D97-AF65-F5344CB8AC3E}">
        <p14:creationId xmlns:p14="http://schemas.microsoft.com/office/powerpoint/2010/main" val="3586958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3414" y="1475685"/>
            <a:ext cx="1047693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/>
              <a:t>b).Country tiles </a:t>
            </a:r>
            <a:r>
              <a:rPr lang="en-US" sz="2600" b="1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sz="2600" dirty="0"/>
              <a:t>These are semi-circular tiles of different shape </a:t>
            </a:r>
            <a:r>
              <a:rPr lang="en-US" sz="2600" dirty="0" smtClean="0"/>
              <a:t>and dimensions</a:t>
            </a:r>
            <a:r>
              <a:rPr lang="en-US" sz="26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600" dirty="0"/>
              <a:t>They are used by keeping one over other in layers </a:t>
            </a:r>
            <a:r>
              <a:rPr lang="en-US" sz="2600" dirty="0" smtClean="0"/>
              <a:t>forming numerous </a:t>
            </a:r>
            <a:r>
              <a:rPr lang="en-US" sz="2600" dirty="0"/>
              <a:t>air pockets, they conduct less heat</a:t>
            </a:r>
            <a:r>
              <a:rPr lang="en-US" sz="2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23933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3413" y="957071"/>
            <a:ext cx="10654353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/>
              <a:t>ii</a:t>
            </a:r>
            <a:r>
              <a:rPr lang="en-US" sz="2600" b="1" dirty="0" smtClean="0"/>
              <a:t>. Asbestos sheet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IN" sz="2800" dirty="0" smtClean="0"/>
              <a:t>These </a:t>
            </a:r>
            <a:r>
              <a:rPr lang="en-US" sz="2800" dirty="0" smtClean="0"/>
              <a:t>are </a:t>
            </a:r>
            <a:r>
              <a:rPr lang="en-US" sz="2800" dirty="0"/>
              <a:t>commonly used in poultry buildings.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800" dirty="0"/>
              <a:t>Asbestos sheets are prepared by mixing cement mixture </a:t>
            </a:r>
            <a:r>
              <a:rPr lang="en-US" sz="2800" dirty="0" smtClean="0"/>
              <a:t>with varying quantities </a:t>
            </a:r>
            <a:r>
              <a:rPr lang="en-US" sz="2800" dirty="0"/>
              <a:t>of vegetable fibers.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800" dirty="0"/>
              <a:t>They are available as sheets of different dimensions with </a:t>
            </a:r>
            <a:r>
              <a:rPr lang="en-US" sz="2800" dirty="0" smtClean="0"/>
              <a:t>corrugated surfaces</a:t>
            </a:r>
            <a:endParaRPr lang="en-US" sz="2800" dirty="0"/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800" dirty="0"/>
              <a:t>Sheets are easily fixed to roof trusses and more durable than tiles. </a:t>
            </a:r>
            <a:endParaRPr lang="en-US" sz="2800" dirty="0" smtClean="0"/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800" dirty="0" smtClean="0"/>
              <a:t>But the </a:t>
            </a:r>
            <a:r>
              <a:rPr lang="en-US" sz="2800" dirty="0"/>
              <a:t>houses under this roof will be hotter during summer.</a:t>
            </a:r>
          </a:p>
        </p:txBody>
      </p:sp>
    </p:spTree>
    <p:extLst>
      <p:ext uri="{BB962C8B-B14F-4D97-AF65-F5344CB8AC3E}">
        <p14:creationId xmlns:p14="http://schemas.microsoft.com/office/powerpoint/2010/main" val="317680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3413" y="957071"/>
            <a:ext cx="10654353" cy="413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/>
              <a:t>iii. Aluminum </a:t>
            </a:r>
            <a:r>
              <a:rPr lang="en-US" sz="2600" b="1" dirty="0" smtClean="0"/>
              <a:t>Sheets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800" dirty="0"/>
              <a:t>Corrugated aluminum sheets of different thickness and dimensions </a:t>
            </a:r>
            <a:r>
              <a:rPr lang="en-US" sz="2800" dirty="0" smtClean="0"/>
              <a:t>are available </a:t>
            </a:r>
            <a:r>
              <a:rPr lang="en-US" sz="2800" dirty="0"/>
              <a:t>in the market as roof coverings.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800" dirty="0"/>
              <a:t>They are 2 ½ feet width and varying length from 8 to 12 feet. They </a:t>
            </a:r>
            <a:r>
              <a:rPr lang="en-US" sz="2800" dirty="0" smtClean="0"/>
              <a:t>are very </a:t>
            </a:r>
            <a:r>
              <a:rPr lang="en-US" sz="2800" dirty="0"/>
              <a:t>light and can be easily fixed.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800" dirty="0"/>
              <a:t>The bright and polished surface of new sheets provides a </a:t>
            </a:r>
            <a:r>
              <a:rPr lang="en-US" sz="2800" dirty="0" smtClean="0"/>
              <a:t>reflective insulation </a:t>
            </a:r>
            <a:r>
              <a:rPr lang="en-US" sz="2800" dirty="0"/>
              <a:t>and keeps the animal houses cool during summer.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800" dirty="0"/>
              <a:t>They are expensive but have a greater resale value. They are rust </a:t>
            </a:r>
            <a:r>
              <a:rPr lang="en-US" sz="2800" dirty="0" smtClean="0"/>
              <a:t>proof and </a:t>
            </a:r>
            <a:r>
              <a:rPr lang="en-US" sz="2800" dirty="0"/>
              <a:t>therefore they are more durable.</a:t>
            </a:r>
          </a:p>
        </p:txBody>
      </p:sp>
    </p:spTree>
    <p:extLst>
      <p:ext uri="{BB962C8B-B14F-4D97-AF65-F5344CB8AC3E}">
        <p14:creationId xmlns:p14="http://schemas.microsoft.com/office/powerpoint/2010/main" val="297129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91652" y="1530277"/>
            <a:ext cx="10654353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/>
              <a:t>III. Thatched </a:t>
            </a:r>
            <a:r>
              <a:rPr lang="en-US" sz="2600" b="1" dirty="0" smtClean="0"/>
              <a:t>Roof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800" dirty="0"/>
              <a:t>This roof is made of either coconut or Palmyra leaves. Sometimes </a:t>
            </a:r>
            <a:r>
              <a:rPr lang="en-US" sz="2800" dirty="0" smtClean="0"/>
              <a:t>hay and </a:t>
            </a:r>
            <a:r>
              <a:rPr lang="en-US" sz="2800" dirty="0"/>
              <a:t>straw are used as roof coverings. They are cheap and </a:t>
            </a:r>
            <a:r>
              <a:rPr lang="en-US" sz="2800" dirty="0" smtClean="0"/>
              <a:t>poor conductors </a:t>
            </a:r>
            <a:r>
              <a:rPr lang="en-US" sz="2800" dirty="0"/>
              <a:t>of heat.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800" dirty="0"/>
              <a:t>They keep the house cool in summer. They are non-durable and has </a:t>
            </a:r>
            <a:r>
              <a:rPr lang="en-US" sz="2800" dirty="0" smtClean="0"/>
              <a:t>to be </a:t>
            </a:r>
            <a:r>
              <a:rPr lang="en-US" sz="2800" dirty="0"/>
              <a:t>removed yearly or once in two year. They are very prone for </a:t>
            </a:r>
            <a:r>
              <a:rPr lang="en-US" sz="2800" dirty="0" smtClean="0"/>
              <a:t>fire accident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586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46243" y="553199"/>
            <a:ext cx="1031315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3200" b="1" dirty="0" smtClean="0"/>
              <a:t>1. Foundation</a:t>
            </a:r>
          </a:p>
          <a:p>
            <a:pPr>
              <a:lnSpc>
                <a:spcPct val="150000"/>
              </a:lnSpc>
            </a:pPr>
            <a:r>
              <a:rPr lang="en-IN" sz="2800" dirty="0" smtClean="0"/>
              <a:t>Foundation is the basic structure to be put up in any construction work. It consists of two parts namely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UcPeriod"/>
            </a:pPr>
            <a:r>
              <a:rPr lang="en-IN" sz="2800" dirty="0" smtClean="0"/>
              <a:t> Footing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UcPeriod"/>
            </a:pPr>
            <a:r>
              <a:rPr lang="en-IN" sz="2800" dirty="0" smtClean="0"/>
              <a:t> Foundation wall</a:t>
            </a:r>
          </a:p>
          <a:p>
            <a:pPr>
              <a:lnSpc>
                <a:spcPct val="150000"/>
              </a:lnSpc>
            </a:pPr>
            <a:r>
              <a:rPr lang="en-IN" sz="2800" b="1" dirty="0" smtClean="0"/>
              <a:t>	A. Footing</a:t>
            </a:r>
          </a:p>
          <a:p>
            <a:pPr>
              <a:lnSpc>
                <a:spcPct val="150000"/>
              </a:lnSpc>
            </a:pPr>
            <a:r>
              <a:rPr lang="en-IN" sz="2800" dirty="0" smtClean="0"/>
              <a:t>Footing is the broad base of the foundation wall designed to carry the load without settlement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9422507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50708" y="1475686"/>
            <a:ext cx="10654353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/>
              <a:t>iv. Galvanized iron sheets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600" dirty="0"/>
              <a:t>These are iron sheets, which are galvanized on the surface and provided with corrugation. They are available </a:t>
            </a:r>
            <a:r>
              <a:rPr lang="en-US" sz="2600" dirty="0" smtClean="0"/>
              <a:t>in standard </a:t>
            </a:r>
            <a:r>
              <a:rPr lang="en-US" sz="2600" dirty="0"/>
              <a:t>dimension of 6 feet x 3 feet.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600" dirty="0"/>
              <a:t>Galvanized sheets are commonly used in animal houses but this sheet keeps the house very hot </a:t>
            </a:r>
            <a:r>
              <a:rPr lang="en-US" sz="2600" dirty="0" smtClean="0"/>
              <a:t>during summer</a:t>
            </a:r>
            <a:r>
              <a:rPr lang="en-US" sz="26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994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3413" y="970719"/>
            <a:ext cx="1065435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sz="2800" dirty="0"/>
          </a:p>
          <a:p>
            <a:r>
              <a:rPr lang="en-IN" sz="2800" dirty="0"/>
              <a:t>4. Construction of floor</a:t>
            </a:r>
          </a:p>
          <a:p>
            <a:r>
              <a:rPr lang="en-US" sz="2800" dirty="0"/>
              <a:t>Floor is the important part of the building. Floor is the one, which is frequently used by animals for various purposes </a:t>
            </a:r>
            <a:r>
              <a:rPr lang="en-US" sz="2800" dirty="0" err="1"/>
              <a:t>asresting</a:t>
            </a:r>
            <a:r>
              <a:rPr lang="en-US" sz="2800" dirty="0"/>
              <a:t>, movement, feeding and milking etc.</a:t>
            </a:r>
          </a:p>
          <a:p>
            <a:r>
              <a:rPr lang="en-US" sz="2800" dirty="0"/>
              <a:t>So the floor must have all the qualities, which are required to meet the purpose.</a:t>
            </a:r>
          </a:p>
          <a:p>
            <a:r>
              <a:rPr lang="en-US" sz="2800" dirty="0"/>
              <a:t>It must be strong as durable to withstand the weight to hard roof of the building and movement of hard hoof of </a:t>
            </a:r>
            <a:r>
              <a:rPr lang="en-US" sz="2800" dirty="0" smtClean="0"/>
              <a:t>the animals</a:t>
            </a:r>
            <a:r>
              <a:rPr lang="en-US" sz="2800" dirty="0"/>
              <a:t>. Durability is also required for economical point of view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7430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50708" y="1475686"/>
            <a:ext cx="1065435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sz="2800" dirty="0"/>
          </a:p>
          <a:p>
            <a:r>
              <a:rPr lang="en-US" sz="2800" dirty="0" smtClean="0"/>
              <a:t>Flooring </a:t>
            </a:r>
            <a:r>
              <a:rPr lang="en-US" sz="2800" dirty="0"/>
              <a:t>must facilitate hygienic feeding and effective removal of waste product both liquid and solid.</a:t>
            </a:r>
          </a:p>
          <a:p>
            <a:r>
              <a:rPr lang="en-US" sz="2800" dirty="0"/>
              <a:t>The floor should be laid on solid and compact foundation. It should have a gradient of 1/60 from manger to the </a:t>
            </a:r>
            <a:r>
              <a:rPr lang="en-US" sz="2800" dirty="0" err="1"/>
              <a:t>reardung</a:t>
            </a:r>
            <a:r>
              <a:rPr lang="en-US" sz="2800" dirty="0"/>
              <a:t> channel.</a:t>
            </a:r>
          </a:p>
          <a:p>
            <a:r>
              <a:rPr lang="en-US" sz="2800" dirty="0"/>
              <a:t>Non slippery quality is needed to avoid accident slipping especially in case of large animals.</a:t>
            </a:r>
          </a:p>
          <a:p>
            <a:r>
              <a:rPr lang="en-US" sz="2800" dirty="0"/>
              <a:t>Grooves and roughened surface should be provided. </a:t>
            </a:r>
          </a:p>
        </p:txBody>
      </p:sp>
    </p:spTree>
    <p:extLst>
      <p:ext uri="{BB962C8B-B14F-4D97-AF65-F5344CB8AC3E}">
        <p14:creationId xmlns:p14="http://schemas.microsoft.com/office/powerpoint/2010/main" val="113446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50708" y="1475686"/>
            <a:ext cx="1065435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sz="2800" dirty="0"/>
          </a:p>
          <a:p>
            <a:r>
              <a:rPr lang="en-US" sz="2800" dirty="0" smtClean="0"/>
              <a:t>Flooring </a:t>
            </a:r>
            <a:r>
              <a:rPr lang="en-US" sz="2800" dirty="0"/>
              <a:t>must facilitate hygienic feeding and effective removal of waste product both liquid and solid.</a:t>
            </a:r>
          </a:p>
          <a:p>
            <a:r>
              <a:rPr lang="en-US" sz="2800" dirty="0"/>
              <a:t>The floor should be laid on solid and compact foundation. It should have a gradient of 1/60 from manger to the </a:t>
            </a:r>
            <a:r>
              <a:rPr lang="en-US" sz="2800" dirty="0" err="1"/>
              <a:t>reardung</a:t>
            </a:r>
            <a:r>
              <a:rPr lang="en-US" sz="2800" dirty="0"/>
              <a:t> channel.</a:t>
            </a:r>
          </a:p>
          <a:p>
            <a:r>
              <a:rPr lang="en-US" sz="2800" dirty="0"/>
              <a:t>Non slippery quality is needed to avoid accident slipping especially in case of large animals.</a:t>
            </a:r>
          </a:p>
          <a:p>
            <a:r>
              <a:rPr lang="en-US" sz="2800" dirty="0"/>
              <a:t>Grooves and roughened surface should be provided. </a:t>
            </a:r>
          </a:p>
        </p:txBody>
      </p:sp>
    </p:spTree>
    <p:extLst>
      <p:ext uri="{BB962C8B-B14F-4D97-AF65-F5344CB8AC3E}">
        <p14:creationId xmlns:p14="http://schemas.microsoft.com/office/powerpoint/2010/main" val="108601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46243" y="553199"/>
            <a:ext cx="1031315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3200" b="1" dirty="0" smtClean="0"/>
              <a:t>1. Foundation</a:t>
            </a:r>
          </a:p>
          <a:p>
            <a:pPr>
              <a:lnSpc>
                <a:spcPct val="150000"/>
              </a:lnSpc>
            </a:pPr>
            <a:r>
              <a:rPr lang="en-IN" sz="2800" dirty="0" smtClean="0"/>
              <a:t>Foundation is the basic structure to be put up in any construction work. It consists of two parts namely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UcPeriod"/>
            </a:pPr>
            <a:r>
              <a:rPr lang="en-IN" sz="2800" dirty="0" smtClean="0"/>
              <a:t> Footing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UcPeriod"/>
            </a:pPr>
            <a:r>
              <a:rPr lang="en-IN" sz="2800" dirty="0" smtClean="0"/>
              <a:t> Foundation wall</a:t>
            </a:r>
          </a:p>
          <a:p>
            <a:pPr>
              <a:lnSpc>
                <a:spcPct val="150000"/>
              </a:lnSpc>
            </a:pPr>
            <a:r>
              <a:rPr lang="en-IN" sz="2800" b="1" dirty="0" smtClean="0"/>
              <a:t>	A. Footing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Footing is the broad base of the foundation wall designed to carry the load without settlement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19875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5301" y="529947"/>
            <a:ext cx="1038139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3200" b="1" dirty="0" smtClean="0"/>
              <a:t>B. Foundation wall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3200" dirty="0" smtClean="0"/>
              <a:t>The height of the foundation wall required for farm buildings depends on the soil condition of the site.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3200" dirty="0" smtClean="0"/>
              <a:t>Deeper foundation is necessary in loose soil and shallow in firm rocky soil.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3200" dirty="0" smtClean="0"/>
              <a:t>Generally the height for light farm building will vary from 18” to 30”. The thickness will vary from 9” to 12”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782996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87188" y="611834"/>
            <a:ext cx="1031315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b="1" dirty="0" smtClean="0"/>
              <a:t>a. Material used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800" dirty="0" smtClean="0"/>
              <a:t>Foundation footing can be made of cement concrete or brick and cement mortar.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800" dirty="0" smtClean="0"/>
              <a:t>Concrete foundation is stronger and is called </a:t>
            </a:r>
            <a:r>
              <a:rPr lang="en-IN" sz="2800" dirty="0" err="1" smtClean="0"/>
              <a:t>monolythick</a:t>
            </a:r>
            <a:r>
              <a:rPr lang="en-IN" sz="2800" dirty="0" smtClean="0"/>
              <a:t> foundation.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800" dirty="0" smtClean="0"/>
              <a:t>Brick foundation is provided with stepped up increase in width towards the base. It is not so strong </a:t>
            </a:r>
            <a:r>
              <a:rPr lang="en-IN" sz="2800" dirty="0" err="1" smtClean="0"/>
              <a:t>asconcrete</a:t>
            </a:r>
            <a:r>
              <a:rPr lang="en-IN" sz="2800" dirty="0" smtClean="0"/>
              <a:t>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117950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8411" y="760441"/>
            <a:ext cx="10714766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600" b="1" dirty="0" smtClean="0"/>
              <a:t>2. Walls and Wall materials</a:t>
            </a:r>
          </a:p>
          <a:p>
            <a:pPr>
              <a:lnSpc>
                <a:spcPct val="150000"/>
              </a:lnSpc>
            </a:pPr>
            <a:endParaRPr lang="en-IN" sz="2600" dirty="0"/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600" dirty="0"/>
              <a:t>Walls are the supporting structures built above the foundation to enclose the buildings.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600" dirty="0"/>
              <a:t>They may be constructed with materials like brick, stones or concrete with thickness of 9”, 12” and 6” respectively.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600" dirty="0"/>
              <a:t>Non-weight bearing walls of brick need not be thicker than 4 ½”.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600" dirty="0"/>
              <a:t>The height of the wall depends upon the type of animals to be housed under the building.</a:t>
            </a:r>
          </a:p>
          <a:p>
            <a:endParaRPr lang="en-IN" sz="2600" dirty="0"/>
          </a:p>
        </p:txBody>
      </p:sp>
    </p:spTree>
    <p:extLst>
      <p:ext uri="{BB962C8B-B14F-4D97-AF65-F5344CB8AC3E}">
        <p14:creationId xmlns:p14="http://schemas.microsoft.com/office/powerpoint/2010/main" val="677484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6812" y="839802"/>
            <a:ext cx="111047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3200" dirty="0" smtClean="0"/>
              <a:t>Principles followed for finishing the walls in animal houses are as follows,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800" dirty="0" smtClean="0"/>
              <a:t>The height up to 4 feet from floor should be finished smoother with hard cement plaster and made washable for reasons of hygiene.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800" dirty="0" smtClean="0"/>
              <a:t>Corners should be filled and rounded to prevent accumulation of dust.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800" dirty="0" smtClean="0"/>
              <a:t>The sharp edges and angles should be rounded to prevent accident.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058080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7062" y="804025"/>
            <a:ext cx="10490579" cy="4467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i="0" u="none" strike="noStrike" baseline="0" dirty="0" smtClean="0">
                <a:solidFill>
                  <a:srgbClr val="000000"/>
                </a:solidFill>
              </a:rPr>
              <a:t>Wall</a:t>
            </a:r>
            <a:r>
              <a:rPr lang="en-US" sz="3600" b="1" i="0" u="none" strike="noStrike" dirty="0" smtClean="0">
                <a:solidFill>
                  <a:srgbClr val="000000"/>
                </a:solidFill>
              </a:rPr>
              <a:t> Materials</a:t>
            </a:r>
          </a:p>
          <a:p>
            <a:pPr>
              <a:lnSpc>
                <a:spcPct val="150000"/>
              </a:lnSpc>
            </a:pPr>
            <a:r>
              <a:rPr lang="en-US" sz="2600" i="0" u="none" strike="noStrike" baseline="0" dirty="0" smtClean="0">
                <a:solidFill>
                  <a:srgbClr val="000000"/>
                </a:solidFill>
              </a:rPr>
              <a:t>Wall materials</a:t>
            </a:r>
            <a:r>
              <a:rPr lang="en-US" sz="2600" i="0" u="none" strike="noStrike" dirty="0" smtClean="0">
                <a:solidFill>
                  <a:srgbClr val="000000"/>
                </a:solidFill>
              </a:rPr>
              <a:t> consists of a- Brick, b- Stone and c- Binding Materials </a:t>
            </a:r>
          </a:p>
          <a:p>
            <a:pPr>
              <a:lnSpc>
                <a:spcPct val="150000"/>
              </a:lnSpc>
            </a:pPr>
            <a:r>
              <a:rPr lang="en-US" sz="2600" baseline="0" dirty="0" smtClean="0">
                <a:solidFill>
                  <a:srgbClr val="000000"/>
                </a:solidFill>
              </a:rPr>
              <a:t>Different types of brick used in walls are-</a:t>
            </a:r>
          </a:p>
          <a:p>
            <a:pPr marL="457200" indent="-457200">
              <a:lnSpc>
                <a:spcPct val="150000"/>
              </a:lnSpc>
              <a:buFont typeface="Garamond" panose="02020404030301010803" pitchFamily="18" charset="0"/>
              <a:buChar char="→"/>
            </a:pPr>
            <a:r>
              <a:rPr lang="en-US" sz="2600" i="0" u="none" strike="noStrike" dirty="0" smtClean="0">
                <a:solidFill>
                  <a:srgbClr val="000000"/>
                </a:solidFill>
              </a:rPr>
              <a:t>Building Bricks</a:t>
            </a:r>
          </a:p>
          <a:p>
            <a:pPr marL="457200" indent="-457200">
              <a:lnSpc>
                <a:spcPct val="150000"/>
              </a:lnSpc>
              <a:buFont typeface="Garamond" panose="02020404030301010803" pitchFamily="18" charset="0"/>
              <a:buChar char="→"/>
            </a:pPr>
            <a:r>
              <a:rPr lang="en-US" sz="2600" i="0" u="none" strike="noStrike" baseline="0" dirty="0" smtClean="0">
                <a:solidFill>
                  <a:srgbClr val="000000"/>
                </a:solidFill>
              </a:rPr>
              <a:t> Vitrified paving bricks</a:t>
            </a:r>
          </a:p>
          <a:p>
            <a:pPr marL="457200" indent="-457200">
              <a:lnSpc>
                <a:spcPct val="150000"/>
              </a:lnSpc>
              <a:buFont typeface="Garamond" panose="02020404030301010803" pitchFamily="18" charset="0"/>
              <a:buChar char="→"/>
            </a:pPr>
            <a:r>
              <a:rPr lang="en-IN" sz="2600" i="0" u="none" strike="noStrike" baseline="0" dirty="0" smtClean="0">
                <a:solidFill>
                  <a:srgbClr val="000000"/>
                </a:solidFill>
              </a:rPr>
              <a:t>Glazed bricks</a:t>
            </a:r>
          </a:p>
          <a:p>
            <a:pPr>
              <a:lnSpc>
                <a:spcPct val="150000"/>
              </a:lnSpc>
            </a:pPr>
            <a:endParaRPr lang="en-IN" sz="2600" i="0" u="none" strike="noStrike" baseline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740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5574" y="828680"/>
            <a:ext cx="983697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dirty="0" smtClean="0"/>
              <a:t>Different types of stones used in construction of wall are-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800" dirty="0" smtClean="0"/>
              <a:t>Granite,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800" dirty="0" err="1" smtClean="0"/>
              <a:t>Whin</a:t>
            </a:r>
            <a:r>
              <a:rPr lang="en-IN" sz="2800" dirty="0" smtClean="0"/>
              <a:t> stones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800" dirty="0" smtClean="0"/>
              <a:t> sand stones.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Different binding materials are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Lime, Lime mortar, Cement, Cement mortar, Cement concrete mixture</a:t>
            </a:r>
            <a:endParaRPr lang="en-IN" sz="2800" dirty="0" smtClean="0"/>
          </a:p>
          <a:p>
            <a:pPr>
              <a:lnSpc>
                <a:spcPct val="150000"/>
              </a:lnSpc>
            </a:pP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28747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59</TotalTime>
  <Words>1300</Words>
  <Application>Microsoft Office PowerPoint</Application>
  <PresentationFormat>Widescreen</PresentationFormat>
  <Paragraphs>112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Garamond</vt:lpstr>
      <vt:lpstr>Wingdings</vt:lpstr>
      <vt:lpstr>Organic</vt:lpstr>
      <vt:lpstr>Session-12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Tata Steel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Session-9</dc:title>
  <dc:creator>Kanha Sahu</dc:creator>
  <cp:lastModifiedBy>Kanha Sahu</cp:lastModifiedBy>
  <cp:revision>14</cp:revision>
  <dcterms:created xsi:type="dcterms:W3CDTF">2020-12-16T02:19:37Z</dcterms:created>
  <dcterms:modified xsi:type="dcterms:W3CDTF">2020-12-19T12:46:42Z</dcterms:modified>
</cp:coreProperties>
</file>