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78" r:id="rId2"/>
    <p:sldId id="279" r:id="rId3"/>
    <p:sldId id="276" r:id="rId4"/>
    <p:sldId id="265" r:id="rId5"/>
    <p:sldId id="282" r:id="rId6"/>
    <p:sldId id="263" r:id="rId7"/>
    <p:sldId id="264" r:id="rId8"/>
    <p:sldId id="283" r:id="rId9"/>
    <p:sldId id="28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62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6FF9E300-C53A-4035-A0ED-D56176A1AF66}" type="datetimeFigureOut">
              <a:rPr lang="en-IN" smtClean="0"/>
              <a:t>01-03-2021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2242C11A-0168-4A84-89D4-5F5F79092A4E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E300-C53A-4035-A0ED-D56176A1AF66}" type="datetimeFigureOut">
              <a:rPr lang="en-IN" smtClean="0"/>
              <a:t>01-03-2021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C11A-0168-4A84-89D4-5F5F79092A4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E300-C53A-4035-A0ED-D56176A1AF66}" type="datetimeFigureOut">
              <a:rPr lang="en-IN" smtClean="0"/>
              <a:t>01-03-2021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C11A-0168-4A84-89D4-5F5F79092A4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F9E300-C53A-4035-A0ED-D56176A1AF66}" type="datetimeFigureOut">
              <a:rPr lang="en-IN" smtClean="0"/>
              <a:t>01-03-2021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242C11A-0168-4A84-89D4-5F5F79092A4E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6FF9E300-C53A-4035-A0ED-D56176A1AF66}" type="datetimeFigureOut">
              <a:rPr lang="en-IN" smtClean="0"/>
              <a:t>01-03-2021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2242C11A-0168-4A84-89D4-5F5F79092A4E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E300-C53A-4035-A0ED-D56176A1AF66}" type="datetimeFigureOut">
              <a:rPr lang="en-IN" smtClean="0"/>
              <a:t>01-03-2021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C11A-0168-4A84-89D4-5F5F79092A4E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E300-C53A-4035-A0ED-D56176A1AF66}" type="datetimeFigureOut">
              <a:rPr lang="en-IN" smtClean="0"/>
              <a:t>01-03-2021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C11A-0168-4A84-89D4-5F5F79092A4E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F9E300-C53A-4035-A0ED-D56176A1AF66}" type="datetimeFigureOut">
              <a:rPr lang="en-IN" smtClean="0"/>
              <a:t>01-03-2021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242C11A-0168-4A84-89D4-5F5F79092A4E}" type="slidenum">
              <a:rPr lang="en-IN" smtClean="0"/>
              <a:t>‹#›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E300-C53A-4035-A0ED-D56176A1AF66}" type="datetimeFigureOut">
              <a:rPr lang="en-IN" smtClean="0"/>
              <a:t>01-03-2021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C11A-0168-4A84-89D4-5F5F79092A4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F9E300-C53A-4035-A0ED-D56176A1AF66}" type="datetimeFigureOut">
              <a:rPr lang="en-IN" smtClean="0"/>
              <a:t>01-03-2021</a:t>
            </a:fld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242C11A-0168-4A84-89D4-5F5F79092A4E}" type="slidenum">
              <a:rPr lang="en-IN" smtClean="0"/>
              <a:t>‹#›</a:t>
            </a:fld>
            <a:endParaRPr lang="en-I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F9E300-C53A-4035-A0ED-D56176A1AF66}" type="datetimeFigureOut">
              <a:rPr lang="en-IN" smtClean="0"/>
              <a:t>01-03-2021</a:t>
            </a:fld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242C11A-0168-4A84-89D4-5F5F79092A4E}" type="slidenum">
              <a:rPr lang="en-IN" smtClean="0"/>
              <a:t>‹#›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FF9E300-C53A-4035-A0ED-D56176A1AF66}" type="datetimeFigureOut">
              <a:rPr lang="en-IN" smtClean="0"/>
              <a:t>01-03-2021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242C11A-0168-4A84-89D4-5F5F79092A4E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C227BAE-7F42-4C5D-92D9-FB59A8F16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99" y="1241936"/>
            <a:ext cx="8921087" cy="3176114"/>
          </a:xfrm>
        </p:spPr>
        <p:txBody>
          <a:bodyPr>
            <a:normAutofit fontScale="90000"/>
          </a:bodyPr>
          <a:lstStyle/>
          <a:p>
            <a:pPr algn="ctr"/>
            <a:r>
              <a:rPr lang="en-IN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Isolation of </a:t>
            </a:r>
            <a:r>
              <a:rPr lang="en-IN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azospirillum</a:t>
            </a:r>
            <a:r>
              <a:rPr lang="en-IN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azotobacter, </a:t>
            </a:r>
            <a:r>
              <a:rPr lang="en-IN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rhizobium, </a:t>
            </a:r>
            <a:r>
              <a:rPr lang="en-IN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PSB AND CYANOBACTERIA</a:t>
            </a:r>
            <a:endParaRPr lang="en-IN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42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074EABC-B3E1-4F06-BEC4-21613DEF2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59327" y="-1417496"/>
            <a:ext cx="5670949" cy="104162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69CD22-7AA8-4CCC-8F9E-E55207409846}"/>
              </a:ext>
            </a:extLst>
          </p:cNvPr>
          <p:cNvSpPr txBox="1"/>
          <p:nvPr/>
        </p:nvSpPr>
        <p:spPr>
          <a:xfrm>
            <a:off x="2160103" y="105321"/>
            <a:ext cx="6957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latin typeface="Times New Roman" pitchFamily="18" charset="0"/>
                <a:cs typeface="Times New Roman" pitchFamily="18" charset="0"/>
              </a:rPr>
              <a:t>Production of biofertilizers</a:t>
            </a:r>
          </a:p>
        </p:txBody>
      </p:sp>
    </p:spTree>
    <p:extLst>
      <p:ext uri="{BB962C8B-B14F-4D97-AF65-F5344CB8AC3E}">
        <p14:creationId xmlns:p14="http://schemas.microsoft.com/office/powerpoint/2010/main" val="22661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89E8EA-063F-40FD-B16A-AC88A0CC1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658" y="23718"/>
            <a:ext cx="8612440" cy="652140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Stages in development of biofertilizers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48461C9-9412-47B6-AB08-2C905054D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186390" y="-1027365"/>
            <a:ext cx="5605796" cy="925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2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2426969" y="4442120"/>
            <a:ext cx="7241540" cy="16959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755" marR="316865" indent="-635" algn="ctr">
              <a:lnSpc>
                <a:spcPct val="120800"/>
              </a:lnSpc>
              <a:spcBef>
                <a:spcPts val="100"/>
              </a:spcBef>
            </a:pP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Samples were withdrawn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a</a:t>
            </a:r>
            <a:r>
              <a:rPr lang="en-US" sz="24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depth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algn="ctr">
              <a:spcBef>
                <a:spcPts val="5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 10 –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cm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below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surface,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collected into sterile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vials</a:t>
            </a:r>
            <a:r>
              <a:rPr lang="en-US" sz="2400" spc="-105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nd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then</a:t>
            </a:r>
          </a:p>
          <a:p>
            <a:pPr marL="5715" algn="ctr">
              <a:spcBef>
                <a:spcPts val="500"/>
              </a:spcBef>
            </a:pPr>
            <a:r>
              <a:rPr lang="en-US" sz="2400" spc="-5" dirty="0" err="1" smtClean="0">
                <a:latin typeface="Times New Roman" pitchFamily="18" charset="0"/>
                <a:cs typeface="Times New Roman" pitchFamily="18" charset="0"/>
              </a:rPr>
              <a:t>Azotobacter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spc="-25" dirty="0" smtClean="0">
                <a:latin typeface="Times New Roman" pitchFamily="18" charset="0"/>
                <a:cs typeface="Times New Roman" pitchFamily="18" charset="0"/>
              </a:rPr>
              <a:t>isolated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ensen’s</a:t>
            </a:r>
            <a:r>
              <a:rPr lang="en-US" sz="24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0" dirty="0" smtClean="0">
                <a:latin typeface="Times New Roman" pitchFamily="18" charset="0"/>
                <a:cs typeface="Times New Roman" pitchFamily="18" charset="0"/>
              </a:rPr>
              <a:t>medium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ject 19"/>
          <p:cNvSpPr/>
          <p:nvPr/>
        </p:nvSpPr>
        <p:spPr>
          <a:xfrm>
            <a:off x="3846439" y="1228163"/>
            <a:ext cx="4343400" cy="3118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70922" y="543339"/>
            <a:ext cx="7097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ISOLATION OF AZOTOBACTER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2426969" y="4442120"/>
            <a:ext cx="7241540" cy="18004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755" marR="316865" indent="-635" algn="ctr">
              <a:lnSpc>
                <a:spcPct val="120800"/>
              </a:lnSpc>
              <a:spcBef>
                <a:spcPts val="100"/>
              </a:spcBef>
            </a:pPr>
            <a:r>
              <a:rPr lang="en-US" sz="2400" dirty="0"/>
              <a:t>N</a:t>
            </a:r>
            <a:r>
              <a:rPr lang="en-US" sz="2400" dirty="0" smtClean="0"/>
              <a:t>itrogen-free </a:t>
            </a:r>
            <a:r>
              <a:rPr lang="en-US" sz="2400" dirty="0"/>
              <a:t>semisolid malate (</a:t>
            </a:r>
            <a:r>
              <a:rPr lang="en-US" sz="2400" dirty="0" err="1"/>
              <a:t>NFb</a:t>
            </a:r>
            <a:r>
              <a:rPr lang="en-US" sz="2400" dirty="0"/>
              <a:t>) enrichment medium, and </a:t>
            </a:r>
            <a:r>
              <a:rPr lang="en-US" sz="2400" dirty="0" err="1"/>
              <a:t>Rojo</a:t>
            </a:r>
            <a:r>
              <a:rPr lang="en-US" sz="2400" dirty="0"/>
              <a:t> Congo (Congo red; RC), an isolation </a:t>
            </a:r>
            <a:r>
              <a:rPr lang="en-US" sz="2400" dirty="0" smtClean="0"/>
              <a:t>medium were used for isolation of </a:t>
            </a:r>
            <a:r>
              <a:rPr lang="en-US" sz="2400" dirty="0" err="1" smtClean="0"/>
              <a:t>Azospirillum</a:t>
            </a:r>
            <a:r>
              <a:rPr lang="en-US" sz="2400" dirty="0" smtClean="0"/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70922" y="543339"/>
            <a:ext cx="7097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ISOLATION OF AZOSPIRILLUM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1" descr="Description: C:\Users\Anandkumar Naoem\Desktop\Biofertilizers\ppts\Azospirill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70" y="1207839"/>
            <a:ext cx="3944203" cy="306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" descr="Description: C:\Users\Anandkumar Naoem\Desktop\Biofertilizers\ppts\Azospirillum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715" y="1364776"/>
            <a:ext cx="4047867" cy="290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2781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90033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0684" y="61686"/>
            <a:ext cx="643043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32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ISOLATION </a:t>
            </a:r>
            <a:r>
              <a:rPr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3200" b="1" spc="-9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RHIZOBIUM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7252" y="3661117"/>
            <a:ext cx="9011478" cy="2676374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R="50800" algn="ctr">
              <a:spcBef>
                <a:spcPts val="590"/>
              </a:spcBef>
            </a:pPr>
            <a:r>
              <a:rPr sz="2400" b="1" dirty="0">
                <a:latin typeface="Times New Roman" pitchFamily="18" charset="0"/>
                <a:cs typeface="Times New Roman" pitchFamily="18" charset="0"/>
              </a:rPr>
              <a:t>RHIZOBIUM </a:t>
            </a:r>
            <a:r>
              <a:rPr sz="2400" b="1" spc="-35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400" b="1" spc="-50" dirty="0">
                <a:latin typeface="Times New Roman" pitchFamily="18" charset="0"/>
                <a:cs typeface="Times New Roman" pitchFamily="18" charset="0"/>
              </a:rPr>
              <a:t>ISOLATED </a:t>
            </a:r>
            <a:r>
              <a:rPr sz="2400" b="1" spc="80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CONGO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RED</a:t>
            </a:r>
            <a:r>
              <a:rPr sz="2400" b="1" spc="-1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5" dirty="0">
                <a:latin typeface="Times New Roman" pitchFamily="18" charset="0"/>
                <a:cs typeface="Times New Roman" pitchFamily="18" charset="0"/>
              </a:rPr>
              <a:t>MEDIUM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1905" algn="ctr">
              <a:spcBef>
                <a:spcPts val="640"/>
              </a:spcBef>
            </a:pPr>
            <a:r>
              <a:rPr sz="2800" spc="1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800" i="1" spc="-30" dirty="0">
                <a:latin typeface="Times New Roman" pitchFamily="18" charset="0"/>
                <a:cs typeface="Times New Roman" pitchFamily="18" charset="0"/>
              </a:rPr>
              <a:t>Rhizobium </a:t>
            </a:r>
            <a:r>
              <a:rPr sz="2800" spc="95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sz="2800" spc="16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800" spc="50" dirty="0">
                <a:latin typeface="Times New Roman" pitchFamily="18" charset="0"/>
                <a:cs typeface="Times New Roman" pitchFamily="18" charset="0"/>
              </a:rPr>
              <a:t>freshly </a:t>
            </a:r>
            <a:r>
              <a:rPr sz="2800" spc="120" dirty="0">
                <a:latin typeface="Times New Roman" pitchFamily="18" charset="0"/>
                <a:cs typeface="Times New Roman" pitchFamily="18" charset="0"/>
              </a:rPr>
              <a:t>crushed </a:t>
            </a:r>
            <a:r>
              <a:rPr sz="2800" spc="125" dirty="0">
                <a:latin typeface="Times New Roman" pitchFamily="18" charset="0"/>
                <a:cs typeface="Times New Roman" pitchFamily="18" charset="0"/>
              </a:rPr>
              <a:t>root nodule  </a:t>
            </a:r>
            <a:r>
              <a:rPr sz="2800" spc="55" dirty="0">
                <a:latin typeface="Times New Roman" pitchFamily="18" charset="0"/>
                <a:cs typeface="Times New Roman" pitchFamily="18" charset="0"/>
              </a:rPr>
              <a:t>was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95" dirty="0">
                <a:latin typeface="Times New Roman" pitchFamily="18" charset="0"/>
                <a:cs typeface="Times New Roman" pitchFamily="18" charset="0"/>
              </a:rPr>
              <a:t>Gram</a:t>
            </a:r>
            <a:r>
              <a:rPr sz="28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114" dirty="0">
                <a:latin typeface="Times New Roman" pitchFamily="18" charset="0"/>
                <a:cs typeface="Times New Roman" pitchFamily="18" charset="0"/>
              </a:rPr>
              <a:t>stained</a:t>
            </a:r>
            <a:r>
              <a:rPr sz="28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150" dirty="0">
                <a:latin typeface="Times New Roman" pitchFamily="18" charset="0"/>
                <a:cs typeface="Times New Roman" pitchFamily="18" charset="0"/>
              </a:rPr>
              <a:t>onto</a:t>
            </a:r>
            <a:r>
              <a:rPr sz="28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9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60" dirty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sz="28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155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8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105" dirty="0">
                <a:latin typeface="Times New Roman" pitchFamily="18" charset="0"/>
                <a:cs typeface="Times New Roman" pitchFamily="18" charset="0"/>
              </a:rPr>
              <a:t>examined</a:t>
            </a:r>
            <a:r>
              <a:rPr sz="28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140" dirty="0">
                <a:latin typeface="Times New Roman" pitchFamily="18" charset="0"/>
                <a:cs typeface="Times New Roman" pitchFamily="18" charset="0"/>
              </a:rPr>
              <a:t>at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20" dirty="0">
                <a:latin typeface="Times New Roman" pitchFamily="18" charset="0"/>
                <a:cs typeface="Times New Roman" pitchFamily="18" charset="0"/>
              </a:rPr>
              <a:t>100X  </a:t>
            </a:r>
            <a:r>
              <a:rPr sz="2800" spc="100" dirty="0">
                <a:latin typeface="Times New Roman" pitchFamily="18" charset="0"/>
                <a:cs typeface="Times New Roman" pitchFamily="18" charset="0"/>
              </a:rPr>
              <a:t>power</a:t>
            </a:r>
            <a:r>
              <a:rPr sz="28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105" dirty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sz="28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35" dirty="0">
                <a:latin typeface="Times New Roman" pitchFamily="18" charset="0"/>
                <a:cs typeface="Times New Roman" pitchFamily="18" charset="0"/>
              </a:rPr>
              <a:t>oil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100" dirty="0">
                <a:latin typeface="Times New Roman" pitchFamily="18" charset="0"/>
                <a:cs typeface="Times New Roman" pitchFamily="18" charset="0"/>
              </a:rPr>
              <a:t>immersion.</a:t>
            </a:r>
            <a:r>
              <a:rPr sz="28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10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95" dirty="0">
                <a:latin typeface="Times New Roman" pitchFamily="18" charset="0"/>
                <a:cs typeface="Times New Roman" pitchFamily="18" charset="0"/>
              </a:rPr>
              <a:t>bacteria</a:t>
            </a:r>
            <a:r>
              <a:rPr sz="28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35" dirty="0">
                <a:latin typeface="Times New Roman" pitchFamily="18" charset="0"/>
                <a:cs typeface="Times New Roman" pitchFamily="18" charset="0"/>
              </a:rPr>
              <a:t>cells</a:t>
            </a:r>
            <a:r>
              <a:rPr sz="28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80" dirty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sz="28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110" dirty="0">
                <a:latin typeface="Times New Roman" pitchFamily="18" charset="0"/>
                <a:cs typeface="Times New Roman" pitchFamily="18" charset="0"/>
              </a:rPr>
              <a:t>rods  </a:t>
            </a:r>
            <a:r>
              <a:rPr sz="2800" spc="105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800" spc="85" dirty="0">
                <a:latin typeface="Times New Roman" pitchFamily="18" charset="0"/>
                <a:cs typeface="Times New Roman" pitchFamily="18" charset="0"/>
              </a:rPr>
              <a:t>chains, </a:t>
            </a:r>
            <a:r>
              <a:rPr sz="2800" spc="155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800" spc="105" dirty="0">
                <a:latin typeface="Times New Roman" pitchFamily="18" charset="0"/>
                <a:cs typeface="Times New Roman" pitchFamily="18" charset="0"/>
              </a:rPr>
              <a:t>clumps </a:t>
            </a:r>
            <a:r>
              <a:rPr sz="2800" spc="170" dirty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sz="2800" spc="114" dirty="0">
                <a:latin typeface="Times New Roman" pitchFamily="18" charset="0"/>
                <a:cs typeface="Times New Roman" pitchFamily="18" charset="0"/>
              </a:rPr>
              <a:t>stained </a:t>
            </a:r>
            <a:r>
              <a:rPr sz="2800" spc="95" dirty="0">
                <a:latin typeface="Times New Roman" pitchFamily="18" charset="0"/>
                <a:cs typeface="Times New Roman" pitchFamily="18" charset="0"/>
              </a:rPr>
              <a:t>Gram </a:t>
            </a:r>
            <a:r>
              <a:rPr sz="2800" spc="80" dirty="0">
                <a:latin typeface="Times New Roman" pitchFamily="18" charset="0"/>
                <a:cs typeface="Times New Roman" pitchFamily="18" charset="0"/>
              </a:rPr>
              <a:t>negative </a:t>
            </a:r>
            <a:r>
              <a:rPr sz="2800" spc="60" dirty="0">
                <a:latin typeface="Times New Roman" pitchFamily="18" charset="0"/>
                <a:cs typeface="Times New Roman" pitchFamily="18" charset="0"/>
              </a:rPr>
              <a:t>as  </a:t>
            </a:r>
            <a:r>
              <a:rPr sz="2800" spc="105" dirty="0">
                <a:latin typeface="Times New Roman" pitchFamily="18" charset="0"/>
                <a:cs typeface="Times New Roman" pitchFamily="18" charset="0"/>
              </a:rPr>
              <a:t>indicated </a:t>
            </a:r>
            <a:r>
              <a:rPr sz="2800" spc="45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sz="2800" spc="16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800" spc="85" dirty="0">
                <a:latin typeface="Times New Roman" pitchFamily="18" charset="0"/>
                <a:cs typeface="Times New Roman" pitchFamily="18" charset="0"/>
              </a:rPr>
              <a:t>faint </a:t>
            </a:r>
            <a:r>
              <a:rPr sz="2800" spc="114" dirty="0">
                <a:latin typeface="Times New Roman" pitchFamily="18" charset="0"/>
                <a:cs typeface="Times New Roman" pitchFamily="18" charset="0"/>
              </a:rPr>
              <a:t>pink </a:t>
            </a:r>
            <a:r>
              <a:rPr sz="2800" spc="125" dirty="0">
                <a:latin typeface="Times New Roman" pitchFamily="18" charset="0"/>
                <a:cs typeface="Times New Roman" pitchFamily="18" charset="0"/>
              </a:rPr>
              <a:t>red </a:t>
            </a:r>
            <a:r>
              <a:rPr sz="2800" spc="90" dirty="0">
                <a:latin typeface="Times New Roman" pitchFamily="18" charset="0"/>
                <a:cs typeface="Times New Roman" pitchFamily="18" charset="0"/>
              </a:rPr>
              <a:t>colour </a:t>
            </a:r>
            <a:r>
              <a:rPr sz="2800" spc="1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800" spc="16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800" spc="130" dirty="0">
                <a:latin typeface="Times New Roman" pitchFamily="18" charset="0"/>
                <a:cs typeface="Times New Roman" pitchFamily="18" charset="0"/>
              </a:rPr>
              <a:t>rod  </a:t>
            </a:r>
            <a:r>
              <a:rPr sz="2800" spc="150" dirty="0">
                <a:latin typeface="Times New Roman" pitchFamily="18" charset="0"/>
                <a:cs typeface="Times New Roman" pitchFamily="18" charset="0"/>
              </a:rPr>
              <a:t>membrane</a:t>
            </a:r>
            <a:r>
              <a:rPr sz="28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30" dirty="0">
                <a:latin typeface="Times New Roman" pitchFamily="18" charset="0"/>
                <a:cs typeface="Times New Roman" pitchFamily="18" charset="0"/>
              </a:rPr>
              <a:t>walls.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32313" y="676487"/>
            <a:ext cx="5272224" cy="2984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spli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437322" y="3433635"/>
            <a:ext cx="10243930" cy="3031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marR="45720" indent="-1270" algn="just">
              <a:spcBef>
                <a:spcPts val="100"/>
              </a:spcBef>
            </a:pPr>
            <a:r>
              <a:rPr lang="en-IN" sz="2400" spc="105" dirty="0">
                <a:solidFill>
                  <a:prstClr val="black"/>
                </a:solidFill>
                <a:latin typeface="Times New Roman"/>
                <a:cs typeface="Times New Roman"/>
              </a:rPr>
              <a:t>Soils collected from different places and </a:t>
            </a:r>
            <a:r>
              <a:rPr lang="en-IN" sz="2400" spc="12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lang="en-IN" sz="2400" spc="125" dirty="0" smtClean="0">
                <a:solidFill>
                  <a:prstClr val="black"/>
                </a:solidFill>
                <a:latin typeface="Times New Roman"/>
                <a:cs typeface="Times New Roman"/>
              </a:rPr>
              <a:t>ediment</a:t>
            </a:r>
            <a:r>
              <a:rPr lang="en-IN" sz="2400" spc="-4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IN" sz="2400" spc="130" dirty="0" err="1">
                <a:solidFill>
                  <a:prstClr val="black"/>
                </a:solidFill>
                <a:latin typeface="Times New Roman"/>
                <a:cs typeface="Times New Roman"/>
              </a:rPr>
              <a:t>sa</a:t>
            </a:r>
            <a:r>
              <a:rPr sz="2400" spc="130" dirty="0" err="1">
                <a:solidFill>
                  <a:prstClr val="black"/>
                </a:solidFill>
                <a:latin typeface="Times New Roman"/>
                <a:cs typeface="Times New Roman"/>
              </a:rPr>
              <a:t>mples</a:t>
            </a:r>
            <a:r>
              <a:rPr lang="en-IN" sz="2400" spc="-60" dirty="0">
                <a:solidFill>
                  <a:prstClr val="black"/>
                </a:solidFill>
                <a:latin typeface="Times New Roman"/>
                <a:cs typeface="Times New Roman"/>
              </a:rPr>
              <a:t> of soil is </a:t>
            </a:r>
            <a:r>
              <a:rPr sz="2400" spc="125" dirty="0">
                <a:solidFill>
                  <a:prstClr val="black"/>
                </a:solidFill>
                <a:latin typeface="Times New Roman"/>
                <a:cs typeface="Times New Roman"/>
              </a:rPr>
              <a:t>collected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60" dirty="0">
                <a:solidFill>
                  <a:prstClr val="black"/>
                </a:solidFill>
                <a:latin typeface="Times New Roman"/>
                <a:cs typeface="Times New Roman"/>
              </a:rPr>
              <a:t>by</a:t>
            </a:r>
            <a:r>
              <a:rPr sz="24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50" dirty="0">
                <a:solidFill>
                  <a:prstClr val="black"/>
                </a:solidFill>
                <a:latin typeface="Times New Roman"/>
                <a:cs typeface="Times New Roman"/>
              </a:rPr>
              <a:t>sediment</a:t>
            </a:r>
            <a:r>
              <a:rPr sz="24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10" dirty="0">
                <a:solidFill>
                  <a:prstClr val="black"/>
                </a:solidFill>
                <a:latin typeface="Times New Roman"/>
                <a:cs typeface="Times New Roman"/>
              </a:rPr>
              <a:t>sampler</a:t>
            </a:r>
            <a:r>
              <a:rPr sz="24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14" dirty="0">
                <a:solidFill>
                  <a:prstClr val="black"/>
                </a:solidFill>
                <a:latin typeface="Times New Roman"/>
                <a:cs typeface="Times New Roman"/>
              </a:rPr>
              <a:t>(Peterson</a:t>
            </a:r>
            <a:r>
              <a:rPr sz="24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65" dirty="0">
                <a:solidFill>
                  <a:prstClr val="black"/>
                </a:solidFill>
                <a:latin typeface="Times New Roman"/>
                <a:cs typeface="Times New Roman"/>
              </a:rPr>
              <a:t>crab),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00" dirty="0">
                <a:solidFill>
                  <a:prstClr val="black"/>
                </a:solidFill>
                <a:latin typeface="Times New Roman"/>
                <a:cs typeface="Times New Roman"/>
              </a:rPr>
              <a:t>it</a:t>
            </a:r>
            <a:r>
              <a:rPr sz="24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prstClr val="black"/>
                </a:solidFill>
                <a:latin typeface="Times New Roman"/>
                <a:cs typeface="Times New Roman"/>
              </a:rPr>
              <a:t>was</a:t>
            </a:r>
            <a:r>
              <a:rPr sz="24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10" dirty="0">
                <a:solidFill>
                  <a:prstClr val="black"/>
                </a:solidFill>
                <a:latin typeface="Times New Roman"/>
                <a:cs typeface="Times New Roman"/>
              </a:rPr>
              <a:t>sterilized  with</a:t>
            </a:r>
            <a:r>
              <a:rPr sz="24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25" dirty="0">
                <a:solidFill>
                  <a:prstClr val="black"/>
                </a:solidFill>
                <a:latin typeface="Times New Roman"/>
                <a:cs typeface="Times New Roman"/>
              </a:rPr>
              <a:t>alcohol</a:t>
            </a:r>
            <a:r>
              <a:rPr sz="2400" spc="114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4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85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4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95" dirty="0">
                <a:solidFill>
                  <a:prstClr val="black"/>
                </a:solidFill>
                <a:latin typeface="Times New Roman"/>
                <a:cs typeface="Times New Roman"/>
              </a:rPr>
              <a:t>central</a:t>
            </a:r>
            <a:r>
              <a:rPr sz="24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20" dirty="0">
                <a:solidFill>
                  <a:prstClr val="black"/>
                </a:solidFill>
                <a:latin typeface="Times New Roman"/>
                <a:cs typeface="Times New Roman"/>
              </a:rPr>
              <a:t>portion  </a:t>
            </a:r>
            <a:r>
              <a:rPr sz="2400" spc="114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sz="24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4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35" dirty="0">
                <a:solidFill>
                  <a:prstClr val="black"/>
                </a:solidFill>
                <a:latin typeface="Times New Roman"/>
                <a:cs typeface="Times New Roman"/>
              </a:rPr>
              <a:t>top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4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40" dirty="0">
                <a:solidFill>
                  <a:prstClr val="black"/>
                </a:solidFill>
                <a:latin typeface="Times New Roman"/>
                <a:cs typeface="Times New Roman"/>
              </a:rPr>
              <a:t>cm</a:t>
            </a:r>
            <a:r>
              <a:rPr sz="24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50" dirty="0">
                <a:solidFill>
                  <a:prstClr val="black"/>
                </a:solidFill>
                <a:latin typeface="Times New Roman"/>
                <a:cs typeface="Times New Roman"/>
              </a:rPr>
              <a:t>sediment</a:t>
            </a:r>
            <a:r>
              <a:rPr sz="24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30" dirty="0">
                <a:solidFill>
                  <a:prstClr val="black"/>
                </a:solidFill>
                <a:latin typeface="Times New Roman"/>
                <a:cs typeface="Times New Roman"/>
              </a:rPr>
              <a:t>samples</a:t>
            </a:r>
            <a:r>
              <a:rPr sz="24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prstClr val="black"/>
                </a:solidFill>
                <a:latin typeface="Times New Roman"/>
                <a:cs typeface="Times New Roman"/>
              </a:rPr>
              <a:t>was</a:t>
            </a:r>
            <a:r>
              <a:rPr sz="24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25" dirty="0">
                <a:solidFill>
                  <a:prstClr val="black"/>
                </a:solidFill>
                <a:latin typeface="Times New Roman"/>
                <a:cs typeface="Times New Roman"/>
              </a:rPr>
              <a:t>taken</a:t>
            </a:r>
            <a:r>
              <a:rPr sz="24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50" dirty="0">
                <a:solidFill>
                  <a:prstClr val="black"/>
                </a:solidFill>
                <a:latin typeface="Times New Roman"/>
                <a:cs typeface="Times New Roman"/>
              </a:rPr>
              <a:t>out</a:t>
            </a:r>
            <a:r>
              <a:rPr sz="24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10" dirty="0">
                <a:solidFill>
                  <a:prstClr val="black"/>
                </a:solidFill>
                <a:latin typeface="Times New Roman"/>
                <a:cs typeface="Times New Roman"/>
              </a:rPr>
              <a:t>with</a:t>
            </a:r>
            <a:r>
              <a:rPr sz="24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35" dirty="0">
                <a:solidFill>
                  <a:prstClr val="black"/>
                </a:solidFill>
                <a:latin typeface="Times New Roman"/>
                <a:cs typeface="Times New Roman"/>
              </a:rPr>
              <a:t>help</a:t>
            </a:r>
            <a:r>
              <a:rPr sz="24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14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lang="en-IN"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7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4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10" dirty="0">
                <a:solidFill>
                  <a:prstClr val="black"/>
                </a:solidFill>
                <a:latin typeface="Times New Roman"/>
                <a:cs typeface="Times New Roman"/>
              </a:rPr>
              <a:t>sterile</a:t>
            </a:r>
            <a:r>
              <a:rPr sz="24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95" dirty="0">
                <a:solidFill>
                  <a:prstClr val="black"/>
                </a:solidFill>
                <a:latin typeface="Times New Roman"/>
                <a:cs typeface="Times New Roman"/>
              </a:rPr>
              <a:t>spatula.</a:t>
            </a:r>
            <a:r>
              <a:rPr sz="24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85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4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30" dirty="0">
                <a:solidFill>
                  <a:prstClr val="black"/>
                </a:solidFill>
                <a:latin typeface="Times New Roman"/>
                <a:cs typeface="Times New Roman"/>
              </a:rPr>
              <a:t>samples</a:t>
            </a:r>
            <a:r>
              <a:rPr sz="24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05" dirty="0">
                <a:solidFill>
                  <a:prstClr val="black"/>
                </a:solidFill>
                <a:latin typeface="Times New Roman"/>
                <a:cs typeface="Times New Roman"/>
              </a:rPr>
              <a:t>were</a:t>
            </a:r>
            <a:r>
              <a:rPr sz="24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55" dirty="0">
                <a:solidFill>
                  <a:prstClr val="black"/>
                </a:solidFill>
                <a:latin typeface="Times New Roman"/>
                <a:cs typeface="Times New Roman"/>
              </a:rPr>
              <a:t>then</a:t>
            </a:r>
            <a:r>
              <a:rPr sz="24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80" dirty="0">
                <a:solidFill>
                  <a:prstClr val="black"/>
                </a:solidFill>
                <a:latin typeface="Times New Roman"/>
                <a:cs typeface="Times New Roman"/>
              </a:rPr>
              <a:t>transferred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50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4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7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4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10" dirty="0">
                <a:solidFill>
                  <a:prstClr val="black"/>
                </a:solidFill>
                <a:latin typeface="Times New Roman"/>
                <a:cs typeface="Times New Roman"/>
              </a:rPr>
              <a:t>sterile  </a:t>
            </a:r>
            <a:r>
              <a:rPr sz="2400" spc="135" dirty="0">
                <a:solidFill>
                  <a:prstClr val="black"/>
                </a:solidFill>
                <a:latin typeface="Times New Roman"/>
                <a:cs typeface="Times New Roman"/>
              </a:rPr>
              <a:t>polythene </a:t>
            </a:r>
            <a:r>
              <a:rPr sz="2400" spc="85" dirty="0">
                <a:solidFill>
                  <a:prstClr val="black"/>
                </a:solidFill>
                <a:latin typeface="Times New Roman"/>
                <a:cs typeface="Times New Roman"/>
              </a:rPr>
              <a:t>bag </a:t>
            </a:r>
            <a:r>
              <a:rPr sz="2400" spc="120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24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00" dirty="0" smtClean="0">
                <a:solidFill>
                  <a:prstClr val="black"/>
                </a:solidFill>
                <a:latin typeface="Times New Roman"/>
                <a:cs typeface="Times New Roman"/>
              </a:rPr>
              <a:t>transported</a:t>
            </a:r>
            <a:r>
              <a:rPr lang="en-US" sz="2400" spc="100" dirty="0" smtClean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0170" marR="79375" indent="1905" algn="just">
              <a:spcBef>
                <a:spcPts val="500"/>
              </a:spcBef>
            </a:pPr>
            <a:r>
              <a:rPr sz="2400" spc="8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4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80" dirty="0">
                <a:solidFill>
                  <a:prstClr val="black"/>
                </a:solidFill>
                <a:latin typeface="Times New Roman"/>
                <a:cs typeface="Times New Roman"/>
              </a:rPr>
              <a:t>serially</a:t>
            </a:r>
            <a:r>
              <a:rPr sz="24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25" dirty="0">
                <a:solidFill>
                  <a:prstClr val="black"/>
                </a:solidFill>
                <a:latin typeface="Times New Roman"/>
                <a:cs typeface="Times New Roman"/>
              </a:rPr>
              <a:t>diluted</a:t>
            </a:r>
            <a:r>
              <a:rPr sz="24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30" dirty="0">
                <a:solidFill>
                  <a:prstClr val="black"/>
                </a:solidFill>
                <a:latin typeface="Times New Roman"/>
                <a:cs typeface="Times New Roman"/>
              </a:rPr>
              <a:t>samples</a:t>
            </a:r>
            <a:r>
              <a:rPr sz="24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05" dirty="0">
                <a:solidFill>
                  <a:prstClr val="black"/>
                </a:solidFill>
                <a:latin typeface="Times New Roman"/>
                <a:cs typeface="Times New Roman"/>
              </a:rPr>
              <a:t>were</a:t>
            </a:r>
            <a:r>
              <a:rPr sz="24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14" dirty="0">
                <a:solidFill>
                  <a:prstClr val="black"/>
                </a:solidFill>
                <a:latin typeface="Times New Roman"/>
                <a:cs typeface="Times New Roman"/>
              </a:rPr>
              <a:t>plated</a:t>
            </a:r>
            <a:r>
              <a:rPr sz="24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80" dirty="0">
                <a:solidFill>
                  <a:prstClr val="black"/>
                </a:solidFill>
                <a:latin typeface="Times New Roman"/>
                <a:cs typeface="Times New Roman"/>
              </a:rPr>
              <a:t>on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65" dirty="0">
                <a:solidFill>
                  <a:prstClr val="black"/>
                </a:solidFill>
                <a:latin typeface="Times New Roman"/>
                <a:cs typeface="Times New Roman"/>
              </a:rPr>
              <a:t>Pikovskaya’s</a:t>
            </a:r>
            <a:r>
              <a:rPr sz="24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45" dirty="0">
                <a:solidFill>
                  <a:prstClr val="black"/>
                </a:solidFill>
                <a:latin typeface="Times New Roman"/>
                <a:cs typeface="Times New Roman"/>
              </a:rPr>
              <a:t>agar  </a:t>
            </a:r>
            <a:r>
              <a:rPr sz="2400" spc="135" dirty="0">
                <a:solidFill>
                  <a:prstClr val="black"/>
                </a:solidFill>
                <a:latin typeface="Times New Roman"/>
                <a:cs typeface="Times New Roman"/>
              </a:rPr>
              <a:t>media</a:t>
            </a:r>
            <a:r>
              <a:rPr sz="24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50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25" dirty="0">
                <a:solidFill>
                  <a:prstClr val="black"/>
                </a:solidFill>
                <a:latin typeface="Times New Roman"/>
                <a:cs typeface="Times New Roman"/>
              </a:rPr>
              <a:t>isolate</a:t>
            </a:r>
            <a:r>
              <a:rPr sz="24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4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35" dirty="0">
                <a:solidFill>
                  <a:prstClr val="black"/>
                </a:solidFill>
                <a:latin typeface="Times New Roman"/>
                <a:cs typeface="Times New Roman"/>
              </a:rPr>
              <a:t>phosphate</a:t>
            </a:r>
            <a:r>
              <a:rPr sz="24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20" dirty="0">
                <a:solidFill>
                  <a:prstClr val="black"/>
                </a:solidFill>
                <a:latin typeface="Times New Roman"/>
                <a:cs typeface="Times New Roman"/>
              </a:rPr>
              <a:t>solubilizing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80" dirty="0">
                <a:solidFill>
                  <a:prstClr val="black"/>
                </a:solidFill>
                <a:latin typeface="Times New Roman"/>
                <a:cs typeface="Times New Roman"/>
              </a:rPr>
              <a:t>bacteria.</a:t>
            </a:r>
            <a:r>
              <a:rPr sz="24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85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4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14" dirty="0">
                <a:solidFill>
                  <a:prstClr val="black"/>
                </a:solidFill>
                <a:latin typeface="Times New Roman"/>
                <a:cs typeface="Times New Roman"/>
              </a:rPr>
              <a:t>plates  </a:t>
            </a:r>
            <a:r>
              <a:rPr sz="2400" spc="105" dirty="0">
                <a:solidFill>
                  <a:prstClr val="black"/>
                </a:solidFill>
                <a:latin typeface="Times New Roman"/>
                <a:cs typeface="Times New Roman"/>
              </a:rPr>
              <a:t>were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20" dirty="0">
                <a:solidFill>
                  <a:prstClr val="black"/>
                </a:solidFill>
                <a:latin typeface="Times New Roman"/>
                <a:cs typeface="Times New Roman"/>
              </a:rPr>
              <a:t>incubated</a:t>
            </a:r>
            <a:r>
              <a:rPr sz="24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85" dirty="0">
                <a:solidFill>
                  <a:prstClr val="black"/>
                </a:solidFill>
                <a:latin typeface="Times New Roman"/>
                <a:cs typeface="Times New Roman"/>
              </a:rPr>
              <a:t>at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28±2</a:t>
            </a:r>
            <a:r>
              <a:rPr sz="24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prstClr val="black"/>
                </a:solidFill>
                <a:latin typeface="Times New Roman"/>
                <a:cs typeface="Times New Roman"/>
              </a:rPr>
              <a:t>ºC.</a:t>
            </a:r>
            <a:r>
              <a:rPr sz="24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415029" y="556584"/>
            <a:ext cx="536194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27446" y="13256"/>
            <a:ext cx="402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ISOLATION OF PSB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55" y="1351132"/>
            <a:ext cx="103040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number of heterotrophic bacteria present on the surface of a membrane filter then was determined by placing each filter into 10 ml of sterile dilution buffer (HEPES, 1.2 g/liter; NaNO3, 1.5 g/liter; pH 7.5) and dispersing the cells by treatment for 3 min in an ultrasonic cleaning bath (model B-220; Branson). Serial dilutions of the resulting cell suspensions were prepared and plated in duplicate on BG-12 medium supplemented with glucose (1.0 g/liter), nutrient broth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Difco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0.8 g/liter),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cycloheximide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After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incubation 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dark at 25°C under ambient atmosphere for 1 week, the bacterial colonies present on the plates were counted with a colony counter (American Optical).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1307" y="163756"/>
            <a:ext cx="690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ISOLATION OF CYNOBACTERIA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473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8743" y="2620370"/>
            <a:ext cx="5732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3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171</TotalTime>
  <Words>362</Words>
  <Application>Microsoft Office PowerPoint</Application>
  <PresentationFormat>Custom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Isolation of azospirillum, azotobacter, rhizobium, PSB AND CYANOBACTERIA</vt:lpstr>
      <vt:lpstr>PowerPoint Presentation</vt:lpstr>
      <vt:lpstr>Stages in development of biofertilizers</vt:lpstr>
      <vt:lpstr>PowerPoint Presentation</vt:lpstr>
      <vt:lpstr>PowerPoint Presentation</vt:lpstr>
      <vt:lpstr>ISOLATION OF RHIZOBIUM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ISOLATION OF RHIZOBIUM</dc:title>
  <dc:creator>Jaison Maverick</dc:creator>
  <cp:lastModifiedBy>Chitti Babu</cp:lastModifiedBy>
  <cp:revision>12</cp:revision>
  <dcterms:created xsi:type="dcterms:W3CDTF">2021-02-25T01:19:19Z</dcterms:created>
  <dcterms:modified xsi:type="dcterms:W3CDTF">2021-03-01T11:06:15Z</dcterms:modified>
</cp:coreProperties>
</file>