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8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3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1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841411"/>
            <a:ext cx="6857280" cy="1790828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2701365"/>
            <a:ext cx="6857280" cy="1242131"/>
          </a:xfrm>
        </p:spPr>
        <p:txBody>
          <a:bodyPr/>
          <a:lstStyle>
            <a:lvl1pPr marL="0" indent="0" algn="ctr">
              <a:buNone/>
              <a:defRPr sz="2200"/>
            </a:lvl1pPr>
            <a:lvl2pPr marL="414726" indent="0" algn="ctr">
              <a:buNone/>
              <a:defRPr sz="1800"/>
            </a:lvl2pPr>
            <a:lvl3pPr marL="829452" indent="0" algn="ctr">
              <a:buNone/>
              <a:defRPr sz="1600"/>
            </a:lvl3pPr>
            <a:lvl4pPr marL="1244178" indent="0" algn="ctr">
              <a:buNone/>
              <a:defRPr sz="1500"/>
            </a:lvl4pPr>
            <a:lvl5pPr marL="1658904" indent="0" algn="ctr">
              <a:buNone/>
              <a:defRPr sz="1500"/>
            </a:lvl5pPr>
            <a:lvl6pPr marL="2073631" indent="0" algn="ctr">
              <a:buNone/>
              <a:defRPr sz="1500"/>
            </a:lvl6pPr>
            <a:lvl7pPr marL="2488357" indent="0" algn="ctr">
              <a:buNone/>
              <a:defRPr sz="1500"/>
            </a:lvl7pPr>
            <a:lvl8pPr marL="2903083" indent="0" algn="ctr">
              <a:buNone/>
              <a:defRPr sz="1500"/>
            </a:lvl8pPr>
            <a:lvl9pPr marL="3317809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5440" y="205222"/>
            <a:ext cx="2054880" cy="3978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05222"/>
            <a:ext cx="6030720" cy="39780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282096"/>
            <a:ext cx="7886880" cy="213970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3442323"/>
            <a:ext cx="7886880" cy="1124398"/>
          </a:xfrm>
        </p:spPr>
        <p:txBody>
          <a:bodyPr/>
          <a:lstStyle>
            <a:lvl1pPr marL="0" indent="0">
              <a:buNone/>
              <a:defRPr sz="2200"/>
            </a:lvl1pPr>
            <a:lvl2pPr marL="414726" indent="0">
              <a:buNone/>
              <a:defRPr sz="1800"/>
            </a:lvl2pPr>
            <a:lvl3pPr marL="829452" indent="0">
              <a:buNone/>
              <a:defRPr sz="1600"/>
            </a:lvl3pPr>
            <a:lvl4pPr marL="1244178" indent="0">
              <a:buNone/>
              <a:defRPr sz="1500"/>
            </a:lvl4pPr>
            <a:lvl5pPr marL="1658904" indent="0">
              <a:buNone/>
              <a:defRPr sz="1500"/>
            </a:lvl5pPr>
            <a:lvl6pPr marL="2073631" indent="0">
              <a:buNone/>
              <a:defRPr sz="1500"/>
            </a:lvl6pPr>
            <a:lvl7pPr marL="2488357" indent="0">
              <a:buNone/>
              <a:defRPr sz="1500"/>
            </a:lvl7pPr>
            <a:lvl8pPr marL="2903083" indent="0">
              <a:buNone/>
              <a:defRPr sz="1500"/>
            </a:lvl8pPr>
            <a:lvl9pPr marL="3317809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203247"/>
            <a:ext cx="4042080" cy="2980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800" y="1203247"/>
            <a:ext cx="4043520" cy="2980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274349"/>
            <a:ext cx="7886880" cy="993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260493"/>
            <a:ext cx="3869280" cy="61782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1878318"/>
            <a:ext cx="3869280" cy="27640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260493"/>
            <a:ext cx="3886560" cy="61782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1878318"/>
            <a:ext cx="3886560" cy="27640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342396"/>
            <a:ext cx="2949120" cy="1201086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740959"/>
            <a:ext cx="4628160" cy="365510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1543483"/>
            <a:ext cx="2949120" cy="285798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342396"/>
            <a:ext cx="2949120" cy="1201086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740959"/>
            <a:ext cx="4628160" cy="3655104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en-US" noProof="0"/>
              <a:t>Click icon to add picture</a:t>
            </a:r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1543483"/>
            <a:ext cx="2949120" cy="285798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7121" y="20523"/>
            <a:ext cx="889488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05222"/>
            <a:ext cx="8223840" cy="855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203247"/>
            <a:ext cx="8223840" cy="29800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57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127680" y="4685532"/>
            <a:ext cx="289440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6556321" y="4685532"/>
            <a:ext cx="289440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6480" y="4685532"/>
            <a:ext cx="212544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ts val="129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ts val="103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ts val="77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NawabKhatoon/mycorrhyzae-associatio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82DC825-7D20-423E-972F-6DCA434B1FBB}"/>
              </a:ext>
            </a:extLst>
          </p:cNvPr>
          <p:cNvSpPr txBox="1"/>
          <p:nvPr/>
        </p:nvSpPr>
        <p:spPr>
          <a:xfrm>
            <a:off x="2209800" y="209550"/>
            <a:ext cx="63246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Agriculture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fertilizer and Bio pesticide Production Technology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B7EB225-05F2-45A6-BB67-01AAFF7178A1}"/>
              </a:ext>
            </a:extLst>
          </p:cNvPr>
          <p:cNvSpPr txBox="1"/>
          <p:nvPr/>
        </p:nvSpPr>
        <p:spPr>
          <a:xfrm>
            <a:off x="1447800" y="2876550"/>
            <a:ext cx="7239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 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Isolation of AM fungi by wet 	 	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sieving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sucrose gradient 	      	                 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15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285524" y="209550"/>
            <a:ext cx="2286476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>
              <a:spcBef>
                <a:spcPts val="75"/>
              </a:spcBef>
            </a:pPr>
            <a:r>
              <a:rPr lang="en-US" sz="2400" b="1" spc="-19" dirty="0">
                <a:solidFill>
                  <a:schemeClr val="tx1"/>
                </a:solidFill>
                <a:latin typeface="Times New Roman"/>
                <a:cs typeface="Times New Roman"/>
              </a:rPr>
              <a:t>Procedure</a:t>
            </a:r>
            <a:endParaRPr lang="en-U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5000" y="819150"/>
            <a:ext cx="6781800" cy="4035881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24314" marR="3810" indent="-215265" defTabSz="685800">
              <a:spcBef>
                <a:spcPts val="71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Collect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fresh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soil samples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from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field,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mix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them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well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weigh </a:t>
            </a:r>
            <a:r>
              <a:rPr sz="2000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20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g soil.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 defTabSz="685800"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Transfer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into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prstClr val="black"/>
                </a:solidFill>
                <a:latin typeface="Times New Roman"/>
                <a:cs typeface="Times New Roman"/>
              </a:rPr>
              <a:t>blender.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222885" indent="-215265" defTabSz="685800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Blend it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at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high speed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1-2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minutes so that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spores attached </a:t>
            </a:r>
            <a:r>
              <a:rPr sz="2000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particles</a:t>
            </a:r>
            <a:r>
              <a:rPr sz="2000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or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roots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may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become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free.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612933" indent="-215265" defTabSz="685800"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  <a:tab pos="6060281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Fi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ter the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con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ents thr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g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000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fi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sieve and wash with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str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ng  stream</a:t>
            </a:r>
            <a:r>
              <a:rPr sz="20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prstClr val="black"/>
                </a:solidFill>
                <a:latin typeface="Times New Roman"/>
                <a:cs typeface="Times New Roman"/>
              </a:rPr>
              <a:t>water.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22384" indent="-215265" defTabSz="685800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Pour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20%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into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centrifuge</a:t>
            </a:r>
            <a:r>
              <a:rPr sz="20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tube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followed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same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amount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40%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60%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into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bottom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the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tube.</a:t>
            </a:r>
            <a:endParaRPr lang="en-US" sz="2000" spc="-4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9049" marR="22384" defTabSz="685800">
              <a:spcBef>
                <a:spcPts val="956"/>
              </a:spcBef>
              <a:buClr>
                <a:srgbClr val="1286C3"/>
              </a:buClr>
              <a:buSzPct val="144642"/>
              <a:tabLst>
                <a:tab pos="224790" algn="l"/>
              </a:tabLst>
              <a:defRPr/>
            </a:pPr>
            <a:r>
              <a:rPr lang="en-US"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                                                                                        (</a:t>
            </a:r>
            <a:r>
              <a:rPr lang="en-US" sz="2000" spc="-4" dirty="0" err="1">
                <a:solidFill>
                  <a:prstClr val="black"/>
                </a:solidFill>
                <a:latin typeface="Times New Roman"/>
                <a:cs typeface="Times New Roman"/>
              </a:rPr>
              <a:t>Cont</a:t>
            </a:r>
            <a:r>
              <a:rPr lang="en-US"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….)</a:t>
            </a:r>
            <a:endParaRPr sz="21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95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/>
          <p:nvPr/>
        </p:nvSpPr>
        <p:spPr>
          <a:xfrm>
            <a:off x="2057400" y="597308"/>
            <a:ext cx="6629400" cy="403184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24314" marR="3810" indent="-215265" algn="just" defTabSz="685800">
              <a:lnSpc>
                <a:spcPct val="150000"/>
              </a:lnSpc>
              <a:spcBef>
                <a:spcPts val="71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1" dirty="0">
                <a:solidFill>
                  <a:prstClr val="black"/>
                </a:solidFill>
                <a:latin typeface="Times New Roman"/>
                <a:cs typeface="Times New Roman"/>
              </a:rPr>
              <a:t>Take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10-15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blended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sieving</a:t>
            </a:r>
            <a:r>
              <a:rPr sz="20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and add</a:t>
            </a:r>
            <a:r>
              <a:rPr sz="20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onto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surface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of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20% </a:t>
            </a:r>
            <a:r>
              <a:rPr sz="2000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z="2000" spc="-23" dirty="0">
                <a:solidFill>
                  <a:prstClr val="black"/>
                </a:solidFill>
                <a:latin typeface="Times New Roman"/>
                <a:cs typeface="Times New Roman"/>
              </a:rPr>
              <a:t> layer.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243840" indent="-215265" algn="just" defTabSz="685800">
              <a:lnSpc>
                <a:spcPct val="150000"/>
              </a:lnSpc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Centrifuge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contents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3 minutes at 3000 rpm. 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Thereafter,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remove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 debris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which accumulate at the interfaces of 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20-40% </a:t>
            </a:r>
            <a:r>
              <a:rPr sz="2000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40-60%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of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sucrose.</a:t>
            </a:r>
          </a:p>
          <a:p>
            <a:pPr marL="224314" marR="128588" indent="-215265" algn="just" defTabSz="685800">
              <a:lnSpc>
                <a:spcPct val="150000"/>
              </a:lnSpc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Gently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wash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spores present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on</a:t>
            </a:r>
            <a:r>
              <a:rPr sz="2000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fine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sieve with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0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strong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stream </a:t>
            </a:r>
            <a:r>
              <a:rPr sz="2000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so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that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z="20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should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be removed.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 algn="just" defTabSz="685800">
              <a:lnSpc>
                <a:spcPct val="150000"/>
              </a:lnSpc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Collect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 spores</a:t>
            </a:r>
            <a:r>
              <a:rPr sz="20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observe</a:t>
            </a:r>
            <a:r>
              <a:rPr sz="20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under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prstClr val="black"/>
                </a:solidFill>
                <a:latin typeface="Times New Roman"/>
                <a:cs typeface="Times New Roman"/>
              </a:rPr>
              <a:t>microscope.</a:t>
            </a:r>
            <a:endParaRPr sz="2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35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1796320" y="172850"/>
            <a:ext cx="6357080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algn="ctr">
              <a:spcBef>
                <a:spcPts val="75"/>
              </a:spcBef>
            </a:pPr>
            <a:r>
              <a:rPr lang="en-US" sz="2700" b="1" spc="-1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Sucrose</a:t>
            </a:r>
            <a:r>
              <a:rPr lang="en-US" sz="2700" b="1" spc="-19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gradient</a:t>
            </a:r>
            <a:r>
              <a:rPr lang="en-US" sz="2700" b="1" spc="-3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method</a:t>
            </a:r>
            <a:endParaRPr lang="en-US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4"/>
          <p:cNvSpPr txBox="1"/>
          <p:nvPr/>
        </p:nvSpPr>
        <p:spPr>
          <a:xfrm>
            <a:off x="1981200" y="789724"/>
            <a:ext cx="6705600" cy="3942907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66700" marR="444341" indent="-257175" algn="just">
              <a:spcBef>
                <a:spcPts val="506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Developed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Daniel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Skipper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(1982);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commonly</a:t>
            </a:r>
            <a:r>
              <a:rPr spc="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used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technique</a:t>
            </a:r>
            <a:r>
              <a:rPr spc="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for</a:t>
            </a:r>
            <a:r>
              <a:rPr spc="-9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AM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extraction.</a:t>
            </a:r>
            <a:r>
              <a:rPr spc="3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Requires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prior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sieving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pc="-45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decanting.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spcBef>
                <a:spcPts val="26"/>
              </a:spcBef>
              <a:buFont typeface="Arial"/>
              <a:buChar char="•"/>
            </a:pP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151924" indent="-257175" algn="just">
              <a:spcBef>
                <a:spcPts val="4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This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gradient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centrifugation</a:t>
            </a:r>
            <a:r>
              <a:rPr spc="4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method</a:t>
            </a:r>
            <a:r>
              <a:rPr spc="3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is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result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many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modifications,</a:t>
            </a:r>
            <a:r>
              <a:rPr spc="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right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from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Ohms</a:t>
            </a:r>
            <a:r>
              <a:rPr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(1957),</a:t>
            </a:r>
            <a:r>
              <a:rPr spc="4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Mosse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Jones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(1968), </a:t>
            </a:r>
            <a:r>
              <a:rPr spc="-45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Mertz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et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al.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(1979)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etc.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spcBef>
                <a:spcPts val="41"/>
              </a:spcBef>
              <a:buFont typeface="Arial"/>
              <a:buChar char="•"/>
            </a:pP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3810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Spores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were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purified</a:t>
            </a:r>
            <a:r>
              <a:rPr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re-suspending</a:t>
            </a:r>
            <a:r>
              <a:rPr spc="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sieving</a:t>
            </a:r>
            <a:r>
              <a:rPr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in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40%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solution</a:t>
            </a:r>
            <a:r>
              <a:rPr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centrifugation</a:t>
            </a:r>
            <a:r>
              <a:rPr spc="5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was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carried</a:t>
            </a:r>
            <a:r>
              <a:rPr spc="4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out.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Centrifugation </a:t>
            </a:r>
            <a:r>
              <a:rPr spc="-45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was carried</a:t>
            </a:r>
            <a:r>
              <a:rPr spc="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out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at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1750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rpm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for 5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minutes. The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supernatant</a:t>
            </a:r>
            <a:r>
              <a:rPr spc="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was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removed</a:t>
            </a:r>
            <a:r>
              <a:rPr spc="4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poured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into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sieves.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spores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that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hold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on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sieves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are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carefully</a:t>
            </a:r>
            <a:r>
              <a:rPr spc="4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rinsed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with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tap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23" dirty="0">
                <a:solidFill>
                  <a:prstClr val="black"/>
                </a:solidFill>
                <a:latin typeface="Times New Roman"/>
                <a:cs typeface="Times New Roman"/>
              </a:rPr>
              <a:t>water.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spores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were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collected</a:t>
            </a:r>
            <a:r>
              <a:rPr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using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dissecting</a:t>
            </a:r>
            <a:r>
              <a:rPr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microscope.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636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42574" y="187985"/>
            <a:ext cx="6728460" cy="49725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66700" indent="-257175" algn="just">
              <a:spcBef>
                <a:spcPts val="75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Mertz</a:t>
            </a:r>
            <a:r>
              <a:rPr spc="-2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et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al.</a:t>
            </a:r>
            <a:r>
              <a:rPr spc="-1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(1979)</a:t>
            </a:r>
            <a:r>
              <a:rPr spc="-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protocol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needs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special</a:t>
            </a:r>
            <a:r>
              <a:rPr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mention.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spcBef>
                <a:spcPts val="8"/>
              </a:spcBef>
              <a:buFontTx/>
              <a:buChar char="•"/>
            </a:pPr>
            <a:endParaRPr sz="2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61436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They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used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discontinuous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gradients</a:t>
            </a:r>
            <a:r>
              <a:rPr spc="-3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recover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large</a:t>
            </a:r>
            <a:r>
              <a:rPr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number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of </a:t>
            </a:r>
            <a:r>
              <a:rPr spc="-43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from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massive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soil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samples.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They decanted and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wet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sieved 18 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kg of soil with cold 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water,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found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that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most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spores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were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present in </a:t>
            </a:r>
            <a:r>
              <a:rPr spc="-43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425-250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µm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fraction.</a:t>
            </a:r>
          </a:p>
          <a:p>
            <a:pPr algn="just">
              <a:spcBef>
                <a:spcPts val="8"/>
              </a:spcBef>
            </a:pPr>
            <a:endParaRPr sz="2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3810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Spores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were separated from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most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of the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remaining debris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using 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discontinuous 30% (w/v) aqueous sucrose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gradients.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 sieved 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material was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layered on 600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ml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water over 200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ml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sucrose in 1 L 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beake</a:t>
            </a:r>
            <a:r>
              <a:rPr spc="-90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r>
              <a:rPr spc="-1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ter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tt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ing,</a:t>
            </a:r>
            <a:r>
              <a:rPr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spor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es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and debris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that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col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ected</a:t>
            </a:r>
            <a:r>
              <a:rPr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at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  interface were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removed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by vacuum aspiration, rinsed in cold 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water, 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and centrifuged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1- 5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min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at 1600 X g in clinical centrifuge on a 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second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gradient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(15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over 20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in a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50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tube),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duration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centrifugation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being determined by the kind and amount of </a:t>
            </a:r>
            <a:r>
              <a:rPr spc="-43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debris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present.</a:t>
            </a:r>
            <a:endParaRPr lang="en-US" sz="900" dirty="0">
              <a:solidFill>
                <a:prstClr val="black"/>
              </a:solidFill>
              <a:latin typeface="Calibri"/>
              <a:cs typeface="Times New Roman"/>
            </a:endParaRPr>
          </a:p>
          <a:p>
            <a:pPr marL="266700" marR="3810" indent="-257175">
              <a:buFont typeface="Arial"/>
              <a:buChar char="•"/>
              <a:tabLst>
                <a:tab pos="266224" algn="l"/>
                <a:tab pos="266700" algn="l"/>
              </a:tabLst>
            </a:pP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89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2" descr="C:\Users\khns\Desktop\GettyImages-185002046-5772f4153df78cb62ce1ad6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09550"/>
            <a:ext cx="6553200" cy="472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4281" y="-107372"/>
            <a:ext cx="300000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700" b="1" spc="-90" dirty="0">
                <a:latin typeface="Times New Roman" pitchFamily="18" charset="0"/>
                <a:cs typeface="Times New Roman" pitchFamily="18" charset="0"/>
              </a:rPr>
              <a:t>Wet</a:t>
            </a:r>
            <a:r>
              <a:rPr lang="en-US" sz="2700" b="1" spc="-2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sieving</a:t>
            </a:r>
            <a:r>
              <a:rPr lang="en-US" sz="2700" b="1" spc="-4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method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0" y="361950"/>
            <a:ext cx="6705600" cy="502701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66700" marR="306229" indent="-257175" algn="just">
              <a:spcBef>
                <a:spcPts val="495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Also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known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 wet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sieving</a:t>
            </a:r>
            <a:r>
              <a:rPr lang="en-US" spc="-1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decanting</a:t>
            </a:r>
            <a:r>
              <a:rPr lang="en-US" spc="-3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Gerdemann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pc="-43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Nicolson,</a:t>
            </a:r>
            <a:r>
              <a:rPr lang="en-US" spc="-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1963). Developed</a:t>
            </a:r>
            <a:r>
              <a:rPr lang="en-US" spc="-1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isolate</a:t>
            </a:r>
            <a:r>
              <a:rPr lang="en-US" spc="-2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spores.</a:t>
            </a:r>
          </a:p>
          <a:p>
            <a:pPr marL="266700" marR="306229" indent="-257175" algn="just">
              <a:spcBef>
                <a:spcPts val="495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marR="117634" indent="-257175" algn="just">
              <a:buFont typeface="Arial"/>
              <a:buChar char="•"/>
              <a:tabLst>
                <a:tab pos="319088" algn="l"/>
                <a:tab pos="319563" algn="l"/>
              </a:tabLs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The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en-US" spc="-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near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en-US" spc="-1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collected</a:t>
            </a:r>
            <a:r>
              <a:rPr lang="en-US" spc="-3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aqueous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suspension </a:t>
            </a:r>
            <a:r>
              <a:rPr lang="en-US" spc="-43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passed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through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sieves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collect</a:t>
            </a:r>
            <a:r>
              <a:rPr lang="en-US" spc="-26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sizes.</a:t>
            </a:r>
          </a:p>
          <a:p>
            <a:pPr marL="266700" marR="117634" indent="-257175" algn="just">
              <a:buFont typeface="Arial"/>
              <a:buChar char="•"/>
              <a:tabLst>
                <a:tab pos="319088" algn="l"/>
                <a:tab pos="319563" algn="l"/>
              </a:tabLst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marR="3810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wet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sieving and decanting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one of the popular technique when 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compare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other techniques. This technique is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used for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sieving the 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coarse particles of the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soil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retaining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AMF spores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organic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particles</a:t>
            </a:r>
            <a:r>
              <a:rPr lang="en-US" spc="-26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sieves</a:t>
            </a:r>
            <a:r>
              <a:rPr lang="en-US" spc="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different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sizes.10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soil was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mixed</a:t>
            </a:r>
            <a:r>
              <a:rPr lang="en-US" spc="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100ml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water in the 500 </a:t>
            </a:r>
            <a:r>
              <a:rPr lang="en-US" spc="-1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ml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conical flask. The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soil mixture was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agitated vigorously to free the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AMF spores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soil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allowed to 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settle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15-45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minutes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the supernatant was decanted through 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lang="en-US" spc="-2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sieves.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By using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dissecting</a:t>
            </a:r>
            <a:r>
              <a:rPr lang="en-US" spc="-26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microscope,</a:t>
            </a:r>
            <a:r>
              <a:rPr lang="en-US" spc="-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en-US" spc="-8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were picked </a:t>
            </a:r>
            <a:r>
              <a:rPr lang="en-US" spc="-43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pc="-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means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of</a:t>
            </a:r>
            <a:r>
              <a:rPr lang="en-US" spc="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pipette</a:t>
            </a:r>
            <a:r>
              <a:rPr lang="en-US" spc="-26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needle.</a:t>
            </a:r>
          </a:p>
        </p:txBody>
      </p:sp>
    </p:spTree>
    <p:extLst>
      <p:ext uri="{BB962C8B-B14F-4D97-AF65-F5344CB8AC3E}">
        <p14:creationId xmlns:p14="http://schemas.microsoft.com/office/powerpoint/2010/main" val="26040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254218"/>
            <a:ext cx="6705600" cy="468589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66700" marR="68580" indent="-257175" algn="just">
              <a:spcBef>
                <a:spcPts val="563"/>
              </a:spcBef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Earlier,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 err="1">
                <a:solidFill>
                  <a:prstClr val="black"/>
                </a:solidFill>
                <a:latin typeface="Times New Roman"/>
                <a:cs typeface="Times New Roman"/>
              </a:rPr>
              <a:t>Gerdemann</a:t>
            </a:r>
            <a:r>
              <a:rPr lang="en-US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(1955)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devised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first useful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technique </a:t>
            </a:r>
            <a:r>
              <a:rPr lang="en-US" spc="-11" dirty="0" smtClean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or</a:t>
            </a:r>
            <a:r>
              <a:rPr lang="en-US" spc="8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ex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rac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g</a:t>
            </a:r>
            <a:r>
              <a:rPr lang="en-US"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por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rom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oi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r>
              <a:rPr lang="en-US" spc="-13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lang="en-US" spc="-11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oil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was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pen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d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ed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four times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its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volume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water,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heavier particles were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allowed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to settle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a 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few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seconds, then the liquid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was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decanted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through a sieve with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1mm mesh.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Whatever passed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through</a:t>
            </a:r>
            <a:r>
              <a:rPr lang="en-US" spc="-26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this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sieve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was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then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poured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through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another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sieve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with 0.25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mm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mesh.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Material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retained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this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sieve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was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washed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transferred to a </a:t>
            </a:r>
            <a:r>
              <a:rPr lang="en-US" dirty="0" err="1">
                <a:solidFill>
                  <a:prstClr val="black"/>
                </a:solidFill>
                <a:latin typeface="Times New Roman"/>
                <a:cs typeface="Times New Roman"/>
              </a:rPr>
              <a:t>petridish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, and the spores picked out by </a:t>
            </a:r>
            <a:r>
              <a:rPr lang="en-US" spc="-4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hand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under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a dissecting</a:t>
            </a:r>
            <a:r>
              <a:rPr lang="en-US" spc="-3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microscope.</a:t>
            </a:r>
          </a:p>
          <a:p>
            <a:pPr algn="just">
              <a:spcBef>
                <a:spcPts val="26"/>
              </a:spcBef>
            </a:pPr>
            <a:endParaRPr lang="en-US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3810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Technique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given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lang="en-US"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 err="1">
                <a:solidFill>
                  <a:prstClr val="black"/>
                </a:solidFill>
                <a:latin typeface="Times New Roman"/>
                <a:cs typeface="Times New Roman"/>
              </a:rPr>
              <a:t>Gerdemann</a:t>
            </a:r>
            <a:r>
              <a:rPr lang="en-US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(1955)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was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slightly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refined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by </a:t>
            </a:r>
            <a:r>
              <a:rPr lang="en-US" spc="-4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 err="1">
                <a:solidFill>
                  <a:prstClr val="black"/>
                </a:solidFill>
                <a:latin typeface="Times New Roman"/>
                <a:cs typeface="Times New Roman"/>
              </a:rPr>
              <a:t>Gerdemann</a:t>
            </a:r>
            <a:r>
              <a:rPr lang="en-US"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lang="en-US" spc="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Nicolson (1963)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who</a:t>
            </a:r>
            <a:r>
              <a:rPr lang="en-US" spc="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used</a:t>
            </a:r>
            <a:r>
              <a:rPr lang="en-US" spc="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following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series of sieves: 1.0 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mm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; 710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420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250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149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105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74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µm;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and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44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µm.</a:t>
            </a:r>
            <a:endParaRPr lang="en-US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spcBef>
                <a:spcPts val="15"/>
              </a:spcBef>
              <a:buFont typeface="Arial"/>
              <a:buChar char="•"/>
            </a:pPr>
            <a:endParaRPr lang="en-US" sz="2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6700" marR="24765" indent="-257175" algn="just">
              <a:buFont typeface="Arial"/>
              <a:buChar char="•"/>
              <a:tabLst>
                <a:tab pos="266224" algn="l"/>
                <a:tab pos="266700" algn="l"/>
              </a:tabLst>
            </a:pP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They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found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that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most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desired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spores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fell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in the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11" dirty="0">
                <a:solidFill>
                  <a:prstClr val="black"/>
                </a:solidFill>
                <a:latin typeface="Times New Roman"/>
                <a:cs typeface="Times New Roman"/>
              </a:rPr>
              <a:t>420-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149 </a:t>
            </a:r>
            <a:r>
              <a:rPr lang="en-US" spc="-4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range, and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they used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this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fraction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for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their 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study.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2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70286"/>
            <a:ext cx="7010400" cy="4800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784132" y="4933950"/>
            <a:ext cx="7162800" cy="25583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600" dirty="0"/>
              <a:t>Source: http</a:t>
            </a:r>
            <a:r>
              <a:rPr sz="1600" dirty="0">
                <a:hlinkClick r:id="rId3"/>
              </a:rPr>
              <a:t>s://w</a:t>
            </a:r>
            <a:r>
              <a:rPr sz="1600" dirty="0"/>
              <a:t>ww.s</a:t>
            </a:r>
            <a:r>
              <a:rPr sz="1600" dirty="0">
                <a:hlinkClick r:id="rId3"/>
              </a:rPr>
              <a:t>lideshare.net/NawabKhatoon/mycorrhyzae-association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296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0488" y="698183"/>
            <a:ext cx="2989897" cy="413527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R="334804" algn="ctr">
              <a:spcBef>
                <a:spcPts val="79"/>
              </a:spcBef>
            </a:pPr>
            <a:r>
              <a:rPr sz="1500" spc="-4" dirty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sample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sterile</a:t>
            </a:r>
            <a:r>
              <a:rPr sz="1500" spc="1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water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6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866775"/>
            <a:r>
              <a:rPr sz="1500" spc="-4" dirty="0">
                <a:latin typeface="Times New Roman" pitchFamily="18" charset="0"/>
                <a:cs typeface="Times New Roman" pitchFamily="18" charset="0"/>
              </a:rPr>
              <a:t>Hot</a:t>
            </a:r>
            <a:r>
              <a:rPr sz="1500" spc="-2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water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9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R="424815" algn="ctr"/>
            <a:r>
              <a:rPr sz="1500" spc="-8" dirty="0">
                <a:latin typeface="Times New Roman" pitchFamily="18" charset="0"/>
                <a:cs typeface="Times New Roman" pitchFamily="18" charset="0"/>
              </a:rPr>
              <a:t>Filter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sieve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9525" marR="3810">
              <a:lnSpc>
                <a:spcPts val="5400"/>
              </a:lnSpc>
              <a:spcBef>
                <a:spcPts val="780"/>
              </a:spcBef>
            </a:pPr>
            <a:r>
              <a:rPr sz="15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719μm</a:t>
            </a:r>
            <a:r>
              <a:rPr sz="1500" spc="-1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250μm</a:t>
            </a:r>
            <a:r>
              <a:rPr sz="1500" spc="-23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50μm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45μm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sz="1500" spc="-23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3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spc="-330" dirty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Spores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separated</a:t>
            </a:r>
            <a:r>
              <a:rPr sz="1500" spc="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particles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R="448151" algn="ctr">
              <a:spcBef>
                <a:spcPts val="994"/>
              </a:spcBef>
            </a:pPr>
            <a:r>
              <a:rPr sz="1500" dirty="0">
                <a:latin typeface="Times New Roman" pitchFamily="18" charset="0"/>
                <a:cs typeface="Times New Roman" pitchFamily="18" charset="0"/>
              </a:rPr>
              <a:t>Mix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with carrier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material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6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138589"/>
            <a:r>
              <a:rPr sz="1500" spc="-4" dirty="0">
                <a:latin typeface="Times New Roman" pitchFamily="18" charset="0"/>
                <a:cs typeface="Times New Roman" pitchFamily="18" charset="0"/>
              </a:rPr>
              <a:t>Use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biofertilizer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277107" y="1076707"/>
            <a:ext cx="190976" cy="248126"/>
            <a:chOff x="4178808" y="1435608"/>
            <a:chExt cx="254635" cy="330835"/>
          </a:xfrm>
        </p:grpSpPr>
        <p:sp>
          <p:nvSpPr>
            <p:cNvPr id="4" name="object 4"/>
            <p:cNvSpPr/>
            <p:nvPr/>
          </p:nvSpPr>
          <p:spPr>
            <a:xfrm>
              <a:off x="4191762" y="14485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191762" y="14485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4277107" y="1648207"/>
            <a:ext cx="190976" cy="248126"/>
            <a:chOff x="4178808" y="2197607"/>
            <a:chExt cx="254635" cy="330835"/>
          </a:xfrm>
        </p:grpSpPr>
        <p:sp>
          <p:nvSpPr>
            <p:cNvPr id="7" name="object 7"/>
            <p:cNvSpPr/>
            <p:nvPr/>
          </p:nvSpPr>
          <p:spPr>
            <a:xfrm>
              <a:off x="4191762" y="22105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91762" y="22105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4277107" y="2219707"/>
            <a:ext cx="190976" cy="248126"/>
            <a:chOff x="4178808" y="2959607"/>
            <a:chExt cx="254635" cy="330835"/>
          </a:xfrm>
        </p:grpSpPr>
        <p:sp>
          <p:nvSpPr>
            <p:cNvPr id="10" name="object 10"/>
            <p:cNvSpPr/>
            <p:nvPr/>
          </p:nvSpPr>
          <p:spPr>
            <a:xfrm>
              <a:off x="4191762" y="29725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91762" y="29725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4277107" y="4277107"/>
            <a:ext cx="190976" cy="248126"/>
            <a:chOff x="4178808" y="5702808"/>
            <a:chExt cx="254635" cy="330835"/>
          </a:xfrm>
        </p:grpSpPr>
        <p:sp>
          <p:nvSpPr>
            <p:cNvPr id="13" name="object 13"/>
            <p:cNvSpPr/>
            <p:nvPr/>
          </p:nvSpPr>
          <p:spPr>
            <a:xfrm>
              <a:off x="4191762" y="57157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91762" y="57157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4277107" y="2905507"/>
            <a:ext cx="190976" cy="248126"/>
            <a:chOff x="4178808" y="3874008"/>
            <a:chExt cx="254635" cy="330835"/>
          </a:xfrm>
        </p:grpSpPr>
        <p:sp>
          <p:nvSpPr>
            <p:cNvPr id="16" name="object 16"/>
            <p:cNvSpPr/>
            <p:nvPr/>
          </p:nvSpPr>
          <p:spPr>
            <a:xfrm>
              <a:off x="4191762" y="38869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191762" y="38869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277107" y="3591307"/>
            <a:ext cx="190976" cy="248126"/>
            <a:chOff x="4178808" y="4788408"/>
            <a:chExt cx="254635" cy="330835"/>
          </a:xfrm>
        </p:grpSpPr>
        <p:sp>
          <p:nvSpPr>
            <p:cNvPr id="19" name="object 19"/>
            <p:cNvSpPr/>
            <p:nvPr/>
          </p:nvSpPr>
          <p:spPr>
            <a:xfrm>
              <a:off x="4191762" y="48013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91762" y="48013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3058707" y="162829"/>
            <a:ext cx="2921794" cy="395525"/>
          </a:xfrm>
          <a:prstGeom prst="rect">
            <a:avLst/>
          </a:prstGeom>
        </p:spPr>
        <p:txBody>
          <a:bodyPr vert="horz" wrap="square" lIns="0" tIns="9049" rIns="0" bIns="0" rtlCol="0" anchor="t">
            <a:spAutoFit/>
          </a:bodyPr>
          <a:lstStyle/>
          <a:p>
            <a:pPr marL="9525">
              <a:spcBef>
                <a:spcPts val="71"/>
              </a:spcBef>
              <a:tabLst>
                <a:tab pos="511969" algn="l"/>
              </a:tabLst>
            </a:pPr>
            <a:r>
              <a:rPr sz="2700" b="1" spc="-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Sieving</a:t>
            </a:r>
            <a:r>
              <a:rPr sz="2700" b="1" spc="98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700" b="1" spc="-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method </a:t>
            </a:r>
            <a:endParaRPr sz="2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5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3443" y="149373"/>
            <a:ext cx="3844538" cy="395525"/>
          </a:xfrm>
          <a:prstGeom prst="rect">
            <a:avLst/>
          </a:prstGeom>
        </p:spPr>
        <p:txBody>
          <a:bodyPr vert="horz" wrap="square" lIns="0" tIns="9049" rIns="0" bIns="0" rtlCol="0" anchor="t">
            <a:spAutoFit/>
          </a:bodyPr>
          <a:lstStyle/>
          <a:p>
            <a:pPr marL="9525">
              <a:spcBef>
                <a:spcPts val="71"/>
              </a:spcBef>
            </a:pPr>
            <a:r>
              <a:rPr sz="2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Floatation</a:t>
            </a:r>
            <a:r>
              <a:rPr sz="2700" spc="-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method </a:t>
            </a:r>
            <a:endParaRPr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59646" y="583883"/>
            <a:ext cx="3307080" cy="439591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523875">
              <a:spcBef>
                <a:spcPts val="79"/>
              </a:spcBef>
            </a:pPr>
            <a:r>
              <a:rPr sz="1500" spc="-4" dirty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sample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 sterile</a:t>
            </a:r>
            <a:r>
              <a:rPr sz="1500" spc="1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water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6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42386" algn="ctr"/>
            <a:r>
              <a:rPr sz="1500" spc="-11" dirty="0">
                <a:latin typeface="Times New Roman" pitchFamily="18" charset="0"/>
                <a:cs typeface="Times New Roman" pitchFamily="18" charset="0"/>
              </a:rPr>
              <a:t>Separate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 soil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particles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using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2381" algn="ctr"/>
            <a:r>
              <a:rPr sz="1500" spc="-4" dirty="0">
                <a:latin typeface="Times New Roman" pitchFamily="18" charset="0"/>
                <a:cs typeface="Times New Roman" pitchFamily="18" charset="0"/>
              </a:rPr>
              <a:t>membrane</a:t>
            </a:r>
            <a:r>
              <a:rPr sz="1500" spc="29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filter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34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R="69533" algn="ctr"/>
            <a:r>
              <a:rPr sz="1500" spc="-4" dirty="0">
                <a:latin typeface="Times New Roman" pitchFamily="18" charset="0"/>
                <a:cs typeface="Times New Roman" pitchFamily="18" charset="0"/>
              </a:rPr>
              <a:t>Centrifuge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sz="15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Density</a:t>
            </a:r>
            <a:r>
              <a:rPr sz="1500" spc="-1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gradient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centrifuge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at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 3000rpm</a:t>
            </a:r>
          </a:p>
          <a:p>
            <a:pPr marL="2858" algn="ctr"/>
            <a:r>
              <a:rPr sz="1500" spc="-1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5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sz="1500" spc="-2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min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46296" marR="136684" indent="-444818">
              <a:lnSpc>
                <a:spcPct val="300100"/>
              </a:lnSpc>
            </a:pPr>
            <a:r>
              <a:rPr sz="1500" spc="-4" dirty="0">
                <a:latin typeface="Times New Roman" pitchFamily="18" charset="0"/>
                <a:cs typeface="Times New Roman" pitchFamily="18" charset="0"/>
              </a:rPr>
              <a:t>Spores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separated 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soil particles </a:t>
            </a:r>
            <a:r>
              <a:rPr sz="1500" spc="-3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Mix</a:t>
            </a:r>
            <a:r>
              <a:rPr sz="1500" spc="-1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carrier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material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6"/>
              </a:spcBef>
            </a:pPr>
            <a:endParaRPr sz="1500" dirty="0">
              <a:latin typeface="Times New Roman" pitchFamily="18" charset="0"/>
              <a:cs typeface="Times New Roman" pitchFamily="18" charset="0"/>
            </a:endParaRPr>
          </a:p>
          <a:p>
            <a:pPr marL="520541">
              <a:spcBef>
                <a:spcPts val="4"/>
              </a:spcBef>
            </a:pPr>
            <a:r>
              <a:rPr sz="1500" spc="-4" dirty="0">
                <a:latin typeface="Times New Roman" pitchFamily="18" charset="0"/>
                <a:cs typeface="Times New Roman" pitchFamily="18" charset="0"/>
              </a:rPr>
              <a:t>Use</a:t>
            </a:r>
            <a:r>
              <a:rPr sz="15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sz="15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sz="15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5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1500" spc="-8" dirty="0">
                <a:latin typeface="Times New Roman" pitchFamily="18" charset="0"/>
                <a:cs typeface="Times New Roman" pitchFamily="18" charset="0"/>
              </a:rPr>
              <a:t>biofertilizer</a:t>
            </a:r>
            <a:endParaRPr sz="1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677157" y="962407"/>
            <a:ext cx="190976" cy="248126"/>
            <a:chOff x="4712208" y="1283208"/>
            <a:chExt cx="254635" cy="330835"/>
          </a:xfrm>
        </p:grpSpPr>
        <p:sp>
          <p:nvSpPr>
            <p:cNvPr id="5" name="object 5"/>
            <p:cNvSpPr/>
            <p:nvPr/>
          </p:nvSpPr>
          <p:spPr>
            <a:xfrm>
              <a:off x="4725162" y="12961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25162" y="12961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677157" y="1819657"/>
            <a:ext cx="190976" cy="248126"/>
            <a:chOff x="4712208" y="2426207"/>
            <a:chExt cx="254635" cy="330835"/>
          </a:xfrm>
        </p:grpSpPr>
        <p:sp>
          <p:nvSpPr>
            <p:cNvPr id="8" name="object 8"/>
            <p:cNvSpPr/>
            <p:nvPr/>
          </p:nvSpPr>
          <p:spPr>
            <a:xfrm>
              <a:off x="4725162" y="24391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25162" y="2439161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677157" y="2962657"/>
            <a:ext cx="190976" cy="248126"/>
            <a:chOff x="4712208" y="3950208"/>
            <a:chExt cx="254635" cy="330835"/>
          </a:xfrm>
        </p:grpSpPr>
        <p:sp>
          <p:nvSpPr>
            <p:cNvPr id="11" name="object 11"/>
            <p:cNvSpPr/>
            <p:nvPr/>
          </p:nvSpPr>
          <p:spPr>
            <a:xfrm>
              <a:off x="4725162" y="39631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25162" y="39631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677157" y="4334257"/>
            <a:ext cx="190976" cy="248126"/>
            <a:chOff x="4712208" y="5779008"/>
            <a:chExt cx="254635" cy="330835"/>
          </a:xfrm>
        </p:grpSpPr>
        <p:sp>
          <p:nvSpPr>
            <p:cNvPr id="14" name="object 14"/>
            <p:cNvSpPr/>
            <p:nvPr/>
          </p:nvSpPr>
          <p:spPr>
            <a:xfrm>
              <a:off x="4725162" y="57919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25162" y="57919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4677157" y="3648457"/>
            <a:ext cx="190976" cy="248126"/>
            <a:chOff x="4712208" y="4864608"/>
            <a:chExt cx="254635" cy="330835"/>
          </a:xfrm>
        </p:grpSpPr>
        <p:sp>
          <p:nvSpPr>
            <p:cNvPr id="17" name="object 17"/>
            <p:cNvSpPr/>
            <p:nvPr/>
          </p:nvSpPr>
          <p:spPr>
            <a:xfrm>
              <a:off x="4725162" y="48775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71450" y="0"/>
                  </a:moveTo>
                  <a:lnTo>
                    <a:pt x="57150" y="0"/>
                  </a:lnTo>
                  <a:lnTo>
                    <a:pt x="57150" y="190500"/>
                  </a:lnTo>
                  <a:lnTo>
                    <a:pt x="0" y="190500"/>
                  </a:lnTo>
                  <a:lnTo>
                    <a:pt x="114300" y="304800"/>
                  </a:lnTo>
                  <a:lnTo>
                    <a:pt x="228600" y="190500"/>
                  </a:lnTo>
                  <a:lnTo>
                    <a:pt x="171450" y="19050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725162" y="4877562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0" y="190500"/>
                  </a:moveTo>
                  <a:lnTo>
                    <a:pt x="57150" y="190500"/>
                  </a:lnTo>
                  <a:lnTo>
                    <a:pt x="57150" y="0"/>
                  </a:lnTo>
                  <a:lnTo>
                    <a:pt x="171450" y="0"/>
                  </a:lnTo>
                  <a:lnTo>
                    <a:pt x="171450" y="190500"/>
                  </a:lnTo>
                  <a:lnTo>
                    <a:pt x="228600" y="190500"/>
                  </a:lnTo>
                  <a:lnTo>
                    <a:pt x="114300" y="304800"/>
                  </a:lnTo>
                  <a:lnTo>
                    <a:pt x="0" y="19050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7485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905000" y="169031"/>
            <a:ext cx="6705600" cy="74876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marR="3810" indent="555308" algn="ctr">
              <a:spcBef>
                <a:spcPts val="79"/>
              </a:spcBef>
              <a:tabLst>
                <a:tab pos="27813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Isolation</a:t>
            </a:r>
            <a:r>
              <a:rPr lang="en-US" sz="2400" b="1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of </a:t>
            </a:r>
            <a:r>
              <a:rPr lang="en-US" sz="2400" b="1" spc="-23" dirty="0">
                <a:solidFill>
                  <a:schemeClr val="tx1"/>
                </a:solidFill>
                <a:latin typeface="Times New Roman"/>
                <a:cs typeface="Times New Roman"/>
              </a:rPr>
              <a:t>Vesicular-</a:t>
            </a:r>
            <a:r>
              <a:rPr lang="en-US" sz="2400" b="1" spc="-23" dirty="0" err="1">
                <a:solidFill>
                  <a:schemeClr val="tx1"/>
                </a:solidFill>
                <a:latin typeface="Times New Roman"/>
                <a:cs typeface="Times New Roman"/>
              </a:rPr>
              <a:t>Arbuscular</a:t>
            </a:r>
            <a:r>
              <a:rPr lang="en-US" sz="2400" b="1" spc="-23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19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Mycorrhizal</a:t>
            </a:r>
            <a:r>
              <a:rPr lang="en-US" sz="2400" b="1" spc="-26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86" dirty="0">
                <a:solidFill>
                  <a:schemeClr val="tx1"/>
                </a:solidFill>
                <a:latin typeface="Times New Roman"/>
                <a:cs typeface="Times New Roman"/>
              </a:rPr>
              <a:t>(VAM)</a:t>
            </a:r>
            <a:r>
              <a:rPr lang="en-US" sz="2400" b="1" spc="-23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11" dirty="0">
                <a:solidFill>
                  <a:schemeClr val="tx1"/>
                </a:solidFill>
                <a:latin typeface="Times New Roman"/>
                <a:cs typeface="Times New Roman"/>
              </a:rPr>
              <a:t>spores</a:t>
            </a:r>
            <a:r>
              <a:rPr lang="en-US" sz="2400" b="1" spc="-19" dirty="0">
                <a:solidFill>
                  <a:schemeClr val="tx1"/>
                </a:solidFill>
                <a:latin typeface="Times New Roman"/>
                <a:cs typeface="Times New Roman"/>
              </a:rPr>
              <a:t> from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4" dirty="0">
                <a:solidFill>
                  <a:schemeClr val="tx1"/>
                </a:solidFill>
                <a:latin typeface="Times New Roman"/>
                <a:cs typeface="Times New Roman"/>
              </a:rPr>
              <a:t>the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soil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90471" y="1477436"/>
            <a:ext cx="5634329" cy="2733921"/>
          </a:xfrm>
          <a:prstGeom prst="rect">
            <a:avLst/>
          </a:prstGeom>
        </p:spPr>
        <p:txBody>
          <a:bodyPr vert="horz" wrap="square" lIns="0" tIns="168116" rIns="0" bIns="0" rtlCol="0">
            <a:spAutoFit/>
          </a:bodyPr>
          <a:lstStyle/>
          <a:p>
            <a:pPr marL="9525" defTabSz="685800">
              <a:spcBef>
                <a:spcPts val="1323"/>
              </a:spcBef>
              <a:defRPr/>
            </a:pPr>
            <a:r>
              <a:rPr sz="2100" b="1" spc="-4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Sieving</a:t>
            </a:r>
            <a:r>
              <a:rPr sz="2100" b="1" spc="-11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method</a:t>
            </a:r>
            <a:endParaRPr sz="21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9525" defTabSz="685800">
              <a:spcBef>
                <a:spcPts val="971"/>
              </a:spcBef>
              <a:defRPr/>
            </a:pPr>
            <a:r>
              <a:rPr sz="2100" b="1" spc="-8" dirty="0">
                <a:solidFill>
                  <a:prstClr val="black"/>
                </a:solidFill>
                <a:latin typeface="Times New Roman"/>
                <a:cs typeface="Times New Roman"/>
              </a:rPr>
              <a:t>Requirements</a:t>
            </a:r>
            <a:endParaRPr sz="21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1949" indent="-342900" defTabSz="685800">
              <a:spcBef>
                <a:spcPts val="956"/>
              </a:spcBef>
              <a:buClr>
                <a:srgbClr val="1286C3"/>
              </a:buClr>
              <a:buSzPct val="144642"/>
              <a:buFont typeface="Wingdings" pitchFamily="2" charset="2"/>
              <a:buChar char="ü"/>
              <a:tabLst>
                <a:tab pos="224790" algn="l"/>
              </a:tabLst>
              <a:defRPr/>
            </a:pP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z="2100" spc="-3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  <a:endParaRPr lang="en-US" sz="21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1949" indent="-342900" defTabSz="685800">
              <a:spcBef>
                <a:spcPts val="956"/>
              </a:spcBef>
              <a:buClr>
                <a:srgbClr val="1286C3"/>
              </a:buClr>
              <a:buSzPct val="144642"/>
              <a:buFont typeface="Wingdings" pitchFamily="2" charset="2"/>
              <a:buChar char="ü"/>
              <a:tabLst>
                <a:tab pos="224790" algn="l"/>
              </a:tabLst>
              <a:defRPr/>
            </a:pP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500</a:t>
            </a:r>
            <a:r>
              <a:rPr sz="2100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8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z="21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beaker</a:t>
            </a:r>
            <a:endParaRPr lang="en-US" sz="21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1949" indent="-342900" defTabSz="685800">
              <a:spcBef>
                <a:spcPts val="956"/>
              </a:spcBef>
              <a:buClr>
                <a:srgbClr val="1286C3"/>
              </a:buClr>
              <a:buSzPct val="144642"/>
              <a:buFont typeface="Wingdings" pitchFamily="2" charset="2"/>
              <a:buChar char="ü"/>
              <a:tabLst>
                <a:tab pos="224790" algn="l"/>
              </a:tabLst>
              <a:defRPr/>
            </a:pP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Sieves of </a:t>
            </a:r>
            <a:r>
              <a:rPr sz="2100" dirty="0">
                <a:solidFill>
                  <a:prstClr val="black"/>
                </a:solidFill>
                <a:latin typeface="Times New Roman"/>
                <a:cs typeface="Times New Roman"/>
              </a:rPr>
              <a:t>710</a:t>
            </a:r>
            <a:r>
              <a:rPr sz="21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8" dirty="0">
                <a:solidFill>
                  <a:prstClr val="black"/>
                </a:solidFill>
                <a:latin typeface="Times New Roman"/>
                <a:cs typeface="Times New Roman"/>
              </a:rPr>
              <a:t>µm,</a:t>
            </a:r>
            <a:r>
              <a:rPr sz="21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prstClr val="black"/>
                </a:solidFill>
                <a:latin typeface="Times New Roman"/>
                <a:cs typeface="Times New Roman"/>
              </a:rPr>
              <a:t>250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8" dirty="0">
                <a:solidFill>
                  <a:prstClr val="black"/>
                </a:solidFill>
                <a:latin typeface="Times New Roman"/>
                <a:cs typeface="Times New Roman"/>
              </a:rPr>
              <a:t>µm,</a:t>
            </a:r>
            <a:r>
              <a:rPr sz="2100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75</a:t>
            </a:r>
            <a:r>
              <a:rPr sz="21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µm</a:t>
            </a:r>
            <a:r>
              <a:rPr sz="2100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100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45</a:t>
            </a:r>
            <a:r>
              <a:rPr sz="2100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11" dirty="0">
                <a:solidFill>
                  <a:prstClr val="black"/>
                </a:solidFill>
                <a:latin typeface="Times New Roman"/>
                <a:cs typeface="Times New Roman"/>
              </a:rPr>
              <a:t>µm.</a:t>
            </a:r>
            <a:endParaRPr lang="en-US" sz="21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1949" indent="-342900" defTabSz="685800">
              <a:spcBef>
                <a:spcPts val="956"/>
              </a:spcBef>
              <a:buClr>
                <a:srgbClr val="1286C3"/>
              </a:buClr>
              <a:buSzPct val="144642"/>
              <a:buFont typeface="Wingdings" pitchFamily="2" charset="2"/>
              <a:buChar char="ü"/>
              <a:tabLst>
                <a:tab pos="224790" algn="l"/>
              </a:tabLst>
              <a:defRPr/>
            </a:pP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Bunsen</a:t>
            </a:r>
            <a:r>
              <a:rPr sz="21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100" spc="-4" dirty="0">
                <a:solidFill>
                  <a:prstClr val="black"/>
                </a:solidFill>
                <a:latin typeface="Times New Roman"/>
                <a:cs typeface="Times New Roman"/>
              </a:rPr>
              <a:t>burner</a:t>
            </a:r>
            <a:endParaRPr sz="21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058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41414" y="88573"/>
            <a:ext cx="2878186" cy="425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algn="ctr">
              <a:spcBef>
                <a:spcPts val="75"/>
              </a:spcBef>
            </a:pPr>
            <a:r>
              <a:rPr lang="en-US" sz="2700" b="1" spc="-19" dirty="0">
                <a:solidFill>
                  <a:schemeClr val="tx1"/>
                </a:solidFill>
                <a:latin typeface="Times New Roman"/>
                <a:cs typeface="Times New Roman"/>
              </a:rPr>
              <a:t>Procedure</a:t>
            </a:r>
            <a:endParaRPr lang="en-US" sz="27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4994" y="656636"/>
            <a:ext cx="6831806" cy="446805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24314" indent="-215265" defTabSz="685800">
              <a:spcBef>
                <a:spcPts val="71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  <a:tab pos="2616994" algn="l"/>
              </a:tabLst>
              <a:defRPr/>
            </a:pPr>
            <a:r>
              <a:rPr spc="-41" dirty="0">
                <a:solidFill>
                  <a:prstClr val="black"/>
                </a:solidFill>
                <a:latin typeface="Times New Roman"/>
                <a:cs typeface="Times New Roman"/>
              </a:rPr>
              <a:t>Take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200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ml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pc="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in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500</a:t>
            </a:r>
            <a:r>
              <a:rPr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ml 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beaker.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 defTabSz="685800"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Heat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40-50˚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C.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 defTabSz="685800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Add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50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g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mix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well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form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suspension.</a:t>
            </a:r>
          </a:p>
          <a:p>
            <a:pPr marL="224314" indent="-215265" defTabSz="685800"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Allow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heavier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particles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settle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down.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3810" indent="-215265" defTabSz="685800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Decant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most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suspension</a:t>
            </a:r>
            <a:r>
              <a:rPr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through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 a 710 µm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sieve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remove </a:t>
            </a:r>
            <a:r>
              <a:rPr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11" dirty="0">
                <a:solidFill>
                  <a:prstClr val="black"/>
                </a:solidFill>
                <a:latin typeface="Times New Roman"/>
                <a:cs typeface="Times New Roman"/>
              </a:rPr>
              <a:t>large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 organic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8" dirty="0">
                <a:solidFill>
                  <a:prstClr val="black"/>
                </a:solidFill>
                <a:latin typeface="Times New Roman"/>
                <a:cs typeface="Times New Roman"/>
              </a:rPr>
              <a:t>matter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pc="-4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 roots.</a:t>
            </a:r>
            <a:endParaRPr lang="en-US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>
              <a:spcBef>
                <a:spcPts val="71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Add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200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ml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of water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to the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suspension.</a:t>
            </a:r>
          </a:p>
          <a:p>
            <a:pPr marL="224314" indent="-215265">
              <a:spcBef>
                <a:spcPts val="953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Decant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suspension</a:t>
            </a:r>
            <a:r>
              <a:rPr lang="en-US"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through</a:t>
            </a:r>
            <a:r>
              <a:rPr lang="en-US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710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 sieve.</a:t>
            </a:r>
            <a:endParaRPr lang="en-US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marR="220504" indent="-215265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Decant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this through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250 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µm,</a:t>
            </a:r>
            <a:r>
              <a:rPr lang="en-US" spc="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75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45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µm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sieves </a:t>
            </a:r>
            <a:r>
              <a:rPr lang="en-US" spc="-51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consequently.</a:t>
            </a:r>
            <a:endParaRPr lang="en-US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Collect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residue</a:t>
            </a:r>
            <a:r>
              <a:rPr lang="en-US" spc="-1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on</a:t>
            </a:r>
            <a:r>
              <a:rPr lang="en-US"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the 45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µm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sieve.</a:t>
            </a:r>
            <a:endParaRPr lang="en-US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r>
              <a:rPr lang="en-US" spc="-45" dirty="0">
                <a:solidFill>
                  <a:prstClr val="black"/>
                </a:solidFill>
                <a:latin typeface="Times New Roman"/>
                <a:cs typeface="Times New Roman"/>
              </a:rPr>
              <a:t>Wash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-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residues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well with water and</a:t>
            </a:r>
            <a:r>
              <a:rPr lang="en-US" spc="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pc="-4" dirty="0">
                <a:solidFill>
                  <a:prstClr val="black"/>
                </a:solidFill>
                <a:latin typeface="Times New Roman"/>
                <a:cs typeface="Times New Roman"/>
              </a:rPr>
              <a:t>collect</a:t>
            </a:r>
            <a:r>
              <a:rPr lang="en-US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lang="en-US"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spore.</a:t>
            </a:r>
          </a:p>
          <a:p>
            <a:pPr marL="224314" marR="3810" indent="-215265" defTabSz="685800">
              <a:spcBef>
                <a:spcPts val="956"/>
              </a:spcBef>
              <a:buClr>
                <a:srgbClr val="1286C3"/>
              </a:buClr>
              <a:buSzPct val="144642"/>
              <a:buFont typeface="Arial"/>
              <a:buChar char="•"/>
              <a:tabLst>
                <a:tab pos="224790" algn="l"/>
              </a:tabLst>
              <a:defRPr/>
            </a:pP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74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106454" y="287104"/>
            <a:ext cx="3456146" cy="42463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>
              <a:spcBef>
                <a:spcPts val="71"/>
              </a:spcBef>
            </a:pPr>
            <a:r>
              <a:rPr lang="en-US" sz="2700" b="1" spc="-4" dirty="0">
                <a:solidFill>
                  <a:schemeClr val="tx1"/>
                </a:solidFill>
                <a:latin typeface="Times New Roman"/>
                <a:cs typeface="Times New Roman"/>
              </a:rPr>
              <a:t>Floatation</a:t>
            </a:r>
            <a:r>
              <a:rPr lang="en-US" sz="2700" b="1" spc="-1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700" b="1" spc="-8" dirty="0">
                <a:solidFill>
                  <a:schemeClr val="tx1"/>
                </a:solidFill>
                <a:latin typeface="Times New Roman"/>
                <a:cs typeface="Times New Roman"/>
              </a:rPr>
              <a:t>method</a:t>
            </a:r>
            <a:endParaRPr lang="en-US" sz="27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36934" y="1204650"/>
            <a:ext cx="4644866" cy="275700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defTabSz="685800">
              <a:spcBef>
                <a:spcPts val="79"/>
              </a:spcBef>
              <a:defRPr/>
            </a:pPr>
            <a:r>
              <a:rPr b="1" spc="-4" dirty="0">
                <a:solidFill>
                  <a:prstClr val="black"/>
                </a:solidFill>
                <a:latin typeface="Times New Roman"/>
                <a:cs typeface="Times New Roman"/>
              </a:rPr>
              <a:t>Requirements</a:t>
            </a:r>
            <a:endParaRPr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24314" indent="-215265" defTabSz="685800">
              <a:spcBef>
                <a:spcPts val="1028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pc="-3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</a:p>
          <a:p>
            <a:pPr marL="224314" indent="-215265" defTabSz="685800">
              <a:spcBef>
                <a:spcPts val="1028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Sucrose</a:t>
            </a:r>
            <a:r>
              <a:rPr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solutions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(20,</a:t>
            </a:r>
            <a:r>
              <a:rPr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40</a:t>
            </a:r>
            <a:r>
              <a:rPr spc="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60</a:t>
            </a:r>
            <a:r>
              <a:rPr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%)</a:t>
            </a:r>
          </a:p>
          <a:p>
            <a:pPr marL="224314" indent="-215265" defTabSz="685800">
              <a:spcBef>
                <a:spcPts val="1028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Blender</a:t>
            </a:r>
          </a:p>
          <a:p>
            <a:pPr marL="224314" indent="-215265" defTabSz="685800">
              <a:spcBef>
                <a:spcPts val="1024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Fine</a:t>
            </a:r>
            <a:r>
              <a:rPr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sieve</a:t>
            </a:r>
          </a:p>
          <a:p>
            <a:pPr marL="224314" indent="-215265" defTabSz="685800">
              <a:spcBef>
                <a:spcPts val="1028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Centrifuge</a:t>
            </a:r>
          </a:p>
          <a:p>
            <a:pPr marL="224314" indent="-215265" defTabSz="685800">
              <a:spcBef>
                <a:spcPts val="1028"/>
              </a:spcBef>
              <a:buClr>
                <a:srgbClr val="1286C3"/>
              </a:buClr>
              <a:buSzPct val="145312"/>
              <a:buFont typeface="Arial"/>
              <a:buChar char="•"/>
              <a:tabLst>
                <a:tab pos="224790" algn="l"/>
              </a:tabLst>
              <a:defRPr/>
            </a:pP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Centrifuge</a:t>
            </a:r>
            <a:r>
              <a:rPr spc="-3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tube</a:t>
            </a:r>
            <a:r>
              <a:rPr spc="-1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(50</a:t>
            </a:r>
            <a:r>
              <a:rPr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prstClr val="black"/>
                </a:solidFill>
                <a:latin typeface="Times New Roman"/>
                <a:cs typeface="Times New Roman"/>
              </a:rPr>
              <a:t>ml)</a:t>
            </a:r>
          </a:p>
        </p:txBody>
      </p:sp>
    </p:spTree>
    <p:extLst>
      <p:ext uri="{BB962C8B-B14F-4D97-AF65-F5344CB8AC3E}">
        <p14:creationId xmlns:p14="http://schemas.microsoft.com/office/powerpoint/2010/main" val="33692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1544</TotalTime>
  <Words>878</Words>
  <Application>Microsoft Office PowerPoint</Application>
  <PresentationFormat>On-screen Show (16:9)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Theme5</vt:lpstr>
      <vt:lpstr>PowerPoint Presentation</vt:lpstr>
      <vt:lpstr>PowerPoint Presentation</vt:lpstr>
      <vt:lpstr>PowerPoint Presentation</vt:lpstr>
      <vt:lpstr>PowerPoint Presentation</vt:lpstr>
      <vt:lpstr>Sieving method </vt:lpstr>
      <vt:lpstr>Floatation method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Sagar</dc:creator>
  <cp:lastModifiedBy>Chitti Babu</cp:lastModifiedBy>
  <cp:revision>73</cp:revision>
  <dcterms:created xsi:type="dcterms:W3CDTF">2006-08-16T00:00:00Z</dcterms:created>
  <dcterms:modified xsi:type="dcterms:W3CDTF">2021-03-14T13:51:21Z</dcterms:modified>
</cp:coreProperties>
</file>