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7" r:id="rId2"/>
    <p:sldId id="346" r:id="rId3"/>
    <p:sldId id="347" r:id="rId4"/>
    <p:sldId id="348" r:id="rId5"/>
    <p:sldId id="349" r:id="rId6"/>
    <p:sldId id="350" r:id="rId7"/>
    <p:sldId id="351" r:id="rId8"/>
    <p:sldId id="352" r:id="rId9"/>
    <p:sldId id="353" r:id="rId10"/>
    <p:sldId id="354" r:id="rId11"/>
    <p:sldId id="356" r:id="rId12"/>
    <p:sldId id="338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60" y="-51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60" y="841411"/>
            <a:ext cx="6857280" cy="1790828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60" y="2701365"/>
            <a:ext cx="6857280" cy="1242131"/>
          </a:xfrm>
        </p:spPr>
        <p:txBody>
          <a:bodyPr/>
          <a:lstStyle>
            <a:lvl1pPr marL="0" indent="0" algn="ctr">
              <a:buNone/>
              <a:defRPr sz="2200"/>
            </a:lvl1pPr>
            <a:lvl2pPr marL="414726" indent="0" algn="ctr">
              <a:buNone/>
              <a:defRPr sz="1800"/>
            </a:lvl2pPr>
            <a:lvl3pPr marL="829452" indent="0" algn="ctr">
              <a:buNone/>
              <a:defRPr sz="1600"/>
            </a:lvl3pPr>
            <a:lvl4pPr marL="1244178" indent="0" algn="ctr">
              <a:buNone/>
              <a:defRPr sz="1500"/>
            </a:lvl4pPr>
            <a:lvl5pPr marL="1658904" indent="0" algn="ctr">
              <a:buNone/>
              <a:defRPr sz="1500"/>
            </a:lvl5pPr>
            <a:lvl6pPr marL="2073631" indent="0" algn="ctr">
              <a:buNone/>
              <a:defRPr sz="1500"/>
            </a:lvl6pPr>
            <a:lvl7pPr marL="2488357" indent="0" algn="ctr">
              <a:buNone/>
              <a:defRPr sz="1500"/>
            </a:lvl7pPr>
            <a:lvl8pPr marL="2903083" indent="0" algn="ctr">
              <a:buNone/>
              <a:defRPr sz="1500"/>
            </a:lvl8pPr>
            <a:lvl9pPr marL="3317809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5440" y="205222"/>
            <a:ext cx="2054880" cy="397805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6480" y="205222"/>
            <a:ext cx="6030720" cy="397805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521" y="1282096"/>
            <a:ext cx="7886880" cy="213970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521" y="3442323"/>
            <a:ext cx="7886880" cy="1124398"/>
          </a:xfrm>
        </p:spPr>
        <p:txBody>
          <a:bodyPr/>
          <a:lstStyle>
            <a:lvl1pPr marL="0" indent="0">
              <a:buNone/>
              <a:defRPr sz="2200"/>
            </a:lvl1pPr>
            <a:lvl2pPr marL="414726" indent="0">
              <a:buNone/>
              <a:defRPr sz="1800"/>
            </a:lvl2pPr>
            <a:lvl3pPr marL="829452" indent="0">
              <a:buNone/>
              <a:defRPr sz="1600"/>
            </a:lvl3pPr>
            <a:lvl4pPr marL="1244178" indent="0">
              <a:buNone/>
              <a:defRPr sz="1500"/>
            </a:lvl4pPr>
            <a:lvl5pPr marL="1658904" indent="0">
              <a:buNone/>
              <a:defRPr sz="1500"/>
            </a:lvl5pPr>
            <a:lvl6pPr marL="2073631" indent="0">
              <a:buNone/>
              <a:defRPr sz="1500"/>
            </a:lvl6pPr>
            <a:lvl7pPr marL="2488357" indent="0">
              <a:buNone/>
              <a:defRPr sz="1500"/>
            </a:lvl7pPr>
            <a:lvl8pPr marL="2903083" indent="0">
              <a:buNone/>
              <a:defRPr sz="1500"/>
            </a:lvl8pPr>
            <a:lvl9pPr marL="3317809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0" y="1203247"/>
            <a:ext cx="4042080" cy="29800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800" y="1203247"/>
            <a:ext cx="4043520" cy="29800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81" y="274349"/>
            <a:ext cx="7886880" cy="9937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280" y="1260493"/>
            <a:ext cx="3869280" cy="61782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280" y="1878318"/>
            <a:ext cx="3869280" cy="27640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600" y="1260493"/>
            <a:ext cx="3886560" cy="61782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4726" indent="0">
              <a:buNone/>
              <a:defRPr sz="1800" b="1"/>
            </a:lvl2pPr>
            <a:lvl3pPr marL="829452" indent="0">
              <a:buNone/>
              <a:defRPr sz="1600" b="1"/>
            </a:lvl3pPr>
            <a:lvl4pPr marL="1244178" indent="0">
              <a:buNone/>
              <a:defRPr sz="1500" b="1"/>
            </a:lvl4pPr>
            <a:lvl5pPr marL="1658904" indent="0">
              <a:buNone/>
              <a:defRPr sz="1500" b="1"/>
            </a:lvl5pPr>
            <a:lvl6pPr marL="2073631" indent="0">
              <a:buNone/>
              <a:defRPr sz="1500" b="1"/>
            </a:lvl6pPr>
            <a:lvl7pPr marL="2488357" indent="0">
              <a:buNone/>
              <a:defRPr sz="1500" b="1"/>
            </a:lvl7pPr>
            <a:lvl8pPr marL="2903083" indent="0">
              <a:buNone/>
              <a:defRPr sz="1500" b="1"/>
            </a:lvl8pPr>
            <a:lvl9pPr marL="3317809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600" y="1878318"/>
            <a:ext cx="3886560" cy="27640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80" y="342396"/>
            <a:ext cx="2949120" cy="1201086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000" y="740959"/>
            <a:ext cx="4628160" cy="3655104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280" y="1543483"/>
            <a:ext cx="2949120" cy="2857980"/>
          </a:xfrm>
        </p:spPr>
        <p:txBody>
          <a:bodyPr/>
          <a:lstStyle>
            <a:lvl1pPr marL="0" indent="0">
              <a:buNone/>
              <a:defRPr sz="1500"/>
            </a:lvl1pPr>
            <a:lvl2pPr marL="414726" indent="0">
              <a:buNone/>
              <a:defRPr sz="1300"/>
            </a:lvl2pPr>
            <a:lvl3pPr marL="829452" indent="0">
              <a:buNone/>
              <a:defRPr sz="1100"/>
            </a:lvl3pPr>
            <a:lvl4pPr marL="1244178" indent="0">
              <a:buNone/>
              <a:defRPr sz="900"/>
            </a:lvl4pPr>
            <a:lvl5pPr marL="1658904" indent="0">
              <a:buNone/>
              <a:defRPr sz="900"/>
            </a:lvl5pPr>
            <a:lvl6pPr marL="2073631" indent="0">
              <a:buNone/>
              <a:defRPr sz="900"/>
            </a:lvl6pPr>
            <a:lvl7pPr marL="2488357" indent="0">
              <a:buNone/>
              <a:defRPr sz="900"/>
            </a:lvl7pPr>
            <a:lvl8pPr marL="2903083" indent="0">
              <a:buNone/>
              <a:defRPr sz="900"/>
            </a:lvl8pPr>
            <a:lvl9pPr marL="33178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280" y="342396"/>
            <a:ext cx="2949120" cy="1201086"/>
          </a:xfrm>
        </p:spPr>
        <p:txBody>
          <a:bodyPr anchor="b"/>
          <a:lstStyle>
            <a:lvl1pPr>
              <a:defRPr sz="29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8000" y="740959"/>
            <a:ext cx="4628160" cy="3655104"/>
          </a:xfrm>
        </p:spPr>
        <p:txBody>
          <a:bodyPr/>
          <a:lstStyle>
            <a:lvl1pPr marL="0" indent="0">
              <a:buNone/>
              <a:defRPr sz="2900"/>
            </a:lvl1pPr>
            <a:lvl2pPr marL="414726" indent="0">
              <a:buNone/>
              <a:defRPr sz="2500"/>
            </a:lvl2pPr>
            <a:lvl3pPr marL="829452" indent="0">
              <a:buNone/>
              <a:defRPr sz="2200"/>
            </a:lvl3pPr>
            <a:lvl4pPr marL="1244178" indent="0">
              <a:buNone/>
              <a:defRPr sz="1800"/>
            </a:lvl4pPr>
            <a:lvl5pPr marL="1658904" indent="0">
              <a:buNone/>
              <a:defRPr sz="1800"/>
            </a:lvl5pPr>
            <a:lvl6pPr marL="2073631" indent="0">
              <a:buNone/>
              <a:defRPr sz="1800"/>
            </a:lvl6pPr>
            <a:lvl7pPr marL="2488357" indent="0">
              <a:buNone/>
              <a:defRPr sz="1800"/>
            </a:lvl7pPr>
            <a:lvl8pPr marL="2903083" indent="0">
              <a:buNone/>
              <a:defRPr sz="1800"/>
            </a:lvl8pPr>
            <a:lvl9pPr marL="3317809" indent="0">
              <a:buNone/>
              <a:defRPr sz="1800"/>
            </a:lvl9pPr>
          </a:lstStyle>
          <a:p>
            <a:pPr lvl="0"/>
            <a:r>
              <a:rPr lang="en-US" noProof="0"/>
              <a:t>Click icon to add picture</a:t>
            </a:r>
            <a:endParaRPr lang="en-I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280" y="1543483"/>
            <a:ext cx="2949120" cy="2857980"/>
          </a:xfrm>
        </p:spPr>
        <p:txBody>
          <a:bodyPr/>
          <a:lstStyle>
            <a:lvl1pPr marL="0" indent="0">
              <a:buNone/>
              <a:defRPr sz="1500"/>
            </a:lvl1pPr>
            <a:lvl2pPr marL="414726" indent="0">
              <a:buNone/>
              <a:defRPr sz="1300"/>
            </a:lvl2pPr>
            <a:lvl3pPr marL="829452" indent="0">
              <a:buNone/>
              <a:defRPr sz="1100"/>
            </a:lvl3pPr>
            <a:lvl4pPr marL="1244178" indent="0">
              <a:buNone/>
              <a:defRPr sz="900"/>
            </a:lvl4pPr>
            <a:lvl5pPr marL="1658904" indent="0">
              <a:buNone/>
              <a:defRPr sz="900"/>
            </a:lvl5pPr>
            <a:lvl6pPr marL="2073631" indent="0">
              <a:buNone/>
              <a:defRPr sz="900"/>
            </a:lvl6pPr>
            <a:lvl7pPr marL="2488357" indent="0">
              <a:buNone/>
              <a:defRPr sz="900"/>
            </a:lvl7pPr>
            <a:lvl8pPr marL="2903083" indent="0">
              <a:buNone/>
              <a:defRPr sz="900"/>
            </a:lvl8pPr>
            <a:lvl9pPr marL="33178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8BD707-D9CF-40AE-B4C6-C98DA3205C09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7121" y="20523"/>
            <a:ext cx="8894880" cy="5143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6480" y="205222"/>
            <a:ext cx="8223840" cy="855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title text format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6480" y="1203247"/>
            <a:ext cx="8223840" cy="298003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5798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the outline text format</a:t>
            </a:r>
          </a:p>
          <a:p>
            <a:pPr lvl="1"/>
            <a:r>
              <a:rPr lang="en-GB" altLang="en-US"/>
              <a:t>Second Outline Level</a:t>
            </a:r>
          </a:p>
          <a:p>
            <a:pPr lvl="2"/>
            <a:r>
              <a:rPr lang="en-GB" altLang="en-US"/>
              <a:t>Third Outline Level</a:t>
            </a:r>
          </a:p>
          <a:p>
            <a:pPr lvl="3"/>
            <a:r>
              <a:rPr lang="en-GB" altLang="en-US"/>
              <a:t>Fourth Outline Level</a:t>
            </a:r>
          </a:p>
          <a:p>
            <a:pPr lvl="4"/>
            <a:r>
              <a:rPr lang="en-GB" altLang="en-US"/>
              <a:t>Fifth Outline Level</a:t>
            </a:r>
          </a:p>
          <a:p>
            <a:pPr lvl="4"/>
            <a:r>
              <a:rPr lang="en-GB" altLang="en-US"/>
              <a:t>Sixth Outline Level</a:t>
            </a:r>
          </a:p>
          <a:p>
            <a:pPr lvl="4"/>
            <a:r>
              <a:rPr lang="en-GB" altLang="en-US"/>
              <a:t>Seventh Outline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127680" y="4685532"/>
            <a:ext cx="2894400" cy="3510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3/14/2021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6556321" y="4685532"/>
            <a:ext cx="2894400" cy="3510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56480" y="4685532"/>
            <a:ext cx="2125440" cy="3510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SzPct val="100000"/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  <a:defRPr sz="13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2pPr>
      <a:lvl3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3pPr>
      <a:lvl4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4pPr>
      <a:lvl5pPr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5pPr>
      <a:lvl6pPr marL="2280994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6pPr>
      <a:lvl7pPr marL="2695720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7pPr>
      <a:lvl8pPr marL="3110446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8pPr>
      <a:lvl9pPr marL="3525172" indent="-207363" algn="ctr" defTabSz="40752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000">
          <a:solidFill>
            <a:srgbClr val="000000"/>
          </a:solidFill>
          <a:latin typeface="Arial" panose="020B0604020202020204" pitchFamily="34" charset="0"/>
          <a:ea typeface="Noto Sans CJK SC Regular" charset="0"/>
          <a:cs typeface="Noto Sans CJK SC Regular" charset="0"/>
        </a:defRPr>
      </a:lvl9pPr>
    </p:titleStyle>
    <p:bodyStyle>
      <a:lvl1pPr marL="311045" indent="-311045" algn="l" defTabSz="407526" rtl="0" eaLnBrk="1" fontAlgn="base" hangingPunct="1">
        <a:lnSpc>
          <a:spcPct val="93000"/>
        </a:lnSpc>
        <a:spcBef>
          <a:spcPts val="129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900" kern="1200">
          <a:solidFill>
            <a:srgbClr val="000000"/>
          </a:solidFill>
          <a:latin typeface="+mn-lt"/>
          <a:ea typeface="+mn-ea"/>
          <a:cs typeface="+mn-cs"/>
        </a:defRPr>
      </a:lvl1pPr>
      <a:lvl2pPr marL="673930" indent="-259204" algn="l" defTabSz="407526" rtl="0" eaLnBrk="1" fontAlgn="base" hangingPunct="1">
        <a:lnSpc>
          <a:spcPct val="93000"/>
        </a:lnSpc>
        <a:spcBef>
          <a:spcPts val="1032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500" kern="1200">
          <a:solidFill>
            <a:srgbClr val="000000"/>
          </a:solidFill>
          <a:latin typeface="+mn-lt"/>
          <a:ea typeface="+mn-ea"/>
          <a:cs typeface="+mn-cs"/>
        </a:defRPr>
      </a:lvl2pPr>
      <a:lvl3pPr marL="1036815" indent="-207363" algn="l" defTabSz="407526" rtl="0" eaLnBrk="1" fontAlgn="base" hangingPunct="1">
        <a:lnSpc>
          <a:spcPct val="93000"/>
        </a:lnSpc>
        <a:spcBef>
          <a:spcPts val="771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200" kern="1200">
          <a:solidFill>
            <a:srgbClr val="000000"/>
          </a:solidFill>
          <a:latin typeface="+mn-lt"/>
          <a:ea typeface="+mn-ea"/>
          <a:cs typeface="+mn-cs"/>
        </a:defRPr>
      </a:lvl3pPr>
      <a:lvl4pPr marL="1451541" indent="-207363" algn="l" defTabSz="407526" rtl="0" eaLnBrk="1" fontAlgn="base" hangingPunct="1">
        <a:lnSpc>
          <a:spcPct val="93000"/>
        </a:lnSpc>
        <a:spcBef>
          <a:spcPts val="522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1866268" indent="-207363" algn="l" defTabSz="407526" rtl="0" eaLnBrk="1" fontAlgn="base" hangingPunct="1">
        <a:lnSpc>
          <a:spcPct val="93000"/>
        </a:lnSpc>
        <a:spcBef>
          <a:spcPts val="261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1800" kern="1200">
          <a:solidFill>
            <a:srgbClr val="000000"/>
          </a:solidFill>
          <a:latin typeface="+mn-lt"/>
          <a:ea typeface="+mn-ea"/>
          <a:cs typeface="+mn-cs"/>
        </a:defRPr>
      </a:lvl5pPr>
      <a:lvl6pPr marL="2280994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695720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10446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25172" indent="-207363" algn="l" defTabSz="829452" rtl="0" eaLnBrk="1" latinLnBrk="0" hangingPunct="1">
        <a:lnSpc>
          <a:spcPct val="90000"/>
        </a:lnSpc>
        <a:spcBef>
          <a:spcPts val="454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4726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9452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44178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58904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73631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88357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03083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17809" algn="l" defTabSz="829452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82DC825-7D20-423E-972F-6DCA434B1FBB}"/>
              </a:ext>
            </a:extLst>
          </p:cNvPr>
          <p:cNvSpPr txBox="1"/>
          <p:nvPr/>
        </p:nvSpPr>
        <p:spPr>
          <a:xfrm>
            <a:off x="2209800" y="209550"/>
            <a:ext cx="632460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 for Smart Agriculture</a:t>
            </a:r>
          </a:p>
          <a:p>
            <a:pPr algn="ctr">
              <a:defRPr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 fertilizer and Bio pesticide Production Technology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B7EB225-05F2-45A6-BB67-01AAFF7178A1}"/>
              </a:ext>
            </a:extLst>
          </p:cNvPr>
          <p:cNvSpPr txBox="1"/>
          <p:nvPr/>
        </p:nvSpPr>
        <p:spPr>
          <a:xfrm>
            <a:off x="1447800" y="2876550"/>
            <a:ext cx="7239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Session  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11: </a:t>
            </a: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 Production of AM Inoculants</a:t>
            </a:r>
            <a:endParaRPr lang="en-IN" sz="2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2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7800" y="160181"/>
            <a:ext cx="3544253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  <a:tabLst>
                <a:tab pos="402908" algn="l"/>
              </a:tabLst>
            </a:pPr>
            <a:r>
              <a:rPr sz="2400" b="1" dirty="0" err="1">
                <a:solidFill>
                  <a:schemeClr val="tx1"/>
                </a:solidFill>
                <a:latin typeface="Times New Roman"/>
                <a:cs typeface="Times New Roman"/>
              </a:rPr>
              <a:t>i</a:t>
            </a:r>
            <a:r>
              <a:rPr sz="2400" b="1" dirty="0">
                <a:solidFill>
                  <a:schemeClr val="tx1"/>
                </a:solidFill>
                <a:latin typeface="Times New Roman"/>
                <a:cs typeface="Times New Roman"/>
              </a:rPr>
              <a:t>)</a:t>
            </a:r>
            <a:r>
              <a:rPr lang="en-US" sz="24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b="1" spc="-4" dirty="0">
                <a:solidFill>
                  <a:schemeClr val="tx1"/>
                </a:solidFill>
                <a:latin typeface="Times New Roman"/>
                <a:cs typeface="Times New Roman"/>
              </a:rPr>
              <a:t>Solution</a:t>
            </a:r>
            <a:r>
              <a:rPr sz="2400" b="1" spc="-19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400" b="1" spc="-11" dirty="0">
                <a:solidFill>
                  <a:schemeClr val="tx1"/>
                </a:solidFill>
                <a:latin typeface="Times New Roman"/>
                <a:cs typeface="Times New Roman"/>
              </a:rPr>
              <a:t>culture</a:t>
            </a:r>
            <a:endParaRPr sz="24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81200" y="569525"/>
            <a:ext cx="6705600" cy="97863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351949" marR="3810" indent="-342900" algn="just" defTabSz="685800">
              <a:spcBef>
                <a:spcPts val="71"/>
              </a:spcBef>
              <a:buClr>
                <a:srgbClr val="1286C3"/>
              </a:buClr>
              <a:buSzPct val="144642"/>
              <a:buFont typeface="Arial" pitchFamily="34" charset="0"/>
              <a:buChar char="•"/>
              <a:tabLst>
                <a:tab pos="224790" algn="l"/>
              </a:tabLst>
              <a:defRPr/>
            </a:pPr>
            <a:r>
              <a:rPr sz="2100" dirty="0">
                <a:latin typeface="Times New Roman"/>
                <a:cs typeface="Times New Roman"/>
              </a:rPr>
              <a:t>Involves </a:t>
            </a:r>
            <a:r>
              <a:rPr sz="2100" spc="-4" dirty="0">
                <a:latin typeface="Times New Roman"/>
                <a:cs typeface="Times New Roman"/>
              </a:rPr>
              <a:t>growing infected </a:t>
            </a:r>
            <a:r>
              <a:rPr sz="2100" dirty="0">
                <a:latin typeface="Times New Roman"/>
                <a:cs typeface="Times New Roman"/>
              </a:rPr>
              <a:t>roots </a:t>
            </a:r>
            <a:r>
              <a:rPr sz="2100" spc="-4" dirty="0">
                <a:latin typeface="Times New Roman"/>
                <a:cs typeface="Times New Roman"/>
              </a:rPr>
              <a:t>in aqueous medium enriched with </a:t>
            </a:r>
            <a:r>
              <a:rPr sz="2100" spc="-514" dirty="0">
                <a:latin typeface="Times New Roman"/>
                <a:cs typeface="Times New Roman"/>
              </a:rPr>
              <a:t> </a:t>
            </a:r>
            <a:r>
              <a:rPr sz="2100" spc="-4" dirty="0">
                <a:latin typeface="Times New Roman"/>
                <a:cs typeface="Times New Roman"/>
              </a:rPr>
              <a:t>mineral </a:t>
            </a:r>
            <a:r>
              <a:rPr sz="2100" dirty="0">
                <a:latin typeface="Times New Roman"/>
                <a:cs typeface="Times New Roman"/>
              </a:rPr>
              <a:t>nutrients </a:t>
            </a:r>
            <a:r>
              <a:rPr sz="2100" spc="-4" dirty="0">
                <a:latin typeface="Times New Roman"/>
                <a:cs typeface="Times New Roman"/>
              </a:rPr>
              <a:t>required for the growth </a:t>
            </a:r>
            <a:r>
              <a:rPr sz="2100" dirty="0">
                <a:latin typeface="Times New Roman"/>
                <a:cs typeface="Times New Roman"/>
              </a:rPr>
              <a:t>of the roots </a:t>
            </a:r>
            <a:r>
              <a:rPr sz="2100" spc="-4" dirty="0">
                <a:latin typeface="Times New Roman"/>
                <a:cs typeface="Times New Roman"/>
              </a:rPr>
              <a:t>under </a:t>
            </a:r>
            <a:r>
              <a:rPr sz="2100" dirty="0">
                <a:latin typeface="Times New Roman"/>
                <a:cs typeface="Times New Roman"/>
              </a:rPr>
              <a:t> controlled</a:t>
            </a:r>
            <a:r>
              <a:rPr sz="2100" spc="-26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biotic</a:t>
            </a:r>
            <a:r>
              <a:rPr sz="2100" spc="-15" dirty="0">
                <a:latin typeface="Times New Roman"/>
                <a:cs typeface="Times New Roman"/>
              </a:rPr>
              <a:t> </a:t>
            </a:r>
            <a:r>
              <a:rPr sz="2100" spc="-4" dirty="0">
                <a:latin typeface="Times New Roman"/>
                <a:cs typeface="Times New Roman"/>
              </a:rPr>
              <a:t>and</a:t>
            </a:r>
            <a:r>
              <a:rPr sz="2100" spc="-11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abiotic</a:t>
            </a:r>
            <a:r>
              <a:rPr sz="2100" spc="-23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conditions.</a:t>
            </a:r>
          </a:p>
        </p:txBody>
      </p:sp>
      <p:sp>
        <p:nvSpPr>
          <p:cNvPr id="4" name="object 2"/>
          <p:cNvSpPr txBox="1"/>
          <p:nvPr/>
        </p:nvSpPr>
        <p:spPr>
          <a:xfrm>
            <a:off x="2008346" y="1648301"/>
            <a:ext cx="3706654" cy="33326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 defTabSz="685800">
              <a:spcBef>
                <a:spcPts val="79"/>
              </a:spcBef>
              <a:defRPr/>
            </a:pPr>
            <a:r>
              <a:rPr sz="2100" b="1" dirty="0">
                <a:latin typeface="Times New Roman"/>
                <a:cs typeface="Times New Roman"/>
              </a:rPr>
              <a:t>ii)</a:t>
            </a:r>
            <a:r>
              <a:rPr sz="2100" b="1" spc="-206" dirty="0">
                <a:latin typeface="Times New Roman"/>
                <a:cs typeface="Times New Roman"/>
              </a:rPr>
              <a:t> </a:t>
            </a:r>
            <a:r>
              <a:rPr lang="en-US" sz="2100" b="1" spc="-206" dirty="0">
                <a:latin typeface="Times New Roman"/>
                <a:cs typeface="Times New Roman"/>
              </a:rPr>
              <a:t> </a:t>
            </a:r>
            <a:r>
              <a:rPr lang="en-US" sz="2100" b="1" spc="-8" dirty="0">
                <a:latin typeface="Times New Roman"/>
                <a:cs typeface="Times New Roman"/>
              </a:rPr>
              <a:t>AEROPONIC</a:t>
            </a:r>
            <a:r>
              <a:rPr lang="en-US" sz="2100" b="1" spc="-23" dirty="0">
                <a:latin typeface="Times New Roman"/>
                <a:cs typeface="Times New Roman"/>
              </a:rPr>
              <a:t> </a:t>
            </a:r>
            <a:r>
              <a:rPr lang="en-US" sz="2100" b="1" spc="-11" dirty="0">
                <a:latin typeface="Times New Roman"/>
                <a:cs typeface="Times New Roman"/>
              </a:rPr>
              <a:t>CULTURE</a:t>
            </a:r>
            <a:endParaRPr lang="en-US" sz="2100" b="1" dirty="0">
              <a:latin typeface="Times New Roman"/>
              <a:cs typeface="Times New Roman"/>
            </a:endParaRPr>
          </a:p>
        </p:txBody>
      </p:sp>
      <p:sp>
        <p:nvSpPr>
          <p:cNvPr id="5" name="object 3"/>
          <p:cNvSpPr txBox="1"/>
          <p:nvPr/>
        </p:nvSpPr>
        <p:spPr>
          <a:xfrm>
            <a:off x="2008346" y="2180633"/>
            <a:ext cx="6678454" cy="65913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352425" marR="3810" indent="-342900" algn="just" defTabSz="685800">
              <a:spcBef>
                <a:spcPts val="71"/>
              </a:spcBef>
              <a:buFont typeface="Arial" pitchFamily="34" charset="0"/>
              <a:buChar char="•"/>
              <a:defRPr/>
            </a:pPr>
            <a:r>
              <a:rPr sz="2100" dirty="0">
                <a:latin typeface="Times New Roman"/>
                <a:cs typeface="Times New Roman"/>
              </a:rPr>
              <a:t>Involves </a:t>
            </a:r>
            <a:r>
              <a:rPr sz="2100" spc="-4" dirty="0">
                <a:latin typeface="Times New Roman"/>
                <a:cs typeface="Times New Roman"/>
              </a:rPr>
              <a:t>applying a </a:t>
            </a:r>
            <a:r>
              <a:rPr sz="2100" dirty="0">
                <a:latin typeface="Times New Roman"/>
                <a:cs typeface="Times New Roman"/>
              </a:rPr>
              <a:t>fine </a:t>
            </a:r>
            <a:r>
              <a:rPr sz="2100" spc="-8" dirty="0">
                <a:latin typeface="Times New Roman"/>
                <a:cs typeface="Times New Roman"/>
              </a:rPr>
              <a:t>mist </a:t>
            </a:r>
            <a:r>
              <a:rPr sz="2100" spc="-4" dirty="0">
                <a:latin typeface="Times New Roman"/>
                <a:cs typeface="Times New Roman"/>
              </a:rPr>
              <a:t>of nutrient </a:t>
            </a:r>
            <a:r>
              <a:rPr sz="2100" dirty="0">
                <a:latin typeface="Times New Roman"/>
                <a:cs typeface="Times New Roman"/>
              </a:rPr>
              <a:t>solutions </a:t>
            </a:r>
            <a:r>
              <a:rPr sz="2100" spc="-4" dirty="0">
                <a:latin typeface="Times New Roman"/>
                <a:cs typeface="Times New Roman"/>
              </a:rPr>
              <a:t>to colonized </a:t>
            </a:r>
            <a:r>
              <a:rPr sz="2100" dirty="0">
                <a:latin typeface="Times New Roman"/>
                <a:cs typeface="Times New Roman"/>
              </a:rPr>
              <a:t>roots </a:t>
            </a:r>
            <a:r>
              <a:rPr sz="2100" spc="-51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for</a:t>
            </a:r>
            <a:r>
              <a:rPr sz="2100" spc="-120" dirty="0">
                <a:latin typeface="Times New Roman"/>
                <a:cs typeface="Times New Roman"/>
              </a:rPr>
              <a:t> </a:t>
            </a:r>
            <a:r>
              <a:rPr sz="2100" spc="-4" dirty="0">
                <a:latin typeface="Times New Roman"/>
                <a:cs typeface="Times New Roman"/>
              </a:rPr>
              <a:t>AM</a:t>
            </a:r>
            <a:r>
              <a:rPr sz="2100" spc="11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fungal</a:t>
            </a:r>
            <a:r>
              <a:rPr sz="2100" spc="-11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inoculum</a:t>
            </a:r>
            <a:r>
              <a:rPr sz="2100" spc="-23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production.</a:t>
            </a:r>
          </a:p>
        </p:txBody>
      </p:sp>
      <p:sp>
        <p:nvSpPr>
          <p:cNvPr id="6" name="object 2"/>
          <p:cNvSpPr txBox="1">
            <a:spLocks/>
          </p:cNvSpPr>
          <p:nvPr/>
        </p:nvSpPr>
        <p:spPr>
          <a:xfrm>
            <a:off x="1934527" y="3003874"/>
            <a:ext cx="4009073" cy="379431"/>
          </a:xfrm>
          <a:prstGeom prst="rect">
            <a:avLst/>
          </a:prstGeom>
        </p:spPr>
        <p:txBody>
          <a:bodyPr vert="horz" wrap="square" lIns="0" tIns="10001" rIns="0" bIns="0" rtlCol="0" anchor="b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>
              <a:spcBef>
                <a:spcPts val="79"/>
              </a:spcBef>
            </a:pPr>
            <a:r>
              <a:rPr lang="en-US" sz="21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iii)</a:t>
            </a:r>
            <a:r>
              <a:rPr lang="en-US" sz="2100" b="1" spc="-19" dirty="0" smtClean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400" b="1" spc="4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Root</a:t>
            </a:r>
            <a:r>
              <a:rPr lang="en-US" sz="2400" b="1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organ</a:t>
            </a:r>
            <a:r>
              <a:rPr lang="en-US" sz="2400" b="1" spc="-4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pc="-8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culture</a:t>
            </a:r>
            <a:endParaRPr lang="en-US" sz="2100" b="1" spc="-8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bject 3"/>
          <p:cNvSpPr txBox="1"/>
          <p:nvPr/>
        </p:nvSpPr>
        <p:spPr>
          <a:xfrm>
            <a:off x="2008346" y="3483140"/>
            <a:ext cx="6678454" cy="162496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24314" marR="3810" indent="-215265" algn="just" defTabSz="685800">
              <a:spcBef>
                <a:spcPts val="71"/>
              </a:spcBef>
              <a:buClr>
                <a:srgbClr val="1286C3"/>
              </a:buClr>
              <a:buSzPct val="144642"/>
              <a:buFont typeface="Arial"/>
              <a:buChar char="•"/>
              <a:tabLst>
                <a:tab pos="224790" algn="l"/>
              </a:tabLst>
              <a:defRPr/>
            </a:pPr>
            <a:r>
              <a:rPr sz="2100" spc="-4" dirty="0">
                <a:latin typeface="Times New Roman"/>
                <a:cs typeface="Times New Roman"/>
              </a:rPr>
              <a:t>Use of a modified agar medium (MS </a:t>
            </a:r>
            <a:r>
              <a:rPr sz="2100" dirty="0">
                <a:latin typeface="Times New Roman"/>
                <a:cs typeface="Times New Roman"/>
              </a:rPr>
              <a:t>rooting </a:t>
            </a:r>
            <a:r>
              <a:rPr sz="2100" spc="-8" dirty="0">
                <a:latin typeface="Times New Roman"/>
                <a:cs typeface="Times New Roman"/>
              </a:rPr>
              <a:t>medium)/ </a:t>
            </a:r>
            <a:r>
              <a:rPr sz="2100" dirty="0">
                <a:latin typeface="Times New Roman"/>
                <a:cs typeface="Times New Roman"/>
              </a:rPr>
              <a:t>liquid </a:t>
            </a:r>
            <a:r>
              <a:rPr sz="2100" spc="-514" dirty="0">
                <a:latin typeface="Times New Roman"/>
                <a:cs typeface="Times New Roman"/>
              </a:rPr>
              <a:t> </a:t>
            </a:r>
            <a:r>
              <a:rPr sz="2100" spc="-4" dirty="0">
                <a:latin typeface="Times New Roman"/>
                <a:cs typeface="Times New Roman"/>
              </a:rPr>
              <a:t>medium </a:t>
            </a:r>
            <a:r>
              <a:rPr sz="2100" dirty="0">
                <a:latin typeface="Times New Roman"/>
                <a:cs typeface="Times New Roman"/>
              </a:rPr>
              <a:t>for </a:t>
            </a:r>
            <a:r>
              <a:rPr sz="2100" spc="-4" dirty="0">
                <a:latin typeface="Times New Roman"/>
                <a:cs typeface="Times New Roman"/>
              </a:rPr>
              <a:t>creation of increased amount of </a:t>
            </a:r>
            <a:r>
              <a:rPr sz="2100" dirty="0">
                <a:latin typeface="Times New Roman"/>
                <a:cs typeface="Times New Roman"/>
              </a:rPr>
              <a:t>roots </a:t>
            </a:r>
            <a:r>
              <a:rPr sz="2100" spc="-4" dirty="0">
                <a:latin typeface="Times New Roman"/>
                <a:cs typeface="Times New Roman"/>
              </a:rPr>
              <a:t>from callus </a:t>
            </a:r>
            <a:r>
              <a:rPr sz="2100" spc="-514" dirty="0">
                <a:latin typeface="Times New Roman"/>
                <a:cs typeface="Times New Roman"/>
              </a:rPr>
              <a:t> </a:t>
            </a:r>
            <a:r>
              <a:rPr sz="2100" dirty="0">
                <a:latin typeface="Times New Roman"/>
                <a:cs typeface="Times New Roman"/>
              </a:rPr>
              <a:t>tissue</a:t>
            </a:r>
            <a:r>
              <a:rPr sz="2100" spc="-19" dirty="0">
                <a:latin typeface="Times New Roman"/>
                <a:cs typeface="Times New Roman"/>
              </a:rPr>
              <a:t> </a:t>
            </a:r>
            <a:r>
              <a:rPr sz="2100" spc="-4" dirty="0">
                <a:latin typeface="Times New Roman"/>
                <a:cs typeface="Times New Roman"/>
              </a:rPr>
              <a:t>and these </a:t>
            </a:r>
            <a:r>
              <a:rPr sz="2100" dirty="0">
                <a:latin typeface="Times New Roman"/>
                <a:cs typeface="Times New Roman"/>
              </a:rPr>
              <a:t>roots</a:t>
            </a:r>
            <a:r>
              <a:rPr sz="2100" spc="-8" dirty="0">
                <a:latin typeface="Times New Roman"/>
                <a:cs typeface="Times New Roman"/>
              </a:rPr>
              <a:t> </a:t>
            </a:r>
            <a:r>
              <a:rPr sz="2100" spc="-4" dirty="0">
                <a:latin typeface="Times New Roman"/>
                <a:cs typeface="Times New Roman"/>
              </a:rPr>
              <a:t>are infected by</a:t>
            </a:r>
            <a:r>
              <a:rPr sz="2100" spc="-113" dirty="0">
                <a:latin typeface="Times New Roman"/>
                <a:cs typeface="Times New Roman"/>
              </a:rPr>
              <a:t> </a:t>
            </a:r>
            <a:r>
              <a:rPr sz="2100" spc="-4" dirty="0">
                <a:latin typeface="Times New Roman"/>
                <a:cs typeface="Times New Roman"/>
              </a:rPr>
              <a:t>AM</a:t>
            </a:r>
            <a:r>
              <a:rPr sz="2100" dirty="0">
                <a:latin typeface="Times New Roman"/>
                <a:cs typeface="Times New Roman"/>
              </a:rPr>
              <a:t> </a:t>
            </a:r>
            <a:r>
              <a:rPr sz="2100" spc="-4" dirty="0">
                <a:latin typeface="Times New Roman"/>
                <a:cs typeface="Times New Roman"/>
              </a:rPr>
              <a:t>spores</a:t>
            </a:r>
            <a:r>
              <a:rPr sz="2100" spc="-11" dirty="0">
                <a:latin typeface="Times New Roman"/>
                <a:cs typeface="Times New Roman"/>
              </a:rPr>
              <a:t> </a:t>
            </a:r>
            <a:r>
              <a:rPr sz="2100" spc="-4" dirty="0">
                <a:latin typeface="Times New Roman"/>
                <a:cs typeface="Times New Roman"/>
              </a:rPr>
              <a:t>or</a:t>
            </a:r>
            <a:r>
              <a:rPr sz="2100" spc="8" dirty="0">
                <a:latin typeface="Times New Roman"/>
                <a:cs typeface="Times New Roman"/>
              </a:rPr>
              <a:t> </a:t>
            </a:r>
            <a:r>
              <a:rPr sz="2100" spc="-4" dirty="0">
                <a:latin typeface="Times New Roman"/>
                <a:cs typeface="Times New Roman"/>
              </a:rPr>
              <a:t>by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spc="-4" dirty="0">
                <a:latin typeface="Times New Roman"/>
                <a:cs typeface="Times New Roman"/>
              </a:rPr>
              <a:t>surface </a:t>
            </a:r>
            <a:r>
              <a:rPr sz="2100" spc="-518" dirty="0">
                <a:latin typeface="Times New Roman"/>
                <a:cs typeface="Times New Roman"/>
              </a:rPr>
              <a:t> </a:t>
            </a:r>
            <a:r>
              <a:rPr sz="2100" spc="-4" dirty="0">
                <a:latin typeface="Times New Roman"/>
                <a:cs typeface="Times New Roman"/>
              </a:rPr>
              <a:t>sterilized</a:t>
            </a:r>
            <a:r>
              <a:rPr sz="2100" spc="-23" dirty="0">
                <a:latin typeface="Times New Roman"/>
                <a:cs typeface="Times New Roman"/>
              </a:rPr>
              <a:t> </a:t>
            </a:r>
            <a:r>
              <a:rPr sz="2100" spc="-4" dirty="0">
                <a:latin typeface="Times New Roman"/>
                <a:cs typeface="Times New Roman"/>
              </a:rPr>
              <a:t>root</a:t>
            </a:r>
            <a:r>
              <a:rPr sz="2100" spc="4" dirty="0">
                <a:latin typeface="Times New Roman"/>
                <a:cs typeface="Times New Roman"/>
              </a:rPr>
              <a:t> </a:t>
            </a:r>
            <a:r>
              <a:rPr sz="2100" spc="-4" dirty="0">
                <a:latin typeface="Times New Roman"/>
                <a:cs typeface="Times New Roman"/>
              </a:rPr>
              <a:t>bits</a:t>
            </a:r>
            <a:r>
              <a:rPr sz="2100" spc="-8" dirty="0">
                <a:latin typeface="Times New Roman"/>
                <a:cs typeface="Times New Roman"/>
              </a:rPr>
              <a:t> </a:t>
            </a:r>
            <a:r>
              <a:rPr sz="2100" spc="-4" dirty="0">
                <a:latin typeface="Times New Roman"/>
                <a:cs typeface="Times New Roman"/>
              </a:rPr>
              <a:t>obtained</a:t>
            </a:r>
            <a:r>
              <a:rPr sz="2100" spc="-19" dirty="0">
                <a:latin typeface="Times New Roman"/>
                <a:cs typeface="Times New Roman"/>
              </a:rPr>
              <a:t> </a:t>
            </a:r>
            <a:r>
              <a:rPr sz="2100" spc="-4" dirty="0">
                <a:latin typeface="Times New Roman"/>
                <a:cs typeface="Times New Roman"/>
              </a:rPr>
              <a:t>from</a:t>
            </a:r>
            <a:r>
              <a:rPr sz="2100" spc="11" dirty="0">
                <a:latin typeface="Times New Roman"/>
                <a:cs typeface="Times New Roman"/>
              </a:rPr>
              <a:t> </a:t>
            </a:r>
            <a:r>
              <a:rPr sz="2100" spc="-4" dirty="0">
                <a:latin typeface="Times New Roman"/>
                <a:cs typeface="Times New Roman"/>
              </a:rPr>
              <a:t>mycorrhizal plant.</a:t>
            </a:r>
            <a:endParaRPr sz="21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91118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570" y="256849"/>
            <a:ext cx="6705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1734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2" descr="C:\Users\khns\Desktop\GettyImages-185002046-5772f4153df78cb62ce1ad6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57400" y="209550"/>
            <a:ext cx="6553200" cy="4724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54944" y="241058"/>
            <a:ext cx="7384256" cy="425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563178" marR="3810" indent="-2554128">
              <a:lnSpc>
                <a:spcPct val="100000"/>
              </a:lnSpc>
              <a:spcBef>
                <a:spcPts val="75"/>
              </a:spcBef>
              <a:tabLst>
                <a:tab pos="3858578" algn="l"/>
                <a:tab pos="4158615" algn="l"/>
                <a:tab pos="6362224" algn="l"/>
              </a:tabLst>
            </a:pPr>
            <a:r>
              <a:rPr sz="2700" b="1" spc="-4" dirty="0">
                <a:solidFill>
                  <a:schemeClr val="tx1"/>
                </a:solidFill>
                <a:latin typeface="Times New Roman"/>
                <a:cs typeface="Times New Roman"/>
              </a:rPr>
              <a:t>Mass P</a:t>
            </a:r>
            <a:r>
              <a:rPr sz="2700" b="1" spc="-68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700" b="1" spc="-4" dirty="0">
                <a:solidFill>
                  <a:schemeClr val="tx1"/>
                </a:solidFill>
                <a:latin typeface="Times New Roman"/>
                <a:cs typeface="Times New Roman"/>
              </a:rPr>
              <a:t>oduction</a:t>
            </a:r>
            <a:r>
              <a:rPr sz="2700" b="1" dirty="0">
                <a:solidFill>
                  <a:schemeClr val="tx1"/>
                </a:solidFill>
                <a:latin typeface="Times New Roman"/>
                <a:cs typeface="Times New Roman"/>
              </a:rPr>
              <a:t>:</a:t>
            </a:r>
            <a:r>
              <a:rPr lang="en-US" sz="27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700" b="1" dirty="0">
                <a:solidFill>
                  <a:schemeClr val="tx1"/>
                </a:solidFill>
                <a:latin typeface="Times New Roman"/>
                <a:cs typeface="Times New Roman"/>
              </a:rPr>
              <a:t>P</a:t>
            </a:r>
            <a:r>
              <a:rPr sz="2700" b="1" spc="-83" dirty="0">
                <a:solidFill>
                  <a:schemeClr val="tx1"/>
                </a:solidFill>
                <a:latin typeface="Times New Roman"/>
                <a:cs typeface="Times New Roman"/>
              </a:rPr>
              <a:t>r</a:t>
            </a:r>
            <a:r>
              <a:rPr sz="2700" b="1" spc="-4" dirty="0">
                <a:solidFill>
                  <a:schemeClr val="tx1"/>
                </a:solidFill>
                <a:latin typeface="Times New Roman"/>
                <a:cs typeface="Times New Roman"/>
              </a:rPr>
              <a:t>oblems</a:t>
            </a:r>
            <a:r>
              <a:rPr lang="en-US" sz="27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700" b="1" spc="-4" dirty="0">
                <a:solidFill>
                  <a:schemeClr val="tx1"/>
                </a:solidFill>
                <a:latin typeface="Times New Roman"/>
                <a:cs typeface="Times New Roman"/>
              </a:rPr>
              <a:t>and </a:t>
            </a:r>
            <a:r>
              <a:rPr sz="2700" b="1" spc="-8" dirty="0">
                <a:solidFill>
                  <a:schemeClr val="tx1"/>
                </a:solidFill>
                <a:latin typeface="Times New Roman"/>
                <a:cs typeface="Times New Roman"/>
              </a:rPr>
              <a:t>prospects</a:t>
            </a:r>
            <a:endParaRPr sz="27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81200" y="1248644"/>
            <a:ext cx="6705600" cy="365885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24314" marR="150495" indent="-215265" algn="just" defTabSz="685800">
              <a:lnSpc>
                <a:spcPct val="150000"/>
              </a:lnSpc>
              <a:spcBef>
                <a:spcPts val="71"/>
              </a:spcBef>
              <a:buClr>
                <a:srgbClr val="1286C3"/>
              </a:buClr>
              <a:buSzPct val="144642"/>
              <a:buFont typeface="Arial"/>
              <a:buChar char="•"/>
              <a:tabLst>
                <a:tab pos="224790" algn="l"/>
              </a:tabLst>
              <a:defRPr/>
            </a:pPr>
            <a:r>
              <a:rPr sz="2100" spc="-4" dirty="0">
                <a:solidFill>
                  <a:prstClr val="black"/>
                </a:solidFill>
                <a:latin typeface="Times New Roman"/>
                <a:cs typeface="Times New Roman"/>
              </a:rPr>
              <a:t>Being </a:t>
            </a:r>
            <a:r>
              <a:rPr sz="2100" dirty="0">
                <a:solidFill>
                  <a:prstClr val="black"/>
                </a:solidFill>
                <a:latin typeface="Times New Roman"/>
                <a:cs typeface="Times New Roman"/>
              </a:rPr>
              <a:t>obligate</a:t>
            </a:r>
            <a:r>
              <a:rPr sz="2100" spc="-2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spc="-4" dirty="0">
                <a:solidFill>
                  <a:prstClr val="black"/>
                </a:solidFill>
                <a:latin typeface="Times New Roman"/>
                <a:cs typeface="Times New Roman"/>
              </a:rPr>
              <a:t>symbionts</a:t>
            </a:r>
            <a:r>
              <a:rPr sz="2100" spc="-1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spc="-4" dirty="0">
                <a:solidFill>
                  <a:prstClr val="black"/>
                </a:solidFill>
                <a:latin typeface="Times New Roman"/>
                <a:cs typeface="Times New Roman"/>
              </a:rPr>
              <a:t>AM</a:t>
            </a:r>
            <a:r>
              <a:rPr sz="2100" dirty="0">
                <a:solidFill>
                  <a:prstClr val="black"/>
                </a:solidFill>
                <a:latin typeface="Times New Roman"/>
                <a:cs typeface="Times New Roman"/>
              </a:rPr>
              <a:t> fungi</a:t>
            </a:r>
            <a:r>
              <a:rPr sz="2100" spc="-4" dirty="0">
                <a:solidFill>
                  <a:prstClr val="black"/>
                </a:solidFill>
                <a:latin typeface="Times New Roman"/>
                <a:cs typeface="Times New Roman"/>
              </a:rPr>
              <a:t> could</a:t>
            </a:r>
            <a:r>
              <a:rPr sz="2100" spc="-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spc="-4" dirty="0">
                <a:solidFill>
                  <a:prstClr val="black"/>
                </a:solidFill>
                <a:latin typeface="Times New Roman"/>
                <a:cs typeface="Times New Roman"/>
              </a:rPr>
              <a:t>be</a:t>
            </a:r>
            <a:r>
              <a:rPr sz="2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spc="-8" dirty="0">
                <a:solidFill>
                  <a:prstClr val="black"/>
                </a:solidFill>
                <a:latin typeface="Times New Roman"/>
                <a:cs typeface="Times New Roman"/>
              </a:rPr>
              <a:t>mass</a:t>
            </a:r>
            <a:r>
              <a:rPr sz="2100" spc="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spc="-4" dirty="0">
                <a:solidFill>
                  <a:prstClr val="black"/>
                </a:solidFill>
                <a:latin typeface="Times New Roman"/>
                <a:cs typeface="Times New Roman"/>
              </a:rPr>
              <a:t>produced</a:t>
            </a:r>
            <a:r>
              <a:rPr sz="2100" spc="-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spc="-4" dirty="0">
                <a:solidFill>
                  <a:prstClr val="black"/>
                </a:solidFill>
                <a:latin typeface="Times New Roman"/>
                <a:cs typeface="Times New Roman"/>
              </a:rPr>
              <a:t>only </a:t>
            </a:r>
            <a:r>
              <a:rPr sz="2100" spc="-5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spc="-4" dirty="0">
                <a:solidFill>
                  <a:prstClr val="black"/>
                </a:solidFill>
                <a:latin typeface="Times New Roman"/>
                <a:cs typeface="Times New Roman"/>
              </a:rPr>
              <a:t>in the</a:t>
            </a:r>
            <a:r>
              <a:rPr sz="2100" spc="-1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spc="-4" dirty="0">
                <a:solidFill>
                  <a:prstClr val="black"/>
                </a:solidFill>
                <a:latin typeface="Times New Roman"/>
                <a:cs typeface="Times New Roman"/>
              </a:rPr>
              <a:t>presence</a:t>
            </a:r>
            <a:r>
              <a:rPr sz="2100" spc="-1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spc="-4" dirty="0">
                <a:solidFill>
                  <a:prstClr val="black"/>
                </a:solidFill>
                <a:latin typeface="Times New Roman"/>
                <a:cs typeface="Times New Roman"/>
              </a:rPr>
              <a:t>of </a:t>
            </a:r>
            <a:r>
              <a:rPr sz="2100" dirty="0">
                <a:solidFill>
                  <a:prstClr val="black"/>
                </a:solidFill>
                <a:latin typeface="Times New Roman"/>
                <a:cs typeface="Times New Roman"/>
              </a:rPr>
              <a:t>living</a:t>
            </a:r>
            <a:r>
              <a:rPr sz="2100" spc="-1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prstClr val="black"/>
                </a:solidFill>
                <a:latin typeface="Times New Roman"/>
                <a:cs typeface="Times New Roman"/>
              </a:rPr>
              <a:t>roots.</a:t>
            </a:r>
          </a:p>
          <a:p>
            <a:pPr marL="224314" marR="3810" indent="-215265" algn="just" defTabSz="685800">
              <a:lnSpc>
                <a:spcPct val="150000"/>
              </a:lnSpc>
              <a:spcBef>
                <a:spcPts val="956"/>
              </a:spcBef>
              <a:buClr>
                <a:srgbClr val="1286C3"/>
              </a:buClr>
              <a:buSzPct val="144642"/>
              <a:buFont typeface="Arial"/>
              <a:buChar char="•"/>
              <a:tabLst>
                <a:tab pos="224790" algn="l"/>
              </a:tabLst>
              <a:defRPr/>
            </a:pPr>
            <a:r>
              <a:rPr sz="2100" dirty="0">
                <a:solidFill>
                  <a:prstClr val="black"/>
                </a:solidFill>
                <a:latin typeface="Times New Roman"/>
                <a:cs typeface="Times New Roman"/>
              </a:rPr>
              <a:t>Since</a:t>
            </a:r>
            <a:r>
              <a:rPr sz="2100" spc="-127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spc="-4" dirty="0">
                <a:solidFill>
                  <a:prstClr val="black"/>
                </a:solidFill>
                <a:latin typeface="Times New Roman"/>
                <a:cs typeface="Times New Roman"/>
              </a:rPr>
              <a:t>AM</a:t>
            </a:r>
            <a:r>
              <a:rPr sz="2100" spc="1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spc="-4" dirty="0">
                <a:solidFill>
                  <a:prstClr val="black"/>
                </a:solidFill>
                <a:latin typeface="Times New Roman"/>
                <a:cs typeface="Times New Roman"/>
              </a:rPr>
              <a:t>fungal</a:t>
            </a:r>
            <a:r>
              <a:rPr sz="2100" spc="-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spc="-4" dirty="0">
                <a:solidFill>
                  <a:prstClr val="black"/>
                </a:solidFill>
                <a:latin typeface="Times New Roman"/>
                <a:cs typeface="Times New Roman"/>
              </a:rPr>
              <a:t>associations</a:t>
            </a:r>
            <a:r>
              <a:rPr sz="2100" spc="-1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spc="-4" dirty="0">
                <a:solidFill>
                  <a:prstClr val="black"/>
                </a:solidFill>
                <a:latin typeface="Times New Roman"/>
                <a:cs typeface="Times New Roman"/>
              </a:rPr>
              <a:t>are</a:t>
            </a:r>
            <a:r>
              <a:rPr sz="2100" dirty="0">
                <a:solidFill>
                  <a:prstClr val="black"/>
                </a:solidFill>
                <a:latin typeface="Times New Roman"/>
                <a:cs typeface="Times New Roman"/>
              </a:rPr>
              <a:t> universal</a:t>
            </a:r>
            <a:r>
              <a:rPr sz="2100" spc="-1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spc="-4" dirty="0">
                <a:solidFill>
                  <a:prstClr val="black"/>
                </a:solidFill>
                <a:latin typeface="Times New Roman"/>
                <a:cs typeface="Times New Roman"/>
              </a:rPr>
              <a:t>and</a:t>
            </a:r>
            <a:r>
              <a:rPr sz="2100" spc="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spc="-4" dirty="0">
                <a:solidFill>
                  <a:prstClr val="black"/>
                </a:solidFill>
                <a:latin typeface="Times New Roman"/>
                <a:cs typeface="Times New Roman"/>
              </a:rPr>
              <a:t>have</a:t>
            </a:r>
            <a:r>
              <a:rPr sz="2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spc="-8" dirty="0">
                <a:solidFill>
                  <a:prstClr val="black"/>
                </a:solidFill>
                <a:latin typeface="Times New Roman"/>
                <a:cs typeface="Times New Roman"/>
              </a:rPr>
              <a:t>been</a:t>
            </a:r>
            <a:r>
              <a:rPr sz="2100" spc="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spc="-4" dirty="0">
                <a:solidFill>
                  <a:prstClr val="black"/>
                </a:solidFill>
                <a:latin typeface="Times New Roman"/>
                <a:cs typeface="Times New Roman"/>
              </a:rPr>
              <a:t>reported </a:t>
            </a:r>
            <a:r>
              <a:rPr sz="2100" spc="-4" dirty="0" smtClean="0">
                <a:solidFill>
                  <a:prstClr val="black"/>
                </a:solidFill>
                <a:latin typeface="Times New Roman"/>
                <a:cs typeface="Times New Roman"/>
              </a:rPr>
              <a:t>in</a:t>
            </a:r>
            <a:r>
              <a:rPr sz="2100" spc="4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spc="-8" dirty="0">
                <a:solidFill>
                  <a:prstClr val="black"/>
                </a:solidFill>
                <a:latin typeface="Times New Roman"/>
                <a:cs typeface="Times New Roman"/>
              </a:rPr>
              <a:t>almost</a:t>
            </a:r>
            <a:r>
              <a:rPr sz="2100" spc="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spc="-4" dirty="0">
                <a:solidFill>
                  <a:prstClr val="black"/>
                </a:solidFill>
                <a:latin typeface="Times New Roman"/>
                <a:cs typeface="Times New Roman"/>
              </a:rPr>
              <a:t>all</a:t>
            </a:r>
            <a:r>
              <a:rPr sz="2100" spc="-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spc="-4" dirty="0">
                <a:solidFill>
                  <a:prstClr val="black"/>
                </a:solidFill>
                <a:latin typeface="Times New Roman"/>
                <a:cs typeface="Times New Roman"/>
              </a:rPr>
              <a:t>terrestrial plants,</a:t>
            </a:r>
            <a:r>
              <a:rPr sz="2100" spc="-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spc="-4" dirty="0">
                <a:solidFill>
                  <a:prstClr val="black"/>
                </a:solidFill>
                <a:latin typeface="Times New Roman"/>
                <a:cs typeface="Times New Roman"/>
              </a:rPr>
              <a:t>these</a:t>
            </a:r>
            <a:r>
              <a:rPr sz="2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spc="-8" dirty="0">
                <a:solidFill>
                  <a:prstClr val="black"/>
                </a:solidFill>
                <a:latin typeface="Times New Roman"/>
                <a:cs typeface="Times New Roman"/>
              </a:rPr>
              <a:t>can</a:t>
            </a:r>
            <a:r>
              <a:rPr sz="2100" dirty="0">
                <a:solidFill>
                  <a:prstClr val="black"/>
                </a:solidFill>
                <a:latin typeface="Times New Roman"/>
                <a:cs typeface="Times New Roman"/>
              </a:rPr>
              <a:t> be </a:t>
            </a:r>
            <a:r>
              <a:rPr sz="2100" spc="-4" dirty="0">
                <a:solidFill>
                  <a:prstClr val="black"/>
                </a:solidFill>
                <a:latin typeface="Times New Roman"/>
                <a:cs typeface="Times New Roman"/>
              </a:rPr>
              <a:t>reproduced</a:t>
            </a:r>
            <a:r>
              <a:rPr sz="2100" spc="-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spc="-4" dirty="0">
                <a:solidFill>
                  <a:prstClr val="black"/>
                </a:solidFill>
                <a:latin typeface="Times New Roman"/>
                <a:cs typeface="Times New Roman"/>
              </a:rPr>
              <a:t>on</a:t>
            </a:r>
            <a:r>
              <a:rPr sz="2100" spc="1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spc="-4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2100" spc="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spc="-4" dirty="0">
                <a:solidFill>
                  <a:prstClr val="black"/>
                </a:solidFill>
                <a:latin typeface="Times New Roman"/>
                <a:cs typeface="Times New Roman"/>
              </a:rPr>
              <a:t>wide </a:t>
            </a:r>
            <a:r>
              <a:rPr sz="2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spc="-4" dirty="0">
                <a:solidFill>
                  <a:prstClr val="black"/>
                </a:solidFill>
                <a:latin typeface="Times New Roman"/>
                <a:cs typeface="Times New Roman"/>
              </a:rPr>
              <a:t>range</a:t>
            </a:r>
            <a:r>
              <a:rPr sz="2100" spc="-1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spc="-4" dirty="0">
                <a:solidFill>
                  <a:prstClr val="black"/>
                </a:solidFill>
                <a:latin typeface="Times New Roman"/>
                <a:cs typeface="Times New Roman"/>
              </a:rPr>
              <a:t>of</a:t>
            </a:r>
            <a:r>
              <a:rPr sz="2100" spc="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spc="-4" dirty="0">
                <a:solidFill>
                  <a:prstClr val="black"/>
                </a:solidFill>
                <a:latin typeface="Times New Roman"/>
                <a:cs typeface="Times New Roman"/>
              </a:rPr>
              <a:t>host plants.</a:t>
            </a:r>
            <a:endParaRPr sz="21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24314" marR="194786" indent="-215265" algn="just" defTabSz="685800">
              <a:lnSpc>
                <a:spcPct val="150000"/>
              </a:lnSpc>
              <a:spcBef>
                <a:spcPts val="953"/>
              </a:spcBef>
              <a:buClr>
                <a:srgbClr val="1286C3"/>
              </a:buClr>
              <a:buSzPct val="144642"/>
              <a:buFont typeface="Arial"/>
              <a:buChar char="•"/>
              <a:tabLst>
                <a:tab pos="224790" algn="l"/>
              </a:tabLst>
              <a:defRPr/>
            </a:pPr>
            <a:r>
              <a:rPr sz="2100" spc="-4" dirty="0">
                <a:solidFill>
                  <a:prstClr val="black"/>
                </a:solidFill>
                <a:latin typeface="Times New Roman"/>
                <a:cs typeface="Times New Roman"/>
              </a:rPr>
              <a:t>There are</a:t>
            </a:r>
            <a:r>
              <a:rPr sz="2100" spc="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spc="-4" dirty="0">
                <a:solidFill>
                  <a:prstClr val="black"/>
                </a:solidFill>
                <a:latin typeface="Times New Roman"/>
                <a:cs typeface="Times New Roman"/>
              </a:rPr>
              <a:t>several</a:t>
            </a:r>
            <a:r>
              <a:rPr sz="2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spc="-4" dirty="0">
                <a:solidFill>
                  <a:prstClr val="black"/>
                </a:solidFill>
                <a:latin typeface="Times New Roman"/>
                <a:cs typeface="Times New Roman"/>
              </a:rPr>
              <a:t>techniques</a:t>
            </a:r>
            <a:r>
              <a:rPr sz="2100" spc="-1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spc="-4" dirty="0">
                <a:solidFill>
                  <a:prstClr val="black"/>
                </a:solidFill>
                <a:latin typeface="Times New Roman"/>
                <a:cs typeface="Times New Roman"/>
              </a:rPr>
              <a:t>reported</a:t>
            </a:r>
            <a:r>
              <a:rPr sz="2100" spc="-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prstClr val="black"/>
                </a:solidFill>
                <a:latin typeface="Times New Roman"/>
                <a:cs typeface="Times New Roman"/>
              </a:rPr>
              <a:t>for</a:t>
            </a:r>
            <a:r>
              <a:rPr sz="2100" spc="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spc="-8" dirty="0">
                <a:solidFill>
                  <a:prstClr val="black"/>
                </a:solidFill>
                <a:latin typeface="Times New Roman"/>
                <a:cs typeface="Times New Roman"/>
              </a:rPr>
              <a:t>mass</a:t>
            </a:r>
            <a:r>
              <a:rPr sz="2100" spc="1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prstClr val="black"/>
                </a:solidFill>
                <a:latin typeface="Times New Roman"/>
                <a:cs typeface="Times New Roman"/>
              </a:rPr>
              <a:t>production</a:t>
            </a:r>
            <a:r>
              <a:rPr sz="2100" spc="-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spc="-4" dirty="0">
                <a:solidFill>
                  <a:prstClr val="black"/>
                </a:solidFill>
                <a:latin typeface="Times New Roman"/>
                <a:cs typeface="Times New Roman"/>
              </a:rPr>
              <a:t>of</a:t>
            </a:r>
            <a:r>
              <a:rPr sz="2100" spc="-11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spc="-4" dirty="0">
                <a:solidFill>
                  <a:prstClr val="black"/>
                </a:solidFill>
                <a:latin typeface="Times New Roman"/>
                <a:cs typeface="Times New Roman"/>
              </a:rPr>
              <a:t>AM </a:t>
            </a:r>
            <a:r>
              <a:rPr sz="2100" spc="-5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spc="-4" dirty="0">
                <a:solidFill>
                  <a:prstClr val="black"/>
                </a:solidFill>
                <a:latin typeface="Times New Roman"/>
                <a:cs typeface="Times New Roman"/>
              </a:rPr>
              <a:t>inoculum.</a:t>
            </a:r>
            <a:endParaRPr sz="21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1534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73578" y="443852"/>
            <a:ext cx="3696176" cy="44050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2800" b="1" dirty="0">
                <a:solidFill>
                  <a:schemeClr val="tx1"/>
                </a:solidFill>
                <a:latin typeface="Times New Roman"/>
                <a:cs typeface="Times New Roman"/>
              </a:rPr>
              <a:t>a.</a:t>
            </a:r>
            <a:r>
              <a:rPr sz="2800" b="1" spc="-26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b="1" i="1" dirty="0">
                <a:solidFill>
                  <a:schemeClr val="tx1"/>
                </a:solidFill>
                <a:latin typeface="Times New Roman"/>
                <a:cs typeface="Times New Roman"/>
              </a:rPr>
              <a:t>In</a:t>
            </a:r>
            <a:r>
              <a:rPr sz="2800" b="1" i="1" spc="-23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b="1" i="1" dirty="0">
                <a:solidFill>
                  <a:schemeClr val="tx1"/>
                </a:solidFill>
                <a:latin typeface="Times New Roman"/>
                <a:cs typeface="Times New Roman"/>
              </a:rPr>
              <a:t>vivo</a:t>
            </a:r>
            <a:r>
              <a:rPr sz="2800" b="1" i="1" spc="-26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800" b="1" spc="-11" dirty="0">
                <a:solidFill>
                  <a:schemeClr val="tx1"/>
                </a:solidFill>
                <a:latin typeface="Times New Roman"/>
                <a:cs typeface="Times New Roman"/>
              </a:rPr>
              <a:t>culture</a:t>
            </a:r>
            <a:endParaRPr sz="28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81199" y="1123950"/>
            <a:ext cx="6629401" cy="353061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24314" marR="3810" indent="-215265" algn="just" defTabSz="685800">
              <a:lnSpc>
                <a:spcPct val="150000"/>
              </a:lnSpc>
              <a:spcBef>
                <a:spcPts val="71"/>
              </a:spcBef>
              <a:buClr>
                <a:srgbClr val="1286C3"/>
              </a:buClr>
              <a:buSzPct val="144642"/>
              <a:buFont typeface="Arial"/>
              <a:buChar char="•"/>
              <a:tabLst>
                <a:tab pos="224790" algn="l"/>
              </a:tabLst>
              <a:defRPr/>
            </a:pPr>
            <a:r>
              <a:rPr sz="2100" spc="-4" dirty="0">
                <a:solidFill>
                  <a:prstClr val="black"/>
                </a:solidFill>
                <a:latin typeface="Times New Roman"/>
                <a:cs typeface="Times New Roman"/>
              </a:rPr>
              <a:t>AM </a:t>
            </a:r>
            <a:r>
              <a:rPr sz="2100" dirty="0">
                <a:solidFill>
                  <a:prstClr val="black"/>
                </a:solidFill>
                <a:latin typeface="Times New Roman"/>
                <a:cs typeface="Times New Roman"/>
              </a:rPr>
              <a:t>fungi</a:t>
            </a:r>
            <a:r>
              <a:rPr sz="2100" spc="-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spc="-4" dirty="0">
                <a:solidFill>
                  <a:prstClr val="black"/>
                </a:solidFill>
                <a:latin typeface="Times New Roman"/>
                <a:cs typeface="Times New Roman"/>
              </a:rPr>
              <a:t>are grown</a:t>
            </a:r>
            <a:r>
              <a:rPr sz="2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spc="-4" dirty="0">
                <a:solidFill>
                  <a:prstClr val="black"/>
                </a:solidFill>
                <a:latin typeface="Times New Roman"/>
                <a:cs typeface="Times New Roman"/>
              </a:rPr>
              <a:t>on</a:t>
            </a:r>
            <a:r>
              <a:rPr sz="2100" spc="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dirty="0">
                <a:solidFill>
                  <a:prstClr val="black"/>
                </a:solidFill>
                <a:latin typeface="Times New Roman"/>
                <a:cs typeface="Times New Roman"/>
              </a:rPr>
              <a:t>roots</a:t>
            </a:r>
            <a:r>
              <a:rPr sz="2100" spc="-4" dirty="0">
                <a:solidFill>
                  <a:prstClr val="black"/>
                </a:solidFill>
                <a:latin typeface="Times New Roman"/>
                <a:cs typeface="Times New Roman"/>
              </a:rPr>
              <a:t> of green</a:t>
            </a:r>
            <a:r>
              <a:rPr sz="2100" dirty="0">
                <a:solidFill>
                  <a:prstClr val="black"/>
                </a:solidFill>
                <a:latin typeface="Times New Roman"/>
                <a:cs typeface="Times New Roman"/>
              </a:rPr>
              <a:t> house</a:t>
            </a:r>
            <a:r>
              <a:rPr sz="21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spc="-4" dirty="0">
                <a:solidFill>
                  <a:prstClr val="black"/>
                </a:solidFill>
                <a:latin typeface="Times New Roman"/>
                <a:cs typeface="Times New Roman"/>
              </a:rPr>
              <a:t>plants </a:t>
            </a:r>
            <a:r>
              <a:rPr sz="2100" spc="-8" dirty="0">
                <a:solidFill>
                  <a:prstClr val="black"/>
                </a:solidFill>
                <a:latin typeface="Times New Roman"/>
                <a:cs typeface="Times New Roman"/>
              </a:rPr>
              <a:t>and</a:t>
            </a:r>
            <a:r>
              <a:rPr sz="2100" spc="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spc="-4" dirty="0">
                <a:solidFill>
                  <a:prstClr val="black"/>
                </a:solidFill>
                <a:latin typeface="Times New Roman"/>
                <a:cs typeface="Times New Roman"/>
              </a:rPr>
              <a:t>chopped </a:t>
            </a:r>
            <a:r>
              <a:rPr sz="2100" spc="-51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spc="-4" dirty="0">
                <a:solidFill>
                  <a:prstClr val="black"/>
                </a:solidFill>
                <a:latin typeface="Times New Roman"/>
                <a:cs typeface="Times New Roman"/>
              </a:rPr>
              <a:t>mycorrhizal </a:t>
            </a:r>
            <a:r>
              <a:rPr sz="2100" dirty="0">
                <a:solidFill>
                  <a:prstClr val="black"/>
                </a:solidFill>
                <a:latin typeface="Times New Roman"/>
                <a:cs typeface="Times New Roman"/>
              </a:rPr>
              <a:t>roots,</a:t>
            </a:r>
            <a:r>
              <a:rPr sz="2100" spc="-4" dirty="0">
                <a:solidFill>
                  <a:prstClr val="black"/>
                </a:solidFill>
                <a:latin typeface="Times New Roman"/>
                <a:cs typeface="Times New Roman"/>
              </a:rPr>
              <a:t> often</a:t>
            </a:r>
            <a:r>
              <a:rPr sz="2100" spc="-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spc="-4" dirty="0">
                <a:solidFill>
                  <a:prstClr val="black"/>
                </a:solidFill>
                <a:latin typeface="Times New Roman"/>
                <a:cs typeface="Times New Roman"/>
              </a:rPr>
              <a:t>mixed</a:t>
            </a:r>
            <a:r>
              <a:rPr sz="2100" spc="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spc="-4" dirty="0">
                <a:solidFill>
                  <a:prstClr val="black"/>
                </a:solidFill>
                <a:latin typeface="Times New Roman"/>
                <a:cs typeface="Times New Roman"/>
              </a:rPr>
              <a:t>with</a:t>
            </a:r>
            <a:r>
              <a:rPr sz="2100" dirty="0">
                <a:solidFill>
                  <a:prstClr val="black"/>
                </a:solidFill>
                <a:latin typeface="Times New Roman"/>
                <a:cs typeface="Times New Roman"/>
              </a:rPr>
              <a:t> growth</a:t>
            </a:r>
            <a:r>
              <a:rPr sz="2100" spc="-4" dirty="0">
                <a:solidFill>
                  <a:prstClr val="black"/>
                </a:solidFill>
                <a:latin typeface="Times New Roman"/>
                <a:cs typeface="Times New Roman"/>
              </a:rPr>
              <a:t> media</a:t>
            </a:r>
            <a:r>
              <a:rPr sz="2100" spc="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spc="-4" dirty="0">
                <a:solidFill>
                  <a:prstClr val="black"/>
                </a:solidFill>
                <a:latin typeface="Times New Roman"/>
                <a:cs typeface="Times New Roman"/>
              </a:rPr>
              <a:t>containing </a:t>
            </a:r>
            <a:r>
              <a:rPr sz="2100" spc="-4" dirty="0" smtClean="0">
                <a:solidFill>
                  <a:prstClr val="black"/>
                </a:solidFill>
                <a:latin typeface="Times New Roman"/>
                <a:cs typeface="Times New Roman"/>
              </a:rPr>
              <a:t>hyphae</a:t>
            </a:r>
            <a:r>
              <a:rPr sz="2100" spc="-23" dirty="0" smtClean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spc="-4" dirty="0">
                <a:solidFill>
                  <a:prstClr val="black"/>
                </a:solidFill>
                <a:latin typeface="Times New Roman"/>
                <a:cs typeface="Times New Roman"/>
              </a:rPr>
              <a:t>and </a:t>
            </a:r>
            <a:r>
              <a:rPr sz="2100" dirty="0">
                <a:solidFill>
                  <a:prstClr val="black"/>
                </a:solidFill>
                <a:latin typeface="Times New Roman"/>
                <a:cs typeface="Times New Roman"/>
              </a:rPr>
              <a:t>spores,</a:t>
            </a:r>
            <a:r>
              <a:rPr sz="2100" spc="-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spc="-8" dirty="0">
                <a:solidFill>
                  <a:prstClr val="black"/>
                </a:solidFill>
                <a:latin typeface="Times New Roman"/>
                <a:cs typeface="Times New Roman"/>
              </a:rPr>
              <a:t>are</a:t>
            </a:r>
            <a:r>
              <a:rPr sz="2100" spc="-4" dirty="0">
                <a:solidFill>
                  <a:prstClr val="black"/>
                </a:solidFill>
                <a:latin typeface="Times New Roman"/>
                <a:cs typeface="Times New Roman"/>
              </a:rPr>
              <a:t> used</a:t>
            </a:r>
            <a:r>
              <a:rPr sz="2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spc="-4" dirty="0">
                <a:solidFill>
                  <a:prstClr val="black"/>
                </a:solidFill>
                <a:latin typeface="Times New Roman"/>
                <a:cs typeface="Times New Roman"/>
              </a:rPr>
              <a:t>as source</a:t>
            </a:r>
            <a:r>
              <a:rPr sz="2100" spc="-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spc="-4" dirty="0">
                <a:solidFill>
                  <a:prstClr val="black"/>
                </a:solidFill>
                <a:latin typeface="Times New Roman"/>
                <a:cs typeface="Times New Roman"/>
              </a:rPr>
              <a:t>of</a:t>
            </a:r>
            <a:r>
              <a:rPr sz="2100" spc="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spc="-4" dirty="0">
                <a:solidFill>
                  <a:prstClr val="black"/>
                </a:solidFill>
                <a:latin typeface="Times New Roman"/>
                <a:cs typeface="Times New Roman"/>
              </a:rPr>
              <a:t>inoculum.</a:t>
            </a:r>
            <a:endParaRPr sz="21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24314" marR="162878" indent="-215265" algn="just" defTabSz="685800">
              <a:lnSpc>
                <a:spcPct val="150000"/>
              </a:lnSpc>
              <a:spcBef>
                <a:spcPts val="956"/>
              </a:spcBef>
              <a:buClr>
                <a:srgbClr val="1286C3"/>
              </a:buClr>
              <a:buSzPct val="144642"/>
              <a:buFont typeface="Arial"/>
              <a:buChar char="•"/>
              <a:tabLst>
                <a:tab pos="224790" algn="l"/>
              </a:tabLst>
              <a:defRPr/>
            </a:pPr>
            <a:r>
              <a:rPr sz="2100" spc="-4" dirty="0">
                <a:solidFill>
                  <a:prstClr val="black"/>
                </a:solidFill>
                <a:latin typeface="Times New Roman"/>
                <a:cs typeface="Times New Roman"/>
              </a:rPr>
              <a:t>Soil</a:t>
            </a:r>
            <a:r>
              <a:rPr sz="2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spc="-4" dirty="0">
                <a:solidFill>
                  <a:prstClr val="black"/>
                </a:solidFill>
                <a:latin typeface="Times New Roman"/>
                <a:cs typeface="Times New Roman"/>
              </a:rPr>
              <a:t>could</a:t>
            </a:r>
            <a:r>
              <a:rPr sz="2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spc="-4" dirty="0">
                <a:solidFill>
                  <a:prstClr val="black"/>
                </a:solidFill>
                <a:latin typeface="Times New Roman"/>
                <a:cs typeface="Times New Roman"/>
              </a:rPr>
              <a:t>be</a:t>
            </a:r>
            <a:r>
              <a:rPr sz="2100" spc="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spc="-4" dirty="0">
                <a:solidFill>
                  <a:prstClr val="black"/>
                </a:solidFill>
                <a:latin typeface="Times New Roman"/>
                <a:cs typeface="Times New Roman"/>
              </a:rPr>
              <a:t>replaced</a:t>
            </a:r>
            <a:r>
              <a:rPr sz="2100" spc="-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spc="-4" dirty="0">
                <a:solidFill>
                  <a:prstClr val="black"/>
                </a:solidFill>
                <a:latin typeface="Times New Roman"/>
                <a:cs typeface="Times New Roman"/>
              </a:rPr>
              <a:t>by</a:t>
            </a:r>
            <a:r>
              <a:rPr sz="2100" spc="1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spc="-4" dirty="0">
                <a:solidFill>
                  <a:prstClr val="black"/>
                </a:solidFill>
                <a:latin typeface="Times New Roman"/>
                <a:cs typeface="Times New Roman"/>
              </a:rPr>
              <a:t>inert</a:t>
            </a:r>
            <a:r>
              <a:rPr sz="2100" spc="4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spc="-4" dirty="0">
                <a:solidFill>
                  <a:prstClr val="black"/>
                </a:solidFill>
                <a:latin typeface="Times New Roman"/>
                <a:cs typeface="Times New Roman"/>
              </a:rPr>
              <a:t>substances</a:t>
            </a:r>
            <a:r>
              <a:rPr sz="21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spc="-4" dirty="0">
                <a:solidFill>
                  <a:prstClr val="black"/>
                </a:solidFill>
                <a:latin typeface="Times New Roman"/>
                <a:cs typeface="Times New Roman"/>
              </a:rPr>
              <a:t>such as</a:t>
            </a:r>
            <a:r>
              <a:rPr sz="2100" spc="2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b="1" spc="-4" dirty="0">
                <a:solidFill>
                  <a:prstClr val="black"/>
                </a:solidFill>
                <a:latin typeface="Times New Roman"/>
                <a:cs typeface="Times New Roman"/>
              </a:rPr>
              <a:t>vermiculite</a:t>
            </a:r>
            <a:r>
              <a:rPr sz="2100" b="1" spc="-4">
                <a:solidFill>
                  <a:prstClr val="black"/>
                </a:solidFill>
                <a:latin typeface="Times New Roman"/>
                <a:cs typeface="Times New Roman"/>
              </a:rPr>
              <a:t>, </a:t>
            </a:r>
            <a:r>
              <a:rPr sz="2100" b="1" spc="-4" smtClean="0">
                <a:solidFill>
                  <a:prstClr val="black"/>
                </a:solidFill>
                <a:latin typeface="Times New Roman"/>
                <a:cs typeface="Times New Roman"/>
              </a:rPr>
              <a:t>perlite</a:t>
            </a:r>
            <a:r>
              <a:rPr sz="2100" b="1" spc="-4" dirty="0">
                <a:solidFill>
                  <a:prstClr val="black"/>
                </a:solidFill>
                <a:latin typeface="Times New Roman"/>
                <a:cs typeface="Times New Roman"/>
              </a:rPr>
              <a:t>, </a:t>
            </a:r>
            <a:r>
              <a:rPr sz="2100" b="1" dirty="0">
                <a:solidFill>
                  <a:prstClr val="black"/>
                </a:solidFill>
                <a:latin typeface="Times New Roman"/>
                <a:cs typeface="Times New Roman"/>
              </a:rPr>
              <a:t>sand or </a:t>
            </a:r>
            <a:r>
              <a:rPr sz="2100" b="1" spc="-4" dirty="0">
                <a:solidFill>
                  <a:prstClr val="black"/>
                </a:solidFill>
                <a:latin typeface="Times New Roman"/>
                <a:cs typeface="Times New Roman"/>
              </a:rPr>
              <a:t>a </a:t>
            </a:r>
            <a:r>
              <a:rPr sz="2100" b="1" spc="-8" dirty="0">
                <a:solidFill>
                  <a:prstClr val="black"/>
                </a:solidFill>
                <a:latin typeface="Times New Roman"/>
                <a:cs typeface="Times New Roman"/>
              </a:rPr>
              <a:t>mixture </a:t>
            </a:r>
            <a:r>
              <a:rPr sz="2100" b="1" spc="-4" dirty="0">
                <a:solidFill>
                  <a:prstClr val="black"/>
                </a:solidFill>
                <a:latin typeface="Times New Roman"/>
                <a:cs typeface="Times New Roman"/>
              </a:rPr>
              <a:t>of these </a:t>
            </a:r>
            <a:r>
              <a:rPr sz="2100" dirty="0">
                <a:solidFill>
                  <a:prstClr val="black"/>
                </a:solidFill>
                <a:latin typeface="Times New Roman"/>
                <a:cs typeface="Times New Roman"/>
              </a:rPr>
              <a:t>for crude </a:t>
            </a:r>
            <a:r>
              <a:rPr sz="2100" spc="-4" dirty="0">
                <a:solidFill>
                  <a:prstClr val="black"/>
                </a:solidFill>
                <a:latin typeface="Times New Roman"/>
                <a:cs typeface="Times New Roman"/>
              </a:rPr>
              <a:t>inoculum </a:t>
            </a:r>
            <a:r>
              <a:rPr sz="21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100" spc="-4" dirty="0">
                <a:solidFill>
                  <a:prstClr val="black"/>
                </a:solidFill>
                <a:latin typeface="Times New Roman"/>
                <a:cs typeface="Times New Roman"/>
              </a:rPr>
              <a:t>production.</a:t>
            </a:r>
            <a:endParaRPr sz="21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70324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24036" y="211380"/>
            <a:ext cx="3427667" cy="424636"/>
          </a:xfrm>
          <a:prstGeom prst="rect">
            <a:avLst/>
          </a:prstGeom>
        </p:spPr>
        <p:txBody>
          <a:bodyPr vert="horz" wrap="square" lIns="0" tIns="9049" rIns="0" bIns="0" rtlCol="0" anchor="ctr">
            <a:spAutoFit/>
          </a:bodyPr>
          <a:lstStyle/>
          <a:p>
            <a:pPr marL="9525">
              <a:lnSpc>
                <a:spcPct val="100000"/>
              </a:lnSpc>
              <a:spcBef>
                <a:spcPts val="71"/>
              </a:spcBef>
              <a:tabLst>
                <a:tab pos="512921" algn="l"/>
              </a:tabLst>
            </a:pPr>
            <a:r>
              <a:rPr sz="2700" b="1" spc="-4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Mass</a:t>
            </a:r>
            <a:r>
              <a:rPr sz="2700" b="1" spc="-8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700" b="1" spc="-4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production</a:t>
            </a:r>
            <a:r>
              <a:rPr sz="2700" b="1" spc="-15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sz="27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93326" y="698183"/>
            <a:ext cx="4125278" cy="3449479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3" algn="ctr">
              <a:spcBef>
                <a:spcPts val="79"/>
              </a:spcBef>
            </a:pPr>
            <a:r>
              <a:rPr sz="1500" spc="-4" dirty="0">
                <a:latin typeface="Calibri"/>
                <a:cs typeface="Calibri"/>
              </a:rPr>
              <a:t>Spores</a:t>
            </a:r>
            <a:r>
              <a:rPr sz="1500" spc="-11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+</a:t>
            </a:r>
            <a:r>
              <a:rPr sz="1500" spc="-19" dirty="0">
                <a:latin typeface="Calibri"/>
                <a:cs typeface="Calibri"/>
              </a:rPr>
              <a:t> </a:t>
            </a:r>
            <a:r>
              <a:rPr sz="1500" spc="-4" dirty="0">
                <a:latin typeface="Calibri"/>
                <a:cs typeface="Calibri"/>
              </a:rPr>
              <a:t>antibiotic</a:t>
            </a:r>
            <a:r>
              <a:rPr sz="1500" spc="4" dirty="0">
                <a:latin typeface="Calibri"/>
                <a:cs typeface="Calibri"/>
              </a:rPr>
              <a:t> </a:t>
            </a:r>
            <a:r>
              <a:rPr sz="1500" spc="-4" dirty="0">
                <a:latin typeface="Calibri"/>
                <a:cs typeface="Calibri"/>
              </a:rPr>
              <a:t>solution</a:t>
            </a:r>
            <a:endParaRPr sz="15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500" dirty="0">
                <a:latin typeface="Calibri"/>
                <a:cs typeface="Calibri"/>
              </a:rPr>
              <a:t>(</a:t>
            </a:r>
            <a:r>
              <a:rPr sz="1500" spc="4" dirty="0">
                <a:latin typeface="Calibri"/>
                <a:cs typeface="Calibri"/>
              </a:rPr>
              <a:t> </a:t>
            </a:r>
            <a:r>
              <a:rPr sz="1500" spc="-11" dirty="0">
                <a:latin typeface="Calibri"/>
                <a:cs typeface="Calibri"/>
              </a:rPr>
              <a:t>streptomycin</a:t>
            </a:r>
            <a:r>
              <a:rPr sz="1500" spc="4" dirty="0">
                <a:latin typeface="Calibri"/>
                <a:cs typeface="Calibri"/>
              </a:rPr>
              <a:t> </a:t>
            </a:r>
            <a:r>
              <a:rPr sz="1500" spc="-4" dirty="0">
                <a:latin typeface="Calibri"/>
                <a:cs typeface="Calibri"/>
              </a:rPr>
              <a:t>of</a:t>
            </a:r>
            <a:r>
              <a:rPr sz="1500" spc="-8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220</a:t>
            </a:r>
            <a:r>
              <a:rPr sz="1500" spc="-11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ppm</a:t>
            </a:r>
            <a:r>
              <a:rPr sz="1500" spc="-8" dirty="0">
                <a:latin typeface="Calibri"/>
                <a:cs typeface="Calibri"/>
              </a:rPr>
              <a:t> concentration</a:t>
            </a:r>
            <a:r>
              <a:rPr sz="1500" spc="-4" dirty="0">
                <a:latin typeface="Calibri"/>
                <a:cs typeface="Calibri"/>
              </a:rPr>
              <a:t> </a:t>
            </a:r>
            <a:r>
              <a:rPr sz="1500" spc="-11" dirty="0">
                <a:latin typeface="Calibri"/>
                <a:cs typeface="Calibri"/>
              </a:rPr>
              <a:t>for</a:t>
            </a:r>
            <a:r>
              <a:rPr sz="1500" spc="-19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15 </a:t>
            </a:r>
            <a:r>
              <a:rPr sz="1500" spc="-4" dirty="0">
                <a:latin typeface="Calibri"/>
                <a:cs typeface="Calibri"/>
              </a:rPr>
              <a:t>min</a:t>
            </a:r>
            <a:r>
              <a:rPr sz="1500" spc="4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)</a:t>
            </a:r>
          </a:p>
          <a:p>
            <a:pPr marL="679608" marR="669131" algn="ctr">
              <a:lnSpc>
                <a:spcPct val="300000"/>
              </a:lnSpc>
            </a:pPr>
            <a:r>
              <a:rPr sz="1500" spc="-15" dirty="0">
                <a:latin typeface="Calibri"/>
                <a:cs typeface="Calibri"/>
              </a:rPr>
              <a:t>Wash</a:t>
            </a:r>
            <a:r>
              <a:rPr sz="1500" spc="-11" dirty="0">
                <a:latin typeface="Calibri"/>
                <a:cs typeface="Calibri"/>
              </a:rPr>
              <a:t> </a:t>
            </a:r>
            <a:r>
              <a:rPr sz="1500" spc="-8" dirty="0">
                <a:latin typeface="Calibri"/>
                <a:cs typeface="Calibri"/>
              </a:rPr>
              <a:t>spores</a:t>
            </a:r>
            <a:r>
              <a:rPr sz="1500" spc="-4" dirty="0">
                <a:latin typeface="Calibri"/>
                <a:cs typeface="Calibri"/>
              </a:rPr>
              <a:t> with mercuric</a:t>
            </a:r>
            <a:r>
              <a:rPr sz="1500" spc="4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chloride </a:t>
            </a:r>
            <a:r>
              <a:rPr sz="1500" spc="-330" dirty="0">
                <a:latin typeface="Calibri"/>
                <a:cs typeface="Calibri"/>
              </a:rPr>
              <a:t> </a:t>
            </a:r>
            <a:r>
              <a:rPr sz="1500" spc="-15" dirty="0">
                <a:latin typeface="Calibri"/>
                <a:cs typeface="Calibri"/>
              </a:rPr>
              <a:t>Wash</a:t>
            </a:r>
            <a:r>
              <a:rPr sz="1500" spc="-11" dirty="0">
                <a:latin typeface="Calibri"/>
                <a:cs typeface="Calibri"/>
              </a:rPr>
              <a:t> </a:t>
            </a:r>
            <a:r>
              <a:rPr sz="1500" spc="-4" dirty="0">
                <a:latin typeface="Calibri"/>
                <a:cs typeface="Calibri"/>
              </a:rPr>
              <a:t>with</a:t>
            </a:r>
            <a:r>
              <a:rPr sz="1500" dirty="0">
                <a:latin typeface="Calibri"/>
                <a:cs typeface="Calibri"/>
              </a:rPr>
              <a:t> </a:t>
            </a:r>
            <a:r>
              <a:rPr sz="1500" spc="-8" dirty="0">
                <a:latin typeface="Calibri"/>
                <a:cs typeface="Calibri"/>
              </a:rPr>
              <a:t>distilled</a:t>
            </a:r>
            <a:r>
              <a:rPr sz="1500" spc="26" dirty="0">
                <a:latin typeface="Calibri"/>
                <a:cs typeface="Calibri"/>
              </a:rPr>
              <a:t> </a:t>
            </a:r>
            <a:r>
              <a:rPr sz="1500" spc="-11" dirty="0">
                <a:latin typeface="Calibri"/>
                <a:cs typeface="Calibri"/>
              </a:rPr>
              <a:t>water</a:t>
            </a:r>
            <a:endParaRPr sz="15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500" dirty="0">
              <a:latin typeface="Calibri"/>
              <a:cs typeface="Calibri"/>
            </a:endParaRPr>
          </a:p>
          <a:p>
            <a:pPr>
              <a:spcBef>
                <a:spcPts val="30"/>
              </a:spcBef>
            </a:pPr>
            <a:endParaRPr sz="1400" dirty="0">
              <a:latin typeface="Calibri"/>
              <a:cs typeface="Calibri"/>
            </a:endParaRPr>
          </a:p>
          <a:p>
            <a:pPr marL="1816894" marR="140494" indent="-1582579"/>
            <a:r>
              <a:rPr sz="1500" spc="-4" dirty="0">
                <a:latin typeface="Calibri"/>
                <a:cs typeface="Calibri"/>
              </a:rPr>
              <a:t>Inoculate </a:t>
            </a:r>
            <a:r>
              <a:rPr sz="1500" dirty="0">
                <a:latin typeface="Calibri"/>
                <a:cs typeface="Calibri"/>
              </a:rPr>
              <a:t>the </a:t>
            </a:r>
            <a:r>
              <a:rPr sz="1500" spc="-4" dirty="0">
                <a:latin typeface="Calibri"/>
                <a:cs typeface="Calibri"/>
              </a:rPr>
              <a:t>plant </a:t>
            </a:r>
            <a:r>
              <a:rPr sz="1500" dirty="0">
                <a:latin typeface="Calibri"/>
                <a:cs typeface="Calibri"/>
              </a:rPr>
              <a:t>pots ( Guinea </a:t>
            </a:r>
            <a:r>
              <a:rPr sz="1500" spc="-8" dirty="0">
                <a:latin typeface="Calibri"/>
                <a:cs typeface="Calibri"/>
              </a:rPr>
              <a:t>grass </a:t>
            </a:r>
            <a:r>
              <a:rPr sz="1500" spc="-4" dirty="0">
                <a:latin typeface="Calibri"/>
                <a:cs typeface="Calibri"/>
              </a:rPr>
              <a:t>or Bahiya </a:t>
            </a:r>
            <a:r>
              <a:rPr sz="1500" spc="-330" dirty="0">
                <a:latin typeface="Calibri"/>
                <a:cs typeface="Calibri"/>
              </a:rPr>
              <a:t> </a:t>
            </a:r>
            <a:r>
              <a:rPr sz="1500" spc="-8" dirty="0">
                <a:latin typeface="Calibri"/>
                <a:cs typeface="Calibri"/>
              </a:rPr>
              <a:t>grass</a:t>
            </a:r>
            <a:r>
              <a:rPr sz="1500" spc="-11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)</a:t>
            </a:r>
          </a:p>
          <a:p>
            <a:pPr>
              <a:lnSpc>
                <a:spcPct val="100000"/>
              </a:lnSpc>
            </a:pPr>
            <a:endParaRPr sz="1500" dirty="0">
              <a:latin typeface="Calibri"/>
              <a:cs typeface="Calibri"/>
            </a:endParaRPr>
          </a:p>
          <a:p>
            <a:pPr>
              <a:spcBef>
                <a:spcPts val="34"/>
              </a:spcBef>
            </a:pPr>
            <a:endParaRPr sz="1400" dirty="0">
              <a:latin typeface="Calibri"/>
              <a:cs typeface="Calibri"/>
            </a:endParaRPr>
          </a:p>
          <a:p>
            <a:pPr marL="375285"/>
            <a:r>
              <a:rPr sz="1500" spc="-8" dirty="0">
                <a:latin typeface="Calibri"/>
                <a:cs typeface="Calibri"/>
              </a:rPr>
              <a:t>Keep</a:t>
            </a:r>
            <a:r>
              <a:rPr sz="1500" spc="-4" dirty="0">
                <a:latin typeface="Calibri"/>
                <a:cs typeface="Calibri"/>
              </a:rPr>
              <a:t> in</a:t>
            </a:r>
            <a:r>
              <a:rPr sz="1500" spc="-8" dirty="0">
                <a:latin typeface="Calibri"/>
                <a:cs typeface="Calibri"/>
              </a:rPr>
              <a:t> </a:t>
            </a:r>
            <a:r>
              <a:rPr sz="1500" spc="-4" dirty="0">
                <a:latin typeface="Calibri"/>
                <a:cs typeface="Calibri"/>
              </a:rPr>
              <a:t>green</a:t>
            </a:r>
            <a:r>
              <a:rPr sz="1500" spc="-11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house</a:t>
            </a:r>
            <a:r>
              <a:rPr sz="1500" spc="-11" dirty="0">
                <a:latin typeface="Calibri"/>
                <a:cs typeface="Calibri"/>
              </a:rPr>
              <a:t> for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3</a:t>
            </a:r>
            <a:r>
              <a:rPr sz="1500" spc="-8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-</a:t>
            </a:r>
            <a:r>
              <a:rPr sz="1500" spc="-11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4</a:t>
            </a:r>
            <a:r>
              <a:rPr sz="1500" spc="-8" dirty="0">
                <a:latin typeface="Calibri"/>
                <a:cs typeface="Calibri"/>
              </a:rPr>
              <a:t> weeks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7765" y="4585108"/>
            <a:ext cx="1386840" cy="24812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500" spc="-8" dirty="0">
                <a:latin typeface="Calibri"/>
                <a:cs typeface="Calibri"/>
              </a:rPr>
              <a:t>Uproot</a:t>
            </a:r>
            <a:r>
              <a:rPr sz="1500" spc="-34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-26" dirty="0">
                <a:latin typeface="Calibri"/>
                <a:cs typeface="Calibri"/>
              </a:rPr>
              <a:t> </a:t>
            </a:r>
            <a:r>
              <a:rPr sz="1500" spc="-4" dirty="0">
                <a:latin typeface="Calibri"/>
                <a:cs typeface="Calibri"/>
              </a:rPr>
              <a:t>plants</a:t>
            </a:r>
            <a:endParaRPr sz="1500"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791457" y="1305307"/>
            <a:ext cx="190976" cy="248126"/>
            <a:chOff x="4864608" y="1740407"/>
            <a:chExt cx="254635" cy="330835"/>
          </a:xfrm>
        </p:grpSpPr>
        <p:sp>
          <p:nvSpPr>
            <p:cNvPr id="6" name="object 6"/>
            <p:cNvSpPr/>
            <p:nvPr/>
          </p:nvSpPr>
          <p:spPr>
            <a:xfrm>
              <a:off x="4877562" y="1753361"/>
              <a:ext cx="228600" cy="304800"/>
            </a:xfrm>
            <a:custGeom>
              <a:avLst/>
              <a:gdLst/>
              <a:ahLst/>
              <a:cxnLst/>
              <a:rect l="l" t="t" r="r" b="b"/>
              <a:pathLst>
                <a:path w="228600" h="304800">
                  <a:moveTo>
                    <a:pt x="171450" y="0"/>
                  </a:moveTo>
                  <a:lnTo>
                    <a:pt x="57150" y="0"/>
                  </a:lnTo>
                  <a:lnTo>
                    <a:pt x="57150" y="190500"/>
                  </a:lnTo>
                  <a:lnTo>
                    <a:pt x="0" y="190500"/>
                  </a:lnTo>
                  <a:lnTo>
                    <a:pt x="114300" y="304800"/>
                  </a:lnTo>
                  <a:lnTo>
                    <a:pt x="228600" y="190500"/>
                  </a:lnTo>
                  <a:lnTo>
                    <a:pt x="171450" y="190500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877562" y="1753361"/>
              <a:ext cx="228600" cy="304800"/>
            </a:xfrm>
            <a:custGeom>
              <a:avLst/>
              <a:gdLst/>
              <a:ahLst/>
              <a:cxnLst/>
              <a:rect l="l" t="t" r="r" b="b"/>
              <a:pathLst>
                <a:path w="228600" h="304800">
                  <a:moveTo>
                    <a:pt x="0" y="190500"/>
                  </a:moveTo>
                  <a:lnTo>
                    <a:pt x="57150" y="190500"/>
                  </a:lnTo>
                  <a:lnTo>
                    <a:pt x="57150" y="0"/>
                  </a:lnTo>
                  <a:lnTo>
                    <a:pt x="171450" y="0"/>
                  </a:lnTo>
                  <a:lnTo>
                    <a:pt x="171450" y="190500"/>
                  </a:lnTo>
                  <a:lnTo>
                    <a:pt x="228600" y="190500"/>
                  </a:lnTo>
                  <a:lnTo>
                    <a:pt x="114300" y="304800"/>
                  </a:lnTo>
                  <a:lnTo>
                    <a:pt x="0" y="19050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791457" y="1991107"/>
            <a:ext cx="190976" cy="248126"/>
            <a:chOff x="4864608" y="2654807"/>
            <a:chExt cx="254635" cy="330835"/>
          </a:xfrm>
        </p:grpSpPr>
        <p:sp>
          <p:nvSpPr>
            <p:cNvPr id="9" name="object 9"/>
            <p:cNvSpPr/>
            <p:nvPr/>
          </p:nvSpPr>
          <p:spPr>
            <a:xfrm>
              <a:off x="4877562" y="2667761"/>
              <a:ext cx="228600" cy="304800"/>
            </a:xfrm>
            <a:custGeom>
              <a:avLst/>
              <a:gdLst/>
              <a:ahLst/>
              <a:cxnLst/>
              <a:rect l="l" t="t" r="r" b="b"/>
              <a:pathLst>
                <a:path w="228600" h="304800">
                  <a:moveTo>
                    <a:pt x="171450" y="0"/>
                  </a:moveTo>
                  <a:lnTo>
                    <a:pt x="57150" y="0"/>
                  </a:lnTo>
                  <a:lnTo>
                    <a:pt x="57150" y="190500"/>
                  </a:lnTo>
                  <a:lnTo>
                    <a:pt x="0" y="190500"/>
                  </a:lnTo>
                  <a:lnTo>
                    <a:pt x="114300" y="304800"/>
                  </a:lnTo>
                  <a:lnTo>
                    <a:pt x="228600" y="190500"/>
                  </a:lnTo>
                  <a:lnTo>
                    <a:pt x="171450" y="190500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77562" y="2667761"/>
              <a:ext cx="228600" cy="304800"/>
            </a:xfrm>
            <a:custGeom>
              <a:avLst/>
              <a:gdLst/>
              <a:ahLst/>
              <a:cxnLst/>
              <a:rect l="l" t="t" r="r" b="b"/>
              <a:pathLst>
                <a:path w="228600" h="304800">
                  <a:moveTo>
                    <a:pt x="0" y="190500"/>
                  </a:moveTo>
                  <a:lnTo>
                    <a:pt x="57150" y="190500"/>
                  </a:lnTo>
                  <a:lnTo>
                    <a:pt x="57150" y="0"/>
                  </a:lnTo>
                  <a:lnTo>
                    <a:pt x="171450" y="0"/>
                  </a:lnTo>
                  <a:lnTo>
                    <a:pt x="171450" y="190500"/>
                  </a:lnTo>
                  <a:lnTo>
                    <a:pt x="228600" y="190500"/>
                  </a:lnTo>
                  <a:lnTo>
                    <a:pt x="114300" y="304800"/>
                  </a:lnTo>
                  <a:lnTo>
                    <a:pt x="0" y="19050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4791457" y="2676907"/>
            <a:ext cx="190976" cy="248126"/>
            <a:chOff x="4864608" y="3569208"/>
            <a:chExt cx="254635" cy="330835"/>
          </a:xfrm>
        </p:grpSpPr>
        <p:sp>
          <p:nvSpPr>
            <p:cNvPr id="12" name="object 12"/>
            <p:cNvSpPr/>
            <p:nvPr/>
          </p:nvSpPr>
          <p:spPr>
            <a:xfrm>
              <a:off x="4877562" y="3582162"/>
              <a:ext cx="228600" cy="304800"/>
            </a:xfrm>
            <a:custGeom>
              <a:avLst/>
              <a:gdLst/>
              <a:ahLst/>
              <a:cxnLst/>
              <a:rect l="l" t="t" r="r" b="b"/>
              <a:pathLst>
                <a:path w="228600" h="304800">
                  <a:moveTo>
                    <a:pt x="171450" y="0"/>
                  </a:moveTo>
                  <a:lnTo>
                    <a:pt x="57150" y="0"/>
                  </a:lnTo>
                  <a:lnTo>
                    <a:pt x="57150" y="190500"/>
                  </a:lnTo>
                  <a:lnTo>
                    <a:pt x="0" y="190500"/>
                  </a:lnTo>
                  <a:lnTo>
                    <a:pt x="114300" y="304800"/>
                  </a:lnTo>
                  <a:lnTo>
                    <a:pt x="228600" y="190500"/>
                  </a:lnTo>
                  <a:lnTo>
                    <a:pt x="171450" y="190500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877562" y="3582162"/>
              <a:ext cx="228600" cy="304800"/>
            </a:xfrm>
            <a:custGeom>
              <a:avLst/>
              <a:gdLst/>
              <a:ahLst/>
              <a:cxnLst/>
              <a:rect l="l" t="t" r="r" b="b"/>
              <a:pathLst>
                <a:path w="228600" h="304800">
                  <a:moveTo>
                    <a:pt x="0" y="190500"/>
                  </a:moveTo>
                  <a:lnTo>
                    <a:pt x="57150" y="190500"/>
                  </a:lnTo>
                  <a:lnTo>
                    <a:pt x="57150" y="0"/>
                  </a:lnTo>
                  <a:lnTo>
                    <a:pt x="171450" y="0"/>
                  </a:lnTo>
                  <a:lnTo>
                    <a:pt x="171450" y="190500"/>
                  </a:lnTo>
                  <a:lnTo>
                    <a:pt x="228600" y="190500"/>
                  </a:lnTo>
                  <a:lnTo>
                    <a:pt x="114300" y="304800"/>
                  </a:lnTo>
                  <a:lnTo>
                    <a:pt x="0" y="19050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4791457" y="3534157"/>
            <a:ext cx="190976" cy="248126"/>
            <a:chOff x="4864608" y="4712208"/>
            <a:chExt cx="254635" cy="330835"/>
          </a:xfrm>
        </p:grpSpPr>
        <p:sp>
          <p:nvSpPr>
            <p:cNvPr id="15" name="object 15"/>
            <p:cNvSpPr/>
            <p:nvPr/>
          </p:nvSpPr>
          <p:spPr>
            <a:xfrm>
              <a:off x="4877562" y="4725162"/>
              <a:ext cx="228600" cy="304800"/>
            </a:xfrm>
            <a:custGeom>
              <a:avLst/>
              <a:gdLst/>
              <a:ahLst/>
              <a:cxnLst/>
              <a:rect l="l" t="t" r="r" b="b"/>
              <a:pathLst>
                <a:path w="228600" h="304800">
                  <a:moveTo>
                    <a:pt x="171450" y="0"/>
                  </a:moveTo>
                  <a:lnTo>
                    <a:pt x="57150" y="0"/>
                  </a:lnTo>
                  <a:lnTo>
                    <a:pt x="57150" y="190500"/>
                  </a:lnTo>
                  <a:lnTo>
                    <a:pt x="0" y="190500"/>
                  </a:lnTo>
                  <a:lnTo>
                    <a:pt x="114300" y="304800"/>
                  </a:lnTo>
                  <a:lnTo>
                    <a:pt x="228600" y="190500"/>
                  </a:lnTo>
                  <a:lnTo>
                    <a:pt x="171450" y="190500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877562" y="4725162"/>
              <a:ext cx="228600" cy="304800"/>
            </a:xfrm>
            <a:custGeom>
              <a:avLst/>
              <a:gdLst/>
              <a:ahLst/>
              <a:cxnLst/>
              <a:rect l="l" t="t" r="r" b="b"/>
              <a:pathLst>
                <a:path w="228600" h="304800">
                  <a:moveTo>
                    <a:pt x="0" y="190500"/>
                  </a:moveTo>
                  <a:lnTo>
                    <a:pt x="57150" y="190500"/>
                  </a:lnTo>
                  <a:lnTo>
                    <a:pt x="57150" y="0"/>
                  </a:lnTo>
                  <a:lnTo>
                    <a:pt x="171450" y="0"/>
                  </a:lnTo>
                  <a:lnTo>
                    <a:pt x="171450" y="190500"/>
                  </a:lnTo>
                  <a:lnTo>
                    <a:pt x="228600" y="190500"/>
                  </a:lnTo>
                  <a:lnTo>
                    <a:pt x="114300" y="304800"/>
                  </a:lnTo>
                  <a:lnTo>
                    <a:pt x="0" y="19050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4791457" y="4277107"/>
            <a:ext cx="190976" cy="248126"/>
            <a:chOff x="4864608" y="5702808"/>
            <a:chExt cx="254635" cy="330835"/>
          </a:xfrm>
        </p:grpSpPr>
        <p:sp>
          <p:nvSpPr>
            <p:cNvPr id="18" name="object 18"/>
            <p:cNvSpPr/>
            <p:nvPr/>
          </p:nvSpPr>
          <p:spPr>
            <a:xfrm>
              <a:off x="4877562" y="5715762"/>
              <a:ext cx="228600" cy="304800"/>
            </a:xfrm>
            <a:custGeom>
              <a:avLst/>
              <a:gdLst/>
              <a:ahLst/>
              <a:cxnLst/>
              <a:rect l="l" t="t" r="r" b="b"/>
              <a:pathLst>
                <a:path w="228600" h="304800">
                  <a:moveTo>
                    <a:pt x="171450" y="0"/>
                  </a:moveTo>
                  <a:lnTo>
                    <a:pt x="57150" y="0"/>
                  </a:lnTo>
                  <a:lnTo>
                    <a:pt x="57150" y="190500"/>
                  </a:lnTo>
                  <a:lnTo>
                    <a:pt x="0" y="190500"/>
                  </a:lnTo>
                  <a:lnTo>
                    <a:pt x="114300" y="304800"/>
                  </a:lnTo>
                  <a:lnTo>
                    <a:pt x="228600" y="190500"/>
                  </a:lnTo>
                  <a:lnTo>
                    <a:pt x="171450" y="190500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877562" y="5715762"/>
              <a:ext cx="228600" cy="304800"/>
            </a:xfrm>
            <a:custGeom>
              <a:avLst/>
              <a:gdLst/>
              <a:ahLst/>
              <a:cxnLst/>
              <a:rect l="l" t="t" r="r" b="b"/>
              <a:pathLst>
                <a:path w="228600" h="304800">
                  <a:moveTo>
                    <a:pt x="0" y="190500"/>
                  </a:moveTo>
                  <a:lnTo>
                    <a:pt x="57150" y="190500"/>
                  </a:lnTo>
                  <a:lnTo>
                    <a:pt x="57150" y="0"/>
                  </a:lnTo>
                  <a:lnTo>
                    <a:pt x="171450" y="0"/>
                  </a:lnTo>
                  <a:lnTo>
                    <a:pt x="171450" y="190500"/>
                  </a:lnTo>
                  <a:lnTo>
                    <a:pt x="228600" y="190500"/>
                  </a:lnTo>
                  <a:lnTo>
                    <a:pt x="114300" y="304800"/>
                  </a:lnTo>
                  <a:lnTo>
                    <a:pt x="0" y="19050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7146607" y="4582820"/>
            <a:ext cx="671513" cy="29337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pc="-4" dirty="0">
                <a:solidFill>
                  <a:srgbClr val="FFFFFF"/>
                </a:solidFill>
                <a:latin typeface="Calibri"/>
                <a:cs typeface="Calibri"/>
              </a:rPr>
              <a:t>Co</a:t>
            </a:r>
            <a:r>
              <a:rPr spc="-19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dirty="0">
                <a:solidFill>
                  <a:srgbClr val="FFFFFF"/>
                </a:solidFill>
                <a:latin typeface="Calibri"/>
                <a:cs typeface="Calibri"/>
              </a:rPr>
              <a:t>t….</a:t>
            </a:r>
            <a:endParaRPr>
              <a:latin typeface="Calibri"/>
              <a:cs typeface="Calibri"/>
            </a:endParaRPr>
          </a:p>
        </p:txBody>
      </p:sp>
      <p:sp>
        <p:nvSpPr>
          <p:cNvPr id="21" name="object 2"/>
          <p:cNvSpPr txBox="1">
            <a:spLocks/>
          </p:cNvSpPr>
          <p:nvPr/>
        </p:nvSpPr>
        <p:spPr>
          <a:xfrm>
            <a:off x="7274787" y="4658650"/>
            <a:ext cx="671513" cy="293846"/>
          </a:xfrm>
          <a:prstGeom prst="rect">
            <a:avLst/>
          </a:prstGeom>
        </p:spPr>
        <p:txBody>
          <a:bodyPr vert="horz" wrap="square" lIns="0" tIns="9525" rIns="0" bIns="0" rtlCol="0" anchor="ctr">
            <a:sp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>
              <a:spcBef>
                <a:spcPts val="75"/>
              </a:spcBef>
            </a:pPr>
            <a:r>
              <a:rPr lang="en-US" sz="1800" spc="-8">
                <a:latin typeface="Calibri"/>
                <a:cs typeface="Calibri"/>
              </a:rPr>
              <a:t>Cont….</a:t>
            </a:r>
            <a:endParaRPr lang="en-US"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4276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4505707" y="2835937"/>
            <a:ext cx="190976" cy="248126"/>
            <a:chOff x="4483608" y="4178808"/>
            <a:chExt cx="254635" cy="330835"/>
          </a:xfrm>
        </p:grpSpPr>
        <p:sp>
          <p:nvSpPr>
            <p:cNvPr id="4" name="object 4"/>
            <p:cNvSpPr/>
            <p:nvPr/>
          </p:nvSpPr>
          <p:spPr>
            <a:xfrm>
              <a:off x="4496562" y="4191762"/>
              <a:ext cx="228600" cy="304800"/>
            </a:xfrm>
            <a:custGeom>
              <a:avLst/>
              <a:gdLst/>
              <a:ahLst/>
              <a:cxnLst/>
              <a:rect l="l" t="t" r="r" b="b"/>
              <a:pathLst>
                <a:path w="228600" h="304800">
                  <a:moveTo>
                    <a:pt x="171450" y="0"/>
                  </a:moveTo>
                  <a:lnTo>
                    <a:pt x="57150" y="0"/>
                  </a:lnTo>
                  <a:lnTo>
                    <a:pt x="57150" y="190500"/>
                  </a:lnTo>
                  <a:lnTo>
                    <a:pt x="0" y="190500"/>
                  </a:lnTo>
                  <a:lnTo>
                    <a:pt x="114300" y="304800"/>
                  </a:lnTo>
                  <a:lnTo>
                    <a:pt x="228600" y="190500"/>
                  </a:lnTo>
                  <a:lnTo>
                    <a:pt x="171450" y="190500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496562" y="4191762"/>
              <a:ext cx="228600" cy="304800"/>
            </a:xfrm>
            <a:custGeom>
              <a:avLst/>
              <a:gdLst/>
              <a:ahLst/>
              <a:cxnLst/>
              <a:rect l="l" t="t" r="r" b="b"/>
              <a:pathLst>
                <a:path w="228600" h="304800">
                  <a:moveTo>
                    <a:pt x="0" y="190500"/>
                  </a:moveTo>
                  <a:lnTo>
                    <a:pt x="57150" y="190500"/>
                  </a:lnTo>
                  <a:lnTo>
                    <a:pt x="57150" y="0"/>
                  </a:lnTo>
                  <a:lnTo>
                    <a:pt x="171450" y="0"/>
                  </a:lnTo>
                  <a:lnTo>
                    <a:pt x="171450" y="190500"/>
                  </a:lnTo>
                  <a:lnTo>
                    <a:pt x="228600" y="190500"/>
                  </a:lnTo>
                  <a:lnTo>
                    <a:pt x="114300" y="304800"/>
                  </a:lnTo>
                  <a:lnTo>
                    <a:pt x="0" y="19050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016188" y="1160012"/>
            <a:ext cx="3489484" cy="162592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696754">
              <a:spcBef>
                <a:spcPts val="79"/>
              </a:spcBef>
            </a:pPr>
            <a:r>
              <a:rPr sz="1500" spc="-4" dirty="0">
                <a:latin typeface="Calibri"/>
                <a:cs typeface="Calibri"/>
              </a:rPr>
              <a:t>Check</a:t>
            </a:r>
            <a:r>
              <a:rPr sz="1500" spc="-26" dirty="0">
                <a:latin typeface="Calibri"/>
                <a:cs typeface="Calibri"/>
              </a:rPr>
              <a:t> </a:t>
            </a:r>
            <a:r>
              <a:rPr sz="1500" spc="-11" dirty="0">
                <a:latin typeface="Calibri"/>
                <a:cs typeface="Calibri"/>
              </a:rPr>
              <a:t>for</a:t>
            </a:r>
            <a:r>
              <a:rPr sz="1500" spc="-23" dirty="0">
                <a:latin typeface="Calibri"/>
                <a:cs typeface="Calibri"/>
              </a:rPr>
              <a:t> </a:t>
            </a:r>
            <a:r>
              <a:rPr sz="1500" spc="-8" dirty="0">
                <a:latin typeface="Calibri"/>
                <a:cs typeface="Calibri"/>
              </a:rPr>
              <a:t>colonization</a:t>
            </a:r>
            <a:endParaRPr sz="1500" dirty="0">
              <a:latin typeface="Calibri"/>
              <a:cs typeface="Calibri"/>
            </a:endParaRPr>
          </a:p>
          <a:p>
            <a:pPr marL="868204" marR="3810" indent="-858679">
              <a:lnSpc>
                <a:spcPct val="300100"/>
              </a:lnSpc>
            </a:pPr>
            <a:r>
              <a:rPr sz="1500" spc="-4" dirty="0">
                <a:latin typeface="Calibri"/>
                <a:cs typeface="Calibri"/>
              </a:rPr>
              <a:t>Again </a:t>
            </a:r>
            <a:r>
              <a:rPr sz="1500" spc="-11" dirty="0">
                <a:latin typeface="Calibri"/>
                <a:cs typeface="Calibri"/>
              </a:rPr>
              <a:t>keep for </a:t>
            </a:r>
            <a:r>
              <a:rPr sz="1500" spc="-4" dirty="0">
                <a:latin typeface="Calibri"/>
                <a:cs typeface="Calibri"/>
              </a:rPr>
              <a:t>field </a:t>
            </a:r>
            <a:r>
              <a:rPr sz="1500" spc="-8" dirty="0">
                <a:latin typeface="Calibri"/>
                <a:cs typeface="Calibri"/>
              </a:rPr>
              <a:t>growth </a:t>
            </a:r>
            <a:r>
              <a:rPr sz="1500" dirty="0">
                <a:latin typeface="Calibri"/>
                <a:cs typeface="Calibri"/>
              </a:rPr>
              <a:t>( 1 – 1½ </a:t>
            </a:r>
            <a:r>
              <a:rPr sz="1500" spc="-4" dirty="0">
                <a:latin typeface="Calibri"/>
                <a:cs typeface="Calibri"/>
              </a:rPr>
              <a:t>months </a:t>
            </a:r>
            <a:r>
              <a:rPr sz="1500" dirty="0">
                <a:latin typeface="Calibri"/>
                <a:cs typeface="Calibri"/>
              </a:rPr>
              <a:t>) </a:t>
            </a:r>
            <a:r>
              <a:rPr sz="1500" spc="-330" dirty="0">
                <a:latin typeface="Calibri"/>
                <a:cs typeface="Calibri"/>
              </a:rPr>
              <a:t> </a:t>
            </a:r>
            <a:r>
              <a:rPr sz="1500" spc="-8" dirty="0">
                <a:latin typeface="Calibri"/>
                <a:cs typeface="Calibri"/>
              </a:rPr>
              <a:t>Macerate</a:t>
            </a:r>
            <a:r>
              <a:rPr sz="1500" spc="-4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the</a:t>
            </a:r>
            <a:r>
              <a:rPr sz="1500" spc="-4" dirty="0">
                <a:latin typeface="Calibri"/>
                <a:cs typeface="Calibri"/>
              </a:rPr>
              <a:t> </a:t>
            </a:r>
            <a:r>
              <a:rPr sz="1500" spc="-11" dirty="0">
                <a:latin typeface="Calibri"/>
                <a:cs typeface="Calibri"/>
              </a:rPr>
              <a:t>root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01838" y="3198013"/>
            <a:ext cx="4234339" cy="934403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500" spc="-4" dirty="0">
                <a:latin typeface="Calibri"/>
                <a:cs typeface="Calibri"/>
              </a:rPr>
              <a:t>Check</a:t>
            </a:r>
            <a:r>
              <a:rPr sz="1500" spc="-8" dirty="0">
                <a:latin typeface="Calibri"/>
                <a:cs typeface="Calibri"/>
              </a:rPr>
              <a:t> </a:t>
            </a:r>
            <a:r>
              <a:rPr sz="1500" spc="-11" dirty="0">
                <a:latin typeface="Calibri"/>
                <a:cs typeface="Calibri"/>
              </a:rPr>
              <a:t>for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8" dirty="0">
                <a:latin typeface="Calibri"/>
                <a:cs typeface="Calibri"/>
              </a:rPr>
              <a:t>moisture</a:t>
            </a:r>
            <a:r>
              <a:rPr sz="1500" spc="8" dirty="0">
                <a:latin typeface="Calibri"/>
                <a:cs typeface="Calibri"/>
              </a:rPr>
              <a:t> </a:t>
            </a:r>
            <a:r>
              <a:rPr sz="1500" spc="-8" dirty="0">
                <a:latin typeface="Calibri"/>
                <a:cs typeface="Calibri"/>
              </a:rPr>
              <a:t>content </a:t>
            </a:r>
            <a:r>
              <a:rPr sz="1500" dirty="0">
                <a:latin typeface="Calibri"/>
                <a:cs typeface="Calibri"/>
              </a:rPr>
              <a:t>( </a:t>
            </a:r>
            <a:r>
              <a:rPr sz="1500" spc="-4" dirty="0">
                <a:latin typeface="Calibri"/>
                <a:cs typeface="Calibri"/>
              </a:rPr>
              <a:t>only</a:t>
            </a:r>
            <a:r>
              <a:rPr sz="1500" spc="-19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5 %</a:t>
            </a:r>
            <a:r>
              <a:rPr sz="1500" spc="-11" dirty="0">
                <a:latin typeface="Calibri"/>
                <a:cs typeface="Calibri"/>
              </a:rPr>
              <a:t> </a:t>
            </a:r>
            <a:r>
              <a:rPr sz="1500" spc="-4" dirty="0">
                <a:latin typeface="Calibri"/>
                <a:cs typeface="Calibri"/>
              </a:rPr>
              <a:t>should</a:t>
            </a:r>
            <a:r>
              <a:rPr sz="1500" spc="-8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be</a:t>
            </a:r>
            <a:r>
              <a:rPr sz="1500" spc="-11" dirty="0">
                <a:latin typeface="Calibri"/>
                <a:cs typeface="Calibri"/>
              </a:rPr>
              <a:t> </a:t>
            </a:r>
            <a:r>
              <a:rPr sz="1500" spc="-4" dirty="0">
                <a:latin typeface="Calibri"/>
                <a:cs typeface="Calibri"/>
              </a:rPr>
              <a:t>there)</a:t>
            </a:r>
            <a:endParaRPr sz="15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500" dirty="0">
              <a:latin typeface="Calibri"/>
              <a:cs typeface="Calibri"/>
            </a:endParaRPr>
          </a:p>
          <a:p>
            <a:pPr>
              <a:spcBef>
                <a:spcPts val="30"/>
              </a:spcBef>
            </a:pPr>
            <a:endParaRPr sz="1400" dirty="0">
              <a:latin typeface="Calibri"/>
              <a:cs typeface="Calibri"/>
            </a:endParaRPr>
          </a:p>
          <a:p>
            <a:pPr marR="118586" algn="ctr"/>
            <a:r>
              <a:rPr sz="1500" spc="-4" dirty="0">
                <a:latin typeface="Calibri"/>
                <a:cs typeface="Calibri"/>
              </a:rPr>
              <a:t>Use</a:t>
            </a:r>
            <a:r>
              <a:rPr sz="1500" spc="-11" dirty="0">
                <a:latin typeface="Calibri"/>
                <a:cs typeface="Calibri"/>
              </a:rPr>
              <a:t> </a:t>
            </a:r>
            <a:r>
              <a:rPr sz="1500" dirty="0">
                <a:latin typeface="Calibri"/>
                <a:cs typeface="Calibri"/>
              </a:rPr>
              <a:t>as</a:t>
            </a:r>
            <a:r>
              <a:rPr sz="1500" spc="-15" dirty="0">
                <a:latin typeface="Calibri"/>
                <a:cs typeface="Calibri"/>
              </a:rPr>
              <a:t> </a:t>
            </a:r>
            <a:r>
              <a:rPr sz="1500" spc="-8" dirty="0">
                <a:latin typeface="Calibri"/>
                <a:cs typeface="Calibri"/>
              </a:rPr>
              <a:t>biofertilizer</a:t>
            </a:r>
            <a:endParaRPr sz="1500" dirty="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4505707" y="790957"/>
            <a:ext cx="190976" cy="248126"/>
            <a:chOff x="4483608" y="1054608"/>
            <a:chExt cx="254635" cy="330835"/>
          </a:xfrm>
        </p:grpSpPr>
        <p:sp>
          <p:nvSpPr>
            <p:cNvPr id="9" name="object 9"/>
            <p:cNvSpPr/>
            <p:nvPr/>
          </p:nvSpPr>
          <p:spPr>
            <a:xfrm>
              <a:off x="4496562" y="1067562"/>
              <a:ext cx="228600" cy="304800"/>
            </a:xfrm>
            <a:custGeom>
              <a:avLst/>
              <a:gdLst/>
              <a:ahLst/>
              <a:cxnLst/>
              <a:rect l="l" t="t" r="r" b="b"/>
              <a:pathLst>
                <a:path w="228600" h="304800">
                  <a:moveTo>
                    <a:pt x="171450" y="0"/>
                  </a:moveTo>
                  <a:lnTo>
                    <a:pt x="57150" y="0"/>
                  </a:lnTo>
                  <a:lnTo>
                    <a:pt x="57150" y="190500"/>
                  </a:lnTo>
                  <a:lnTo>
                    <a:pt x="0" y="190500"/>
                  </a:lnTo>
                  <a:lnTo>
                    <a:pt x="114300" y="304800"/>
                  </a:lnTo>
                  <a:lnTo>
                    <a:pt x="228600" y="190500"/>
                  </a:lnTo>
                  <a:lnTo>
                    <a:pt x="171450" y="190500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496562" y="1067562"/>
              <a:ext cx="228600" cy="304800"/>
            </a:xfrm>
            <a:custGeom>
              <a:avLst/>
              <a:gdLst/>
              <a:ahLst/>
              <a:cxnLst/>
              <a:rect l="l" t="t" r="r" b="b"/>
              <a:pathLst>
                <a:path w="228600" h="304800">
                  <a:moveTo>
                    <a:pt x="0" y="190500"/>
                  </a:moveTo>
                  <a:lnTo>
                    <a:pt x="57150" y="190500"/>
                  </a:lnTo>
                  <a:lnTo>
                    <a:pt x="57150" y="0"/>
                  </a:lnTo>
                  <a:lnTo>
                    <a:pt x="171450" y="0"/>
                  </a:lnTo>
                  <a:lnTo>
                    <a:pt x="171450" y="190500"/>
                  </a:lnTo>
                  <a:lnTo>
                    <a:pt x="228600" y="190500"/>
                  </a:lnTo>
                  <a:lnTo>
                    <a:pt x="114300" y="304800"/>
                  </a:lnTo>
                  <a:lnTo>
                    <a:pt x="0" y="19050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4505707" y="1533907"/>
            <a:ext cx="190976" cy="248126"/>
            <a:chOff x="4483608" y="2045207"/>
            <a:chExt cx="254635" cy="330835"/>
          </a:xfrm>
        </p:grpSpPr>
        <p:sp>
          <p:nvSpPr>
            <p:cNvPr id="12" name="object 12"/>
            <p:cNvSpPr/>
            <p:nvPr/>
          </p:nvSpPr>
          <p:spPr>
            <a:xfrm>
              <a:off x="4496562" y="2058161"/>
              <a:ext cx="228600" cy="304800"/>
            </a:xfrm>
            <a:custGeom>
              <a:avLst/>
              <a:gdLst/>
              <a:ahLst/>
              <a:cxnLst/>
              <a:rect l="l" t="t" r="r" b="b"/>
              <a:pathLst>
                <a:path w="228600" h="304800">
                  <a:moveTo>
                    <a:pt x="171450" y="0"/>
                  </a:moveTo>
                  <a:lnTo>
                    <a:pt x="57150" y="0"/>
                  </a:lnTo>
                  <a:lnTo>
                    <a:pt x="57150" y="190500"/>
                  </a:lnTo>
                  <a:lnTo>
                    <a:pt x="0" y="190500"/>
                  </a:lnTo>
                  <a:lnTo>
                    <a:pt x="114300" y="304800"/>
                  </a:lnTo>
                  <a:lnTo>
                    <a:pt x="228600" y="190500"/>
                  </a:lnTo>
                  <a:lnTo>
                    <a:pt x="171450" y="190500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496562" y="2058161"/>
              <a:ext cx="228600" cy="304800"/>
            </a:xfrm>
            <a:custGeom>
              <a:avLst/>
              <a:gdLst/>
              <a:ahLst/>
              <a:cxnLst/>
              <a:rect l="l" t="t" r="r" b="b"/>
              <a:pathLst>
                <a:path w="228600" h="304800">
                  <a:moveTo>
                    <a:pt x="0" y="190500"/>
                  </a:moveTo>
                  <a:lnTo>
                    <a:pt x="57150" y="190500"/>
                  </a:lnTo>
                  <a:lnTo>
                    <a:pt x="57150" y="0"/>
                  </a:lnTo>
                  <a:lnTo>
                    <a:pt x="171450" y="0"/>
                  </a:lnTo>
                  <a:lnTo>
                    <a:pt x="171450" y="190500"/>
                  </a:lnTo>
                  <a:lnTo>
                    <a:pt x="228600" y="190500"/>
                  </a:lnTo>
                  <a:lnTo>
                    <a:pt x="114300" y="304800"/>
                  </a:lnTo>
                  <a:lnTo>
                    <a:pt x="0" y="19050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4505707" y="2219707"/>
            <a:ext cx="190976" cy="248126"/>
            <a:chOff x="4483608" y="2959607"/>
            <a:chExt cx="254635" cy="330835"/>
          </a:xfrm>
        </p:grpSpPr>
        <p:sp>
          <p:nvSpPr>
            <p:cNvPr id="15" name="object 15"/>
            <p:cNvSpPr/>
            <p:nvPr/>
          </p:nvSpPr>
          <p:spPr>
            <a:xfrm>
              <a:off x="4496562" y="2972561"/>
              <a:ext cx="228600" cy="304800"/>
            </a:xfrm>
            <a:custGeom>
              <a:avLst/>
              <a:gdLst/>
              <a:ahLst/>
              <a:cxnLst/>
              <a:rect l="l" t="t" r="r" b="b"/>
              <a:pathLst>
                <a:path w="228600" h="304800">
                  <a:moveTo>
                    <a:pt x="171450" y="0"/>
                  </a:moveTo>
                  <a:lnTo>
                    <a:pt x="57150" y="0"/>
                  </a:lnTo>
                  <a:lnTo>
                    <a:pt x="57150" y="190500"/>
                  </a:lnTo>
                  <a:lnTo>
                    <a:pt x="0" y="190500"/>
                  </a:lnTo>
                  <a:lnTo>
                    <a:pt x="114300" y="304800"/>
                  </a:lnTo>
                  <a:lnTo>
                    <a:pt x="228600" y="190500"/>
                  </a:lnTo>
                  <a:lnTo>
                    <a:pt x="171450" y="190500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496562" y="2972561"/>
              <a:ext cx="228600" cy="304800"/>
            </a:xfrm>
            <a:custGeom>
              <a:avLst/>
              <a:gdLst/>
              <a:ahLst/>
              <a:cxnLst/>
              <a:rect l="l" t="t" r="r" b="b"/>
              <a:pathLst>
                <a:path w="228600" h="304800">
                  <a:moveTo>
                    <a:pt x="0" y="190500"/>
                  </a:moveTo>
                  <a:lnTo>
                    <a:pt x="57150" y="190500"/>
                  </a:lnTo>
                  <a:lnTo>
                    <a:pt x="57150" y="0"/>
                  </a:lnTo>
                  <a:lnTo>
                    <a:pt x="171450" y="0"/>
                  </a:lnTo>
                  <a:lnTo>
                    <a:pt x="171450" y="190500"/>
                  </a:lnTo>
                  <a:lnTo>
                    <a:pt x="228600" y="190500"/>
                  </a:lnTo>
                  <a:lnTo>
                    <a:pt x="114300" y="304800"/>
                  </a:lnTo>
                  <a:lnTo>
                    <a:pt x="0" y="19050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4505707" y="3541615"/>
            <a:ext cx="190976" cy="248126"/>
            <a:chOff x="4483608" y="5093208"/>
            <a:chExt cx="254635" cy="330835"/>
          </a:xfrm>
        </p:grpSpPr>
        <p:sp>
          <p:nvSpPr>
            <p:cNvPr id="18" name="object 18"/>
            <p:cNvSpPr/>
            <p:nvPr/>
          </p:nvSpPr>
          <p:spPr>
            <a:xfrm>
              <a:off x="4496562" y="5106162"/>
              <a:ext cx="228600" cy="304800"/>
            </a:xfrm>
            <a:custGeom>
              <a:avLst/>
              <a:gdLst/>
              <a:ahLst/>
              <a:cxnLst/>
              <a:rect l="l" t="t" r="r" b="b"/>
              <a:pathLst>
                <a:path w="228600" h="304800">
                  <a:moveTo>
                    <a:pt x="171450" y="0"/>
                  </a:moveTo>
                  <a:lnTo>
                    <a:pt x="57150" y="0"/>
                  </a:lnTo>
                  <a:lnTo>
                    <a:pt x="57150" y="190500"/>
                  </a:lnTo>
                  <a:lnTo>
                    <a:pt x="0" y="190500"/>
                  </a:lnTo>
                  <a:lnTo>
                    <a:pt x="114300" y="304800"/>
                  </a:lnTo>
                  <a:lnTo>
                    <a:pt x="228600" y="190500"/>
                  </a:lnTo>
                  <a:lnTo>
                    <a:pt x="171450" y="190500"/>
                  </a:lnTo>
                  <a:lnTo>
                    <a:pt x="171450" y="0"/>
                  </a:lnTo>
                  <a:close/>
                </a:path>
              </a:pathLst>
            </a:custGeom>
            <a:solidFill>
              <a:srgbClr val="4F81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496562" y="5106162"/>
              <a:ext cx="228600" cy="304800"/>
            </a:xfrm>
            <a:custGeom>
              <a:avLst/>
              <a:gdLst/>
              <a:ahLst/>
              <a:cxnLst/>
              <a:rect l="l" t="t" r="r" b="b"/>
              <a:pathLst>
                <a:path w="228600" h="304800">
                  <a:moveTo>
                    <a:pt x="0" y="190500"/>
                  </a:moveTo>
                  <a:lnTo>
                    <a:pt x="57150" y="190500"/>
                  </a:lnTo>
                  <a:lnTo>
                    <a:pt x="57150" y="0"/>
                  </a:lnTo>
                  <a:lnTo>
                    <a:pt x="171450" y="0"/>
                  </a:lnTo>
                  <a:lnTo>
                    <a:pt x="171450" y="190500"/>
                  </a:lnTo>
                  <a:lnTo>
                    <a:pt x="228600" y="190500"/>
                  </a:lnTo>
                  <a:lnTo>
                    <a:pt x="114300" y="304800"/>
                  </a:lnTo>
                  <a:lnTo>
                    <a:pt x="0" y="190500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786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3664" y="1123569"/>
            <a:ext cx="2002536" cy="249631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67556" y="1123569"/>
            <a:ext cx="1952244" cy="243573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71764" y="1256157"/>
            <a:ext cx="2556732" cy="2069973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943576" y="3829774"/>
            <a:ext cx="1790224" cy="84296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859" algn="ctr" defTabSz="685800">
              <a:spcBef>
                <a:spcPts val="75"/>
              </a:spcBef>
              <a:defRPr/>
            </a:pPr>
            <a:r>
              <a:rPr b="1" dirty="0">
                <a:solidFill>
                  <a:prstClr val="black"/>
                </a:solidFill>
                <a:latin typeface="Times New Roman"/>
                <a:cs typeface="Times New Roman"/>
              </a:rPr>
              <a:t>1.</a:t>
            </a:r>
            <a:r>
              <a:rPr b="1" spc="-5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45" dirty="0">
                <a:solidFill>
                  <a:prstClr val="black"/>
                </a:solidFill>
                <a:latin typeface="Times New Roman"/>
                <a:cs typeface="Times New Roman"/>
              </a:rPr>
              <a:t>Tank</a:t>
            </a:r>
            <a:r>
              <a:rPr b="1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prstClr val="black"/>
                </a:solidFill>
                <a:latin typeface="Times New Roman"/>
                <a:cs typeface="Times New Roman"/>
              </a:rPr>
              <a:t>for</a:t>
            </a:r>
            <a:r>
              <a:rPr b="1" spc="-5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prstClr val="black"/>
                </a:solidFill>
                <a:latin typeface="Times New Roman"/>
                <a:cs typeface="Times New Roman"/>
              </a:rPr>
              <a:t>mass</a:t>
            </a:r>
            <a:endParaRPr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9525" algn="ctr" defTabSz="685800">
              <a:spcBef>
                <a:spcPts val="4"/>
              </a:spcBef>
              <a:defRPr/>
            </a:pPr>
            <a:r>
              <a:rPr b="1" spc="-4" dirty="0">
                <a:solidFill>
                  <a:prstClr val="black"/>
                </a:solidFill>
                <a:latin typeface="Times New Roman"/>
                <a:cs typeface="Times New Roman"/>
              </a:rPr>
              <a:t>multiplication</a:t>
            </a:r>
            <a:r>
              <a:rPr b="1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prstClr val="black"/>
                </a:solidFill>
                <a:latin typeface="Times New Roman"/>
                <a:cs typeface="Times New Roman"/>
              </a:rPr>
              <a:t>of</a:t>
            </a:r>
            <a:endParaRPr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541973" algn="ctr" defTabSz="685800">
              <a:defRPr/>
            </a:pPr>
            <a:r>
              <a:rPr b="1" spc="-8" dirty="0">
                <a:solidFill>
                  <a:prstClr val="black"/>
                </a:solidFill>
                <a:latin typeface="Times New Roman"/>
                <a:cs typeface="Times New Roman"/>
              </a:rPr>
              <a:t>AM</a:t>
            </a:r>
            <a:endParaRPr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067556" y="3800571"/>
            <a:ext cx="1952244" cy="8406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6671" marR="3810" indent="-27623" algn="ctr" defTabSz="685800">
              <a:spcBef>
                <a:spcPts val="75"/>
              </a:spcBef>
              <a:defRPr/>
            </a:pPr>
            <a:r>
              <a:rPr b="1" dirty="0">
                <a:solidFill>
                  <a:prstClr val="black"/>
                </a:solidFill>
                <a:latin typeface="Times New Roman"/>
                <a:cs typeface="Times New Roman"/>
              </a:rPr>
              <a:t>2.</a:t>
            </a:r>
            <a:r>
              <a:rPr b="1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prstClr val="black"/>
                </a:solidFill>
                <a:latin typeface="Times New Roman"/>
                <a:cs typeface="Times New Roman"/>
              </a:rPr>
              <a:t>Sprinkling</a:t>
            </a:r>
            <a:r>
              <a:rPr b="1" spc="-3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prstClr val="black"/>
                </a:solidFill>
                <a:latin typeface="Times New Roman"/>
                <a:cs typeface="Times New Roman"/>
              </a:rPr>
              <a:t>of</a:t>
            </a:r>
            <a:r>
              <a:rPr b="1" spc="-1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4" dirty="0">
                <a:solidFill>
                  <a:prstClr val="black"/>
                </a:solidFill>
                <a:latin typeface="Times New Roman"/>
                <a:cs typeface="Times New Roman"/>
              </a:rPr>
              <a:t>water</a:t>
            </a:r>
            <a:r>
              <a:rPr b="1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4" dirty="0">
                <a:solidFill>
                  <a:prstClr val="black"/>
                </a:solidFill>
                <a:latin typeface="Times New Roman"/>
                <a:cs typeface="Times New Roman"/>
              </a:rPr>
              <a:t>in </a:t>
            </a:r>
            <a:r>
              <a:rPr b="1" spc="-43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prstClr val="black"/>
                </a:solidFill>
                <a:latin typeface="Times New Roman"/>
                <a:cs typeface="Times New Roman"/>
              </a:rPr>
              <a:t>tank</a:t>
            </a:r>
            <a:r>
              <a:rPr b="1" spc="-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4" dirty="0">
                <a:solidFill>
                  <a:prstClr val="black"/>
                </a:solidFill>
                <a:latin typeface="Times New Roman"/>
                <a:cs typeface="Times New Roman"/>
              </a:rPr>
              <a:t>with </a:t>
            </a:r>
            <a:r>
              <a:rPr b="1" dirty="0">
                <a:solidFill>
                  <a:prstClr val="black"/>
                </a:solidFill>
                <a:latin typeface="Times New Roman"/>
                <a:cs typeface="Times New Roman"/>
              </a:rPr>
              <a:t>vermiculite</a:t>
            </a:r>
            <a:endParaRPr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24600" y="3812666"/>
            <a:ext cx="2180313" cy="8406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5286" marR="3810" indent="-376238" algn="ctr" defTabSz="685800">
              <a:spcBef>
                <a:spcPts val="75"/>
              </a:spcBef>
              <a:defRPr/>
            </a:pPr>
            <a:r>
              <a:rPr b="1" dirty="0">
                <a:solidFill>
                  <a:prstClr val="black"/>
                </a:solidFill>
                <a:latin typeface="Times New Roman"/>
                <a:cs typeface="Times New Roman"/>
              </a:rPr>
              <a:t>3.</a:t>
            </a:r>
            <a:r>
              <a:rPr b="1" spc="-1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prstClr val="black"/>
                </a:solidFill>
                <a:latin typeface="Times New Roman"/>
                <a:cs typeface="Times New Roman"/>
              </a:rPr>
              <a:t>Making</a:t>
            </a:r>
            <a:r>
              <a:rPr b="1" spc="-1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prstClr val="black"/>
                </a:solidFill>
                <a:latin typeface="Times New Roman"/>
                <a:cs typeface="Times New Roman"/>
              </a:rPr>
              <a:t>of</a:t>
            </a:r>
            <a:r>
              <a:rPr b="1" spc="-11" dirty="0">
                <a:solidFill>
                  <a:prstClr val="black"/>
                </a:solidFill>
                <a:latin typeface="Times New Roman"/>
                <a:cs typeface="Times New Roman"/>
              </a:rPr>
              <a:t> furrows</a:t>
            </a:r>
            <a:r>
              <a:rPr b="1" dirty="0">
                <a:solidFill>
                  <a:prstClr val="black"/>
                </a:solidFill>
                <a:latin typeface="Times New Roman"/>
                <a:cs typeface="Times New Roman"/>
              </a:rPr>
              <a:t> to </a:t>
            </a:r>
            <a:r>
              <a:rPr b="1" spc="-439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spc="-4" dirty="0">
                <a:solidFill>
                  <a:prstClr val="black"/>
                </a:solidFill>
                <a:latin typeface="Times New Roman"/>
                <a:cs typeface="Times New Roman"/>
              </a:rPr>
              <a:t>sow maize</a:t>
            </a:r>
            <a:r>
              <a:rPr b="1" spc="-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prstClr val="black"/>
                </a:solidFill>
                <a:latin typeface="Times New Roman"/>
                <a:cs typeface="Times New Roman"/>
              </a:rPr>
              <a:t>seeds</a:t>
            </a:r>
            <a:endParaRPr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87061" y="288270"/>
            <a:ext cx="7127738" cy="47128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  <a:tabLst>
                <a:tab pos="1648301" algn="l"/>
              </a:tabLst>
            </a:pPr>
            <a:r>
              <a:rPr sz="3000" b="1" dirty="0">
                <a:solidFill>
                  <a:schemeClr val="tx1"/>
                </a:solidFill>
                <a:latin typeface="Times New Roman"/>
                <a:cs typeface="Times New Roman"/>
              </a:rPr>
              <a:t>Method</a:t>
            </a:r>
            <a:r>
              <a:rPr lang="en-US" sz="3000" b="1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chemeClr val="tx1"/>
                </a:solidFill>
                <a:latin typeface="Times New Roman"/>
                <a:cs typeface="Times New Roman"/>
              </a:rPr>
              <a:t>of</a:t>
            </a:r>
            <a:r>
              <a:rPr sz="3000" b="1" spc="-56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3000" b="1" spc="-8" dirty="0">
                <a:solidFill>
                  <a:schemeClr val="tx1"/>
                </a:solidFill>
                <a:latin typeface="Times New Roman"/>
                <a:cs typeface="Times New Roman"/>
              </a:rPr>
              <a:t>production</a:t>
            </a:r>
            <a:r>
              <a:rPr lang="en-US" sz="3000" b="1" spc="-8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lang="en-US" sz="2400" b="1" spc="-8" dirty="0">
                <a:solidFill>
                  <a:schemeClr val="tx1"/>
                </a:solidFill>
                <a:latin typeface="Times New Roman"/>
                <a:cs typeface="Times New Roman"/>
              </a:rPr>
              <a:t>OF VAM</a:t>
            </a:r>
            <a:endParaRPr sz="24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4281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048827" y="2953887"/>
            <a:ext cx="1837373" cy="50206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indent="173355" defTabSz="685800">
              <a:spcBef>
                <a:spcPts val="75"/>
              </a:spcBef>
              <a:defRPr/>
            </a:pPr>
            <a:r>
              <a:rPr sz="1600" b="1" dirty="0">
                <a:solidFill>
                  <a:prstClr val="black"/>
                </a:solidFill>
                <a:latin typeface="Arial"/>
                <a:cs typeface="Arial"/>
              </a:rPr>
              <a:t>4. Sowing the </a:t>
            </a:r>
            <a:r>
              <a:rPr sz="1600" b="1" spc="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00" b="1" spc="-4" dirty="0">
                <a:solidFill>
                  <a:prstClr val="black"/>
                </a:solidFill>
                <a:latin typeface="Arial"/>
                <a:cs typeface="Arial"/>
              </a:rPr>
              <a:t>seeds</a:t>
            </a:r>
            <a:r>
              <a:rPr sz="1600" b="1" spc="-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sz="1600" b="1" spc="-3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prstClr val="black"/>
                </a:solidFill>
                <a:latin typeface="Arial"/>
                <a:cs typeface="Arial"/>
              </a:rPr>
              <a:t>furrows</a:t>
            </a:r>
            <a:endParaRPr sz="16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200" y="885936"/>
            <a:ext cx="2057400" cy="1831086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232148" y="898856"/>
            <a:ext cx="2092452" cy="180822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76999" y="905814"/>
            <a:ext cx="2225603" cy="1801268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4343400" y="2953887"/>
            <a:ext cx="1981200" cy="50206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17195" marR="3810" indent="-408146" defTabSz="685800">
              <a:spcBef>
                <a:spcPts val="75"/>
              </a:spcBef>
              <a:defRPr/>
            </a:pPr>
            <a:r>
              <a:rPr sz="1600" b="1" dirty="0">
                <a:solidFill>
                  <a:prstClr val="black"/>
                </a:solidFill>
                <a:latin typeface="Arial"/>
                <a:cs typeface="Arial"/>
              </a:rPr>
              <a:t>5.</a:t>
            </a:r>
            <a:r>
              <a:rPr sz="1600" b="1" spc="-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00" b="1" spc="-11" dirty="0">
                <a:solidFill>
                  <a:prstClr val="black"/>
                </a:solidFill>
                <a:latin typeface="Arial"/>
                <a:cs typeface="Arial"/>
              </a:rPr>
              <a:t>View</a:t>
            </a:r>
            <a:r>
              <a:rPr sz="1600" b="1" spc="-2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prstClr val="black"/>
                </a:solidFill>
                <a:latin typeface="Arial"/>
                <a:cs typeface="Arial"/>
              </a:rPr>
              <a:t>of</a:t>
            </a:r>
            <a:r>
              <a:rPr sz="1600" b="1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prstClr val="black"/>
                </a:solidFill>
                <a:latin typeface="Arial"/>
                <a:cs typeface="Arial"/>
              </a:rPr>
              <a:t>the</a:t>
            </a:r>
            <a:r>
              <a:rPr sz="1600" b="1" spc="-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prstClr val="black"/>
                </a:solidFill>
                <a:latin typeface="Arial"/>
                <a:cs typeface="Arial"/>
              </a:rPr>
              <a:t>maize </a:t>
            </a:r>
            <a:r>
              <a:rPr sz="1600" b="1" spc="-49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00" b="1" spc="4" dirty="0">
                <a:solidFill>
                  <a:prstClr val="black"/>
                </a:solidFill>
                <a:latin typeface="Arial"/>
                <a:cs typeface="Arial"/>
              </a:rPr>
              <a:t>sown</a:t>
            </a:r>
            <a:r>
              <a:rPr sz="1600" b="1" spc="-10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00" b="1" spc="-4" dirty="0">
                <a:solidFill>
                  <a:prstClr val="black"/>
                </a:solidFill>
                <a:latin typeface="Arial"/>
                <a:cs typeface="Arial"/>
              </a:rPr>
              <a:t>AM</a:t>
            </a:r>
            <a:r>
              <a:rPr sz="1600" b="1" spc="-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prstClr val="black"/>
                </a:solidFill>
                <a:latin typeface="Arial"/>
                <a:cs typeface="Arial"/>
              </a:rPr>
              <a:t>pit</a:t>
            </a:r>
            <a:endParaRPr sz="16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76999" y="2925560"/>
            <a:ext cx="2139952" cy="748282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indent="418624" defTabSz="685800">
              <a:spcBef>
                <a:spcPts val="75"/>
              </a:spcBef>
              <a:defRPr/>
            </a:pPr>
            <a:r>
              <a:rPr sz="1600" b="1" dirty="0">
                <a:solidFill>
                  <a:prstClr val="black"/>
                </a:solidFill>
                <a:latin typeface="Arial"/>
                <a:cs typeface="Arial"/>
              </a:rPr>
              <a:t>6. </a:t>
            </a:r>
            <a:r>
              <a:rPr sz="1600" b="1" spc="-11" dirty="0">
                <a:solidFill>
                  <a:prstClr val="black"/>
                </a:solidFill>
                <a:latin typeface="Arial"/>
                <a:cs typeface="Arial"/>
              </a:rPr>
              <a:t>Vermiculite </a:t>
            </a:r>
            <a:r>
              <a:rPr sz="1600" b="1" spc="-8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prstClr val="black"/>
                </a:solidFill>
                <a:latin typeface="Arial"/>
                <a:cs typeface="Arial"/>
              </a:rPr>
              <a:t>contained </a:t>
            </a:r>
            <a:r>
              <a:rPr sz="1600" b="1" spc="-4" dirty="0">
                <a:solidFill>
                  <a:prstClr val="black"/>
                </a:solidFill>
                <a:latin typeface="Arial"/>
                <a:cs typeface="Arial"/>
              </a:rPr>
              <a:t>raised AM </a:t>
            </a:r>
            <a:r>
              <a:rPr sz="1600" b="1" dirty="0">
                <a:solidFill>
                  <a:prstClr val="black"/>
                </a:solidFill>
                <a:latin typeface="Arial"/>
                <a:cs typeface="Arial"/>
              </a:rPr>
              <a:t> infected</a:t>
            </a:r>
            <a:r>
              <a:rPr sz="1600" b="1" spc="-3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00" b="1" spc="-4" dirty="0">
                <a:solidFill>
                  <a:prstClr val="black"/>
                </a:solidFill>
                <a:latin typeface="Arial"/>
                <a:cs typeface="Arial"/>
              </a:rPr>
              <a:t>maize</a:t>
            </a:r>
            <a:r>
              <a:rPr sz="1600" b="1" spc="-1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00" b="1" spc="-4" dirty="0">
                <a:solidFill>
                  <a:prstClr val="black"/>
                </a:solidFill>
                <a:latin typeface="Arial"/>
                <a:cs typeface="Arial"/>
              </a:rPr>
              <a:t>plants</a:t>
            </a:r>
            <a:endParaRPr sz="1600" b="1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74847" y="3372612"/>
            <a:ext cx="49530" cy="12192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defTabSz="685800">
              <a:spcBef>
                <a:spcPts val="75"/>
              </a:spcBef>
              <a:defRPr/>
            </a:pPr>
            <a:r>
              <a:rPr sz="700" dirty="0">
                <a:solidFill>
                  <a:prstClr val="black"/>
                </a:solidFill>
                <a:latin typeface="Arial"/>
                <a:cs typeface="Arial"/>
              </a:rPr>
              <a:t>•</a:t>
            </a:r>
            <a:endParaRPr sz="70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3984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81200" y="1543050"/>
            <a:ext cx="6629400" cy="3067812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02872" y="327184"/>
            <a:ext cx="4934426" cy="56816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3600" dirty="0">
                <a:latin typeface="Times New Roman"/>
                <a:cs typeface="Times New Roman"/>
              </a:rPr>
              <a:t>Mass</a:t>
            </a:r>
            <a:r>
              <a:rPr sz="3600" spc="-45" dirty="0">
                <a:latin typeface="Times New Roman"/>
                <a:cs typeface="Times New Roman"/>
              </a:rPr>
              <a:t> </a:t>
            </a:r>
            <a:r>
              <a:rPr sz="3600" spc="-8" dirty="0">
                <a:latin typeface="Times New Roman"/>
                <a:cs typeface="Times New Roman"/>
              </a:rPr>
              <a:t>production</a:t>
            </a:r>
            <a:r>
              <a:rPr sz="3600" spc="-4" dirty="0">
                <a:latin typeface="Times New Roman"/>
                <a:cs typeface="Times New Roman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of</a:t>
            </a:r>
            <a:r>
              <a:rPr sz="3600" spc="-90" dirty="0">
                <a:latin typeface="Times New Roman"/>
                <a:cs typeface="Times New Roman"/>
              </a:rPr>
              <a:t> </a:t>
            </a:r>
            <a:r>
              <a:rPr sz="3600" spc="-158" dirty="0">
                <a:latin typeface="Times New Roman"/>
                <a:cs typeface="Times New Roman"/>
              </a:rPr>
              <a:t>VAM</a:t>
            </a:r>
            <a:endParaRPr sz="3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44727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65446" y="716569"/>
            <a:ext cx="7097554" cy="425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lnSpc>
                <a:spcPct val="100000"/>
              </a:lnSpc>
              <a:spcBef>
                <a:spcPts val="75"/>
              </a:spcBef>
            </a:pPr>
            <a:r>
              <a:rPr sz="2700" b="1" dirty="0">
                <a:solidFill>
                  <a:schemeClr val="tx1"/>
                </a:solidFill>
                <a:latin typeface="Times New Roman"/>
                <a:cs typeface="Times New Roman"/>
              </a:rPr>
              <a:t>b.</a:t>
            </a:r>
            <a:r>
              <a:rPr sz="2700" b="1" spc="-4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700" b="1" i="1" dirty="0">
                <a:solidFill>
                  <a:schemeClr val="tx1"/>
                </a:solidFill>
                <a:latin typeface="Times New Roman"/>
                <a:cs typeface="Times New Roman"/>
              </a:rPr>
              <a:t>In</a:t>
            </a:r>
            <a:r>
              <a:rPr sz="2700" b="1" i="1" spc="-8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700" b="1" i="1" dirty="0">
                <a:solidFill>
                  <a:schemeClr val="tx1"/>
                </a:solidFill>
                <a:latin typeface="Times New Roman"/>
                <a:cs typeface="Times New Roman"/>
              </a:rPr>
              <a:t>vitro</a:t>
            </a:r>
            <a:r>
              <a:rPr sz="2700" b="1" dirty="0">
                <a:solidFill>
                  <a:schemeClr val="tx1"/>
                </a:solidFill>
                <a:latin typeface="Times New Roman"/>
                <a:cs typeface="Times New Roman"/>
              </a:rPr>
              <a:t>/</a:t>
            </a:r>
            <a:r>
              <a:rPr sz="2700" b="1" spc="-8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700" b="1" dirty="0">
                <a:solidFill>
                  <a:schemeClr val="tx1"/>
                </a:solidFill>
                <a:latin typeface="Times New Roman"/>
                <a:cs typeface="Times New Roman"/>
              </a:rPr>
              <a:t>axenic</a:t>
            </a:r>
            <a:r>
              <a:rPr sz="2700" b="1" spc="-19" dirty="0">
                <a:solidFill>
                  <a:schemeClr val="tx1"/>
                </a:solidFill>
                <a:latin typeface="Times New Roman"/>
                <a:cs typeface="Times New Roman"/>
              </a:rPr>
              <a:t> </a:t>
            </a:r>
            <a:r>
              <a:rPr sz="2700" b="1" spc="-11" dirty="0">
                <a:solidFill>
                  <a:schemeClr val="tx1"/>
                </a:solidFill>
                <a:latin typeface="Times New Roman"/>
                <a:cs typeface="Times New Roman"/>
              </a:rPr>
              <a:t>culture</a:t>
            </a:r>
            <a:r>
              <a:rPr sz="2700" b="1" spc="-4" dirty="0">
                <a:solidFill>
                  <a:schemeClr val="tx1"/>
                </a:solidFill>
                <a:latin typeface="Times New Roman"/>
                <a:cs typeface="Times New Roman"/>
              </a:rPr>
              <a:t> techniques</a:t>
            </a:r>
            <a:endParaRPr sz="2700" b="1" dirty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192780" y="2086371"/>
            <a:ext cx="3131820" cy="140541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049" defTabSz="685800">
              <a:spcBef>
                <a:spcPts val="79"/>
              </a:spcBef>
              <a:buClr>
                <a:srgbClr val="1286C3"/>
              </a:buClr>
              <a:buSzPct val="145312"/>
              <a:tabLst>
                <a:tab pos="224790" algn="l"/>
              </a:tabLst>
              <a:defRPr/>
            </a:pPr>
            <a:r>
              <a:rPr sz="2400" b="1" spc="-4" dirty="0">
                <a:solidFill>
                  <a:prstClr val="black"/>
                </a:solidFill>
                <a:latin typeface="Times New Roman"/>
                <a:cs typeface="Times New Roman"/>
              </a:rPr>
              <a:t>i)</a:t>
            </a:r>
            <a:r>
              <a:rPr sz="2400" b="1" spc="-1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4" dirty="0">
                <a:solidFill>
                  <a:prstClr val="black"/>
                </a:solidFill>
                <a:latin typeface="Times New Roman"/>
                <a:cs typeface="Times New Roman"/>
              </a:rPr>
              <a:t>Solution</a:t>
            </a:r>
            <a:r>
              <a:rPr sz="2400" b="1" spc="-2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8" dirty="0">
                <a:solidFill>
                  <a:prstClr val="black"/>
                </a:solidFill>
                <a:latin typeface="Times New Roman"/>
                <a:cs typeface="Times New Roman"/>
              </a:rPr>
              <a:t>culture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9049" defTabSz="685800">
              <a:spcBef>
                <a:spcPts val="1024"/>
              </a:spcBef>
              <a:buClr>
                <a:srgbClr val="1286C3"/>
              </a:buClr>
              <a:buSzPct val="145312"/>
              <a:tabLst>
                <a:tab pos="224790" algn="l"/>
              </a:tabLst>
              <a:defRPr/>
            </a:pPr>
            <a:r>
              <a:rPr sz="2400" b="1" dirty="0">
                <a:solidFill>
                  <a:prstClr val="black"/>
                </a:solidFill>
                <a:latin typeface="Times New Roman"/>
                <a:cs typeface="Times New Roman"/>
              </a:rPr>
              <a:t>ii)</a:t>
            </a:r>
            <a:r>
              <a:rPr sz="2400" b="1" spc="-14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prstClr val="black"/>
                </a:solidFill>
                <a:latin typeface="Times New Roman"/>
                <a:cs typeface="Times New Roman"/>
              </a:rPr>
              <a:t>Ae</a:t>
            </a:r>
            <a:r>
              <a:rPr sz="2400" b="1" spc="-34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400" b="1" dirty="0">
                <a:solidFill>
                  <a:prstClr val="black"/>
                </a:solidFill>
                <a:latin typeface="Times New Roman"/>
                <a:cs typeface="Times New Roman"/>
              </a:rPr>
              <a:t>oponic</a:t>
            </a:r>
            <a:r>
              <a:rPr sz="2400" b="1" spc="-11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prstClr val="black"/>
                </a:solidFill>
                <a:latin typeface="Times New Roman"/>
                <a:cs typeface="Times New Roman"/>
              </a:rPr>
              <a:t>cultu</a:t>
            </a:r>
            <a:r>
              <a:rPr sz="2400" b="1" spc="-49" dirty="0">
                <a:solidFill>
                  <a:prstClr val="black"/>
                </a:solidFill>
                <a:latin typeface="Times New Roman"/>
                <a:cs typeface="Times New Roman"/>
              </a:rPr>
              <a:t>r</a:t>
            </a:r>
            <a:r>
              <a:rPr sz="2400" b="1" dirty="0">
                <a:solidFill>
                  <a:prstClr val="black"/>
                </a:solidFill>
                <a:latin typeface="Times New Roman"/>
                <a:cs typeface="Times New Roman"/>
              </a:rPr>
              <a:t>e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9049" defTabSz="685800">
              <a:spcBef>
                <a:spcPts val="1028"/>
              </a:spcBef>
              <a:buClr>
                <a:srgbClr val="1286C3"/>
              </a:buClr>
              <a:buSzPct val="145312"/>
              <a:tabLst>
                <a:tab pos="224790" algn="l"/>
              </a:tabLst>
              <a:defRPr/>
            </a:pPr>
            <a:r>
              <a:rPr sz="2400" b="1" dirty="0">
                <a:solidFill>
                  <a:prstClr val="black"/>
                </a:solidFill>
                <a:latin typeface="Times New Roman"/>
                <a:cs typeface="Times New Roman"/>
              </a:rPr>
              <a:t>iii)</a:t>
            </a:r>
            <a:r>
              <a:rPr sz="2400" b="1" spc="-23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prstClr val="black"/>
                </a:solidFill>
                <a:latin typeface="Times New Roman"/>
                <a:cs typeface="Times New Roman"/>
              </a:rPr>
              <a:t>Root</a:t>
            </a:r>
            <a:r>
              <a:rPr sz="2400" b="1" spc="-26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prstClr val="black"/>
                </a:solidFill>
                <a:latin typeface="Times New Roman"/>
                <a:cs typeface="Times New Roman"/>
              </a:rPr>
              <a:t>organ</a:t>
            </a:r>
            <a:r>
              <a:rPr sz="2400" b="1" spc="-38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400" b="1" spc="-8" dirty="0">
                <a:solidFill>
                  <a:prstClr val="black"/>
                </a:solidFill>
                <a:latin typeface="Times New Roman"/>
                <a:cs typeface="Times New Roman"/>
              </a:rPr>
              <a:t>culture</a:t>
            </a:r>
            <a:endParaRPr sz="2400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5090709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5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Noto Sans CJK SC Regular"/>
        <a:cs typeface="Noto Sans CJK SC Regular"/>
      </a:majorFont>
      <a:minorFont>
        <a:latin typeface="Arial"/>
        <a:ea typeface="Noto Sans CJK SC Regular"/>
        <a:cs typeface="Noto Sans CJK SC Regula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983</TotalTime>
  <Words>409</Words>
  <Application>Microsoft Office PowerPoint</Application>
  <PresentationFormat>On-screen Show (16:9)</PresentationFormat>
  <Paragraphs>52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Theme5</vt:lpstr>
      <vt:lpstr>PowerPoint Presentation</vt:lpstr>
      <vt:lpstr>Mass Production: Problems and prospects</vt:lpstr>
      <vt:lpstr>a. In vivo culture</vt:lpstr>
      <vt:lpstr>Mass production </vt:lpstr>
      <vt:lpstr>PowerPoint Presentation</vt:lpstr>
      <vt:lpstr>Method of production OF VAM</vt:lpstr>
      <vt:lpstr>PowerPoint Presentation</vt:lpstr>
      <vt:lpstr>Mass production of VAM</vt:lpstr>
      <vt:lpstr>b. In vitro/ axenic culture techniques</vt:lpstr>
      <vt:lpstr>i) Solution culture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Sagar</dc:creator>
  <cp:lastModifiedBy>Chitti Babu</cp:lastModifiedBy>
  <cp:revision>66</cp:revision>
  <dcterms:created xsi:type="dcterms:W3CDTF">2006-08-16T00:00:00Z</dcterms:created>
  <dcterms:modified xsi:type="dcterms:W3CDTF">2021-03-14T13:54:56Z</dcterms:modified>
</cp:coreProperties>
</file>