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3" r:id="rId2"/>
    <p:sldId id="293" r:id="rId3"/>
    <p:sldId id="294" r:id="rId4"/>
    <p:sldId id="270" r:id="rId5"/>
    <p:sldId id="271" r:id="rId6"/>
    <p:sldId id="296" r:id="rId7"/>
    <p:sldId id="297" r:id="rId8"/>
    <p:sldId id="295" r:id="rId9"/>
    <p:sldId id="298" r:id="rId10"/>
    <p:sldId id="299" r:id="rId11"/>
    <p:sldId id="302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4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CA3C1A-7F66-4D33-A9B1-9719A852324B}" type="datetimeFigureOut">
              <a:rPr lang="en-IN" smtClean="0"/>
              <a:t>02-03-2021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9DB6AF-48B2-479D-8FF7-60C4237ED94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DB5E93D-0ED2-4056-A0EB-12AB292D0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 production of </a:t>
            </a:r>
            <a:r>
              <a:rPr lang="en-I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INOCULANTS</a:t>
            </a:r>
            <a:endParaRPr lang="en-I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9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620" y="213574"/>
            <a:ext cx="47256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210" algn="l"/>
              </a:tabLst>
            </a:pPr>
            <a:r>
              <a:rPr sz="3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Solution</a:t>
            </a:r>
            <a:r>
              <a:rPr sz="32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culture</a:t>
            </a:r>
            <a:endParaRPr sz="3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759366"/>
            <a:ext cx="97409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 pitchFamily="34" charset="0"/>
              <a:buChar char="•"/>
              <a:tabLst>
                <a:tab pos="299720" algn="l"/>
              </a:tabLst>
              <a:defRPr/>
            </a:pP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Involves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growing infected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 aqueous medium enriched with </a:t>
            </a:r>
            <a:r>
              <a:rPr kumimoji="0" sz="2800" i="0" u="none" strike="noStrike" kern="1200" cap="none" spc="-68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mineral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nutrients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required for the growth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the roots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under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controlled</a:t>
            </a:r>
            <a:r>
              <a:rPr kumimoji="0" sz="280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biotic</a:t>
            </a:r>
            <a:r>
              <a:rPr kumimoji="0" sz="280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28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abiotic</a:t>
            </a:r>
            <a:r>
              <a:rPr kumimoji="0" sz="280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conditions.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63116" y="2197734"/>
            <a:ext cx="494220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ii)</a:t>
            </a:r>
            <a:r>
              <a:rPr kumimoji="0" sz="2800" b="1" i="0" u="none" strike="noStrike" kern="1200" cap="none" spc="-27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1200" cap="none" spc="-275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AEROPONIC</a:t>
            </a:r>
            <a:r>
              <a:rPr kumimoji="0" lang="en-US" sz="2800" b="1" i="0" u="none" strike="noStrike" kern="1200" cap="none" spc="-3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1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CULTURE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563116" y="2907511"/>
            <a:ext cx="9749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Involves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applying a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fine </a:t>
            </a:r>
            <a:r>
              <a:rPr kumimoji="0" sz="2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mist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nutrient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solutions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 colonized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 </a:t>
            </a:r>
            <a:r>
              <a:rPr kumimoji="0" sz="2800" i="0" u="none" strike="noStrike" kern="1200" cap="none" spc="-68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</a:t>
            </a:r>
            <a:r>
              <a:rPr kumimoji="0" sz="2800" i="0" u="none" strike="noStrike" kern="1200" cap="none" spc="-16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r>
              <a:rPr kumimoji="0" sz="280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fungal</a:t>
            </a:r>
            <a:r>
              <a:rPr kumimoji="0" sz="28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inoculum</a:t>
            </a:r>
            <a:r>
              <a:rPr kumimoji="0" sz="280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production.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563116" y="4005165"/>
            <a:ext cx="5345430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iii)</a:t>
            </a:r>
            <a:r>
              <a:rPr lang="en-US" sz="28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en-US" sz="32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</a:t>
            </a:r>
            <a:r>
              <a:rPr lang="en-US" sz="3200" b="1" spc="-5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endParaRPr lang="en-US" sz="2800" b="1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563116" y="4644186"/>
            <a:ext cx="911923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lvl="0" indent="-2870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  <a:defRPr/>
            </a:pP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Use of a modified agar medium (MS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rooting </a:t>
            </a:r>
            <a:r>
              <a:rPr kumimoji="0" sz="2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medium)/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liquid </a:t>
            </a:r>
            <a:r>
              <a:rPr kumimoji="0" sz="2800" i="0" u="none" strike="noStrike" kern="1200" cap="none" spc="-68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medium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creation of increased amount of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 callus </a:t>
            </a:r>
            <a:r>
              <a:rPr kumimoji="0" sz="2800" i="0" u="none" strike="noStrike" kern="1200" cap="none" spc="-68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tissue</a:t>
            </a:r>
            <a:r>
              <a:rPr kumimoji="0" sz="280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 these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</a:t>
            </a:r>
            <a:r>
              <a:rPr kumimoji="0" sz="2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 infected by</a:t>
            </a:r>
            <a:r>
              <a:rPr kumimoji="0" sz="280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spores</a:t>
            </a:r>
            <a:r>
              <a:rPr kumimoji="0" sz="280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</a:t>
            </a:r>
            <a:r>
              <a:rPr kumimoji="0" sz="280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</a:t>
            </a:r>
            <a:r>
              <a:rPr kumimoji="0" sz="28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surface </a:t>
            </a:r>
            <a:r>
              <a:rPr kumimoji="0" sz="2800" i="0" u="none" strike="noStrike" kern="1200" cap="none" spc="-69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sterilized</a:t>
            </a:r>
            <a:r>
              <a:rPr kumimoji="0" sz="280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</a:t>
            </a:r>
            <a:r>
              <a:rPr kumimoji="0" sz="28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bits</a:t>
            </a:r>
            <a:r>
              <a:rPr kumimoji="0" sz="28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obtained</a:t>
            </a:r>
            <a:r>
              <a:rPr kumimoji="0" sz="280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</a:t>
            </a:r>
            <a:r>
              <a:rPr kumimoji="0" sz="280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mycorrhizal plant.</a:t>
            </a:r>
            <a:endParaRPr kumimoji="0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40154" y="531017"/>
            <a:ext cx="120853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lang="en-US" sz="3200" b="1" spc="-55" dirty="0" smtClean="0">
                <a:solidFill>
                  <a:schemeClr val="tx1"/>
                </a:solidFill>
                <a:latin typeface="Times New Roman"/>
                <a:cs typeface="Times New Roman"/>
              </a:rPr>
              <a:t>rop</a:t>
            </a:r>
            <a:endParaRPr sz="3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7302" y="522575"/>
            <a:ext cx="3382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Mycorrhiza</a:t>
            </a:r>
            <a:r>
              <a:rPr kumimoji="0" sz="32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species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992" y="1306800"/>
            <a:ext cx="27901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Barley,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maize,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wheat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59218" y="1306800"/>
            <a:ext cx="16776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spp.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8357" y="1869207"/>
            <a:ext cx="7054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Bean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02377" y="1869207"/>
            <a:ext cx="59899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Asaulospora</a:t>
            </a:r>
            <a:r>
              <a:rPr kumimoji="0" sz="2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morrowiae,</a:t>
            </a:r>
            <a:r>
              <a:rPr kumimoji="0" sz="2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Glomus,</a:t>
            </a:r>
            <a:r>
              <a:rPr kumimoji="0" sz="2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Gigaspora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38629" y="2431182"/>
            <a:ext cx="9264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Pean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0704" y="2431182"/>
            <a:ext cx="53149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fasciculatum,</a:t>
            </a:r>
            <a:r>
              <a:rPr kumimoji="0" sz="2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Sclerocystis</a:t>
            </a:r>
            <a:r>
              <a:rPr kumimoji="0" sz="26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dussi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50466" y="2993283"/>
            <a:ext cx="5029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Pea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2769" y="2993283"/>
            <a:ext cx="27520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intraradices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7105" y="3555386"/>
            <a:ext cx="9264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9909" y="3555386"/>
            <a:ext cx="43351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sp.,</a:t>
            </a:r>
            <a:r>
              <a:rPr kumimoji="0" sz="2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Sclerocystis</a:t>
            </a:r>
            <a:r>
              <a:rPr kumimoji="0" sz="2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sinuosa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61384" y="4116802"/>
            <a:ext cx="69716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Gigaspora</a:t>
            </a:r>
            <a:r>
              <a:rPr kumimoji="0" sz="26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margarita,</a:t>
            </a:r>
            <a:r>
              <a:rPr kumimoji="0" sz="2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spp.,</a:t>
            </a:r>
            <a:r>
              <a:rPr kumimoji="0" sz="26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Acaulospora</a:t>
            </a:r>
            <a:r>
              <a:rPr kumimoji="0" sz="26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</a:t>
            </a:r>
            <a:r>
              <a:rPr kumimoji="0" sz="2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1910" y="4605389"/>
            <a:ext cx="17792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Black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pepper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168265" y="4618641"/>
            <a:ext cx="62617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Entrophosphora</a:t>
            </a:r>
            <a:r>
              <a:rPr kumimoji="0" sz="2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colombiana,</a:t>
            </a:r>
            <a:r>
              <a:rPr kumimoji="0" sz="2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Scutellospora</a:t>
            </a:r>
            <a:r>
              <a:rPr kumimoji="0" sz="2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55166" y="5154416"/>
            <a:ext cx="14935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Carda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86193" y="5141164"/>
            <a:ext cx="28251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fasciculautm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84350" y="5689989"/>
            <a:ext cx="83311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Cit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107048" y="5650233"/>
            <a:ext cx="43834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faciculatum,</a:t>
            </a:r>
            <a:r>
              <a:rPr kumimoji="0" sz="26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G.</a:t>
            </a:r>
            <a:r>
              <a:rPr kumimoji="0" sz="2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mosseae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72513" y="6252040"/>
            <a:ext cx="12566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Mar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171181" y="6225536"/>
            <a:ext cx="22555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Glomus</a:t>
            </a:r>
            <a:r>
              <a:rPr kumimoji="0" sz="2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mosseae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9493" y="4065958"/>
            <a:ext cx="2017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05"/>
              </a:spcBef>
              <a:defRPr/>
            </a:pP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Tomato,</a:t>
            </a:r>
            <a:r>
              <a:rPr lang="en-US" sz="2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potato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618" y="2902226"/>
            <a:ext cx="5049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4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321411"/>
            <a:ext cx="9845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7570" marR="5080" indent="-3405504" algn="ctr">
              <a:lnSpc>
                <a:spcPct val="100000"/>
              </a:lnSpc>
              <a:spcBef>
                <a:spcPts val="100"/>
              </a:spcBef>
              <a:tabLst>
                <a:tab pos="5144770" algn="l"/>
                <a:tab pos="5544820" algn="l"/>
                <a:tab pos="8482965" algn="l"/>
              </a:tabLst>
            </a:pP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Mass </a:t>
            </a:r>
            <a:r>
              <a:rPr sz="36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600" b="1" spc="-90" dirty="0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6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oduction</a:t>
            </a:r>
            <a:r>
              <a:rPr sz="3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3600" b="1" spc="-110" dirty="0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36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oblems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36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prospects</a:t>
            </a:r>
            <a:endParaRPr sz="3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555879"/>
            <a:ext cx="9845675" cy="3335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0066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obligate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symbionts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fungi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could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mass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produced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only </a:t>
            </a:r>
            <a:r>
              <a:rPr kumimoji="0" sz="2800" b="0" i="0" u="none" strike="noStrike" kern="1200" cap="none" spc="-6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 the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presence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living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roots.</a:t>
            </a: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Since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fungal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associations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universal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have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been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reported </a:t>
            </a:r>
            <a:r>
              <a:rPr kumimoji="0" sz="2800" b="0" i="0" u="none" strike="noStrike" kern="1200" cap="none" spc="-6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almost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all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terrestrial plants,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these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reproduced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wide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range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host plants.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9085" marR="259715" lvl="0" indent="-287020" algn="l" defTabSz="914400" rtl="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There are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several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techniques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reported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mass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production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 </a:t>
            </a:r>
            <a:r>
              <a:rPr kumimoji="0" sz="2800" b="0" i="0" u="none" strike="noStrike" kern="1200" cap="none" spc="-6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inoculum.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1437" y="602061"/>
            <a:ext cx="49282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1"/>
                </a:solidFill>
                <a:latin typeface="Times New Roman"/>
                <a:cs typeface="Times New Roman"/>
              </a:rPr>
              <a:t>a.</a:t>
            </a:r>
            <a:r>
              <a:rPr sz="36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600" b="1" i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chemeClr val="tx1"/>
                </a:solidFill>
                <a:latin typeface="Times New Roman"/>
                <a:cs typeface="Times New Roman"/>
              </a:rPr>
              <a:t>vivo</a:t>
            </a:r>
            <a:r>
              <a:rPr sz="3600" b="1" i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culture</a:t>
            </a:r>
            <a:endParaRPr sz="3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903019"/>
            <a:ext cx="9498965" cy="274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fungi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 grown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of green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house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plants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chopped </a:t>
            </a:r>
            <a:r>
              <a:rPr kumimoji="0" sz="2800" b="0" i="0" u="none" strike="noStrike" kern="1200" cap="none" spc="-6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mycorrhizal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roots,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often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mixed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growth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media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containing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hyphae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spores,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used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 source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inoculum.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9085" marR="217170" lvl="0" indent="-287020" algn="l" defTabSz="914400" rtl="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>
                <a:srgbClr val="1286C3"/>
              </a:buClr>
              <a:buSzPct val="144642"/>
              <a:buFont typeface="Arial"/>
              <a:buChar char="•"/>
              <a:tabLst>
                <a:tab pos="2997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Soil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could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replaced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inert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substances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such as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vermiculite, </a:t>
            </a:r>
            <a:r>
              <a:rPr kumimoji="0" sz="2800" b="1" i="0" u="none" strike="noStrike" kern="1200" cap="none" spc="-6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perlite,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sand or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mixture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these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crude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inoculum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production.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2049" y="281839"/>
            <a:ext cx="4570222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83895" algn="l"/>
              </a:tabLst>
            </a:pPr>
            <a:r>
              <a:rPr sz="3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sz="3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sz="3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101" y="930910"/>
            <a:ext cx="550037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Spores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antibiotic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solution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streptomycin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220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ppm</a:t>
            </a:r>
            <a:r>
              <a:rPr sz="2000" spc="-10" dirty="0">
                <a:latin typeface="Calibri"/>
                <a:cs typeface="Calibri"/>
              </a:rPr>
              <a:t> concentration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 </a:t>
            </a:r>
            <a:r>
              <a:rPr sz="2000" spc="-5" dirty="0">
                <a:latin typeface="Calibri"/>
                <a:cs typeface="Calibri"/>
              </a:rPr>
              <a:t>min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 marL="906144" marR="892175" algn="ctr">
              <a:lnSpc>
                <a:spcPct val="300000"/>
              </a:lnSpc>
            </a:pPr>
            <a:r>
              <a:rPr sz="2000" spc="-20" dirty="0">
                <a:latin typeface="Calibri"/>
                <a:cs typeface="Calibri"/>
              </a:rPr>
              <a:t>Wash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spores</a:t>
            </a:r>
            <a:r>
              <a:rPr sz="2000" spc="-5" dirty="0">
                <a:latin typeface="Calibri"/>
                <a:cs typeface="Calibri"/>
              </a:rPr>
              <a:t> with mercuric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chloride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Wash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distilled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water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900" dirty="0">
              <a:latin typeface="Calibri"/>
              <a:cs typeface="Calibri"/>
            </a:endParaRPr>
          </a:p>
          <a:p>
            <a:pPr marL="2422525" marR="187325" indent="-2110105"/>
            <a:r>
              <a:rPr sz="2000" spc="-5" dirty="0">
                <a:latin typeface="Calibri"/>
                <a:cs typeface="Calibri"/>
              </a:rPr>
              <a:t>Inoculate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plant </a:t>
            </a:r>
            <a:r>
              <a:rPr sz="2000" dirty="0">
                <a:latin typeface="Calibri"/>
                <a:cs typeface="Calibri"/>
              </a:rPr>
              <a:t>pots ( Guinea </a:t>
            </a:r>
            <a:r>
              <a:rPr sz="2000" spc="-10" dirty="0">
                <a:latin typeface="Calibri"/>
                <a:cs typeface="Calibri"/>
              </a:rPr>
              <a:t>grass </a:t>
            </a:r>
            <a:r>
              <a:rPr sz="2000" spc="-5" dirty="0">
                <a:latin typeface="Calibri"/>
                <a:cs typeface="Calibri"/>
              </a:rPr>
              <a:t>or Bahiya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900" dirty="0">
              <a:latin typeface="Calibri"/>
              <a:cs typeface="Calibri"/>
            </a:endParaRPr>
          </a:p>
          <a:p>
            <a:pPr marL="500380"/>
            <a:r>
              <a:rPr sz="2000" spc="-10" dirty="0">
                <a:latin typeface="Calibri"/>
                <a:cs typeface="Calibri"/>
              </a:rPr>
              <a:t>Keep</a:t>
            </a:r>
            <a:r>
              <a:rPr sz="2000" spc="-5" dirty="0">
                <a:latin typeface="Calibri"/>
                <a:cs typeface="Calibri"/>
              </a:rPr>
              <a:t> 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green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house</a:t>
            </a:r>
            <a:r>
              <a:rPr sz="2000" spc="-15" dirty="0">
                <a:latin typeface="Calibri"/>
                <a:cs typeface="Calibri"/>
              </a:rPr>
              <a:t> 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10" dirty="0">
                <a:latin typeface="Calibri"/>
                <a:cs typeface="Calibri"/>
              </a:rPr>
              <a:t> weeks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3686" y="6113476"/>
            <a:ext cx="1849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Uproot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plants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88609" y="1740408"/>
            <a:ext cx="254635" cy="330835"/>
            <a:chOff x="4864608" y="1740407"/>
            <a:chExt cx="254635" cy="330835"/>
          </a:xfrm>
        </p:grpSpPr>
        <p:sp>
          <p:nvSpPr>
            <p:cNvPr id="6" name="object 6"/>
            <p:cNvSpPr/>
            <p:nvPr/>
          </p:nvSpPr>
          <p:spPr>
            <a:xfrm>
              <a:off x="4877562" y="17533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7562" y="17533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388609" y="2654808"/>
            <a:ext cx="254635" cy="330835"/>
            <a:chOff x="4864608" y="2654807"/>
            <a:chExt cx="254635" cy="330835"/>
          </a:xfrm>
        </p:grpSpPr>
        <p:sp>
          <p:nvSpPr>
            <p:cNvPr id="9" name="object 9"/>
            <p:cNvSpPr/>
            <p:nvPr/>
          </p:nvSpPr>
          <p:spPr>
            <a:xfrm>
              <a:off x="4877562" y="2667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7562" y="2667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388609" y="3569209"/>
            <a:ext cx="254635" cy="330835"/>
            <a:chOff x="4864608" y="3569208"/>
            <a:chExt cx="254635" cy="330835"/>
          </a:xfrm>
        </p:grpSpPr>
        <p:sp>
          <p:nvSpPr>
            <p:cNvPr id="12" name="object 12"/>
            <p:cNvSpPr/>
            <p:nvPr/>
          </p:nvSpPr>
          <p:spPr>
            <a:xfrm>
              <a:off x="4877562" y="3582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7562" y="3582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88609" y="4712209"/>
            <a:ext cx="254635" cy="330835"/>
            <a:chOff x="4864608" y="4712208"/>
            <a:chExt cx="254635" cy="330835"/>
          </a:xfrm>
        </p:grpSpPr>
        <p:sp>
          <p:nvSpPr>
            <p:cNvPr id="15" name="object 15"/>
            <p:cNvSpPr/>
            <p:nvPr/>
          </p:nvSpPr>
          <p:spPr>
            <a:xfrm>
              <a:off x="4877562" y="4725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7562" y="4725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88609" y="5702809"/>
            <a:ext cx="254635" cy="330835"/>
            <a:chOff x="4864608" y="5702808"/>
            <a:chExt cx="254635" cy="330835"/>
          </a:xfrm>
        </p:grpSpPr>
        <p:sp>
          <p:nvSpPr>
            <p:cNvPr id="18" name="object 18"/>
            <p:cNvSpPr/>
            <p:nvPr/>
          </p:nvSpPr>
          <p:spPr>
            <a:xfrm>
              <a:off x="4877562" y="5715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7562" y="5715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28809" y="6110427"/>
            <a:ext cx="89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9699716" y="6211532"/>
            <a:ext cx="895350" cy="3917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spc="-10" smtClean="0">
                <a:latin typeface="Calibri"/>
                <a:cs typeface="Calibri"/>
              </a:rPr>
              <a:t>Cont….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007609" y="3781249"/>
            <a:ext cx="254635" cy="330835"/>
            <a:chOff x="4483608" y="4178808"/>
            <a:chExt cx="254635" cy="330835"/>
          </a:xfrm>
        </p:grpSpPr>
        <p:sp>
          <p:nvSpPr>
            <p:cNvPr id="4" name="object 4"/>
            <p:cNvSpPr/>
            <p:nvPr/>
          </p:nvSpPr>
          <p:spPr>
            <a:xfrm>
              <a:off x="4496562" y="4191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6562" y="4191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1583" y="1546682"/>
            <a:ext cx="4652645" cy="2004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9005"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Check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colonization</a:t>
            </a:r>
            <a:endParaRPr sz="2000" dirty="0">
              <a:latin typeface="Calibri"/>
              <a:cs typeface="Calibri"/>
            </a:endParaRPr>
          </a:p>
          <a:p>
            <a:pPr marL="1157605" marR="5080" indent="-1144905">
              <a:lnSpc>
                <a:spcPct val="300100"/>
              </a:lnSpc>
            </a:pPr>
            <a:r>
              <a:rPr sz="2000" spc="-5" dirty="0">
                <a:latin typeface="Calibri"/>
                <a:cs typeface="Calibri"/>
              </a:rPr>
              <a:t>Again </a:t>
            </a:r>
            <a:r>
              <a:rPr sz="2000" spc="-15" dirty="0">
                <a:latin typeface="Calibri"/>
                <a:cs typeface="Calibri"/>
              </a:rPr>
              <a:t>keep for </a:t>
            </a:r>
            <a:r>
              <a:rPr sz="2000" spc="-5" dirty="0">
                <a:latin typeface="Calibri"/>
                <a:cs typeface="Calibri"/>
              </a:rPr>
              <a:t>field </a:t>
            </a:r>
            <a:r>
              <a:rPr sz="2000" spc="-10" dirty="0">
                <a:latin typeface="Calibri"/>
                <a:cs typeface="Calibri"/>
              </a:rPr>
              <a:t>growth </a:t>
            </a:r>
            <a:r>
              <a:rPr sz="2000" dirty="0">
                <a:latin typeface="Calibri"/>
                <a:cs typeface="Calibri"/>
              </a:rPr>
              <a:t>( 1 – 1½ </a:t>
            </a:r>
            <a:r>
              <a:rPr sz="2000" spc="-5" dirty="0">
                <a:latin typeface="Calibri"/>
                <a:cs typeface="Calibri"/>
              </a:rPr>
              <a:t>months </a:t>
            </a:r>
            <a:r>
              <a:rPr sz="2000" dirty="0">
                <a:latin typeface="Calibri"/>
                <a:cs typeface="Calibri"/>
              </a:rPr>
              <a:t>)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Macerate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root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5783" y="4264017"/>
            <a:ext cx="56457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Check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moisture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content </a:t>
            </a:r>
            <a:r>
              <a:rPr sz="2000" dirty="0">
                <a:latin typeface="Calibri"/>
                <a:cs typeface="Calibri"/>
              </a:rPr>
              <a:t>( </a:t>
            </a:r>
            <a:r>
              <a:rPr sz="2000" spc="-5" dirty="0">
                <a:latin typeface="Calibri"/>
                <a:cs typeface="Calibri"/>
              </a:rPr>
              <a:t>only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5 %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there)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900" dirty="0">
              <a:latin typeface="Calibri"/>
              <a:cs typeface="Calibri"/>
            </a:endParaRPr>
          </a:p>
          <a:p>
            <a:pPr marR="158115" algn="ctr"/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biofertilizer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7609" y="1054609"/>
            <a:ext cx="254635" cy="330835"/>
            <a:chOff x="4483608" y="1054608"/>
            <a:chExt cx="254635" cy="330835"/>
          </a:xfrm>
        </p:grpSpPr>
        <p:sp>
          <p:nvSpPr>
            <p:cNvPr id="9" name="object 9"/>
            <p:cNvSpPr/>
            <p:nvPr/>
          </p:nvSpPr>
          <p:spPr>
            <a:xfrm>
              <a:off x="4496562" y="10675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6562" y="10675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07609" y="2045208"/>
            <a:ext cx="254635" cy="330835"/>
            <a:chOff x="4483608" y="2045207"/>
            <a:chExt cx="254635" cy="330835"/>
          </a:xfrm>
        </p:grpSpPr>
        <p:sp>
          <p:nvSpPr>
            <p:cNvPr id="12" name="object 12"/>
            <p:cNvSpPr/>
            <p:nvPr/>
          </p:nvSpPr>
          <p:spPr>
            <a:xfrm>
              <a:off x="4496562" y="20581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6562" y="20581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07609" y="2959608"/>
            <a:ext cx="254635" cy="330835"/>
            <a:chOff x="4483608" y="2959607"/>
            <a:chExt cx="254635" cy="330835"/>
          </a:xfrm>
        </p:grpSpPr>
        <p:sp>
          <p:nvSpPr>
            <p:cNvPr id="15" name="object 15"/>
            <p:cNvSpPr/>
            <p:nvPr/>
          </p:nvSpPr>
          <p:spPr>
            <a:xfrm>
              <a:off x="4496562" y="29725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6562" y="29725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007609" y="4722153"/>
            <a:ext cx="254635" cy="330835"/>
            <a:chOff x="4483608" y="5093208"/>
            <a:chExt cx="254635" cy="330835"/>
          </a:xfrm>
        </p:grpSpPr>
        <p:sp>
          <p:nvSpPr>
            <p:cNvPr id="18" name="object 18"/>
            <p:cNvSpPr/>
            <p:nvPr/>
          </p:nvSpPr>
          <p:spPr>
            <a:xfrm>
              <a:off x="4496562" y="5106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6562" y="5106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1498091"/>
            <a:ext cx="2670048" cy="3328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4903" y="1498091"/>
            <a:ext cx="2602992" cy="32476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0940" y="1674876"/>
            <a:ext cx="3877055" cy="27599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8398" y="5106365"/>
            <a:ext cx="21837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1.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Tank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multiplication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226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7598" y="5067427"/>
            <a:ext cx="3194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lvl="0" indent="-368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2.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Sprinkling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water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 </a:t>
            </a:r>
            <a:r>
              <a:rPr kumimoji="0" sz="2400" b="1" i="0" u="none" strike="noStrike" kern="1200" cap="none" spc="-5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tank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vermiculite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9018" y="5083555"/>
            <a:ext cx="3110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 marR="5080" lvl="0" indent="-501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3.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Making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furrows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to </a:t>
            </a:r>
            <a:r>
              <a:rPr kumimoji="0" sz="2400" b="1" i="0" u="none" strike="noStrike" kern="1200" cap="none" spc="-5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sow maize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seeds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49414" y="384360"/>
            <a:ext cx="95036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197735" algn="l"/>
              </a:tabLst>
            </a:pPr>
            <a:r>
              <a:rPr sz="4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Method</a:t>
            </a:r>
            <a:r>
              <a:rPr lang="en-US" sz="4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4000" b="1" spc="-7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production</a:t>
            </a:r>
            <a:r>
              <a:rPr lang="en-US" sz="40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OF VAM</a:t>
            </a:r>
            <a:endParaRPr sz="3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3788" y="3938516"/>
            <a:ext cx="2449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311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Sowing the 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seeds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furrows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1181248"/>
            <a:ext cx="3508248" cy="24414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1876" y="1198475"/>
            <a:ext cx="3528060" cy="24109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3823" y="1207752"/>
            <a:ext cx="3279648" cy="24414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89807" y="3938516"/>
            <a:ext cx="2896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 marR="5080" lvl="0" indent="-54419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View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maize </a:t>
            </a:r>
            <a:r>
              <a:rPr kumimoji="0" sz="2400" b="1" i="0" u="none" strike="noStrike" kern="1200" cap="none" spc="-6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sown</a:t>
            </a:r>
            <a:r>
              <a:rPr kumimoji="0" sz="24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848" y="3900747"/>
            <a:ext cx="3106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5581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Vermiculite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raised AM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infected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maize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33129" y="4496816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376" y="2057400"/>
            <a:ext cx="9546335" cy="4090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3829" y="1162253"/>
            <a:ext cx="65792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imes New Roman"/>
                <a:cs typeface="Times New Roman"/>
              </a:rPr>
              <a:t>Mass</a:t>
            </a:r>
            <a:r>
              <a:rPr sz="4800" spc="-6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production</a:t>
            </a:r>
            <a:r>
              <a:rPr sz="4800" spc="-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of</a:t>
            </a:r>
            <a:r>
              <a:rPr sz="4800" spc="-120" dirty="0">
                <a:latin typeface="Times New Roman"/>
                <a:cs typeface="Times New Roman"/>
              </a:rPr>
              <a:t> </a:t>
            </a:r>
            <a:r>
              <a:rPr sz="4800" spc="-210" dirty="0">
                <a:latin typeface="Times New Roman"/>
                <a:cs typeface="Times New Roman"/>
              </a:rPr>
              <a:t>VAM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069" y="955426"/>
            <a:ext cx="94634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1"/>
                </a:solidFill>
                <a:latin typeface="Times New Roman"/>
                <a:cs typeface="Times New Roman"/>
              </a:rPr>
              <a:t>b.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3600" b="1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chemeClr val="tx1"/>
                </a:solidFill>
                <a:latin typeface="Times New Roman"/>
                <a:cs typeface="Times New Roman"/>
              </a:rPr>
              <a:t>vitro</a:t>
            </a:r>
            <a:r>
              <a:rPr sz="3600" b="1" dirty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sz="3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chemeClr val="tx1"/>
                </a:solidFill>
                <a:latin typeface="Times New Roman"/>
                <a:cs typeface="Times New Roman"/>
              </a:rPr>
              <a:t>axenic</a:t>
            </a:r>
            <a:r>
              <a:rPr sz="36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culture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 techniques</a:t>
            </a:r>
            <a:endParaRPr sz="3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4412" y="2781827"/>
            <a:ext cx="4175760" cy="1873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1286C3"/>
              </a:buClr>
              <a:buSzPct val="145312"/>
              <a:tabLst>
                <a:tab pos="299720" algn="l"/>
              </a:tabLst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i)</a:t>
            </a: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Solution</a:t>
            </a:r>
            <a:r>
              <a:rPr kumimoji="0" sz="3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culture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Clr>
                <a:srgbClr val="1286C3"/>
              </a:buClr>
              <a:buSzPct val="145312"/>
              <a:tabLst>
                <a:tab pos="299720" algn="l"/>
              </a:tabLs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ii)</a:t>
            </a:r>
            <a:r>
              <a:rPr kumimoji="0" sz="3200" b="1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Ae</a:t>
            </a:r>
            <a:r>
              <a:rPr kumimoji="0" sz="32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oponic</a:t>
            </a: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cultu</a:t>
            </a:r>
            <a:r>
              <a:rPr kumimoji="0" sz="32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Clr>
                <a:srgbClr val="1286C3"/>
              </a:buClr>
              <a:buSzPct val="145312"/>
              <a:tabLst>
                <a:tab pos="299720" algn="l"/>
              </a:tabLs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iii)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Root</a:t>
            </a:r>
            <a:r>
              <a:rPr kumimoji="0" sz="3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organ</a:t>
            </a:r>
            <a:r>
              <a:rPr kumimoji="0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culture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462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Mass production of AM INOCULANTS</vt:lpstr>
      <vt:lpstr>Mass Production: Problems and prospects</vt:lpstr>
      <vt:lpstr>a. In vivo culture</vt:lpstr>
      <vt:lpstr>Mass production </vt:lpstr>
      <vt:lpstr>PowerPoint Presentation</vt:lpstr>
      <vt:lpstr>Method of production OF VAM</vt:lpstr>
      <vt:lpstr>PowerPoint Presentation</vt:lpstr>
      <vt:lpstr>Mass production of VAM</vt:lpstr>
      <vt:lpstr>b. In vitro/ axenic culture techniques</vt:lpstr>
      <vt:lpstr>i) Solution culture</vt:lpstr>
      <vt:lpstr>Crop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production of VAM</dc:title>
  <dc:creator>Jaison Maverick</dc:creator>
  <cp:lastModifiedBy>Chitti Babu</cp:lastModifiedBy>
  <cp:revision>9</cp:revision>
  <dcterms:created xsi:type="dcterms:W3CDTF">2021-02-25T01:50:38Z</dcterms:created>
  <dcterms:modified xsi:type="dcterms:W3CDTF">2021-03-01T19:34:42Z</dcterms:modified>
</cp:coreProperties>
</file>