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39" r:id="rId4"/>
    <p:sldId id="340" r:id="rId5"/>
    <p:sldId id="342" r:id="rId6"/>
    <p:sldId id="343" r:id="rId7"/>
    <p:sldId id="344" r:id="rId8"/>
    <p:sldId id="345" r:id="rId9"/>
    <p:sldId id="33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0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841411"/>
            <a:ext cx="6857280" cy="179082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2701365"/>
            <a:ext cx="6857280" cy="1242131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05222"/>
            <a:ext cx="2054880" cy="397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0720" cy="3978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282096"/>
            <a:ext cx="7886880" cy="213970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3442323"/>
            <a:ext cx="7886880" cy="1124398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203247"/>
            <a:ext cx="4042080" cy="2980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203247"/>
            <a:ext cx="4043520" cy="2980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274349"/>
            <a:ext cx="7886880" cy="993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260493"/>
            <a:ext cx="386928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1878318"/>
            <a:ext cx="3869280" cy="2764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260493"/>
            <a:ext cx="388656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1878318"/>
            <a:ext cx="3886560" cy="2764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0523"/>
            <a:ext cx="889488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05222"/>
            <a:ext cx="8223840" cy="85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203247"/>
            <a:ext cx="8223840" cy="2980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4685532"/>
            <a:ext cx="2894400" cy="3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4685532"/>
            <a:ext cx="2894400" cy="3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4685532"/>
            <a:ext cx="2125440" cy="3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2DC825-7D20-423E-972F-6DCA434B1FBB}"/>
              </a:ext>
            </a:extLst>
          </p:cNvPr>
          <p:cNvSpPr txBox="1"/>
          <p:nvPr/>
        </p:nvSpPr>
        <p:spPr>
          <a:xfrm>
            <a:off x="2209800" y="209550"/>
            <a:ext cx="6324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Smart Agriculture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 fertilizer and Bio pesticide Production Technology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7EB225-05F2-45A6-BB67-01AAFF7178A1}"/>
              </a:ext>
            </a:extLst>
          </p:cNvPr>
          <p:cNvSpPr txBox="1"/>
          <p:nvPr/>
        </p:nvSpPr>
        <p:spPr>
          <a:xfrm>
            <a:off x="1447800" y="287655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Isolation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and Purification of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Azotobacter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Rhizobium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PSB </a:t>
            </a:r>
          </a:p>
          <a:p>
            <a:pPr>
              <a:defRPr/>
            </a:pP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      and Cyanobacteria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69CD22-7AA8-4CCC-8F9E-E55207409846}"/>
              </a:ext>
            </a:extLst>
          </p:cNvPr>
          <p:cNvSpPr txBox="1"/>
          <p:nvPr/>
        </p:nvSpPr>
        <p:spPr>
          <a:xfrm>
            <a:off x="2160103" y="105321"/>
            <a:ext cx="695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Production of biofertilizers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074EABC-B3E1-4F06-BEC4-21613DEF2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47"/>
          <a:stretch/>
        </p:blipFill>
        <p:spPr>
          <a:xfrm rot="16200000">
            <a:off x="3287590" y="-579206"/>
            <a:ext cx="4079683" cy="6876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9E8EA-063F-40FD-B16A-AC88A0CC15E5}"/>
              </a:ext>
            </a:extLst>
          </p:cNvPr>
          <p:cNvSpPr txBox="1">
            <a:spLocks/>
          </p:cNvSpPr>
          <p:nvPr/>
        </p:nvSpPr>
        <p:spPr>
          <a:xfrm>
            <a:off x="1624872" y="-39346"/>
            <a:ext cx="7366742" cy="6521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Stages in development of </a:t>
            </a:r>
            <a:r>
              <a:rPr lang="en-IN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biofertilizers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8461C9-9412-47B6-AB08-2C905054D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17"/>
          <a:stretch/>
        </p:blipFill>
        <p:spPr>
          <a:xfrm rot="16200000">
            <a:off x="3003660" y="-584312"/>
            <a:ext cx="46291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7150"/>
            <a:ext cx="709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AZOTOBACTER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19"/>
          <p:cNvSpPr/>
          <p:nvPr/>
        </p:nvSpPr>
        <p:spPr>
          <a:xfrm>
            <a:off x="3429000" y="742950"/>
            <a:ext cx="3962400" cy="3118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20"/>
          <p:cNvSpPr txBox="1"/>
          <p:nvPr/>
        </p:nvSpPr>
        <p:spPr>
          <a:xfrm>
            <a:off x="1447800" y="3867150"/>
            <a:ext cx="7241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marR="316865" indent="-635" algn="just">
              <a:spcBef>
                <a:spcPts val="100"/>
              </a:spcBef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Samples were withdrawn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a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10 –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below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surface,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collected into sterile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vials</a:t>
            </a:r>
            <a:r>
              <a:rPr lang="en-US" sz="2400" spc="-105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nd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400" spc="-5" dirty="0" err="1" smtClean="0">
                <a:latin typeface="Times New Roman" pitchFamily="18" charset="0"/>
                <a:cs typeface="Times New Roman" pitchFamily="18" charset="0"/>
              </a:rPr>
              <a:t>Azotobacter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isolated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ensen’s</a:t>
            </a:r>
            <a:r>
              <a:rPr lang="en-US" sz="24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8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524000" y="3289063"/>
            <a:ext cx="7162800" cy="17972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4316" marR="237649" indent="-476" algn="ctr">
              <a:lnSpc>
                <a:spcPct val="120800"/>
              </a:lnSpc>
              <a:spcBef>
                <a:spcPts val="75"/>
              </a:spcBef>
            </a:pPr>
            <a:r>
              <a:rPr lang="en-US" sz="2400" dirty="0">
                <a:solidFill>
                  <a:srgbClr val="FF0000"/>
                </a:solidFill>
              </a:rPr>
              <a:t>Nitrogen-free semisolid malate (</a:t>
            </a:r>
            <a:r>
              <a:rPr lang="en-US" sz="2400" dirty="0" err="1">
                <a:solidFill>
                  <a:srgbClr val="FF0000"/>
                </a:solidFill>
              </a:rPr>
              <a:t>NFb</a:t>
            </a:r>
            <a:r>
              <a:rPr lang="en-US" sz="2400" dirty="0">
                <a:solidFill>
                  <a:srgbClr val="FF0000"/>
                </a:solidFill>
              </a:rPr>
              <a:t>) enrichment medium</a:t>
            </a:r>
            <a:r>
              <a:rPr lang="en-US" sz="2400" dirty="0"/>
              <a:t>, and </a:t>
            </a:r>
            <a:r>
              <a:rPr lang="en-US" sz="2400" dirty="0" err="1">
                <a:solidFill>
                  <a:srgbClr val="FF0000"/>
                </a:solidFill>
              </a:rPr>
              <a:t>Rojo</a:t>
            </a:r>
            <a:r>
              <a:rPr lang="en-US" sz="2400" dirty="0">
                <a:solidFill>
                  <a:srgbClr val="FF0000"/>
                </a:solidFill>
              </a:rPr>
              <a:t> Congo (Congo red; RC), </a:t>
            </a:r>
            <a:r>
              <a:rPr lang="en-US" sz="2400" dirty="0"/>
              <a:t>an isolation medium were used for isolation of </a:t>
            </a:r>
            <a:r>
              <a:rPr lang="en-US" sz="2400" dirty="0" err="1"/>
              <a:t>Azospirillum</a:t>
            </a:r>
            <a:r>
              <a:rPr lang="en-US" sz="2400" dirty="0"/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5580" y="151969"/>
            <a:ext cx="654239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ISOLATION OF AZOSPIRILLUM</a:t>
            </a:r>
          </a:p>
        </p:txBody>
      </p:sp>
      <p:pic>
        <p:nvPicPr>
          <p:cNvPr id="1026" name="Picture 1" descr="Description: C:\Users\Anandkumar Naoem\Desktop\Biofertilizers\ppts\Azospiril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1" y="781823"/>
            <a:ext cx="2958152" cy="24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Description: C:\Users\Anandkumar Naoem\Desktop\Biofertilizers\ppts\Azospirillum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00" y="781824"/>
            <a:ext cx="3035900" cy="24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7575"/>
            <a:ext cx="36933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82101"/>
            <a:ext cx="34047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49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2375" y="30556"/>
            <a:ext cx="4822825" cy="4103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 </a:t>
            </a:r>
            <a:r>
              <a:rPr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b="1" spc="-7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RHIZOBIUM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939" y="2745838"/>
            <a:ext cx="7686261" cy="2275303"/>
          </a:xfrm>
          <a:prstGeom prst="rect">
            <a:avLst/>
          </a:prstGeom>
        </p:spPr>
        <p:txBody>
          <a:bodyPr vert="horz" wrap="square" lIns="0" tIns="56198" rIns="0" bIns="0" rtlCol="0">
            <a:spAutoFit/>
          </a:bodyPr>
          <a:lstStyle/>
          <a:p>
            <a:pPr marR="38100" algn="ctr">
              <a:spcBef>
                <a:spcPts val="443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RHIZOBIUM </a:t>
            </a:r>
            <a:r>
              <a:rPr sz="2000" b="1" spc="-26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b="1" spc="-38" dirty="0">
                <a:latin typeface="Times New Roman" pitchFamily="18" charset="0"/>
                <a:cs typeface="Times New Roman" pitchFamily="18" charset="0"/>
              </a:rPr>
              <a:t>ISOLATED </a:t>
            </a:r>
            <a:r>
              <a:rPr sz="2000" b="1" spc="6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CONGO </a:t>
            </a:r>
            <a:r>
              <a:rPr sz="2000" b="1" spc="-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sz="2000" b="1" spc="-10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MEDIUM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" marR="3810" indent="1429" algn="ctr">
              <a:spcBef>
                <a:spcPts val="480"/>
              </a:spcBef>
            </a:pPr>
            <a:r>
              <a:rPr sz="2400" spc="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i="1" spc="-23" dirty="0">
                <a:latin typeface="Times New Roman" pitchFamily="18" charset="0"/>
                <a:cs typeface="Times New Roman" pitchFamily="18" charset="0"/>
              </a:rPr>
              <a:t>Rhizobium </a:t>
            </a:r>
            <a:r>
              <a:rPr sz="2400" spc="71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400" spc="124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38" dirty="0">
                <a:latin typeface="Times New Roman" pitchFamily="18" charset="0"/>
                <a:cs typeface="Times New Roman" pitchFamily="18" charset="0"/>
              </a:rPr>
              <a:t>freshly </a:t>
            </a:r>
            <a:r>
              <a:rPr sz="2400" spc="90" dirty="0">
                <a:latin typeface="Times New Roman" pitchFamily="18" charset="0"/>
                <a:cs typeface="Times New Roman" pitchFamily="18" charset="0"/>
              </a:rPr>
              <a:t>crushed </a:t>
            </a:r>
            <a:r>
              <a:rPr sz="2400" spc="94" dirty="0">
                <a:latin typeface="Times New Roman" pitchFamily="18" charset="0"/>
                <a:cs typeface="Times New Roman" pitchFamily="18" charset="0"/>
              </a:rPr>
              <a:t>root nodule  </a:t>
            </a:r>
            <a:r>
              <a:rPr sz="2400" spc="41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sz="2400" spc="-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1" dirty="0">
                <a:latin typeface="Times New Roman" pitchFamily="18" charset="0"/>
                <a:cs typeface="Times New Roman" pitchFamily="18" charset="0"/>
              </a:rPr>
              <a:t>Gram</a:t>
            </a:r>
            <a:r>
              <a:rPr sz="2400" spc="-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6" dirty="0">
                <a:latin typeface="Times New Roman" pitchFamily="18" charset="0"/>
                <a:cs typeface="Times New Roman" pitchFamily="18" charset="0"/>
              </a:rPr>
              <a:t>stained</a:t>
            </a:r>
            <a:r>
              <a:rPr sz="2400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3" dirty="0">
                <a:latin typeface="Times New Roman" pitchFamily="18" charset="0"/>
                <a:cs typeface="Times New Roman" pitchFamily="18" charset="0"/>
              </a:rPr>
              <a:t>onto</a:t>
            </a:r>
            <a:r>
              <a:rPr sz="2400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8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3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sz="2400" spc="-4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6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9" dirty="0">
                <a:latin typeface="Times New Roman" pitchFamily="18" charset="0"/>
                <a:cs typeface="Times New Roman" pitchFamily="18" charset="0"/>
              </a:rPr>
              <a:t>examined</a:t>
            </a:r>
            <a:r>
              <a:rPr sz="2400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spc="-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100X  </a:t>
            </a:r>
            <a:r>
              <a:rPr sz="2400" spc="75" dirty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sz="2400" spc="-4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9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spc="-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6" dirty="0">
                <a:latin typeface="Times New Roman" pitchFamily="18" charset="0"/>
                <a:cs typeface="Times New Roman" pitchFamily="18" charset="0"/>
              </a:rPr>
              <a:t>oil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latin typeface="Times New Roman" pitchFamily="18" charset="0"/>
                <a:cs typeface="Times New Roman" pitchFamily="18" charset="0"/>
              </a:rPr>
              <a:t>immersion.</a:t>
            </a:r>
            <a:r>
              <a:rPr sz="2400" spc="-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1" dirty="0"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sz="2400" spc="-4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6" dirty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sz="2400" spc="-2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3" dirty="0">
                <a:latin typeface="Times New Roman" pitchFamily="18" charset="0"/>
                <a:cs typeface="Times New Roman" pitchFamily="18" charset="0"/>
              </a:rPr>
              <a:t>rods  </a:t>
            </a:r>
            <a:r>
              <a:rPr sz="2400" spc="79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64" dirty="0">
                <a:latin typeface="Times New Roman" pitchFamily="18" charset="0"/>
                <a:cs typeface="Times New Roman" pitchFamily="18" charset="0"/>
              </a:rPr>
              <a:t>chains, </a:t>
            </a:r>
            <a:r>
              <a:rPr sz="2400" spc="116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79" dirty="0">
                <a:latin typeface="Times New Roman" pitchFamily="18" charset="0"/>
                <a:cs typeface="Times New Roman" pitchFamily="18" charset="0"/>
              </a:rPr>
              <a:t>clumps </a:t>
            </a:r>
            <a:r>
              <a:rPr sz="2400" spc="127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400" spc="86" dirty="0">
                <a:latin typeface="Times New Roman" pitchFamily="18" charset="0"/>
                <a:cs typeface="Times New Roman" pitchFamily="18" charset="0"/>
              </a:rPr>
              <a:t>stained </a:t>
            </a:r>
            <a:r>
              <a:rPr sz="2400" spc="71" dirty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2400" spc="79" dirty="0">
                <a:latin typeface="Times New Roman" pitchFamily="18" charset="0"/>
                <a:cs typeface="Times New Roman" pitchFamily="18" charset="0"/>
              </a:rPr>
              <a:t>indicated </a:t>
            </a:r>
            <a:r>
              <a:rPr sz="2400" spc="34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spc="12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64" dirty="0">
                <a:latin typeface="Times New Roman" pitchFamily="18" charset="0"/>
                <a:cs typeface="Times New Roman" pitchFamily="18" charset="0"/>
              </a:rPr>
              <a:t>faint </a:t>
            </a:r>
            <a:r>
              <a:rPr sz="2400" spc="86" dirty="0">
                <a:latin typeface="Times New Roman" pitchFamily="18" charset="0"/>
                <a:cs typeface="Times New Roman" pitchFamily="18" charset="0"/>
              </a:rPr>
              <a:t>pink </a:t>
            </a:r>
            <a:r>
              <a:rPr sz="2400" spc="94" dirty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sz="2400" spc="68" dirty="0">
                <a:latin typeface="Times New Roman" pitchFamily="18" charset="0"/>
                <a:cs typeface="Times New Roman" pitchFamily="18" charset="0"/>
              </a:rPr>
              <a:t>colour </a:t>
            </a:r>
            <a:r>
              <a:rPr sz="2400" spc="1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124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98" dirty="0">
                <a:latin typeface="Times New Roman" pitchFamily="18" charset="0"/>
                <a:cs typeface="Times New Roman" pitchFamily="18" charset="0"/>
              </a:rPr>
              <a:t>rod  </a:t>
            </a:r>
            <a:r>
              <a:rPr sz="2400" spc="113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2400" spc="-5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3" dirty="0">
                <a:latin typeface="Times New Roman" pitchFamily="18" charset="0"/>
                <a:cs typeface="Times New Roman" pitchFamily="18" charset="0"/>
              </a:rPr>
              <a:t>walls.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0132" y="507365"/>
            <a:ext cx="3779268" cy="2030883"/>
          </a:xfrm>
          <a:prstGeom prst="rect">
            <a:avLst/>
          </a:prstGeom>
          <a:blipFill>
            <a:blip r:embed="rId2" cstate="print"/>
            <a:srcRect/>
            <a:stretch>
              <a:fillRect r="-4628" b="-10222"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481503"/>
      </p:ext>
    </p:extLst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177278" y="2575227"/>
            <a:ext cx="7682948" cy="25231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433" marR="34290" indent="-953" algn="ctr">
              <a:spcBef>
                <a:spcPts val="75"/>
              </a:spcBef>
            </a:pPr>
            <a:r>
              <a:rPr lang="en-IN"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Soils collected from different places and </a:t>
            </a:r>
            <a:r>
              <a:rPr lang="en-IN" sz="2000" spc="94" dirty="0">
                <a:solidFill>
                  <a:prstClr val="black"/>
                </a:solidFill>
                <a:latin typeface="Times New Roman"/>
                <a:cs typeface="Times New Roman"/>
              </a:rPr>
              <a:t>sediment</a:t>
            </a:r>
            <a:r>
              <a:rPr lang="en-IN" sz="2000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IN" sz="2000" spc="98" dirty="0" err="1">
                <a:solidFill>
                  <a:prstClr val="black"/>
                </a:solidFill>
                <a:latin typeface="Times New Roman"/>
                <a:cs typeface="Times New Roman"/>
              </a:rPr>
              <a:t>sa</a:t>
            </a:r>
            <a:r>
              <a:rPr sz="2000" spc="98" dirty="0" err="1">
                <a:solidFill>
                  <a:prstClr val="black"/>
                </a:solidFill>
                <a:latin typeface="Times New Roman"/>
                <a:cs typeface="Times New Roman"/>
              </a:rPr>
              <a:t>mples</a:t>
            </a:r>
            <a:r>
              <a:rPr lang="en-IN"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of soil is </a:t>
            </a:r>
            <a:r>
              <a:rPr sz="2000" spc="94" dirty="0">
                <a:solidFill>
                  <a:prstClr val="black"/>
                </a:solidFill>
                <a:latin typeface="Times New Roman"/>
                <a:cs typeface="Times New Roman"/>
              </a:rPr>
              <a:t>collected</a:t>
            </a:r>
            <a:r>
              <a:rPr sz="20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sz="2000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sediment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sampler</a:t>
            </a:r>
            <a:r>
              <a:rPr sz="2000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6" dirty="0">
                <a:solidFill>
                  <a:prstClr val="black"/>
                </a:solidFill>
                <a:latin typeface="Times New Roman"/>
                <a:cs typeface="Times New Roman"/>
              </a:rPr>
              <a:t>(Peterson</a:t>
            </a:r>
            <a:r>
              <a:rPr sz="2000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49" dirty="0">
                <a:solidFill>
                  <a:prstClr val="black"/>
                </a:solidFill>
                <a:latin typeface="Times New Roman"/>
                <a:cs typeface="Times New Roman"/>
              </a:rPr>
              <a:t>crab),</a:t>
            </a:r>
            <a:r>
              <a:rPr sz="20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8" dirty="0">
                <a:solidFill>
                  <a:prstClr val="black"/>
                </a:solidFill>
                <a:latin typeface="Times New Roman"/>
                <a:cs typeface="Times New Roman"/>
              </a:rPr>
              <a:t>was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sterilized  with</a:t>
            </a:r>
            <a:r>
              <a:rPr sz="2000" spc="-5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4" dirty="0">
                <a:solidFill>
                  <a:prstClr val="black"/>
                </a:solidFill>
                <a:latin typeface="Times New Roman"/>
                <a:cs typeface="Times New Roman"/>
              </a:rPr>
              <a:t>alcohol</a:t>
            </a:r>
            <a:r>
              <a:rPr sz="2000" spc="86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4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71" dirty="0">
                <a:solidFill>
                  <a:prstClr val="black"/>
                </a:solidFill>
                <a:latin typeface="Times New Roman"/>
                <a:cs typeface="Times New Roman"/>
              </a:rPr>
              <a:t>central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portion  </a:t>
            </a:r>
            <a:r>
              <a:rPr sz="2000" spc="86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9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1" dirty="0">
                <a:solidFill>
                  <a:prstClr val="black"/>
                </a:solidFill>
                <a:latin typeface="Times New Roman"/>
                <a:cs typeface="Times New Roman"/>
              </a:rPr>
              <a:t>top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6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prstClr val="black"/>
                </a:solidFill>
                <a:latin typeface="Times New Roman"/>
                <a:cs typeface="Times New Roman"/>
              </a:rPr>
              <a:t>cm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sediment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8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8" dirty="0">
                <a:solidFill>
                  <a:prstClr val="black"/>
                </a:solidFill>
                <a:latin typeface="Times New Roman"/>
                <a:cs typeface="Times New Roman"/>
              </a:rPr>
              <a:t>was</a:t>
            </a:r>
            <a:r>
              <a:rPr sz="2000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4" dirty="0">
                <a:solidFill>
                  <a:prstClr val="black"/>
                </a:solidFill>
                <a:latin typeface="Times New Roman"/>
                <a:cs typeface="Times New Roman"/>
              </a:rPr>
              <a:t>taken</a:t>
            </a:r>
            <a:r>
              <a:rPr sz="2000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out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9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1" dirty="0">
                <a:solidFill>
                  <a:prstClr val="black"/>
                </a:solidFill>
                <a:latin typeface="Times New Roman"/>
                <a:cs typeface="Times New Roman"/>
              </a:rPr>
              <a:t>help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6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lang="en-IN"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sterile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71" dirty="0">
                <a:solidFill>
                  <a:prstClr val="black"/>
                </a:solidFill>
                <a:latin typeface="Times New Roman"/>
                <a:cs typeface="Times New Roman"/>
              </a:rPr>
              <a:t>spatula.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4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8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r>
              <a:rPr sz="2000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were</a:t>
            </a:r>
            <a:r>
              <a:rPr sz="2000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6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transferred</a:t>
            </a:r>
            <a:r>
              <a:rPr sz="20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sterile  </a:t>
            </a:r>
            <a:r>
              <a:rPr sz="2000" spc="101" dirty="0">
                <a:solidFill>
                  <a:prstClr val="black"/>
                </a:solidFill>
                <a:latin typeface="Times New Roman"/>
                <a:cs typeface="Times New Roman"/>
              </a:rPr>
              <a:t>polythene </a:t>
            </a:r>
            <a:r>
              <a:rPr sz="2000" spc="64" dirty="0">
                <a:solidFill>
                  <a:prstClr val="black"/>
                </a:solidFill>
                <a:latin typeface="Times New Roman"/>
                <a:cs typeface="Times New Roman"/>
              </a:rPr>
              <a:t>bag 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-2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prstClr val="black"/>
                </a:solidFill>
                <a:latin typeface="Times New Roman"/>
                <a:cs typeface="Times New Roman"/>
              </a:rPr>
              <a:t>transported</a:t>
            </a:r>
            <a:r>
              <a:rPr lang="en-US" sz="2000" spc="7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628" marR="59531" indent="1429" algn="ctr">
              <a:spcBef>
                <a:spcPts val="375"/>
              </a:spcBef>
            </a:pP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serially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4" dirty="0">
                <a:solidFill>
                  <a:prstClr val="black"/>
                </a:solidFill>
                <a:latin typeface="Times New Roman"/>
                <a:cs typeface="Times New Roman"/>
              </a:rPr>
              <a:t>diluted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8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were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6" dirty="0">
                <a:solidFill>
                  <a:prstClr val="black"/>
                </a:solidFill>
                <a:latin typeface="Times New Roman"/>
                <a:cs typeface="Times New Roman"/>
              </a:rPr>
              <a:t>plated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35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49" dirty="0">
                <a:solidFill>
                  <a:srgbClr val="FF0000"/>
                </a:solidFill>
                <a:latin typeface="Times New Roman"/>
                <a:cs typeface="Times New Roman"/>
              </a:rPr>
              <a:t>Pikovskaya’s</a:t>
            </a:r>
            <a:r>
              <a:rPr sz="2000" spc="-5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4" dirty="0">
                <a:solidFill>
                  <a:srgbClr val="FF0000"/>
                </a:solidFill>
                <a:latin typeface="Times New Roman"/>
                <a:cs typeface="Times New Roman"/>
              </a:rPr>
              <a:t>agar  </a:t>
            </a:r>
            <a:r>
              <a:rPr sz="2000" spc="101" dirty="0">
                <a:solidFill>
                  <a:srgbClr val="FF0000"/>
                </a:solidFill>
                <a:latin typeface="Times New Roman"/>
                <a:cs typeface="Times New Roman"/>
              </a:rPr>
              <a:t>media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4" dirty="0">
                <a:solidFill>
                  <a:prstClr val="black"/>
                </a:solidFill>
                <a:latin typeface="Times New Roman"/>
                <a:cs typeface="Times New Roman"/>
              </a:rPr>
              <a:t>isolate</a:t>
            </a:r>
            <a:r>
              <a:rPr sz="2000" spc="-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9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1" dirty="0">
                <a:solidFill>
                  <a:prstClr val="black"/>
                </a:solidFill>
                <a:latin typeface="Times New Roman"/>
                <a:cs typeface="Times New Roman"/>
              </a:rPr>
              <a:t>phosphate</a:t>
            </a:r>
            <a:r>
              <a:rPr sz="2000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solubilizing</a:t>
            </a:r>
            <a:r>
              <a:rPr sz="20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prstClr val="black"/>
                </a:solidFill>
                <a:latin typeface="Times New Roman"/>
                <a:cs typeface="Times New Roman"/>
              </a:rPr>
              <a:t>bacteria.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4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6" dirty="0">
                <a:solidFill>
                  <a:prstClr val="black"/>
                </a:solidFill>
                <a:latin typeface="Times New Roman"/>
                <a:cs typeface="Times New Roman"/>
              </a:rPr>
              <a:t>plates  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were</a:t>
            </a:r>
            <a:r>
              <a:rPr sz="20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incubated</a:t>
            </a:r>
            <a:r>
              <a:rPr sz="2000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64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Times New Roman"/>
                <a:cs typeface="Times New Roman"/>
              </a:rPr>
              <a:t>28±2</a:t>
            </a:r>
            <a:r>
              <a:rPr sz="2000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" dirty="0">
                <a:solidFill>
                  <a:prstClr val="black"/>
                </a:solidFill>
                <a:latin typeface="Times New Roman"/>
                <a:cs typeface="Times New Roman"/>
              </a:rPr>
              <a:t>ºC.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78603" y="510080"/>
            <a:ext cx="3807997" cy="1823217"/>
          </a:xfrm>
          <a:prstGeom prst="rect">
            <a:avLst/>
          </a:prstGeom>
          <a:blipFill>
            <a:blip r:embed="rId2" cstate="print"/>
            <a:srcRect/>
            <a:stretch>
              <a:fillRect t="-5082" r="-5606" b="-7762"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0584" y="9943"/>
            <a:ext cx="406841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ISOLATION OF PSB</a:t>
            </a:r>
          </a:p>
        </p:txBody>
      </p:sp>
    </p:spTree>
    <p:extLst>
      <p:ext uri="{BB962C8B-B14F-4D97-AF65-F5344CB8AC3E}">
        <p14:creationId xmlns:p14="http://schemas.microsoft.com/office/powerpoint/2010/main" val="1051474083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1916"/>
            <a:ext cx="7010400" cy="4131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number of heterotrophic bacteria present on the surface of a membrane filter then was determined by placing each filter into 10 ml of sterile dilution buffer (HEPES, 1.2 g/liter; NaNO3, 1.5 g/liter; pH 7.5) and dispersing the cells by treatment for 3 min in an ultrasonic cleaning bath (model B-220; Branson). Serial dilutions of the resulting cell suspensions were prepared and plated in duplicate on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BG-12 medium supplemented with glucose (1.0 g/liter), nutrient broth 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Difco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0.8 g/liter), and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After incubation in the dark at 25°C under ambient atmosphere for 1 week, the bacterial colonies present on the plates were counted with a colony counter (American Optical).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180" y="57150"/>
            <a:ext cx="608122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ISOLATION OF CYNOBACTERIA</a:t>
            </a:r>
          </a:p>
        </p:txBody>
      </p:sp>
    </p:spTree>
    <p:extLst>
      <p:ext uri="{BB962C8B-B14F-4D97-AF65-F5344CB8AC3E}">
        <p14:creationId xmlns:p14="http://schemas.microsoft.com/office/powerpoint/2010/main" val="133639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C:\Users\khns\Desktop\GettyImages-185002046-5772f4153df78cb62ce1ad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9550"/>
            <a:ext cx="6553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978</TotalTime>
  <Words>376</Words>
  <Application>Microsoft Office PowerPoint</Application>
  <PresentationFormat>On-screen Show (16:9)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ISOLATION OF RHIZOBIUM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Sagar</dc:creator>
  <cp:lastModifiedBy>Chitti Babu</cp:lastModifiedBy>
  <cp:revision>63</cp:revision>
  <dcterms:created xsi:type="dcterms:W3CDTF">2006-08-16T00:00:00Z</dcterms:created>
  <dcterms:modified xsi:type="dcterms:W3CDTF">2021-03-14T10:34:44Z</dcterms:modified>
</cp:coreProperties>
</file>