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66" r:id="rId2"/>
    <p:sldId id="346" r:id="rId3"/>
    <p:sldId id="347" r:id="rId4"/>
    <p:sldId id="348" r:id="rId5"/>
    <p:sldId id="362" r:id="rId6"/>
    <p:sldId id="363" r:id="rId7"/>
    <p:sldId id="351" r:id="rId8"/>
    <p:sldId id="352" r:id="rId9"/>
    <p:sldId id="364" r:id="rId10"/>
    <p:sldId id="365" r:id="rId11"/>
    <p:sldId id="355" r:id="rId12"/>
    <p:sldId id="356" r:id="rId13"/>
    <p:sldId id="357" r:id="rId14"/>
    <p:sldId id="358" r:id="rId15"/>
    <p:sldId id="359" r:id="rId16"/>
    <p:sldId id="361" r:id="rId17"/>
    <p:sldId id="338" r:id="rId1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546" y="10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360" y="841411"/>
            <a:ext cx="6857280" cy="1790828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360" y="2701365"/>
            <a:ext cx="6857280" cy="1242131"/>
          </a:xfrm>
        </p:spPr>
        <p:txBody>
          <a:bodyPr/>
          <a:lstStyle>
            <a:lvl1pPr marL="0" indent="0" algn="ctr">
              <a:buNone/>
              <a:defRPr sz="2200"/>
            </a:lvl1pPr>
            <a:lvl2pPr marL="414726" indent="0" algn="ctr">
              <a:buNone/>
              <a:defRPr sz="1800"/>
            </a:lvl2pPr>
            <a:lvl3pPr marL="829452" indent="0" algn="ctr">
              <a:buNone/>
              <a:defRPr sz="1600"/>
            </a:lvl3pPr>
            <a:lvl4pPr marL="1244178" indent="0" algn="ctr">
              <a:buNone/>
              <a:defRPr sz="1500"/>
            </a:lvl4pPr>
            <a:lvl5pPr marL="1658904" indent="0" algn="ctr">
              <a:buNone/>
              <a:defRPr sz="1500"/>
            </a:lvl5pPr>
            <a:lvl6pPr marL="2073631" indent="0" algn="ctr">
              <a:buNone/>
              <a:defRPr sz="1500"/>
            </a:lvl6pPr>
            <a:lvl7pPr marL="2488357" indent="0" algn="ctr">
              <a:buNone/>
              <a:defRPr sz="1500"/>
            </a:lvl7pPr>
            <a:lvl8pPr marL="2903083" indent="0" algn="ctr">
              <a:buNone/>
              <a:defRPr sz="1500"/>
            </a:lvl8pPr>
            <a:lvl9pPr marL="3317809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5440" y="205222"/>
            <a:ext cx="2054880" cy="397805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80" y="205222"/>
            <a:ext cx="6030720" cy="397805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521" y="1282096"/>
            <a:ext cx="7886880" cy="213970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521" y="3442323"/>
            <a:ext cx="7886880" cy="1124398"/>
          </a:xfrm>
        </p:spPr>
        <p:txBody>
          <a:bodyPr/>
          <a:lstStyle>
            <a:lvl1pPr marL="0" indent="0">
              <a:buNone/>
              <a:defRPr sz="2200"/>
            </a:lvl1pPr>
            <a:lvl2pPr marL="414726" indent="0">
              <a:buNone/>
              <a:defRPr sz="1800"/>
            </a:lvl2pPr>
            <a:lvl3pPr marL="829452" indent="0">
              <a:buNone/>
              <a:defRPr sz="1600"/>
            </a:lvl3pPr>
            <a:lvl4pPr marL="1244178" indent="0">
              <a:buNone/>
              <a:defRPr sz="1500"/>
            </a:lvl4pPr>
            <a:lvl5pPr marL="1658904" indent="0">
              <a:buNone/>
              <a:defRPr sz="1500"/>
            </a:lvl5pPr>
            <a:lvl6pPr marL="2073631" indent="0">
              <a:buNone/>
              <a:defRPr sz="1500"/>
            </a:lvl6pPr>
            <a:lvl7pPr marL="2488357" indent="0">
              <a:buNone/>
              <a:defRPr sz="1500"/>
            </a:lvl7pPr>
            <a:lvl8pPr marL="2903083" indent="0">
              <a:buNone/>
              <a:defRPr sz="1500"/>
            </a:lvl8pPr>
            <a:lvl9pPr marL="3317809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80" y="1203247"/>
            <a:ext cx="4042080" cy="2980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6800" y="1203247"/>
            <a:ext cx="4043520" cy="29800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1" y="274349"/>
            <a:ext cx="7886880" cy="99370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280" y="1260493"/>
            <a:ext cx="3869280" cy="61782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280" y="1878318"/>
            <a:ext cx="3869280" cy="27640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600" y="1260493"/>
            <a:ext cx="3886560" cy="617825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600" y="1878318"/>
            <a:ext cx="3886560" cy="276401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342396"/>
            <a:ext cx="2949120" cy="1201086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00" y="740959"/>
            <a:ext cx="4628160" cy="365510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1543483"/>
            <a:ext cx="2949120" cy="285798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280" y="342396"/>
            <a:ext cx="2949120" cy="1201086"/>
          </a:xfrm>
        </p:spPr>
        <p:txBody>
          <a:bodyPr anchor="b"/>
          <a:lstStyle>
            <a:lvl1pPr>
              <a:defRPr sz="29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8000" y="740959"/>
            <a:ext cx="4628160" cy="3655104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pPr lvl="0"/>
            <a:r>
              <a:rPr lang="en-US" noProof="0"/>
              <a:t>Click icon to add picture</a:t>
            </a:r>
            <a:endParaRPr lang="en-I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280" y="1543483"/>
            <a:ext cx="2949120" cy="2857980"/>
          </a:xfrm>
        </p:spPr>
        <p:txBody>
          <a:bodyPr/>
          <a:lstStyle>
            <a:lvl1pPr marL="0" indent="0">
              <a:buNone/>
              <a:defRPr sz="1500"/>
            </a:lvl1pPr>
            <a:lvl2pPr marL="414726" indent="0">
              <a:buNone/>
              <a:defRPr sz="1300"/>
            </a:lvl2pPr>
            <a:lvl3pPr marL="829452" indent="0">
              <a:buNone/>
              <a:defRPr sz="1100"/>
            </a:lvl3pPr>
            <a:lvl4pPr marL="1244178" indent="0">
              <a:buNone/>
              <a:defRPr sz="900"/>
            </a:lvl4pPr>
            <a:lvl5pPr marL="1658904" indent="0">
              <a:buNone/>
              <a:defRPr sz="900"/>
            </a:lvl5pPr>
            <a:lvl6pPr marL="2073631" indent="0">
              <a:buNone/>
              <a:defRPr sz="900"/>
            </a:lvl6pPr>
            <a:lvl7pPr marL="2488357" indent="0">
              <a:buNone/>
              <a:defRPr sz="900"/>
            </a:lvl7pPr>
            <a:lvl8pPr marL="2903083" indent="0">
              <a:buNone/>
              <a:defRPr sz="900"/>
            </a:lvl8pPr>
            <a:lvl9pPr marL="33178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177121" y="20523"/>
            <a:ext cx="8894880" cy="51435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6480" y="205222"/>
            <a:ext cx="8223840" cy="855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0" y="1203247"/>
            <a:ext cx="8223840" cy="298003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5798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the outline text format</a:t>
            </a:r>
          </a:p>
          <a:p>
            <a:pPr lvl="1"/>
            <a:r>
              <a:rPr lang="en-GB" altLang="en-US"/>
              <a:t>Second Outline Level</a:t>
            </a:r>
          </a:p>
          <a:p>
            <a:pPr lvl="2"/>
            <a:r>
              <a:rPr lang="en-GB" altLang="en-US"/>
              <a:t>Third Outline Level</a:t>
            </a:r>
          </a:p>
          <a:p>
            <a:pPr lvl="3"/>
            <a:r>
              <a:rPr lang="en-GB" altLang="en-US"/>
              <a:t>Fourth Outline Level</a:t>
            </a:r>
          </a:p>
          <a:p>
            <a:pPr lvl="4"/>
            <a:r>
              <a:rPr lang="en-GB" altLang="en-US"/>
              <a:t>Fifth Outline Level</a:t>
            </a:r>
          </a:p>
          <a:p>
            <a:pPr lvl="4"/>
            <a:r>
              <a:rPr lang="en-GB" altLang="en-US"/>
              <a:t>Sixth Outline Level</a:t>
            </a:r>
          </a:p>
          <a:p>
            <a:pPr lvl="4"/>
            <a:r>
              <a:rPr lang="en-GB" altLang="en-US"/>
              <a:t>Seventh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127680" y="4685532"/>
            <a:ext cx="2894400" cy="3510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3/15/2021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6556321" y="4685532"/>
            <a:ext cx="2894400" cy="3510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56480" y="4685532"/>
            <a:ext cx="2125440" cy="3510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06086" algn="l"/>
                <a:tab pos="813612" algn="l"/>
                <a:tab pos="1221138" algn="l"/>
                <a:tab pos="1628664" algn="l"/>
                <a:tab pos="2036190" algn="l"/>
                <a:tab pos="2443717" algn="l"/>
                <a:tab pos="2851242" algn="l"/>
                <a:tab pos="3258769" algn="l"/>
                <a:tab pos="3666294" algn="l"/>
                <a:tab pos="4073821" algn="l"/>
                <a:tab pos="4481346" algn="l"/>
                <a:tab pos="4888873" algn="l"/>
                <a:tab pos="5296398" algn="l"/>
                <a:tab pos="5703925" algn="l"/>
                <a:tab pos="6111450" algn="l"/>
                <a:tab pos="6518977" algn="l"/>
                <a:tab pos="6926502" algn="l"/>
                <a:tab pos="7334029" algn="l"/>
                <a:tab pos="7741554" algn="l"/>
                <a:tab pos="8149081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2pPr>
      <a:lvl3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3pPr>
      <a:lvl4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4pPr>
      <a:lvl5pPr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5pPr>
      <a:lvl6pPr marL="2280994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6pPr>
      <a:lvl7pPr marL="2695720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7pPr>
      <a:lvl8pPr marL="3110446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8pPr>
      <a:lvl9pPr marL="3525172" indent="-207363" algn="ctr" defTabSz="407526" rtl="0" eaLnBrk="1" fontAlgn="base" hangingPunct="1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9pPr>
    </p:titleStyle>
    <p:bodyStyle>
      <a:lvl1pPr marL="311045" indent="-311045" algn="l" defTabSz="407526" rtl="0" eaLnBrk="1" fontAlgn="base" hangingPunct="1">
        <a:lnSpc>
          <a:spcPct val="93000"/>
        </a:lnSpc>
        <a:spcBef>
          <a:spcPts val="1293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900" kern="1200">
          <a:solidFill>
            <a:srgbClr val="000000"/>
          </a:solidFill>
          <a:latin typeface="+mn-lt"/>
          <a:ea typeface="+mn-ea"/>
          <a:cs typeface="+mn-cs"/>
        </a:defRPr>
      </a:lvl1pPr>
      <a:lvl2pPr marL="673930" indent="-259204" algn="l" defTabSz="407526" rtl="0" eaLnBrk="1" fontAlgn="base" hangingPunct="1">
        <a:lnSpc>
          <a:spcPct val="93000"/>
        </a:lnSpc>
        <a:spcBef>
          <a:spcPts val="103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2500" kern="1200">
          <a:solidFill>
            <a:srgbClr val="000000"/>
          </a:solidFill>
          <a:latin typeface="+mn-lt"/>
          <a:ea typeface="+mn-ea"/>
          <a:cs typeface="+mn-cs"/>
        </a:defRPr>
      </a:lvl2pPr>
      <a:lvl3pPr marL="1036815" indent="-207363" algn="l" defTabSz="407526" rtl="0" eaLnBrk="1" fontAlgn="base" hangingPunct="1">
        <a:lnSpc>
          <a:spcPct val="93000"/>
        </a:lnSpc>
        <a:spcBef>
          <a:spcPts val="77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•"/>
        <a:defRPr sz="2200" kern="1200">
          <a:solidFill>
            <a:srgbClr val="000000"/>
          </a:solidFill>
          <a:latin typeface="+mn-lt"/>
          <a:ea typeface="+mn-ea"/>
          <a:cs typeface="+mn-cs"/>
        </a:defRPr>
      </a:lvl3pPr>
      <a:lvl4pPr marL="1451541" indent="-207363" algn="l" defTabSz="407526" rtl="0" eaLnBrk="1" fontAlgn="base" hangingPunct="1">
        <a:lnSpc>
          <a:spcPct val="93000"/>
        </a:lnSpc>
        <a:spcBef>
          <a:spcPts val="522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–"/>
        <a:defRPr sz="1800" kern="1200">
          <a:solidFill>
            <a:srgbClr val="000000"/>
          </a:solidFill>
          <a:latin typeface="+mn-lt"/>
          <a:ea typeface="+mn-ea"/>
          <a:cs typeface="+mn-cs"/>
        </a:defRPr>
      </a:lvl4pPr>
      <a:lvl5pPr marL="1866268" indent="-207363" algn="l" defTabSz="407526" rtl="0" eaLnBrk="1" fontAlgn="base" hangingPunct="1">
        <a:lnSpc>
          <a:spcPct val="93000"/>
        </a:lnSpc>
        <a:spcBef>
          <a:spcPts val="261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buChar char="»"/>
        <a:defRPr sz="1800" kern="1200">
          <a:solidFill>
            <a:srgbClr val="000000"/>
          </a:solidFill>
          <a:latin typeface="+mn-lt"/>
          <a:ea typeface="+mn-ea"/>
          <a:cs typeface="+mn-cs"/>
        </a:defRPr>
      </a:lvl5pPr>
      <a:lvl6pPr marL="2280994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695720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110446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525172" indent="-207363" algn="l" defTabSz="829452" rtl="0" eaLnBrk="1" latinLnBrk="0" hangingPunct="1">
        <a:lnSpc>
          <a:spcPct val="90000"/>
        </a:lnSpc>
        <a:spcBef>
          <a:spcPts val="454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82DC825-7D20-423E-972F-6DCA434B1FBB}"/>
              </a:ext>
            </a:extLst>
          </p:cNvPr>
          <p:cNvSpPr txBox="1"/>
          <p:nvPr/>
        </p:nvSpPr>
        <p:spPr>
          <a:xfrm>
            <a:off x="2209800" y="209550"/>
            <a:ext cx="632460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Center for Smart Agriculture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 fertilizer and Bio pesticide Production Technology</a:t>
            </a:r>
          </a:p>
          <a:p>
            <a:pPr algn="ctr"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7EB225-05F2-45A6-BB67-01AAFF7178A1}"/>
              </a:ext>
            </a:extLst>
          </p:cNvPr>
          <p:cNvSpPr txBox="1"/>
          <p:nvPr/>
        </p:nvSpPr>
        <p:spPr>
          <a:xfrm>
            <a:off x="1447800" y="2876550"/>
            <a:ext cx="7239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Module  </a:t>
            </a:r>
          </a:p>
          <a:p>
            <a:pPr>
              <a:defRPr/>
            </a:pPr>
            <a:r>
              <a:rPr lang="en-US" sz="28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Session  9: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Mass multiplication and inoculum 	         production of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Biofertilizers</a:t>
            </a:r>
            <a:r>
              <a:rPr lang="en-IN" sz="28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07570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4596"/>
            <a:ext cx="6705600" cy="501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70133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1200" y="285752"/>
            <a:ext cx="65532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Biofertilizer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efficiency depends on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Near neutral reaction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Moisture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Carbon content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Other essential nutrients essential for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sustinance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and growth</a:t>
            </a:r>
          </a:p>
          <a:p>
            <a:pPr algn="just">
              <a:lnSpc>
                <a:spcPct val="150000"/>
              </a:lnSpc>
            </a:pPr>
            <a:r>
              <a:rPr lang="en-IN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Azotobacter</a:t>
            </a:r>
            <a:r>
              <a:rPr lang="en-IN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sp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poor competitor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for nutrients in soil.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Sensitive to acidic pH, high salts, temperature &gt; 35</a:t>
            </a:r>
            <a:r>
              <a:rPr lang="en-IN" sz="2000" baseline="300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C.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Fixes 30 kg of N/ha- where organic carbon 1000 kg</a:t>
            </a:r>
          </a:p>
        </p:txBody>
      </p:sp>
    </p:spTree>
    <p:extLst>
      <p:ext uri="{BB962C8B-B14F-4D97-AF65-F5344CB8AC3E}">
        <p14:creationId xmlns:p14="http://schemas.microsoft.com/office/powerpoint/2010/main" val="14097341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342900"/>
            <a:ext cx="6781800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How to increase bio fertilizers efficiency?</a:t>
            </a:r>
          </a:p>
          <a:p>
            <a:pPr>
              <a:lnSpc>
                <a:spcPct val="150000"/>
              </a:lnSpc>
            </a:pP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Seed treatment - </a:t>
            </a:r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Rhizobium + 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PSB (1:1)</a:t>
            </a:r>
          </a:p>
          <a:p>
            <a:pPr>
              <a:lnSpc>
                <a:spcPct val="150000"/>
              </a:lnSpc>
            </a:pPr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Rhizobium </a:t>
            </a:r>
            <a:r>
              <a:rPr lang="en-IN" sz="2000" b="1" dirty="0" err="1"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200g +200g 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PSB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+400ml water.</a:t>
            </a:r>
            <a:r>
              <a:rPr lang="en-US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IN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 acidic and alkaline soils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1kg of slacked lime 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or 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gypsum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powder respectively - coat - wet </a:t>
            </a:r>
            <a:r>
              <a:rPr lang="en-IN" sz="2000" dirty="0" err="1">
                <a:latin typeface="Times New Roman" pitchFamily="18" charset="0"/>
                <a:cs typeface="Times New Roman" pitchFamily="18" charset="0"/>
              </a:rPr>
              <a:t>biofertilizer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 treated seeds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Low pH soils (4.78-5.56) -Lime amelioration - @ 500kg/ha + 10 tons FYM/ ha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Alkali soils deficient in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sulphur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addition of gypsum with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biofertilizers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sulphur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- source) increased yield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8170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67656"/>
            <a:ext cx="66294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What type of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biofertilizers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to apply?</a:t>
            </a:r>
            <a:endParaRPr lang="en-I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For all </a:t>
            </a:r>
            <a:r>
              <a:rPr lang="en-IN" sz="2000" b="1" dirty="0" err="1">
                <a:latin typeface="Times New Roman" pitchFamily="18" charset="0"/>
                <a:cs typeface="Times New Roman" pitchFamily="18" charset="0"/>
              </a:rPr>
              <a:t>nonlegume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 crops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Wheat, rice, maize, </a:t>
            </a:r>
            <a:r>
              <a:rPr lang="en-IN" sz="2000" dirty="0" err="1">
                <a:latin typeface="Times New Roman" pitchFamily="18" charset="0"/>
                <a:cs typeface="Times New Roman" pitchFamily="18" charset="0"/>
              </a:rPr>
              <a:t>bajra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, oats, barley, mustard, sesame, </a:t>
            </a:r>
            <a:r>
              <a:rPr lang="en-IN" sz="2000" dirty="0" err="1">
                <a:latin typeface="Times New Roman" pitchFamily="18" charset="0"/>
                <a:cs typeface="Times New Roman" pitchFamily="18" charset="0"/>
              </a:rPr>
              <a:t>niger</a:t>
            </a: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, onion, potato, sugarcane, cotton, vegetables, fodder crops. Plantation crops (banana, citrus, pomegranate, coconut, coffee, tea, rubber, mulberry)</a:t>
            </a:r>
          </a:p>
          <a:p>
            <a:pPr algn="just"/>
            <a:endParaRPr lang="en-IN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In light textured soils- sandy loam, loam or sandy type low moisture holding capacity </a:t>
            </a:r>
          </a:p>
          <a:p>
            <a:pPr algn="just"/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IN" sz="2000" b="1" i="1" dirty="0" err="1">
                <a:latin typeface="Times New Roman" pitchFamily="18" charset="0"/>
                <a:cs typeface="Times New Roman" pitchFamily="18" charset="0"/>
              </a:rPr>
              <a:t>Azotobacter</a:t>
            </a:r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PSB</a:t>
            </a:r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1:1)</a:t>
            </a:r>
          </a:p>
          <a:p>
            <a:pPr algn="just">
              <a:buFont typeface="Wingdings" pitchFamily="2" charset="2"/>
              <a:buChar char="Ø"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In heavy textured soils – clay loam or clay type submerged or waterlogged soils</a:t>
            </a:r>
          </a:p>
          <a:p>
            <a:pPr algn="just"/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IN" sz="2000" b="1" i="1" dirty="0" err="1">
                <a:latin typeface="Times New Roman" pitchFamily="18" charset="0"/>
                <a:cs typeface="Times New Roman" pitchFamily="18" charset="0"/>
              </a:rPr>
              <a:t>Azospirilium</a:t>
            </a:r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+ PSB (1:1)</a:t>
            </a:r>
            <a:endParaRPr lang="en-IN" sz="2000" b="1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Ø"/>
            </a:pPr>
            <a:r>
              <a:rPr lang="en-IN" sz="2000" dirty="0">
                <a:latin typeface="Times New Roman" pitchFamily="18" charset="0"/>
                <a:cs typeface="Times New Roman" pitchFamily="18" charset="0"/>
              </a:rPr>
              <a:t>In medium loam with moderate moisture holding capacity, pH more acidic      </a:t>
            </a:r>
          </a:p>
          <a:p>
            <a:pPr algn="just"/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IN" sz="2000" b="1" i="1" dirty="0" err="1">
                <a:latin typeface="Times New Roman" pitchFamily="18" charset="0"/>
                <a:cs typeface="Times New Roman" pitchFamily="18" charset="0"/>
              </a:rPr>
              <a:t>Azotobacter</a:t>
            </a:r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IN" sz="2000" b="1" i="1" dirty="0" err="1">
                <a:latin typeface="Times New Roman" pitchFamily="18" charset="0"/>
                <a:cs typeface="Times New Roman" pitchFamily="18" charset="0"/>
              </a:rPr>
              <a:t>Azospirillum</a:t>
            </a:r>
            <a:r>
              <a:rPr lang="en-IN" sz="2000" b="1" i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IN" sz="2000" b="1" dirty="0">
                <a:latin typeface="Times New Roman" pitchFamily="18" charset="0"/>
                <a:cs typeface="Times New Roman" pitchFamily="18" charset="0"/>
              </a:rPr>
              <a:t>PSB (1:1:2)</a:t>
            </a:r>
          </a:p>
        </p:txBody>
      </p:sp>
    </p:spTree>
    <p:extLst>
      <p:ext uri="{BB962C8B-B14F-4D97-AF65-F5344CB8AC3E}">
        <p14:creationId xmlns:p14="http://schemas.microsoft.com/office/powerpoint/2010/main" val="35212993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06825835"/>
              </p:ext>
            </p:extLst>
          </p:nvPr>
        </p:nvGraphicFramePr>
        <p:xfrm>
          <a:off x="1996966" y="104449"/>
          <a:ext cx="6629400" cy="4952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40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55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642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CROP</a:t>
                      </a: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DOSE</a:t>
                      </a: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863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800" b="1" dirty="0">
                          <a:latin typeface="Times New Roman" pitchFamily="18" charset="0"/>
                          <a:cs typeface="Times New Roman" pitchFamily="18" charset="0"/>
                        </a:rPr>
                        <a:t>Pulse crops 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like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moong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urad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arhar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, cowpea, lentil, pea,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bengal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gram, all beans, ground nut, soybean,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leucern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berseem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and other legume crops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800" i="1" dirty="0" err="1">
                          <a:latin typeface="Times New Roman" pitchFamily="18" charset="0"/>
                          <a:cs typeface="Times New Roman" pitchFamily="18" charset="0"/>
                        </a:rPr>
                        <a:t>Rhizobium</a:t>
                      </a:r>
                      <a:r>
                        <a:rPr lang="en-IN" sz="1800" i="1" dirty="0">
                          <a:latin typeface="Times New Roman" pitchFamily="18" charset="0"/>
                          <a:cs typeface="Times New Roman" pitchFamily="18" charset="0"/>
                        </a:rPr>
                        <a:t> 200 </a:t>
                      </a:r>
                      <a:r>
                        <a:rPr lang="en-IN" sz="1800" i="1" dirty="0" err="1">
                          <a:latin typeface="Times New Roman" pitchFamily="18" charset="0"/>
                          <a:cs typeface="Times New Roman" pitchFamily="18" charset="0"/>
                        </a:rPr>
                        <a:t>gms</a:t>
                      </a:r>
                      <a:r>
                        <a:rPr lang="en-IN" sz="1800" i="1" dirty="0">
                          <a:latin typeface="Times New Roman" pitchFamily="18" charset="0"/>
                          <a:cs typeface="Times New Roman" pitchFamily="18" charset="0"/>
                        </a:rPr>
                        <a:t> +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800" i="1" dirty="0">
                          <a:latin typeface="Times New Roman" pitchFamily="18" charset="0"/>
                          <a:cs typeface="Times New Roman" pitchFamily="18" charset="0"/>
                        </a:rPr>
                        <a:t>PSB 200 </a:t>
                      </a:r>
                      <a:r>
                        <a:rPr lang="en-IN" sz="1800" i="1" dirty="0" err="1">
                          <a:latin typeface="Times New Roman" pitchFamily="18" charset="0"/>
                          <a:cs typeface="Times New Roman" pitchFamily="18" charset="0"/>
                        </a:rPr>
                        <a:t>gms</a:t>
                      </a:r>
                      <a:r>
                        <a:rPr lang="en-IN" sz="1800" i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10 kg seed -</a:t>
                      </a:r>
                      <a:r>
                        <a:rPr lang="en-IN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eed treatment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79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800" b="1" dirty="0">
                          <a:latin typeface="Times New Roman" pitchFamily="18" charset="0"/>
                          <a:cs typeface="Times New Roman" pitchFamily="18" charset="0"/>
                        </a:rPr>
                        <a:t>All non legume 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crops like wheat,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seed sown upland paddy, barley,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maize, cotton, sorghum,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bhindi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mustard, sunflower, </a:t>
                      </a:r>
                      <a:r>
                        <a:rPr lang="en-IN" sz="1800" dirty="0" err="1">
                          <a:latin typeface="Times New Roman" pitchFamily="18" charset="0"/>
                          <a:cs typeface="Times New Roman" pitchFamily="18" charset="0"/>
                        </a:rPr>
                        <a:t>niger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 etc. and other non legume crops taken by direct seed sowing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800" i="1" dirty="0" err="1">
                          <a:latin typeface="Times New Roman" pitchFamily="18" charset="0"/>
                          <a:cs typeface="Times New Roman" pitchFamily="18" charset="0"/>
                        </a:rPr>
                        <a:t>Azotobacter</a:t>
                      </a:r>
                      <a:r>
                        <a:rPr lang="en-IN" sz="1800" i="1" dirty="0">
                          <a:latin typeface="Times New Roman" pitchFamily="18" charset="0"/>
                          <a:cs typeface="Times New Roman" pitchFamily="18" charset="0"/>
                        </a:rPr>
                        <a:t> 200 </a:t>
                      </a:r>
                      <a:r>
                        <a:rPr lang="en-IN" sz="1800" i="1" dirty="0" err="1">
                          <a:latin typeface="Times New Roman" pitchFamily="18" charset="0"/>
                          <a:cs typeface="Times New Roman" pitchFamily="18" charset="0"/>
                        </a:rPr>
                        <a:t>gms</a:t>
                      </a:r>
                      <a:endParaRPr lang="en-IN" sz="1800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IN" sz="1800" i="1" dirty="0">
                          <a:latin typeface="Times New Roman" pitchFamily="18" charset="0"/>
                          <a:cs typeface="Times New Roman" pitchFamily="18" charset="0"/>
                        </a:rPr>
                        <a:t>+ PSB 200 </a:t>
                      </a:r>
                      <a:r>
                        <a:rPr lang="en-IN" sz="1800" i="1" dirty="0" err="1">
                          <a:latin typeface="Times New Roman" pitchFamily="18" charset="0"/>
                          <a:cs typeface="Times New Roman" pitchFamily="18" charset="0"/>
                        </a:rPr>
                        <a:t>gms</a:t>
                      </a:r>
                      <a:r>
                        <a:rPr lang="en-IN" sz="1800" i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10 kg seed -</a:t>
                      </a:r>
                      <a:r>
                        <a:rPr lang="en-IN" sz="1800" baseline="0" dirty="0">
                          <a:latin typeface="Times New Roman" pitchFamily="18" charset="0"/>
                          <a:cs typeface="Times New Roman" pitchFamily="18" charset="0"/>
                        </a:rPr>
                        <a:t> s</a:t>
                      </a:r>
                      <a:r>
                        <a:rPr lang="en-IN" sz="1800" dirty="0">
                          <a:latin typeface="Times New Roman" pitchFamily="18" charset="0"/>
                          <a:cs typeface="Times New Roman" pitchFamily="18" charset="0"/>
                        </a:rPr>
                        <a:t>eed treatment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3699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27237227"/>
              </p:ext>
            </p:extLst>
          </p:nvPr>
        </p:nvGraphicFramePr>
        <p:xfrm>
          <a:off x="1996966" y="130066"/>
          <a:ext cx="6629400" cy="4895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305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98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4398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CROP</a:t>
                      </a: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DOSE</a:t>
                      </a: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55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Jute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i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Azospirillum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 g 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+ </a:t>
                      </a: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PSB </a:t>
                      </a:r>
                      <a:endParaRPr kumimoji="0" lang="en-IN" sz="1800" i="1" kern="1200" baseline="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 g /10 kg of seed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as seed treatment.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407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Vegetables </a:t>
                      </a: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like tomato,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brinjal</a:t>
                      </a: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chilli, cauliflower,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cabbage etc. and other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transplanted crops.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i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Azotobacter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1kg + </a:t>
                      </a: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PSB 1 kg/ one acre as seeding root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dip method.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0556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Lowland transplanted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paddy.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i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Azospirillum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2kg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+ </a:t>
                      </a: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PSB 2kg / one acre as seeding root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dip method </a:t>
                      </a: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for 8-12 hours.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5315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184274116"/>
              </p:ext>
            </p:extLst>
          </p:nvPr>
        </p:nvGraphicFramePr>
        <p:xfrm>
          <a:off x="2012732" y="62937"/>
          <a:ext cx="6705600" cy="50125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56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99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170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CROP</a:t>
                      </a: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DOSE</a:t>
                      </a: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344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Potato, ginger,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colocassia</a:t>
                      </a: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turmeric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and </a:t>
                      </a:r>
                      <a:r>
                        <a:rPr kumimoji="0" lang="en-IN" sz="180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jhum</a:t>
                      </a: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paddy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i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Azotobacter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or </a:t>
                      </a:r>
                      <a:r>
                        <a:rPr kumimoji="0" lang="en-IN" sz="1800" i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Azospirillum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4 kg + </a:t>
                      </a: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PSB 4 kg/acre mixed with 100 – 200 kg compost -  soil application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888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Standing plantation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crops like tea, coffee,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rubber, mulberry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and fruit trees.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2 - 3 kg </a:t>
                      </a:r>
                      <a:r>
                        <a:rPr kumimoji="0" lang="en-IN" sz="1800" i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Azotobacter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</a:t>
                      </a:r>
                      <a:r>
                        <a:rPr kumimoji="0" lang="en-IN" sz="1800" i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Azospirillum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+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2-3 kg PSB mixed with 200 kg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Compost for one acre and applied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as soil treatment. This treatment is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to be done 2 to 3 times a year with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 gap of 4- 6 months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74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b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Sugarcane</a:t>
                      </a: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5 kg </a:t>
                      </a:r>
                      <a:r>
                        <a:rPr kumimoji="0" lang="en-IN" sz="1800" i="1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Acetobacter</a:t>
                      </a:r>
                      <a:r>
                        <a:rPr kumimoji="0" lang="en-IN" sz="1800" i="1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mixed in sufficient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water for </a:t>
                      </a:r>
                      <a:r>
                        <a:rPr kumimoji="0" lang="en-IN" sz="1800" i="0" kern="1200" baseline="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setts</a:t>
                      </a:r>
                      <a:r>
                        <a:rPr kumimoji="0" lang="en-IN" sz="1800" i="0" kern="1200" baseline="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dipping treatment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87230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2" descr="C:\Users\khns\Desktop\GettyImages-185002046-5772f4153df78cb62ce1ad69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09550"/>
            <a:ext cx="6553200" cy="4724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0" y="400050"/>
            <a:ext cx="6324600" cy="445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Biofertilizers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Live 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microbes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–  Naturally present- less in number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 Multiplied in laboratory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How they act as fertilizers?          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 Fix- atmospheric nitrogen,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 Solubilize - phosphorus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 Decompose organic wastes </a:t>
            </a:r>
          </a:p>
          <a:p>
            <a:pPr algn="just">
              <a:lnSpc>
                <a:spcPct val="150000"/>
              </a:lnSpc>
              <a:buNone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4032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4200" y="-3572"/>
            <a:ext cx="4495800" cy="365522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Types of </a:t>
            </a:r>
            <a:r>
              <a:rPr lang="en-US" sz="2800" b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biofertilizers</a:t>
            </a:r>
            <a:endParaRPr lang="en-US" sz="2800" b="1" dirty="0"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8884701"/>
              </p:ext>
            </p:extLst>
          </p:nvPr>
        </p:nvGraphicFramePr>
        <p:xfrm>
          <a:off x="1665894" y="398435"/>
          <a:ext cx="7162800" cy="463474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46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16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094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Types of </a:t>
                      </a:r>
                      <a:r>
                        <a:rPr lang="en-US" sz="1600" dirty="0" err="1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biofertilizers</a:t>
                      </a:r>
                      <a:endParaRPr lang="en-US" sz="1600" b="0" dirty="0">
                        <a:solidFill>
                          <a:schemeClr val="accent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accent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Microorganisms</a:t>
                      </a:r>
                      <a:endParaRPr lang="en-US" sz="1600" b="0" dirty="0">
                        <a:solidFill>
                          <a:schemeClr val="accent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85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latin typeface="Times New Roman" pitchFamily="18" charset="0"/>
                          <a:cs typeface="Times New Roman" pitchFamily="18" charset="0"/>
                        </a:rPr>
                        <a:t>Nitrogen                  </a:t>
                      </a:r>
                      <a:r>
                        <a:rPr kumimoji="0" lang="en-IN" sz="1600" b="1" i="0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Symbiotic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1600" b="1" dirty="0">
                          <a:latin typeface="Times New Roman" pitchFamily="18" charset="0"/>
                          <a:cs typeface="Times New Roman" pitchFamily="18" charset="0"/>
                        </a:rPr>
                        <a:t>Fixers             </a:t>
                      </a:r>
                    </a:p>
                    <a:p>
                      <a:r>
                        <a:rPr lang="en-US" sz="1600" b="1" dirty="0">
                          <a:latin typeface="Times New Roman" pitchFamily="18" charset="0"/>
                          <a:cs typeface="Times New Roman" pitchFamily="18" charset="0"/>
                        </a:rPr>
                        <a:t>                            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Non</a:t>
                      </a:r>
                      <a:r>
                        <a:rPr lang="en-US" sz="16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symbiotic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Azolla</a:t>
                      </a:r>
                      <a:r>
                        <a:rPr kumimoji="0" lang="en-US" sz="1600" b="1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kumimoji="0" lang="en-IN" sz="1600" b="1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Rhizobium, </a:t>
                      </a:r>
                      <a:r>
                        <a:rPr kumimoji="0" lang="en-IN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Bradyrhizobium</a:t>
                      </a:r>
                      <a:endParaRPr kumimoji="0" lang="en-IN" sz="1600" b="1" i="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en-IN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Azospirillum</a:t>
                      </a:r>
                      <a:endParaRPr kumimoji="0" lang="en-IN" sz="1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en-IN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Azotobacter</a:t>
                      </a:r>
                      <a:r>
                        <a:rPr kumimoji="0" lang="en-IN" sz="1600" b="1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600" b="1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Blue Green algae, </a:t>
                      </a:r>
                      <a:r>
                        <a:rPr kumimoji="0" lang="en-US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Acetobacter</a:t>
                      </a:r>
                      <a:r>
                        <a:rPr kumimoji="0" lang="en-US" sz="1600" b="1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US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Anabena</a:t>
                      </a:r>
                      <a:endParaRPr kumimoji="0" lang="en-US" sz="1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19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Phosphate               </a:t>
                      </a:r>
                      <a:r>
                        <a:rPr kumimoji="0" lang="en-IN" sz="16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Fungi </a:t>
                      </a:r>
                      <a:endParaRPr kumimoji="0" lang="en-IN" sz="1600" b="1" i="0" kern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solubilisers</a:t>
                      </a:r>
                      <a:r>
                        <a:rPr kumimoji="0" lang="en-IN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             </a:t>
                      </a:r>
                      <a:r>
                        <a:rPr lang="en-US" sz="1600" b="1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Bacteria</a:t>
                      </a:r>
                      <a:r>
                        <a:rPr kumimoji="0" lang="en-IN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kumimoji="0" lang="en-IN" sz="16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</a:t>
                      </a:r>
                      <a:r>
                        <a:rPr kumimoji="0" lang="en-IN" sz="1600" b="1" kern="12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Actinomycetes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Penicillium</a:t>
                      </a:r>
                      <a:r>
                        <a:rPr kumimoji="0" lang="en-IN" sz="1600" b="1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sp, </a:t>
                      </a:r>
                      <a:r>
                        <a:rPr kumimoji="0" lang="en-IN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Aspergillus</a:t>
                      </a:r>
                      <a:r>
                        <a:rPr kumimoji="0" lang="en-IN" sz="1600" b="1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awamori</a:t>
                      </a:r>
                      <a:endParaRPr kumimoji="0" lang="en-IN" sz="1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Bacillus </a:t>
                      </a:r>
                      <a:r>
                        <a:rPr kumimoji="0" lang="en-IN" sz="1600" b="1" i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megaterium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 , B. </a:t>
                      </a:r>
                      <a:r>
                        <a:rPr kumimoji="0" lang="en-IN" sz="1600" b="1" i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subtilis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, B. </a:t>
                      </a:r>
                      <a:r>
                        <a:rPr kumimoji="0" lang="en-IN" sz="1600" b="1" i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Polymixa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, Pseudomonas </a:t>
                      </a:r>
                      <a:r>
                        <a:rPr kumimoji="0" lang="en-IN" sz="1600" b="1" i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striata</a:t>
                      </a:r>
                      <a:endParaRPr lang="en-US" sz="1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198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Phosphate               </a:t>
                      </a:r>
                      <a:r>
                        <a:rPr kumimoji="0" lang="en-IN" sz="16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Symbiotic-</a:t>
                      </a:r>
                      <a:r>
                        <a:rPr kumimoji="0" lang="en-IN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mobilisers  </a:t>
                      </a:r>
                      <a:r>
                        <a:rPr kumimoji="0" lang="en-IN" sz="1600" b="1" kern="1200" dirty="0">
                          <a:solidFill>
                            <a:srgbClr val="99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</a:t>
                      </a:r>
                      <a:r>
                        <a:rPr kumimoji="0" lang="en-IN" sz="1600" b="1" kern="1200" dirty="0" err="1">
                          <a:solidFill>
                            <a:srgbClr val="99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Arbuscular</a:t>
                      </a:r>
                      <a:r>
                        <a:rPr kumimoji="0" lang="en-IN" sz="1600" b="1" kern="1200" dirty="0">
                          <a:solidFill>
                            <a:srgbClr val="99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kern="1200" dirty="0">
                          <a:solidFill>
                            <a:srgbClr val="99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</a:t>
                      </a:r>
                      <a:r>
                        <a:rPr kumimoji="0" lang="en-IN" sz="1600" b="1" kern="1200" dirty="0" err="1">
                          <a:solidFill>
                            <a:srgbClr val="99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mycorrhiza</a:t>
                      </a:r>
                      <a:r>
                        <a:rPr kumimoji="0" lang="en-IN" sz="1600" b="1" kern="1200" dirty="0">
                          <a:solidFill>
                            <a:srgbClr val="99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(AM</a:t>
                      </a:r>
                      <a:r>
                        <a:rPr kumimoji="0" lang="en-IN" sz="1600" b="1" i="0" kern="1200" dirty="0">
                          <a:solidFill>
                            <a:srgbClr val="990099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16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IN" sz="1600" b="1" i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Glomus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b="1" i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sp.,Gigospora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b="1" i="0" kern="1200" dirty="0" err="1">
                          <a:latin typeface="Times New Roman" pitchFamily="18" charset="0"/>
                          <a:cs typeface="Times New Roman" pitchFamily="18" charset="0"/>
                        </a:rPr>
                        <a:t>sp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., </a:t>
                      </a:r>
                      <a:r>
                        <a:rPr kumimoji="0" lang="en-IN" sz="1600" b="1" i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Acaulospora</a:t>
                      </a:r>
                      <a:r>
                        <a:rPr kumimoji="0" lang="en-IN" sz="1600" b="1" i="1" kern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b="1" i="0" kern="1200" dirty="0">
                          <a:latin typeface="Times New Roman" pitchFamily="18" charset="0"/>
                          <a:cs typeface="Times New Roman" pitchFamily="18" charset="0"/>
                        </a:rPr>
                        <a:t>sp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., </a:t>
                      </a:r>
                      <a:r>
                        <a:rPr kumimoji="0" lang="en-IN" sz="1600" b="1" i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Scutellospora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b="1" i="0" kern="1200" dirty="0">
                          <a:latin typeface="Times New Roman" pitchFamily="18" charset="0"/>
                          <a:cs typeface="Times New Roman" pitchFamily="18" charset="0"/>
                        </a:rPr>
                        <a:t>sp, </a:t>
                      </a:r>
                      <a:r>
                        <a:rPr kumimoji="0" lang="en-IN" sz="1600" b="1" i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Sclerocystis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b="1" i="0" kern="1200" dirty="0">
                          <a:latin typeface="Times New Roman" pitchFamily="18" charset="0"/>
                          <a:cs typeface="Times New Roman" pitchFamily="18" charset="0"/>
                        </a:rPr>
                        <a:t>sp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0943">
                <a:tc>
                  <a:txBody>
                    <a:bodyPr/>
                    <a:lstStyle/>
                    <a:p>
                      <a:r>
                        <a:rPr kumimoji="0" lang="en-IN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Potassium </a:t>
                      </a:r>
                      <a:r>
                        <a:rPr kumimoji="0" lang="en-IN" sz="1600" b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solubilizers</a:t>
                      </a:r>
                      <a:r>
                        <a:rPr kumimoji="0" lang="en-IN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Bacillus </a:t>
                      </a:r>
                      <a:r>
                        <a:rPr kumimoji="0" lang="en-IN" sz="1600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mucilaginosus</a:t>
                      </a:r>
                      <a:r>
                        <a:rPr kumimoji="0" lang="en-IN" sz="1600" b="1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, </a:t>
                      </a:r>
                      <a:r>
                        <a:rPr kumimoji="0" lang="en-IN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Fraturia</a:t>
                      </a:r>
                      <a:r>
                        <a:rPr kumimoji="0" lang="en-IN" sz="1600" b="1" i="1" kern="1200" dirty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b="1" i="1" kern="1200" dirty="0" err="1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aurantia</a:t>
                      </a:r>
                      <a:endParaRPr kumimoji="0" lang="en-US" sz="1600" b="1" i="1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0943">
                <a:tc>
                  <a:txBody>
                    <a:bodyPr/>
                    <a:lstStyle/>
                    <a:p>
                      <a:r>
                        <a:rPr kumimoji="0" lang="en-IN" sz="1600" b="1" kern="1200" dirty="0">
                          <a:latin typeface="Times New Roman" pitchFamily="18" charset="0"/>
                          <a:cs typeface="Times New Roman" pitchFamily="18" charset="0"/>
                        </a:rPr>
                        <a:t>Silicate and zinc </a:t>
                      </a:r>
                      <a:r>
                        <a:rPr kumimoji="0" lang="en-IN" sz="1600" b="1" kern="1200" dirty="0" err="1">
                          <a:latin typeface="Times New Roman" pitchFamily="18" charset="0"/>
                          <a:cs typeface="Times New Roman" pitchFamily="18" charset="0"/>
                        </a:rPr>
                        <a:t>solubilizers</a:t>
                      </a:r>
                      <a:endParaRPr lang="en-US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Bacillus </a:t>
                      </a:r>
                      <a:r>
                        <a:rPr kumimoji="0" lang="en-IN" sz="1600" b="1" i="0" kern="1200" dirty="0">
                          <a:latin typeface="Times New Roman" pitchFamily="18" charset="0"/>
                          <a:cs typeface="Times New Roman" pitchFamily="18" charset="0"/>
                        </a:rPr>
                        <a:t>sp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  <a:r>
                        <a:rPr kumimoji="0" lang="en-IN" sz="1600" b="1" i="1" kern="12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 Pseudomonas </a:t>
                      </a:r>
                      <a:r>
                        <a:rPr kumimoji="0" lang="en-IN" sz="1600" b="1" i="0" kern="1200" dirty="0">
                          <a:latin typeface="Times New Roman" pitchFamily="18" charset="0"/>
                          <a:cs typeface="Times New Roman" pitchFamily="18" charset="0"/>
                        </a:rPr>
                        <a:t>sp</a:t>
                      </a:r>
                      <a:r>
                        <a:rPr kumimoji="0" lang="en-IN" sz="1600" b="1" i="1" kern="12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16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943">
                <a:tc>
                  <a:txBody>
                    <a:bodyPr/>
                    <a:lstStyle/>
                    <a:p>
                      <a:r>
                        <a:rPr kumimoji="0" lang="en-IN" sz="1600" b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PGPR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1" i="1" kern="120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Pseudomonas </a:t>
                      </a:r>
                      <a:r>
                        <a:rPr kumimoji="0" lang="en-IN" sz="1600" b="1" i="1" kern="1200" dirty="0" err="1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fluorescens</a:t>
                      </a:r>
                      <a:endParaRPr lang="en-US" sz="1600" b="1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75390">
                <a:tc>
                  <a:txBody>
                    <a:bodyPr/>
                    <a:lstStyle/>
                    <a:p>
                      <a:r>
                        <a:rPr kumimoji="0" lang="en-IN" sz="1600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Compost making microorganisms</a:t>
                      </a:r>
                      <a:endParaRPr lang="en-US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IN" sz="1600" b="1" kern="12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Cellulotytic</a:t>
                      </a:r>
                      <a:r>
                        <a:rPr kumimoji="0" lang="en-IN" sz="1600" b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en-IN" sz="1600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(</a:t>
                      </a:r>
                      <a:r>
                        <a:rPr kumimoji="0" lang="en-IN" sz="1600" i="1" kern="12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Aspergillus</a:t>
                      </a:r>
                      <a:r>
                        <a:rPr kumimoji="0" lang="en-IN" sz="1600" i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IN" sz="1600" i="1" kern="12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Penicillium</a:t>
                      </a:r>
                      <a:r>
                        <a:rPr kumimoji="0" lang="en-IN" sz="1600" i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en-IN" sz="1600" i="1" kern="12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Trichoderma</a:t>
                      </a:r>
                      <a:r>
                        <a:rPr kumimoji="0" lang="en-IN" sz="1600" i="1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</a:t>
                      </a:r>
                      <a:r>
                        <a:rPr kumimoji="0" lang="en-IN" sz="1600" kern="1200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and   </a:t>
                      </a:r>
                      <a:r>
                        <a:rPr kumimoji="0" lang="en-IN" sz="1600" b="1" kern="1200" baseline="0" dirty="0" err="1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lignolytic</a:t>
                      </a:r>
                      <a:endParaRPr lang="en-US" sz="1600" b="0" i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53779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05000" y="228600"/>
            <a:ext cx="6781800" cy="4743450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Advantages of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biofertilizers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ess expensive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eco friendly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Component of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INM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- Supplement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25-30% chemical fertilizers (N,P)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Helps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solubilizion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of minerals - increases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 C/N ratio - soil texture, structure 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Activate the soil biologically - increases the beneficial microorganisms - in turn increasing natural fertility of soils.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Provides tolerance to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biotic (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soil borne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abiotic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stresses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Provides growth promotion-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harmones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enzymes</a:t>
            </a:r>
          </a:p>
          <a:p>
            <a:pPr lvl="0" algn="just">
              <a:lnSpc>
                <a:spcPct val="150000"/>
              </a:lnSpc>
              <a:buFont typeface="Wingdings" pitchFamily="2" charset="2"/>
              <a:buChar char="Ø"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4081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362200" y="285750"/>
            <a:ext cx="58674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Major types of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biofertilizers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1.Carrier based </a:t>
            </a:r>
            <a:r>
              <a:rPr lang="en-US" sz="1600" b="1" dirty="0" err="1">
                <a:latin typeface="Times New Roman" pitchFamily="18" charset="0"/>
                <a:cs typeface="Times New Roman" pitchFamily="18" charset="0"/>
              </a:rPr>
              <a:t>biofertilizers</a:t>
            </a: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		Carrier material -- peat, lignite, charcoal etc.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Advantages: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Cheaper, cost effective  than liquid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biofertilizers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Easier to produce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Investment cost is low than  liquid formulations.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Times New Roman" pitchFamily="18" charset="0"/>
                <a:cs typeface="Times New Roman" pitchFamily="18" charset="0"/>
              </a:rPr>
              <a:t>Disadvantages: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Shelf life is low.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Temperature sensitive.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More chances of contamination 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Low cell count.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buFont typeface="Wingdings" pitchFamily="2" charset="2"/>
              <a:buChar char="Ø"/>
            </a:pP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Less effective.</a:t>
            </a:r>
          </a:p>
        </p:txBody>
      </p:sp>
    </p:spTree>
    <p:extLst>
      <p:ext uri="{BB962C8B-B14F-4D97-AF65-F5344CB8AC3E}">
        <p14:creationId xmlns:p14="http://schemas.microsoft.com/office/powerpoint/2010/main" val="2637618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33600" y="342900"/>
            <a:ext cx="6248400" cy="46672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Liquid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biofertilizers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No carrier material </a:t>
            </a:r>
          </a:p>
          <a:p>
            <a:pPr algn="just">
              <a:buNone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Bacterial broth  mixed with cell protectants - bottled.</a:t>
            </a:r>
          </a:p>
          <a:p>
            <a:pPr>
              <a:buNone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Advantages: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Longer shelf life  than the carrier based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biofertilizers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Easier to produce.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Temperature tolerant.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High cell count when compared to the solid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biofertilizers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Contamination free.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More effective.</a:t>
            </a:r>
          </a:p>
          <a:p>
            <a:pPr>
              <a:spcBef>
                <a:spcPts val="600"/>
              </a:spcBef>
              <a:buNone/>
            </a:pP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Disadvantages: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High cost</a:t>
            </a:r>
          </a:p>
          <a:p>
            <a:pPr>
              <a:spcBef>
                <a:spcPts val="600"/>
              </a:spcBef>
              <a:buFont typeface="Wingdings" pitchFamily="2" charset="2"/>
              <a:buChar char="Ø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Higher investment</a:t>
            </a:r>
          </a:p>
        </p:txBody>
      </p:sp>
    </p:spTree>
    <p:extLst>
      <p:ext uri="{BB962C8B-B14F-4D97-AF65-F5344CB8AC3E}">
        <p14:creationId xmlns:p14="http://schemas.microsoft.com/office/powerpoint/2010/main" val="2441473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05000" y="428000"/>
            <a:ext cx="6781800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b="1" dirty="0">
                <a:latin typeface="Times New Roman" pitchFamily="18" charset="0"/>
                <a:cs typeface="Times New Roman" pitchFamily="18" charset="0"/>
              </a:rPr>
              <a:t> BENEFITS OF LIQUID BIOFERTILIZERS 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More </a:t>
            </a:r>
            <a:r>
              <a:rPr lang="en-IN" b="1" dirty="0">
                <a:latin typeface="Times New Roman" pitchFamily="18" charset="0"/>
                <a:cs typeface="Times New Roman" pitchFamily="18" charset="0"/>
              </a:rPr>
              <a:t>shelf life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One ml of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biofertilizer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contains &gt; 10</a:t>
            </a:r>
            <a:r>
              <a:rPr lang="en-IN" baseline="30000" dirty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cells  end of expiry date.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With zero contamination.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Easy to apply for larger areas - through drip irrigation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Easy establishment in the crop root zone.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Tolerant to high soil temperatures and other stress conditions.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Ensures proper delivery of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biofertilizer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near the root zone.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Enhances crop growth and yield.</a:t>
            </a:r>
          </a:p>
          <a:p>
            <a:pPr>
              <a:lnSpc>
                <a:spcPct val="150000"/>
              </a:lnSpc>
              <a:buFont typeface="Wingdings" pitchFamily="2" charset="2"/>
              <a:buChar char="Ø"/>
            </a:pPr>
            <a:r>
              <a:rPr lang="en-IN" dirty="0">
                <a:latin typeface="Times New Roman" pitchFamily="18" charset="0"/>
                <a:cs typeface="Times New Roman" pitchFamily="18" charset="0"/>
              </a:rPr>
              <a:t>In organic farming, one of the major inputs for sustainable crop yields</a:t>
            </a:r>
          </a:p>
        </p:txBody>
      </p:sp>
    </p:spTree>
    <p:extLst>
      <p:ext uri="{BB962C8B-B14F-4D97-AF65-F5344CB8AC3E}">
        <p14:creationId xmlns:p14="http://schemas.microsoft.com/office/powerpoint/2010/main" val="359317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81200" y="57150"/>
            <a:ext cx="670560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IN" sz="3200" b="1" dirty="0">
                <a:latin typeface="Times New Roman" pitchFamily="18" charset="0"/>
                <a:cs typeface="Times New Roman" pitchFamily="18" charset="0"/>
              </a:rPr>
              <a:t>Production technology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latin typeface="Times New Roman" pitchFamily="18" charset="0"/>
                <a:cs typeface="Times New Roman" pitchFamily="18" charset="0"/>
              </a:rPr>
              <a:t>It involves 3 steps:-</a:t>
            </a:r>
          </a:p>
          <a:p>
            <a:pPr algn="just"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a) Isolation and identification - appropriate strains of targeted organisms, </a:t>
            </a:r>
            <a:r>
              <a:rPr lang="en-US" sz="2200" dirty="0">
                <a:latin typeface="Times New Roman" pitchFamily="18" charset="0"/>
                <a:cs typeface="Times New Roman" pitchFamily="18" charset="0"/>
              </a:rPr>
              <a:t>Colonization, Competition, sustain for longer time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b) Multiplication of microbial biomass.</a:t>
            </a:r>
          </a:p>
          <a:p>
            <a:pPr algn="just">
              <a:lnSpc>
                <a:spcPct val="150000"/>
              </a:lnSpc>
            </a:pPr>
            <a:r>
              <a:rPr lang="en-IN" sz="2200" dirty="0">
                <a:latin typeface="Times New Roman" pitchFamily="18" charset="0"/>
                <a:cs typeface="Times New Roman" pitchFamily="18" charset="0"/>
              </a:rPr>
              <a:t>c) Impregnation of carrier - fully grown microbial broth or immobilization of grown cells to obtain liquid formulations</a:t>
            </a:r>
          </a:p>
        </p:txBody>
      </p:sp>
    </p:spTree>
    <p:extLst>
      <p:ext uri="{BB962C8B-B14F-4D97-AF65-F5344CB8AC3E}">
        <p14:creationId xmlns:p14="http://schemas.microsoft.com/office/powerpoint/2010/main" val="7049246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5000" y="86052"/>
            <a:ext cx="6781799" cy="501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1520107"/>
      </p:ext>
    </p:extLst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Noto Sans CJK SC Regular"/>
        <a:cs typeface="Noto Sans CJK SC Regular"/>
      </a:majorFont>
      <a:minorFont>
        <a:latin typeface="Arial"/>
        <a:ea typeface="Noto Sans CJK SC Regular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0</TotalTime>
  <Words>1036</Words>
  <Application>Microsoft Office PowerPoint</Application>
  <PresentationFormat>On-screen Show (16:9)</PresentationFormat>
  <Paragraphs>156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Times New Roman</vt:lpstr>
      <vt:lpstr>Wingdings</vt:lpstr>
      <vt:lpstr>Theme5</vt:lpstr>
      <vt:lpstr>PowerPoint Presentation</vt:lpstr>
      <vt:lpstr>PowerPoint Presentation</vt:lpstr>
      <vt:lpstr>Types of biofertilizers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Sagar</dc:creator>
  <cp:lastModifiedBy>Nihal Ravindranath</cp:lastModifiedBy>
  <cp:revision>72</cp:revision>
  <dcterms:created xsi:type="dcterms:W3CDTF">2006-08-16T00:00:00Z</dcterms:created>
  <dcterms:modified xsi:type="dcterms:W3CDTF">2021-03-15T04:44:43Z</dcterms:modified>
</cp:coreProperties>
</file>