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47" r:id="rId2"/>
    <p:sldId id="331" r:id="rId3"/>
    <p:sldId id="341" r:id="rId4"/>
    <p:sldId id="346" r:id="rId5"/>
    <p:sldId id="340" r:id="rId6"/>
    <p:sldId id="333" r:id="rId7"/>
    <p:sldId id="334" r:id="rId8"/>
    <p:sldId id="335" r:id="rId9"/>
    <p:sldId id="336" r:id="rId10"/>
    <p:sldId id="338" r:id="rId11"/>
    <p:sldId id="344" r:id="rId12"/>
    <p:sldId id="329"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nkar Gaikwad" initials="DG" lastIdx="4"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56" y="-58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8C9885-973F-4B80-A5A9-6517584C9FF1}" type="datetimeFigureOut">
              <a:rPr lang="en-US" smtClean="0"/>
              <a:pPr/>
              <a:t>1/22/2021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C552A-FFEB-40C1-9E0B-0A57CC7A60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1C552A-FFEB-40C1-9E0B-0A57CC7A60D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841411"/>
            <a:ext cx="6857280" cy="1790828"/>
          </a:xfrm>
        </p:spPr>
        <p:txBody>
          <a:bodyPr anchor="b"/>
          <a:lstStyle>
            <a:lvl1pPr algn="ctr">
              <a:defRPr sz="5400"/>
            </a:lvl1pPr>
          </a:lstStyle>
          <a:p>
            <a:r>
              <a:rPr lang="en-US" smtClean="0"/>
              <a:t>Click to edit Master title style</a:t>
            </a:r>
            <a:endParaRPr lang="en-IN"/>
          </a:p>
        </p:txBody>
      </p:sp>
      <p:sp>
        <p:nvSpPr>
          <p:cNvPr id="3" name="Subtitle 2"/>
          <p:cNvSpPr>
            <a:spLocks noGrp="1"/>
          </p:cNvSpPr>
          <p:nvPr>
            <p:ph type="subTitle" idx="1"/>
          </p:nvPr>
        </p:nvSpPr>
        <p:spPr>
          <a:xfrm>
            <a:off x="1143360" y="2701365"/>
            <a:ext cx="6857280" cy="1242131"/>
          </a:xfrm>
        </p:spPr>
        <p:txBody>
          <a:bodyPr/>
          <a:lstStyle>
            <a:lvl1pPr marL="0" indent="0" algn="ctr">
              <a:buNone/>
              <a:defRPr sz="2200"/>
            </a:lvl1pPr>
            <a:lvl2pPr marL="414726" indent="0" algn="ctr">
              <a:buNone/>
              <a:defRPr sz="1800"/>
            </a:lvl2pPr>
            <a:lvl3pPr marL="829452" indent="0" algn="ctr">
              <a:buNone/>
              <a:defRPr sz="1600"/>
            </a:lvl3pPr>
            <a:lvl4pPr marL="1244178" indent="0" algn="ctr">
              <a:buNone/>
              <a:defRPr sz="1500"/>
            </a:lvl4pPr>
            <a:lvl5pPr marL="1658904" indent="0" algn="ctr">
              <a:buNone/>
              <a:defRPr sz="1500"/>
            </a:lvl5pPr>
            <a:lvl6pPr marL="2073631" indent="0" algn="ctr">
              <a:buNone/>
              <a:defRPr sz="1500"/>
            </a:lvl6pPr>
            <a:lvl7pPr marL="2488357" indent="0" algn="ctr">
              <a:buNone/>
              <a:defRPr sz="1500"/>
            </a:lvl7pPr>
            <a:lvl8pPr marL="2903083" indent="0" algn="ctr">
              <a:buNone/>
              <a:defRPr sz="1500"/>
            </a:lvl8pPr>
            <a:lvl9pPr marL="3317809" indent="0" algn="ctr">
              <a:buNone/>
              <a:defRPr sz="15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1/22/2021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1/22/2021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05222"/>
            <a:ext cx="2054880" cy="397805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6480" y="205222"/>
            <a:ext cx="6030720" cy="39780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1/22/2021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1/22/2021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282096"/>
            <a:ext cx="7886880" cy="2139704"/>
          </a:xfrm>
        </p:spPr>
        <p:txBody>
          <a:bodyPr anchor="b"/>
          <a:lstStyle>
            <a:lvl1pPr>
              <a:defRPr sz="5400"/>
            </a:lvl1pPr>
          </a:lstStyle>
          <a:p>
            <a:r>
              <a:rPr lang="en-US" smtClean="0"/>
              <a:t>Click to edit Master title style</a:t>
            </a:r>
            <a:endParaRPr lang="en-IN"/>
          </a:p>
        </p:txBody>
      </p:sp>
      <p:sp>
        <p:nvSpPr>
          <p:cNvPr id="3" name="Text Placeholder 2"/>
          <p:cNvSpPr>
            <a:spLocks noGrp="1"/>
          </p:cNvSpPr>
          <p:nvPr>
            <p:ph type="body" idx="1"/>
          </p:nvPr>
        </p:nvSpPr>
        <p:spPr>
          <a:xfrm>
            <a:off x="623521" y="3442323"/>
            <a:ext cx="7886880" cy="1124398"/>
          </a:xfrm>
        </p:spPr>
        <p:txBody>
          <a:bodyPr/>
          <a:lstStyle>
            <a:lvl1pPr marL="0" indent="0">
              <a:buNone/>
              <a:defRPr sz="2200"/>
            </a:lvl1pPr>
            <a:lvl2pPr marL="414726" indent="0">
              <a:buNone/>
              <a:defRPr sz="1800"/>
            </a:lvl2pPr>
            <a:lvl3pPr marL="829452" indent="0">
              <a:buNone/>
              <a:defRPr sz="1600"/>
            </a:lvl3pPr>
            <a:lvl4pPr marL="1244178" indent="0">
              <a:buNone/>
              <a:defRPr sz="1500"/>
            </a:lvl4pPr>
            <a:lvl5pPr marL="1658904" indent="0">
              <a:buNone/>
              <a:defRPr sz="1500"/>
            </a:lvl5pPr>
            <a:lvl6pPr marL="2073631" indent="0">
              <a:buNone/>
              <a:defRPr sz="1500"/>
            </a:lvl6pPr>
            <a:lvl7pPr marL="2488357" indent="0">
              <a:buNone/>
              <a:defRPr sz="1500"/>
            </a:lvl7pPr>
            <a:lvl8pPr marL="2903083" indent="0">
              <a:buNone/>
              <a:defRPr sz="1500"/>
            </a:lvl8pPr>
            <a:lvl9pPr marL="3317809" indent="0">
              <a:buNone/>
              <a:defRPr sz="15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1/22/2021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6480" y="1203247"/>
            <a:ext cx="4042080" cy="2980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36800" y="1203247"/>
            <a:ext cx="4043520" cy="2980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1/22/2021</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274349"/>
            <a:ext cx="7886880" cy="993704"/>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280" y="1260493"/>
            <a:ext cx="3869280" cy="617825"/>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29280" y="1878318"/>
            <a:ext cx="3869280" cy="2764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600" y="1260493"/>
            <a:ext cx="3886560" cy="617825"/>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29600" y="1878318"/>
            <a:ext cx="3886560" cy="2764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1/22/2021</a:t>
            </a:fld>
            <a:endParaRPr lang="en-US"/>
          </a:p>
        </p:txBody>
      </p:sp>
      <p:sp>
        <p:nvSpPr>
          <p:cNvPr id="8" name="Rectangle 5"/>
          <p:cNvSpPr>
            <a:spLocks noGrp="1" noChangeArrowheads="1"/>
          </p:cNvSpPr>
          <p:nvPr>
            <p:ph type="ftr" idx="11"/>
          </p:nvPr>
        </p:nvSpPr>
        <p:spPr>
          <a:ln/>
        </p:spPr>
        <p:txBody>
          <a:bodyPr/>
          <a:lstStyle>
            <a:lvl1pPr>
              <a:defRPr/>
            </a:lvl1pPr>
          </a:lstStyle>
          <a:p>
            <a:endParaRPr lang="en-US"/>
          </a:p>
        </p:txBody>
      </p:sp>
      <p:sp>
        <p:nvSpPr>
          <p:cNvPr id="9"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1/22/2021</a:t>
            </a:fld>
            <a:endParaRPr lang="en-US"/>
          </a:p>
        </p:txBody>
      </p:sp>
      <p:sp>
        <p:nvSpPr>
          <p:cNvPr id="4" name="Rectangle 5"/>
          <p:cNvSpPr>
            <a:spLocks noGrp="1" noChangeArrowheads="1"/>
          </p:cNvSpPr>
          <p:nvPr>
            <p:ph type="ftr" idx="11"/>
          </p:nvPr>
        </p:nvSpPr>
        <p:spPr>
          <a:ln/>
        </p:spPr>
        <p:txBody>
          <a:bodyPr/>
          <a:lstStyle>
            <a:lvl1pPr>
              <a:defRPr/>
            </a:lvl1pPr>
          </a:lstStyle>
          <a:p>
            <a:endParaRPr lang="en-US"/>
          </a:p>
        </p:txBody>
      </p:sp>
      <p:sp>
        <p:nvSpPr>
          <p:cNvPr id="5"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1/22/2021</a:t>
            </a:fld>
            <a:endParaRPr lang="en-US"/>
          </a:p>
        </p:txBody>
      </p:sp>
      <p:sp>
        <p:nvSpPr>
          <p:cNvPr id="3" name="Rectangle 5"/>
          <p:cNvSpPr>
            <a:spLocks noGrp="1" noChangeArrowheads="1"/>
          </p:cNvSpPr>
          <p:nvPr>
            <p:ph type="ftr" idx="11"/>
          </p:nvPr>
        </p:nvSpPr>
        <p:spPr>
          <a:ln/>
        </p:spPr>
        <p:txBody>
          <a:bodyPr/>
          <a:lstStyle>
            <a:lvl1pPr>
              <a:defRPr/>
            </a:lvl1pPr>
          </a:lstStyle>
          <a:p>
            <a:endParaRPr lang="en-US"/>
          </a:p>
        </p:txBody>
      </p:sp>
      <p:sp>
        <p:nvSpPr>
          <p:cNvPr id="4"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342396"/>
            <a:ext cx="2949120" cy="1201086"/>
          </a:xfrm>
        </p:spPr>
        <p:txBody>
          <a:bodyPr anchor="b"/>
          <a:lstStyle>
            <a:lvl1pPr>
              <a:defRPr sz="2900"/>
            </a:lvl1pPr>
          </a:lstStyle>
          <a:p>
            <a:r>
              <a:rPr lang="en-US" smtClean="0"/>
              <a:t>Click to edit Master title style</a:t>
            </a:r>
            <a:endParaRPr lang="en-IN"/>
          </a:p>
        </p:txBody>
      </p:sp>
      <p:sp>
        <p:nvSpPr>
          <p:cNvPr id="3" name="Content Placeholder 2"/>
          <p:cNvSpPr>
            <a:spLocks noGrp="1"/>
          </p:cNvSpPr>
          <p:nvPr>
            <p:ph idx="1"/>
          </p:nvPr>
        </p:nvSpPr>
        <p:spPr>
          <a:xfrm>
            <a:off x="3888000" y="740959"/>
            <a:ext cx="4628160" cy="365510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280" y="1543483"/>
            <a:ext cx="2949120" cy="285798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1/22/2021</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342396"/>
            <a:ext cx="2949120" cy="1201086"/>
          </a:xfrm>
        </p:spPr>
        <p:txBody>
          <a:bodyPr anchor="b"/>
          <a:lstStyle>
            <a:lvl1pPr>
              <a:defRPr sz="2900"/>
            </a:lvl1pPr>
          </a:lstStyle>
          <a:p>
            <a:r>
              <a:rPr lang="en-US" smtClean="0"/>
              <a:t>Click to edit Master title style</a:t>
            </a:r>
            <a:endParaRPr lang="en-IN"/>
          </a:p>
        </p:txBody>
      </p:sp>
      <p:sp>
        <p:nvSpPr>
          <p:cNvPr id="3" name="Picture Placeholder 2"/>
          <p:cNvSpPr>
            <a:spLocks noGrp="1"/>
          </p:cNvSpPr>
          <p:nvPr>
            <p:ph type="pic" idx="1"/>
          </p:nvPr>
        </p:nvSpPr>
        <p:spPr>
          <a:xfrm>
            <a:off x="3888000" y="740959"/>
            <a:ext cx="4628160" cy="3655104"/>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smtClean="0"/>
              <a:t>Click icon to add picture</a:t>
            </a:r>
            <a:endParaRPr lang="en-IN" noProof="0" smtClean="0"/>
          </a:p>
        </p:txBody>
      </p:sp>
      <p:sp>
        <p:nvSpPr>
          <p:cNvPr id="4" name="Text Placeholder 3"/>
          <p:cNvSpPr>
            <a:spLocks noGrp="1"/>
          </p:cNvSpPr>
          <p:nvPr>
            <p:ph type="body" sz="half" idx="2"/>
          </p:nvPr>
        </p:nvSpPr>
        <p:spPr>
          <a:xfrm>
            <a:off x="629280" y="1543483"/>
            <a:ext cx="2949120" cy="285798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1/22/2021</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177121" y="20523"/>
            <a:ext cx="8894880" cy="5143500"/>
          </a:xfrm>
          <a:prstGeom prst="rect">
            <a:avLst/>
          </a:prstGeom>
          <a:noFill/>
          <a:ln w="9525">
            <a:noFill/>
            <a:round/>
            <a:headEnd/>
            <a:tailEnd/>
          </a:ln>
        </p:spPr>
      </p:pic>
      <p:sp>
        <p:nvSpPr>
          <p:cNvPr id="1027" name="Rectangle 2"/>
          <p:cNvSpPr>
            <a:spLocks noGrp="1" noChangeArrowheads="1"/>
          </p:cNvSpPr>
          <p:nvPr>
            <p:ph type="title"/>
          </p:nvPr>
        </p:nvSpPr>
        <p:spPr bwMode="auto">
          <a:xfrm>
            <a:off x="456480" y="205222"/>
            <a:ext cx="8223840" cy="85545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456480" y="1203247"/>
            <a:ext cx="8223840" cy="2980034"/>
          </a:xfrm>
          <a:prstGeom prst="rect">
            <a:avLst/>
          </a:prstGeom>
          <a:noFill/>
          <a:ln w="9525">
            <a:noFill/>
            <a:round/>
            <a:headEnd/>
            <a:tailEnd/>
          </a:ln>
        </p:spPr>
        <p:txBody>
          <a:bodyPr vert="horz" wrap="square" lIns="0" tIns="25798"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127680" y="4685532"/>
            <a:ext cx="2894400" cy="3510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anose="02020603050405020304" pitchFamily="18" charset="0"/>
                <a:ea typeface="DejaVu Sans" charset="0"/>
                <a:cs typeface="DejaVu Sans" charset="0"/>
              </a:defRPr>
            </a:lvl1pPr>
          </a:lstStyle>
          <a:p>
            <a:fld id="{1D8BD707-D9CF-40AE-B4C6-C98DA3205C09}" type="datetimeFigureOut">
              <a:rPr lang="en-US" smtClean="0"/>
              <a:pPr/>
              <a:t>1/22/2021</a:t>
            </a:fld>
            <a:endParaRPr lang="en-US"/>
          </a:p>
        </p:txBody>
      </p:sp>
      <p:sp>
        <p:nvSpPr>
          <p:cNvPr id="1029" name="Rectangle 5"/>
          <p:cNvSpPr>
            <a:spLocks noGrp="1" noChangeArrowheads="1"/>
          </p:cNvSpPr>
          <p:nvPr>
            <p:ph type="ftr"/>
          </p:nvPr>
        </p:nvSpPr>
        <p:spPr bwMode="auto">
          <a:xfrm>
            <a:off x="6556321" y="4685532"/>
            <a:ext cx="2894400" cy="3510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anose="02020603050405020304" pitchFamily="18" charset="0"/>
                <a:ea typeface="DejaVu Sans" charset="0"/>
                <a:cs typeface="DejaVu Sans" charset="0"/>
              </a:defRPr>
            </a:lvl1pPr>
          </a:lstStyle>
          <a:p>
            <a:endParaRPr lang="en-US"/>
          </a:p>
        </p:txBody>
      </p:sp>
      <p:sp>
        <p:nvSpPr>
          <p:cNvPr id="1030" name="Rectangle 6"/>
          <p:cNvSpPr>
            <a:spLocks noGrp="1" noChangeArrowheads="1"/>
          </p:cNvSpPr>
          <p:nvPr>
            <p:ph type="sldNum"/>
          </p:nvPr>
        </p:nvSpPr>
        <p:spPr bwMode="auto">
          <a:xfrm>
            <a:off x="456480" y="4685532"/>
            <a:ext cx="2125440" cy="3510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07526" rtl="0" eaLnBrk="1" fontAlgn="base" hangingPunct="1">
        <a:lnSpc>
          <a:spcPct val="93000"/>
        </a:lnSpc>
        <a:spcBef>
          <a:spcPct val="0"/>
        </a:spcBef>
        <a:spcAft>
          <a:spcPct val="0"/>
        </a:spcAft>
        <a:buClr>
          <a:srgbClr val="000000"/>
        </a:buClr>
        <a:buSzPct val="100000"/>
        <a:buFont typeface="Times New Roman" pitchFamily="16" charset="0"/>
        <a:defRPr sz="4000" kern="1200">
          <a:solidFill>
            <a:srgbClr val="000000"/>
          </a:solidFill>
          <a:latin typeface="+mj-lt"/>
          <a:ea typeface="+mj-ea"/>
          <a:cs typeface="+mj-cs"/>
        </a:defRPr>
      </a:lvl1pPr>
      <a:lvl2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2pPr>
      <a:lvl3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3pPr>
      <a:lvl4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4pPr>
      <a:lvl5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9pPr>
    </p:titleStyle>
    <p:bodyStyle>
      <a:lvl1pPr marL="311045" indent="-311045" algn="l" defTabSz="407526" rtl="0" eaLnBrk="1" fontAlgn="base" hangingPunct="1">
        <a:lnSpc>
          <a:spcPct val="93000"/>
        </a:lnSpc>
        <a:spcBef>
          <a:spcPts val="1293"/>
        </a:spcBef>
        <a:spcAft>
          <a:spcPct val="0"/>
        </a:spcAft>
        <a:buClr>
          <a:srgbClr val="000000"/>
        </a:buClr>
        <a:buSzPct val="100000"/>
        <a:buFont typeface="Times New Roman" pitchFamily="16" charset="0"/>
        <a:buChar char="•"/>
        <a:defRPr sz="2900" kern="1200">
          <a:solidFill>
            <a:srgbClr val="000000"/>
          </a:solidFill>
          <a:latin typeface="+mn-lt"/>
          <a:ea typeface="+mn-ea"/>
          <a:cs typeface="+mn-cs"/>
        </a:defRPr>
      </a:lvl1pPr>
      <a:lvl2pPr marL="673930" indent="-259204" algn="l" defTabSz="407526" rtl="0" eaLnBrk="1" fontAlgn="base" hangingPunct="1">
        <a:lnSpc>
          <a:spcPct val="93000"/>
        </a:lnSpc>
        <a:spcBef>
          <a:spcPts val="1032"/>
        </a:spcBef>
        <a:spcAft>
          <a:spcPct val="0"/>
        </a:spcAft>
        <a:buClr>
          <a:srgbClr val="000000"/>
        </a:buClr>
        <a:buSzPct val="100000"/>
        <a:buFont typeface="Times New Roman" pitchFamily="16" charset="0"/>
        <a:buChar char="–"/>
        <a:defRPr sz="2500" kern="1200">
          <a:solidFill>
            <a:srgbClr val="000000"/>
          </a:solidFill>
          <a:latin typeface="+mn-lt"/>
          <a:ea typeface="+mn-ea"/>
          <a:cs typeface="+mn-cs"/>
        </a:defRPr>
      </a:lvl2pPr>
      <a:lvl3pPr marL="1036815" indent="-207363" algn="l" defTabSz="407526" rtl="0" eaLnBrk="1" fontAlgn="base" hangingPunct="1">
        <a:lnSpc>
          <a:spcPct val="93000"/>
        </a:lnSpc>
        <a:spcBef>
          <a:spcPts val="771"/>
        </a:spcBef>
        <a:spcAft>
          <a:spcPct val="0"/>
        </a:spcAft>
        <a:buClr>
          <a:srgbClr val="000000"/>
        </a:buClr>
        <a:buSzPct val="100000"/>
        <a:buFont typeface="Times New Roman" pitchFamily="16" charset="0"/>
        <a:buChar char="•"/>
        <a:defRPr sz="2200" kern="1200">
          <a:solidFill>
            <a:srgbClr val="000000"/>
          </a:solidFill>
          <a:latin typeface="+mn-lt"/>
          <a:ea typeface="+mn-ea"/>
          <a:cs typeface="+mn-cs"/>
        </a:defRPr>
      </a:lvl3pPr>
      <a:lvl4pPr marL="1451541" indent="-207363" algn="l" defTabSz="407526" rtl="0" eaLnBrk="1" fontAlgn="base" hangingPunct="1">
        <a:lnSpc>
          <a:spcPct val="93000"/>
        </a:lnSpc>
        <a:spcBef>
          <a:spcPts val="522"/>
        </a:spcBef>
        <a:spcAft>
          <a:spcPct val="0"/>
        </a:spcAft>
        <a:buClr>
          <a:srgbClr val="000000"/>
        </a:buClr>
        <a:buSzPct val="100000"/>
        <a:buFont typeface="Times New Roman" pitchFamily="16" charset="0"/>
        <a:buChar char="–"/>
        <a:defRPr sz="1800" kern="1200">
          <a:solidFill>
            <a:srgbClr val="000000"/>
          </a:solidFill>
          <a:latin typeface="+mn-lt"/>
          <a:ea typeface="+mn-ea"/>
          <a:cs typeface="+mn-cs"/>
        </a:defRPr>
      </a:lvl4pPr>
      <a:lvl5pPr marL="1866268" indent="-207363" algn="l" defTabSz="407526" rtl="0" eaLnBrk="1" fontAlgn="base" hangingPunct="1">
        <a:lnSpc>
          <a:spcPct val="93000"/>
        </a:lnSpc>
        <a:spcBef>
          <a:spcPts val="261"/>
        </a:spcBef>
        <a:spcAft>
          <a:spcPct val="0"/>
        </a:spcAft>
        <a:buClr>
          <a:srgbClr val="000000"/>
        </a:buClr>
        <a:buSzPct val="100000"/>
        <a:buFont typeface="Times New Roman" pitchFamily="16" charset="0"/>
        <a:buChar char="»"/>
        <a:defRPr sz="1800"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09550"/>
            <a:ext cx="6928440" cy="1236450"/>
          </a:xfrm>
        </p:spPr>
        <p:txBody>
          <a:bodyPr/>
          <a:lstStyle/>
          <a:p>
            <a:r>
              <a:rPr lang="en-US" sz="3200" b="1" dirty="0" smtClean="0">
                <a:solidFill>
                  <a:srgbClr val="C00000"/>
                </a:solidFill>
                <a:latin typeface="Times New Roman" panose="02020603050405020304" pitchFamily="18" charset="0"/>
                <a:cs typeface="Times New Roman" panose="02020603050405020304" pitchFamily="18" charset="0"/>
              </a:rPr>
              <a:t/>
            </a:r>
            <a:br>
              <a:rPr lang="en-US" sz="3200" b="1" dirty="0" smtClean="0">
                <a:solidFill>
                  <a:srgbClr val="C00000"/>
                </a:solidFill>
                <a:latin typeface="Times New Roman" panose="02020603050405020304" pitchFamily="18" charset="0"/>
                <a:cs typeface="Times New Roman" panose="02020603050405020304" pitchFamily="18" charset="0"/>
              </a:rPr>
            </a:br>
            <a:r>
              <a:rPr lang="en-US" sz="3200" b="1" dirty="0" smtClean="0">
                <a:solidFill>
                  <a:srgbClr val="C00000"/>
                </a:solidFill>
                <a:latin typeface="Times New Roman" panose="02020603050405020304" pitchFamily="18" charset="0"/>
                <a:cs typeface="Times New Roman" panose="02020603050405020304" pitchFamily="18" charset="0"/>
              </a:rPr>
              <a:t>Center for Smart Agriculture</a:t>
            </a:r>
            <a:br>
              <a:rPr lang="en-US" sz="3200" b="1" dirty="0" smtClean="0">
                <a:solidFill>
                  <a:srgbClr val="C00000"/>
                </a:solidFill>
                <a:latin typeface="Times New Roman" panose="02020603050405020304" pitchFamily="18" charset="0"/>
                <a:cs typeface="Times New Roman" panose="02020603050405020304" pitchFamily="18" charset="0"/>
              </a:rPr>
            </a:br>
            <a:r>
              <a:rPr lang="en-US" sz="3200" b="1" dirty="0" smtClean="0">
                <a:latin typeface="Times New Roman" pitchFamily="18" charset="0"/>
                <a:cs typeface="Times New Roman" pitchFamily="18" charset="0"/>
              </a:rPr>
              <a:t>Protected cultivation of vegetable crops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b="1" dirty="0" smtClean="0">
                <a:solidFill>
                  <a:srgbClr val="C00000"/>
                </a:solidFill>
                <a:latin typeface="Times New Roman" panose="02020603050405020304" pitchFamily="18" charset="0"/>
                <a:cs typeface="Times New Roman" panose="02020603050405020304" pitchFamily="18" charset="0"/>
              </a:rPr>
              <a:t/>
            </a:r>
            <a:br>
              <a:rPr lang="en-US" sz="3200" b="1" dirty="0" smtClean="0">
                <a:solidFill>
                  <a:srgbClr val="C00000"/>
                </a:solidFill>
                <a:latin typeface="Times New Roman" panose="02020603050405020304" pitchFamily="18" charset="0"/>
                <a:cs typeface="Times New Roman" panose="02020603050405020304" pitchFamily="18" charset="0"/>
              </a:rPr>
            </a:br>
            <a:endParaRPr lang="en-US" sz="3200" dirty="0"/>
          </a:p>
        </p:txBody>
      </p:sp>
      <p:sp>
        <p:nvSpPr>
          <p:cNvPr id="3" name="Content Placeholder 2"/>
          <p:cNvSpPr>
            <a:spLocks noGrp="1"/>
          </p:cNvSpPr>
          <p:nvPr>
            <p:ph idx="1"/>
          </p:nvPr>
        </p:nvSpPr>
        <p:spPr>
          <a:xfrm>
            <a:off x="1295400" y="3714750"/>
            <a:ext cx="7461120" cy="1981200"/>
          </a:xfrm>
        </p:spPr>
        <p:txBody>
          <a:bodyPr/>
          <a:lstStyle/>
          <a:p>
            <a:pPr algn="ctr">
              <a:buNone/>
            </a:pPr>
            <a:r>
              <a:rPr lang="en-US" sz="2800" b="1" dirty="0" smtClean="0">
                <a:solidFill>
                  <a:schemeClr val="tx1"/>
                </a:solidFill>
                <a:latin typeface="Times New Roman" pitchFamily="18" charset="0"/>
                <a:cs typeface="Times New Roman" pitchFamily="18" charset="0"/>
              </a:rPr>
              <a:t>Module 7: Crop Management</a:t>
            </a:r>
          </a:p>
          <a:p>
            <a:pPr algn="ctr">
              <a:buNone/>
            </a:pPr>
            <a:r>
              <a:rPr lang="en-US" sz="2800" b="1" dirty="0" smtClean="0">
                <a:solidFill>
                  <a:schemeClr val="tx1"/>
                </a:solidFill>
                <a:latin typeface="Times New Roman" pitchFamily="18" charset="0"/>
                <a:cs typeface="Times New Roman" pitchFamily="18" charset="0"/>
              </a:rPr>
              <a:t>Session </a:t>
            </a:r>
            <a:r>
              <a:rPr lang="en-US" sz="2800" b="1" dirty="0" smtClean="0">
                <a:solidFill>
                  <a:schemeClr val="tx1"/>
                </a:solidFill>
                <a:latin typeface="Times New Roman" pitchFamily="18" charset="0"/>
                <a:cs typeface="Times New Roman" pitchFamily="18" charset="0"/>
              </a:rPr>
              <a:t>16</a:t>
            </a:r>
            <a:r>
              <a:rPr lang="en-US" sz="2800"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Tomato</a:t>
            </a:r>
            <a:endParaRPr lang="en-US" sz="2800" b="1"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3200400" y="1200150"/>
            <a:ext cx="3434693"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800100"/>
            <a:ext cx="6781800" cy="4057650"/>
          </a:xfrm>
        </p:spPr>
        <p:txBody>
          <a:bodyPr>
            <a:noAutofit/>
          </a:bodyPr>
          <a:lstStyle/>
          <a:p>
            <a:pPr algn="just">
              <a:buFont typeface="Wingdings" pitchFamily="2" charset="2"/>
              <a:buChar char="Ø"/>
            </a:pPr>
            <a:r>
              <a:rPr lang="en-IN" sz="2800" dirty="0" smtClean="0">
                <a:solidFill>
                  <a:schemeClr val="tx1"/>
                </a:solidFill>
                <a:latin typeface="Times New Roman" pitchFamily="18" charset="0"/>
                <a:cs typeface="Times New Roman" pitchFamily="18" charset="0"/>
              </a:rPr>
              <a:t>Although tomato is highly self pollinated crop, but aided pollination is needed in the greenhouse grown tomatoes due to limited air movement and high humidity. </a:t>
            </a:r>
          </a:p>
          <a:p>
            <a:pPr algn="just">
              <a:buFont typeface="Wingdings" pitchFamily="2" charset="2"/>
              <a:buChar char="Ø"/>
            </a:pPr>
            <a:r>
              <a:rPr lang="en-US" sz="2800" dirty="0" smtClean="0">
                <a:solidFill>
                  <a:schemeClr val="tx1"/>
                </a:solidFill>
                <a:latin typeface="Times New Roman" pitchFamily="18" charset="0"/>
                <a:cs typeface="Times New Roman" pitchFamily="18" charset="0"/>
              </a:rPr>
              <a:t>If flowers are not too wet due to high humidity in the greenhouse, they will shed pollen satisfactorily, resulting in good fruit set. </a:t>
            </a:r>
          </a:p>
          <a:p>
            <a:pPr algn="just">
              <a:buNone/>
            </a:pPr>
            <a:endParaRPr lang="en-IN" sz="2800" dirty="0">
              <a:solidFill>
                <a:schemeClr val="tx1"/>
              </a:solidFill>
              <a:latin typeface="Times New Roman" pitchFamily="18" charset="0"/>
              <a:cs typeface="Times New Roman" pitchFamily="18" charset="0"/>
            </a:endParaRPr>
          </a:p>
        </p:txBody>
      </p:sp>
      <p:sp>
        <p:nvSpPr>
          <p:cNvPr id="4" name="TextBox 3"/>
          <p:cNvSpPr txBox="1"/>
          <p:nvPr/>
        </p:nvSpPr>
        <p:spPr>
          <a:xfrm>
            <a:off x="3733800" y="209550"/>
            <a:ext cx="2097049" cy="584775"/>
          </a:xfrm>
          <a:prstGeom prst="rect">
            <a:avLst/>
          </a:prstGeom>
          <a:noFill/>
        </p:spPr>
        <p:txBody>
          <a:bodyPr wrap="none" rtlCol="0">
            <a:spAutoFit/>
          </a:bodyPr>
          <a:lstStyle/>
          <a:p>
            <a:r>
              <a:rPr lang="en-IN" sz="3200" b="1" dirty="0" smtClean="0">
                <a:latin typeface="Times New Roman" pitchFamily="18" charset="0"/>
                <a:cs typeface="Times New Roman" pitchFamily="18" charset="0"/>
              </a:rPr>
              <a:t>Pollination</a:t>
            </a:r>
            <a:endParaRPr lang="en-US" sz="3200" b="1" dirty="0"/>
          </a:p>
        </p:txBody>
      </p:sp>
    </p:spTree>
    <p:extLst>
      <p:ext uri="{BB962C8B-B14F-4D97-AF65-F5344CB8AC3E}">
        <p14:creationId xmlns="" xmlns:p14="http://schemas.microsoft.com/office/powerpoint/2010/main" val="4118621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14350"/>
            <a:ext cx="6699120" cy="2980034"/>
          </a:xfrm>
        </p:spPr>
        <p:txBody>
          <a:bodyPr/>
          <a:lstStyle/>
          <a:p>
            <a:pPr algn="just">
              <a:buFont typeface="Wingdings" pitchFamily="2" charset="2"/>
              <a:buChar char="Ø"/>
            </a:pPr>
            <a:r>
              <a:rPr lang="en-US" sz="3200" dirty="0" smtClean="0">
                <a:solidFill>
                  <a:schemeClr val="tx1"/>
                </a:solidFill>
                <a:latin typeface="Times New Roman" pitchFamily="18" charset="0"/>
                <a:cs typeface="Times New Roman" pitchFamily="18" charset="0"/>
              </a:rPr>
              <a:t>However, pollen grains that are too wet become sticky and do not shed from the stamen for transfer to the pistil very well.</a:t>
            </a:r>
            <a:endParaRPr lang="en-IN" sz="3200" dirty="0" smtClean="0">
              <a:solidFill>
                <a:schemeClr val="tx1"/>
              </a:solidFill>
              <a:latin typeface="Times New Roman" pitchFamily="18" charset="0"/>
              <a:cs typeface="Times New Roman" pitchFamily="18" charset="0"/>
            </a:endParaRPr>
          </a:p>
          <a:p>
            <a:pPr algn="just">
              <a:buFont typeface="Wingdings" pitchFamily="2" charset="2"/>
              <a:buChar char="Ø"/>
            </a:pPr>
            <a:r>
              <a:rPr lang="en-IN" sz="3200" dirty="0" smtClean="0">
                <a:solidFill>
                  <a:schemeClr val="tx1"/>
                </a:solidFill>
                <a:latin typeface="Times New Roman" pitchFamily="18" charset="0"/>
                <a:cs typeface="Times New Roman" pitchFamily="18" charset="0"/>
              </a:rPr>
              <a:t>Bumble bees are the perfect pollinators, even under environmental stress conditions </a:t>
            </a:r>
            <a:r>
              <a:rPr lang="en-IN" sz="3200" i="1" dirty="0" smtClean="0">
                <a:solidFill>
                  <a:schemeClr val="tx1"/>
                </a:solidFill>
                <a:latin typeface="Times New Roman" pitchFamily="18" charset="0"/>
                <a:cs typeface="Times New Roman" pitchFamily="18" charset="0"/>
              </a:rPr>
              <a:t>viz</a:t>
            </a:r>
            <a:r>
              <a:rPr lang="en-IN" sz="3200" dirty="0" smtClean="0">
                <a:solidFill>
                  <a:schemeClr val="tx1"/>
                </a:solidFill>
                <a:latin typeface="Times New Roman" pitchFamily="18" charset="0"/>
                <a:cs typeface="Times New Roman" pitchFamily="18" charset="0"/>
              </a:rPr>
              <a:t>., low and high temperature.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361950"/>
            <a:ext cx="8223250" cy="2979738"/>
          </a:xfrm>
        </p:spPr>
        <p:txBody>
          <a:bodyPr/>
          <a:lstStyle/>
          <a:p>
            <a:pPr algn="ctr"/>
            <a:endParaRPr lang="en-US" sz="4400" b="1" dirty="0" smtClean="0"/>
          </a:p>
          <a:p>
            <a:pPr algn="ctr">
              <a:buNone/>
            </a:pPr>
            <a:endParaRPr lang="en-US" sz="4400" b="1" dirty="0" smtClean="0"/>
          </a:p>
          <a:p>
            <a:pPr algn="ctr">
              <a:buNone/>
            </a:pPr>
            <a:r>
              <a:rPr lang="en-US" sz="4400" b="1" dirty="0" smtClean="0">
                <a:solidFill>
                  <a:schemeClr val="accent6">
                    <a:lumMod val="50000"/>
                  </a:schemeClr>
                </a:solidFill>
              </a:rPr>
              <a:t>Thank You ….</a:t>
            </a:r>
            <a:endParaRPr lang="en-US" sz="4400" b="1" dirty="0">
              <a:solidFill>
                <a:schemeClr val="accent6">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914400"/>
            <a:ext cx="6629400" cy="3829050"/>
          </a:xfrm>
        </p:spPr>
        <p:txBody>
          <a:bodyPr>
            <a:noAutofit/>
          </a:bodyPr>
          <a:lstStyle/>
          <a:p>
            <a:pPr algn="just">
              <a:buFont typeface="Wingdings" pitchFamily="2" charset="2"/>
              <a:buChar char="Ø"/>
            </a:pPr>
            <a:r>
              <a:rPr lang="en-IN" sz="2800" dirty="0" smtClean="0">
                <a:solidFill>
                  <a:schemeClr val="tx1"/>
                </a:solidFill>
                <a:latin typeface="Times New Roman" pitchFamily="18" charset="0"/>
                <a:cs typeface="Times New Roman" pitchFamily="18" charset="0"/>
              </a:rPr>
              <a:t> As greenhouse grown tomatoes are indeterminate in growth habit, they need regular training and pruning right from the few days after transplanting.</a:t>
            </a:r>
          </a:p>
          <a:p>
            <a:pPr algn="just">
              <a:buFont typeface="Wingdings" pitchFamily="2" charset="2"/>
              <a:buChar char="Ø"/>
            </a:pPr>
            <a:r>
              <a:rPr lang="en-IN" sz="2800" dirty="0" smtClean="0">
                <a:solidFill>
                  <a:schemeClr val="tx1"/>
                </a:solidFill>
                <a:latin typeface="Times New Roman" pitchFamily="18" charset="0"/>
                <a:cs typeface="Times New Roman" pitchFamily="18" charset="0"/>
              </a:rPr>
              <a:t>Single main stem should be retained in these tomatoes by removing all the side shoots or suckers that develop between leaf petiole and the stem.</a:t>
            </a:r>
          </a:p>
        </p:txBody>
      </p:sp>
      <p:sp>
        <p:nvSpPr>
          <p:cNvPr id="5" name="TextBox 4"/>
          <p:cNvSpPr txBox="1"/>
          <p:nvPr/>
        </p:nvSpPr>
        <p:spPr>
          <a:xfrm>
            <a:off x="2438400" y="209550"/>
            <a:ext cx="4004622" cy="584775"/>
          </a:xfrm>
          <a:prstGeom prst="rect">
            <a:avLst/>
          </a:prstGeom>
          <a:noFill/>
        </p:spPr>
        <p:txBody>
          <a:bodyPr wrap="none" rtlCol="0">
            <a:spAutoFit/>
          </a:bodyPr>
          <a:lstStyle/>
          <a:p>
            <a:r>
              <a:rPr lang="en-IN" sz="3200" b="1" dirty="0" smtClean="0">
                <a:latin typeface="Times New Roman" pitchFamily="18" charset="0"/>
                <a:cs typeface="Times New Roman" pitchFamily="18" charset="0"/>
              </a:rPr>
              <a:t>Training and Pruning</a:t>
            </a:r>
            <a:endParaRPr lang="en-US" sz="3200" dirty="0"/>
          </a:p>
        </p:txBody>
      </p:sp>
    </p:spTree>
    <p:extLst>
      <p:ext uri="{BB962C8B-B14F-4D97-AF65-F5344CB8AC3E}">
        <p14:creationId xmlns="" xmlns:p14="http://schemas.microsoft.com/office/powerpoint/2010/main" val="4228012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85750"/>
            <a:ext cx="6705600" cy="2980034"/>
          </a:xfrm>
        </p:spPr>
        <p:txBody>
          <a:bodyPr/>
          <a:lstStyle/>
          <a:p>
            <a:pPr algn="just">
              <a:buFont typeface="Wingdings" pitchFamily="2" charset="2"/>
              <a:buChar char="Ø"/>
            </a:pPr>
            <a:r>
              <a:rPr lang="en-IN" sz="2800" dirty="0" smtClean="0">
                <a:solidFill>
                  <a:schemeClr val="tx1"/>
                </a:solidFill>
                <a:latin typeface="Times New Roman" pitchFamily="18" charset="0"/>
                <a:cs typeface="Times New Roman" pitchFamily="18" charset="0"/>
              </a:rPr>
              <a:t>Usually, in early stage the shoots are removed by snapping them off, avoiding cutting with knife, blade or scissors, as disease especially the virus (TMV) can be transmitted from one plant to other.</a:t>
            </a:r>
          </a:p>
          <a:p>
            <a:pPr algn="just">
              <a:buFont typeface="Wingdings" pitchFamily="2" charset="2"/>
              <a:buChar char="Ø"/>
            </a:pPr>
            <a:r>
              <a:rPr lang="en-IN" sz="2800" dirty="0" smtClean="0">
                <a:solidFill>
                  <a:schemeClr val="tx1"/>
                </a:solidFill>
                <a:latin typeface="Times New Roman" pitchFamily="18" charset="0"/>
                <a:cs typeface="Times New Roman" pitchFamily="18" charset="0"/>
              </a:rPr>
              <a:t> Plants are supported by plastic or binder twine</a:t>
            </a:r>
          </a:p>
          <a:p>
            <a:pPr algn="just">
              <a:buFont typeface="Wingdings" pitchFamily="2" charset="2"/>
              <a:buChar char="Ø"/>
            </a:pPr>
            <a:r>
              <a:rPr lang="en-IN" sz="2800" dirty="0" smtClean="0">
                <a:solidFill>
                  <a:schemeClr val="tx1"/>
                </a:solidFill>
                <a:latin typeface="Times New Roman" pitchFamily="18" charset="0"/>
                <a:cs typeface="Times New Roman" pitchFamily="18" charset="0"/>
              </a:rPr>
              <a:t>The plants must be pruned and trellised on regular basis for 10-11 months life cycle of the tomato crop.</a:t>
            </a:r>
          </a:p>
          <a:p>
            <a:pPr algn="just">
              <a:buFont typeface="Wingdings" pitchFamily="2" charset="2"/>
              <a:buChar char="Ø"/>
            </a:pPr>
            <a:endParaRPr lang="en-IN" sz="2800" dirty="0" smtClean="0">
              <a:solidFill>
                <a:schemeClr val="tx1"/>
              </a:solidFill>
              <a:latin typeface="Times New Roman" pitchFamily="18" charset="0"/>
              <a:cs typeface="Times New Roman" pitchFamily="18" charset="0"/>
            </a:endParaRPr>
          </a:p>
          <a:p>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85750"/>
            <a:ext cx="6622920" cy="2980034"/>
          </a:xfrm>
        </p:spPr>
        <p:txBody>
          <a:bodyPr/>
          <a:lstStyle/>
          <a:p>
            <a:pPr algn="just">
              <a:buFont typeface="Wingdings" pitchFamily="2" charset="2"/>
              <a:buChar char="Ø"/>
            </a:pPr>
            <a:r>
              <a:rPr lang="en-IN" sz="2800" dirty="0" smtClean="0">
                <a:solidFill>
                  <a:schemeClr val="tx1"/>
                </a:solidFill>
                <a:latin typeface="Times New Roman" pitchFamily="18" charset="0"/>
                <a:cs typeface="Times New Roman" pitchFamily="18" charset="0"/>
              </a:rPr>
              <a:t>As fruits mature on the lower parts of the vines, pinch off older leaves below fruits</a:t>
            </a:r>
            <a:endParaRPr lang="en-US" dirty="0">
              <a:solidFill>
                <a:schemeClr val="tx1"/>
              </a:solidFill>
            </a:endParaRPr>
          </a:p>
        </p:txBody>
      </p:sp>
      <p:pic>
        <p:nvPicPr>
          <p:cNvPr id="4" name="Picture 2"/>
          <p:cNvPicPr>
            <a:picLocks noChangeAspect="1" noChangeArrowheads="1"/>
          </p:cNvPicPr>
          <p:nvPr/>
        </p:nvPicPr>
        <p:blipFill>
          <a:blip r:embed="rId2"/>
          <a:srcRect/>
          <a:stretch>
            <a:fillRect/>
          </a:stretch>
        </p:blipFill>
        <p:spPr bwMode="auto">
          <a:xfrm>
            <a:off x="1981200" y="1428750"/>
            <a:ext cx="3985517"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p:cNvPicPr>
            <a:picLocks noChangeAspect="1" noChangeArrowheads="1"/>
          </p:cNvPicPr>
          <p:nvPr/>
        </p:nvPicPr>
        <p:blipFill>
          <a:blip r:embed="rId3"/>
          <a:srcRect l="4511" t="1786" r="9774"/>
          <a:stretch>
            <a:fillRect/>
          </a:stretch>
        </p:blipFill>
        <p:spPr bwMode="auto">
          <a:xfrm>
            <a:off x="6400800" y="1412420"/>
            <a:ext cx="1676400" cy="329292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8800" y="209550"/>
            <a:ext cx="6852240" cy="2980034"/>
          </a:xfrm>
        </p:spPr>
        <p:txBody>
          <a:bodyPr/>
          <a:lstStyle/>
          <a:p>
            <a:pPr algn="just">
              <a:buNone/>
            </a:pPr>
            <a:r>
              <a:rPr lang="en-IN" sz="2800" dirty="0" smtClean="0">
                <a:latin typeface="Times New Roman" pitchFamily="18" charset="0"/>
                <a:cs typeface="Times New Roman" pitchFamily="18" charset="0"/>
              </a:rPr>
              <a:t> </a:t>
            </a:r>
          </a:p>
          <a:p>
            <a:pPr algn="just">
              <a:buFont typeface="Wingdings" pitchFamily="2" charset="2"/>
              <a:buChar char="Ø"/>
            </a:pPr>
            <a:r>
              <a:rPr lang="en-IN" sz="2800" dirty="0" smtClean="0">
                <a:latin typeface="Times New Roman" pitchFamily="18" charset="0"/>
                <a:cs typeface="Times New Roman" pitchFamily="18" charset="0"/>
              </a:rPr>
              <a:t>This will provide </a:t>
            </a:r>
            <a:r>
              <a:rPr lang="en-IN" sz="2800" dirty="0" smtClean="0">
                <a:solidFill>
                  <a:schemeClr val="accent2">
                    <a:lumMod val="50000"/>
                  </a:schemeClr>
                </a:solidFill>
                <a:latin typeface="Times New Roman" pitchFamily="18" charset="0"/>
                <a:cs typeface="Times New Roman" pitchFamily="18" charset="0"/>
              </a:rPr>
              <a:t>air circulation</a:t>
            </a:r>
            <a:r>
              <a:rPr lang="en-IN" sz="2800" dirty="0" smtClean="0">
                <a:latin typeface="Times New Roman" pitchFamily="18" charset="0"/>
                <a:cs typeface="Times New Roman" pitchFamily="18" charset="0"/>
              </a:rPr>
              <a:t>, which helps to reduce the incidence of the diseases and opens the vines up for spraying and harvesting.</a:t>
            </a:r>
          </a:p>
          <a:p>
            <a:pPr algn="just">
              <a:buFont typeface="Wingdings" pitchFamily="2" charset="2"/>
              <a:buChar char="Ø"/>
            </a:pPr>
            <a:r>
              <a:rPr lang="en-IN" sz="2800" dirty="0" smtClean="0">
                <a:latin typeface="Times New Roman" pitchFamily="18" charset="0"/>
                <a:cs typeface="Times New Roman" pitchFamily="18" charset="0"/>
              </a:rPr>
              <a:t>Removal of excess fruits will also result in larger tomatoes at harvest that can fetch good price. </a:t>
            </a:r>
          </a:p>
          <a:p>
            <a:pPr algn="just">
              <a:buFont typeface="Wingdings" pitchFamily="2" charset="2"/>
              <a:buChar char="Ø"/>
            </a:pPr>
            <a:r>
              <a:rPr lang="en-IN" sz="2800" dirty="0" smtClean="0">
                <a:latin typeface="Times New Roman" pitchFamily="18" charset="0"/>
                <a:cs typeface="Times New Roman" pitchFamily="18" charset="0"/>
              </a:rPr>
              <a:t>These tomatoes require pruning of all lateral branches as they develop to encourage a single leader.</a:t>
            </a:r>
          </a:p>
          <a:p>
            <a:pPr algn="just">
              <a:buFont typeface="Wingdings" pitchFamily="2" charset="2"/>
              <a:buChar char="Ø"/>
            </a:pPr>
            <a:endParaRPr lang="en-IN" sz="2800" dirty="0" smtClean="0">
              <a:latin typeface="Times New Roman" pitchFamily="18" charset="0"/>
              <a:cs typeface="Times New Roman" pitchFamily="18" charset="0"/>
            </a:endParaRPr>
          </a:p>
          <a:p>
            <a:pPr algn="just">
              <a:buFont typeface="Wingdings" pitchFamily="2" charset="2"/>
              <a:buChar char="Ø"/>
            </a:pPr>
            <a:endParaRPr lang="en-IN" sz="2800" dirty="0" smtClean="0">
              <a:latin typeface="Times New Roman" pitchFamily="18" charset="0"/>
              <a:cs typeface="Times New Roman" pitchFamily="18" charset="0"/>
            </a:endParaRPr>
          </a:p>
          <a:p>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85751"/>
            <a:ext cx="6781800" cy="4308872"/>
          </a:xfrm>
        </p:spPr>
        <p:txBody>
          <a:bodyPr/>
          <a:lstStyle/>
          <a:p>
            <a:pPr algn="ctr">
              <a:buNone/>
            </a:pPr>
            <a:r>
              <a:rPr lang="en-US" sz="3200" b="1" dirty="0" smtClean="0">
                <a:latin typeface="Times New Roman" pitchFamily="18" charset="0"/>
                <a:cs typeface="Times New Roman" pitchFamily="18" charset="0"/>
              </a:rPr>
              <a:t>Leaning</a:t>
            </a:r>
            <a:r>
              <a:rPr lang="en-US" b="1" dirty="0" smtClean="0"/>
              <a:t> </a:t>
            </a:r>
          </a:p>
          <a:p>
            <a:pPr algn="just"/>
            <a:r>
              <a:rPr lang="en-US" sz="2800" dirty="0" smtClean="0">
                <a:solidFill>
                  <a:schemeClr val="tx1"/>
                </a:solidFill>
                <a:latin typeface="Times New Roman" pitchFamily="18" charset="0"/>
                <a:cs typeface="Times New Roman" pitchFamily="18" charset="0"/>
              </a:rPr>
              <a:t>Due to close or high density plantation all plants may not be exposed to sunlight.</a:t>
            </a:r>
          </a:p>
          <a:p>
            <a:pPr algn="just"/>
            <a:r>
              <a:rPr lang="en-US" sz="2800" dirty="0" smtClean="0">
                <a:solidFill>
                  <a:schemeClr val="tx1"/>
                </a:solidFill>
                <a:latin typeface="Times New Roman" pitchFamily="18" charset="0"/>
                <a:cs typeface="Times New Roman" pitchFamily="18" charset="0"/>
              </a:rPr>
              <a:t>Deficiency of light may result in poor development of fruits due to lack of photosynthetic supply.</a:t>
            </a:r>
          </a:p>
          <a:p>
            <a:pPr algn="just"/>
            <a:r>
              <a:rPr lang="en-US" sz="2800" dirty="0" smtClean="0">
                <a:solidFill>
                  <a:schemeClr val="tx1"/>
                </a:solidFill>
                <a:latin typeface="Times New Roman" pitchFamily="18" charset="0"/>
                <a:cs typeface="Times New Roman" pitchFamily="18" charset="0"/>
              </a:rPr>
              <a:t> To overcome this problem the wires are leaned towards the path creating in a wider space between the rows and exposing them to light</a:t>
            </a:r>
            <a:r>
              <a:rPr lang="en-US" sz="2800" b="1"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819150"/>
            <a:ext cx="6705600" cy="3394472"/>
          </a:xfrm>
        </p:spPr>
        <p:txBody>
          <a:bodyPr>
            <a:noAutofit/>
          </a:bodyPr>
          <a:lstStyle/>
          <a:p>
            <a:pPr algn="just"/>
            <a:r>
              <a:rPr lang="en-US" sz="2800" dirty="0" smtClean="0">
                <a:solidFill>
                  <a:schemeClr val="tx1"/>
                </a:solidFill>
                <a:latin typeface="Times New Roman" pitchFamily="18" charset="0"/>
                <a:cs typeface="Times New Roman" pitchFamily="18" charset="0"/>
              </a:rPr>
              <a:t>Lowering is practiced when ever the productivity of plant reduces or when ever it reaches the terminal height. </a:t>
            </a:r>
          </a:p>
          <a:p>
            <a:pPr algn="just"/>
            <a:r>
              <a:rPr lang="en-US" sz="2800" dirty="0" smtClean="0">
                <a:solidFill>
                  <a:schemeClr val="tx1"/>
                </a:solidFill>
                <a:latin typeface="Times New Roman" pitchFamily="18" charset="0"/>
                <a:cs typeface="Times New Roman" pitchFamily="18" charset="0"/>
              </a:rPr>
              <a:t>At this stage the wires are loosened to facilitate the plant to lean and sit on the bed.</a:t>
            </a:r>
          </a:p>
          <a:p>
            <a:pPr algn="just"/>
            <a:r>
              <a:rPr lang="en-US" sz="2800" dirty="0" smtClean="0">
                <a:solidFill>
                  <a:schemeClr val="tx1"/>
                </a:solidFill>
                <a:latin typeface="Times New Roman" pitchFamily="18" charset="0"/>
                <a:cs typeface="Times New Roman" pitchFamily="18" charset="0"/>
              </a:rPr>
              <a:t>This facilitates to the light, leaf pruning and removal of sucker shoots, which encourage more flower production </a:t>
            </a:r>
            <a:endParaRPr lang="en-US" sz="2800" dirty="0">
              <a:solidFill>
                <a:schemeClr val="tx1"/>
              </a:solidFill>
              <a:latin typeface="Times New Roman" pitchFamily="18" charset="0"/>
              <a:cs typeface="Times New Roman" pitchFamily="18" charset="0"/>
            </a:endParaRPr>
          </a:p>
        </p:txBody>
      </p:sp>
      <p:sp>
        <p:nvSpPr>
          <p:cNvPr id="4" name="TextBox 3"/>
          <p:cNvSpPr txBox="1"/>
          <p:nvPr/>
        </p:nvSpPr>
        <p:spPr>
          <a:xfrm>
            <a:off x="3657600" y="209550"/>
            <a:ext cx="1872629"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Lowering</a:t>
            </a:r>
            <a:endParaRPr lang="en-US" sz="32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71550"/>
            <a:ext cx="6629400" cy="3394472"/>
          </a:xfrm>
        </p:spPr>
        <p:txBody>
          <a:bodyPr>
            <a:noAutofit/>
          </a:bodyPr>
          <a:lstStyle/>
          <a:p>
            <a:pPr algn="just"/>
            <a:r>
              <a:rPr lang="en-US" sz="2800" dirty="0" smtClean="0">
                <a:solidFill>
                  <a:schemeClr val="tx1"/>
                </a:solidFill>
                <a:latin typeface="Times New Roman" pitchFamily="18" charset="0"/>
                <a:cs typeface="Times New Roman" pitchFamily="18" charset="0"/>
              </a:rPr>
              <a:t>Six weeks before the anticipated crop termination date, the growing point and small fruit clusters at the top of the plant are removed this operation is called Topping. </a:t>
            </a:r>
          </a:p>
          <a:p>
            <a:pPr algn="just"/>
            <a:r>
              <a:rPr lang="en-US" sz="2800" dirty="0" smtClean="0">
                <a:solidFill>
                  <a:schemeClr val="tx1"/>
                </a:solidFill>
                <a:latin typeface="Times New Roman" pitchFamily="18" charset="0"/>
                <a:cs typeface="Times New Roman" pitchFamily="18" charset="0"/>
              </a:rPr>
              <a:t>Topping is carried out for fast fruit development and increase size of already-set fruit in the lower part of the plant. </a:t>
            </a:r>
          </a:p>
          <a:p>
            <a:pPr algn="just"/>
            <a:r>
              <a:rPr lang="en-US" sz="2800" dirty="0" smtClean="0">
                <a:solidFill>
                  <a:schemeClr val="tx1"/>
                </a:solidFill>
                <a:latin typeface="Times New Roman" pitchFamily="18" charset="0"/>
                <a:cs typeface="Times New Roman" pitchFamily="18" charset="0"/>
              </a:rPr>
              <a:t>Some shoots at the top are left to grow as it helps to avoid risk of sunburn. </a:t>
            </a:r>
            <a:endParaRPr lang="en-US" sz="2800" dirty="0">
              <a:solidFill>
                <a:schemeClr val="tx1"/>
              </a:solidFill>
              <a:latin typeface="Times New Roman" pitchFamily="18" charset="0"/>
              <a:cs typeface="Times New Roman" pitchFamily="18" charset="0"/>
            </a:endParaRPr>
          </a:p>
        </p:txBody>
      </p:sp>
      <p:sp>
        <p:nvSpPr>
          <p:cNvPr id="4" name="TextBox 3"/>
          <p:cNvSpPr txBox="1"/>
          <p:nvPr/>
        </p:nvSpPr>
        <p:spPr>
          <a:xfrm>
            <a:off x="3733800" y="209550"/>
            <a:ext cx="1628138"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Topping</a:t>
            </a:r>
            <a:endParaRPr lang="en-US" sz="32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742950"/>
            <a:ext cx="6629400" cy="4171950"/>
          </a:xfrm>
        </p:spPr>
        <p:txBody>
          <a:bodyPr>
            <a:noAutofit/>
          </a:bodyPr>
          <a:lstStyle/>
          <a:p>
            <a:pPr algn="just">
              <a:buFont typeface="Wingdings" pitchFamily="2" charset="2"/>
              <a:buChar char="Ø"/>
            </a:pPr>
            <a:r>
              <a:rPr lang="en-IN" sz="2800" dirty="0" smtClean="0">
                <a:solidFill>
                  <a:schemeClr val="tx1"/>
                </a:solidFill>
                <a:latin typeface="Times New Roman" pitchFamily="18" charset="0"/>
                <a:cs typeface="Times New Roman" pitchFamily="18" charset="0"/>
              </a:rPr>
              <a:t>Tomato produces from one to about 10 flowers per flower cluster.</a:t>
            </a:r>
          </a:p>
          <a:p>
            <a:pPr algn="just">
              <a:buFont typeface="Wingdings" pitchFamily="2" charset="2"/>
              <a:buChar char="Ø"/>
            </a:pPr>
            <a:r>
              <a:rPr lang="en-IN" sz="2800" dirty="0" smtClean="0">
                <a:solidFill>
                  <a:schemeClr val="tx1"/>
                </a:solidFill>
                <a:latin typeface="Times New Roman" pitchFamily="18" charset="0"/>
                <a:cs typeface="Times New Roman" pitchFamily="18" charset="0"/>
              </a:rPr>
              <a:t>Under good pollination conditions, about 6 to 8 of these flowers might from fruits.</a:t>
            </a:r>
          </a:p>
          <a:p>
            <a:pPr algn="just">
              <a:buFont typeface="Wingdings" pitchFamily="2" charset="2"/>
              <a:buChar char="Ø"/>
            </a:pPr>
            <a:r>
              <a:rPr lang="en-IN" sz="2800" dirty="0" smtClean="0">
                <a:solidFill>
                  <a:schemeClr val="tx1"/>
                </a:solidFill>
                <a:latin typeface="Times New Roman" pitchFamily="18" charset="0"/>
                <a:cs typeface="Times New Roman" pitchFamily="18" charset="0"/>
              </a:rPr>
              <a:t>If too many fruits are allowed to set on a cluster, fruit size, shape, quality and uniformity are sacrificed, therefore tomato clusters should be thinned to provide an optimum number of fruits per cluster.</a:t>
            </a:r>
          </a:p>
        </p:txBody>
      </p:sp>
      <p:sp>
        <p:nvSpPr>
          <p:cNvPr id="5" name="TextBox 4"/>
          <p:cNvSpPr txBox="1"/>
          <p:nvPr/>
        </p:nvSpPr>
        <p:spPr>
          <a:xfrm>
            <a:off x="3200400" y="209550"/>
            <a:ext cx="3059427" cy="584775"/>
          </a:xfrm>
          <a:prstGeom prst="rect">
            <a:avLst/>
          </a:prstGeom>
          <a:noFill/>
        </p:spPr>
        <p:txBody>
          <a:bodyPr wrap="none" rtlCol="0">
            <a:spAutoFit/>
          </a:bodyPr>
          <a:lstStyle/>
          <a:p>
            <a:r>
              <a:rPr lang="en-IN" sz="3200" b="1" dirty="0" smtClean="0">
                <a:latin typeface="Times New Roman" pitchFamily="18" charset="0"/>
                <a:cs typeface="Times New Roman" pitchFamily="18" charset="0"/>
              </a:rPr>
              <a:t>Cluster thinning</a:t>
            </a:r>
            <a:endParaRPr lang="en-US" sz="3200" dirty="0"/>
          </a:p>
        </p:txBody>
      </p:sp>
    </p:spTree>
    <p:extLst>
      <p:ext uri="{BB962C8B-B14F-4D97-AF65-F5344CB8AC3E}">
        <p14:creationId xmlns="" xmlns:p14="http://schemas.microsoft.com/office/powerpoint/2010/main" val="2338780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5">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Theme5</Template>
  <TotalTime>1900</TotalTime>
  <Words>570</Words>
  <Application>Microsoft Office PowerPoint</Application>
  <PresentationFormat>On-screen Show (16:9)</PresentationFormat>
  <Paragraphs>40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Theme5</vt:lpstr>
      <vt:lpstr> Center for Smart Agriculture Protected cultivation of vegetable crops   </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Sagar</dc:creator>
  <cp:lastModifiedBy>hp</cp:lastModifiedBy>
  <cp:revision>101</cp:revision>
  <dcterms:created xsi:type="dcterms:W3CDTF">2006-08-16T00:00:00Z</dcterms:created>
  <dcterms:modified xsi:type="dcterms:W3CDTF">2021-01-22T16:24:49Z</dcterms:modified>
</cp:coreProperties>
</file>