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67" r:id="rId2"/>
    <p:sldId id="353" r:id="rId3"/>
    <p:sldId id="354" r:id="rId4"/>
    <p:sldId id="355" r:id="rId5"/>
    <p:sldId id="356" r:id="rId6"/>
    <p:sldId id="358" r:id="rId7"/>
    <p:sldId id="359" r:id="rId8"/>
    <p:sldId id="364" r:id="rId9"/>
    <p:sldId id="365" r:id="rId10"/>
    <p:sldId id="360" r:id="rId11"/>
    <p:sldId id="362" r:id="rId12"/>
    <p:sldId id="366" r:id="rId13"/>
    <p:sldId id="32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nkar Gaikwad" initials="D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7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C9885-973F-4B80-A5A9-6517584C9FF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C552A-FFEB-40C1-9E0B-0A57CC7A6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552A-FFEB-40C1-9E0B-0A57CC7A60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841411"/>
            <a:ext cx="6857280" cy="1790828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2701365"/>
            <a:ext cx="6857280" cy="1242131"/>
          </a:xfrm>
        </p:spPr>
        <p:txBody>
          <a:bodyPr/>
          <a:lstStyle>
            <a:lvl1pPr marL="0" indent="0" algn="ctr">
              <a:buNone/>
              <a:defRPr sz="2200"/>
            </a:lvl1pPr>
            <a:lvl2pPr marL="414726" indent="0" algn="ctr">
              <a:buNone/>
              <a:defRPr sz="1800"/>
            </a:lvl2pPr>
            <a:lvl3pPr marL="829452" indent="0" algn="ctr">
              <a:buNone/>
              <a:defRPr sz="1600"/>
            </a:lvl3pPr>
            <a:lvl4pPr marL="1244178" indent="0" algn="ctr">
              <a:buNone/>
              <a:defRPr sz="1500"/>
            </a:lvl4pPr>
            <a:lvl5pPr marL="1658904" indent="0" algn="ctr">
              <a:buNone/>
              <a:defRPr sz="1500"/>
            </a:lvl5pPr>
            <a:lvl6pPr marL="2073631" indent="0" algn="ctr">
              <a:buNone/>
              <a:defRPr sz="1500"/>
            </a:lvl6pPr>
            <a:lvl7pPr marL="2488357" indent="0" algn="ctr">
              <a:buNone/>
              <a:defRPr sz="1500"/>
            </a:lvl7pPr>
            <a:lvl8pPr marL="2903083" indent="0" algn="ctr">
              <a:buNone/>
              <a:defRPr sz="1500"/>
            </a:lvl8pPr>
            <a:lvl9pPr marL="3317809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05222"/>
            <a:ext cx="2054880" cy="39780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05222"/>
            <a:ext cx="6030720" cy="39780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282096"/>
            <a:ext cx="7886880" cy="213970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3442323"/>
            <a:ext cx="7886880" cy="1124398"/>
          </a:xfrm>
        </p:spPr>
        <p:txBody>
          <a:bodyPr/>
          <a:lstStyle>
            <a:lvl1pPr marL="0" indent="0">
              <a:buNone/>
              <a:defRPr sz="2200"/>
            </a:lvl1pPr>
            <a:lvl2pPr marL="414726" indent="0">
              <a:buNone/>
              <a:defRPr sz="1800"/>
            </a:lvl2pPr>
            <a:lvl3pPr marL="829452" indent="0">
              <a:buNone/>
              <a:defRPr sz="1600"/>
            </a:lvl3pPr>
            <a:lvl4pPr marL="1244178" indent="0">
              <a:buNone/>
              <a:defRPr sz="1500"/>
            </a:lvl4pPr>
            <a:lvl5pPr marL="1658904" indent="0">
              <a:buNone/>
              <a:defRPr sz="1500"/>
            </a:lvl5pPr>
            <a:lvl6pPr marL="2073631" indent="0">
              <a:buNone/>
              <a:defRPr sz="1500"/>
            </a:lvl6pPr>
            <a:lvl7pPr marL="2488357" indent="0">
              <a:buNone/>
              <a:defRPr sz="1500"/>
            </a:lvl7pPr>
            <a:lvl8pPr marL="2903083" indent="0">
              <a:buNone/>
              <a:defRPr sz="1500"/>
            </a:lvl8pPr>
            <a:lvl9pPr marL="331780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203247"/>
            <a:ext cx="4042080" cy="29800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00" y="1203247"/>
            <a:ext cx="4043520" cy="29800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274349"/>
            <a:ext cx="7886880" cy="993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260493"/>
            <a:ext cx="3869280" cy="617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1878318"/>
            <a:ext cx="3869280" cy="2764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260493"/>
            <a:ext cx="3886560" cy="617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1878318"/>
            <a:ext cx="3886560" cy="2764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342396"/>
            <a:ext cx="2949120" cy="1201086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740959"/>
            <a:ext cx="4628160" cy="365510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1543483"/>
            <a:ext cx="2949120" cy="285798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342396"/>
            <a:ext cx="2949120" cy="1201086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740959"/>
            <a:ext cx="4628160" cy="3655104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1543483"/>
            <a:ext cx="2949120" cy="285798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7121" y="20523"/>
            <a:ext cx="889488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05222"/>
            <a:ext cx="8223840" cy="85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203247"/>
            <a:ext cx="8223840" cy="2980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79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127680" y="4685532"/>
            <a:ext cx="2894400" cy="3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6556321" y="4685532"/>
            <a:ext cx="2894400" cy="3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56480" y="4685532"/>
            <a:ext cx="2125440" cy="3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ts val="129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ts val="103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ts val="7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ts val="5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9550"/>
            <a:ext cx="6928440" cy="123645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for Smart Agriculture</a:t>
            </a:r>
            <a:b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Protected cultivation of vegetable crops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714750"/>
            <a:ext cx="7461120" cy="1981200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Module 7: Crop Management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Session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Capsicum &amp; Cucumber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23950"/>
            <a:ext cx="2743200" cy="2524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41"/>
          <a:stretch>
            <a:fillRect/>
          </a:stretch>
        </p:blipFill>
        <p:spPr bwMode="auto">
          <a:xfrm>
            <a:off x="2819400" y="285750"/>
            <a:ext cx="4800600" cy="4416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4960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Pollination</a:t>
            </a:r>
            <a:endParaRPr lang="en-I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05600" cy="394335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growing </a:t>
            </a:r>
            <a:r>
              <a:rPr lang="en-IN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gynoecious</a:t>
            </a:r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varieties of slicing cucumber, there is no need of pollination in greenhouse conditions.</a:t>
            </a:r>
          </a:p>
          <a:p>
            <a:pPr algn="just">
              <a:buFont typeface="Wingdings" pitchFamily="2" charset="2"/>
              <a:buChar char="v"/>
            </a:pPr>
            <a:r>
              <a:rPr lang="en-IN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Monoecious</a:t>
            </a:r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varieties, however, are dependent upon pollination inside protected structures, which is mainly performed by honeybees.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86150"/>
            <a:ext cx="1981200" cy="138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86150"/>
            <a:ext cx="2133600" cy="138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936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85750"/>
            <a:ext cx="6623640" cy="298003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to 10 visits per flowers are required for adequate fruit formation in cucumber.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One beehive (20000 bees per hive) is sufficient for 1000 m</a:t>
            </a:r>
            <a:r>
              <a:rPr lang="en-IN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area of greenhouse cultivation of </a:t>
            </a:r>
            <a:r>
              <a:rPr lang="en-IN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monoecious</a:t>
            </a:r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cultivars to obtain high yield with high quality fruits.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good crop management of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gynoecious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culivars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one can harvest 40-45 quintals of cucumber from 1000 m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area with one crop of 3 to 3.5 month duration .</a:t>
            </a:r>
          </a:p>
          <a:p>
            <a:pPr algn="just">
              <a:buFont typeface="Arial" pitchFamily="34" charset="0"/>
              <a:buChar char="•"/>
            </a:pPr>
            <a:endParaRPr lang="en-I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666750"/>
            <a:ext cx="8223250" cy="2979738"/>
          </a:xfrm>
        </p:spPr>
        <p:txBody>
          <a:bodyPr/>
          <a:lstStyle/>
          <a:p>
            <a:pPr algn="ctr"/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Thank You ….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914401"/>
            <a:ext cx="6705600" cy="3943349"/>
          </a:xfrm>
        </p:spPr>
        <p:txBody>
          <a:bodyPr>
            <a:noAutofit/>
          </a:bodyPr>
          <a:lstStyle/>
          <a:p>
            <a:pPr algn="just"/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Pepper plants initially develop single stem and after 9-13 leaves, a terminal flower develops where after main stem divides into two.</a:t>
            </a:r>
          </a:p>
          <a:p>
            <a:pPr algn="just"/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Sometimes 3 or 4 shoots develop naturally rather than two.</a:t>
            </a:r>
          </a:p>
          <a:p>
            <a:pPr algn="just"/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terminal flower is not allowed to develop into fruit and it is removed just after appearance.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05978"/>
            <a:ext cx="7086600" cy="651272"/>
          </a:xfrm>
        </p:spPr>
        <p:txBody>
          <a:bodyPr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TRAINING AND PRUNING</a:t>
            </a:r>
            <a:endParaRPr lang="en-I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8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692" r="58357" b="8933"/>
          <a:stretch>
            <a:fillRect/>
          </a:stretch>
        </p:blipFill>
        <p:spPr bwMode="auto">
          <a:xfrm>
            <a:off x="2133600" y="1733550"/>
            <a:ext cx="28193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7270" t="11662" r="4334" b="6948"/>
          <a:stretch>
            <a:fillRect/>
          </a:stretch>
        </p:blipFill>
        <p:spPr bwMode="auto">
          <a:xfrm>
            <a:off x="5334000" y="1733550"/>
            <a:ext cx="335651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81200" y="0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Two main stems are maintained on each plant after pruning or pinching the other branches by leaving  two leaves and one flower at each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internode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-400050"/>
            <a:ext cx="6781800" cy="3448049"/>
          </a:xfrm>
        </p:spPr>
        <p:txBody>
          <a:bodyPr/>
          <a:lstStyle/>
          <a:p>
            <a:pPr algn="just"/>
            <a:endParaRPr lang="en-IN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These two stems are trained upon strings to the main wire running on row length at 8-9 feet height.</a:t>
            </a:r>
          </a:p>
          <a:p>
            <a:pPr algn="just"/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stems are clipped with strings using rings or plastic clips. </a:t>
            </a:r>
          </a:p>
          <a:p>
            <a:pPr algn="just"/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Training and pruning should be done every three or even two weeks during the period of fast growth.</a:t>
            </a:r>
          </a:p>
          <a:p>
            <a:pPr algn="just"/>
            <a:endParaRPr lang="en-I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33750"/>
            <a:ext cx="2819400" cy="1632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91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800100"/>
            <a:ext cx="6629400" cy="3943350"/>
          </a:xfrm>
        </p:spPr>
        <p:txBody>
          <a:bodyPr>
            <a:noAutofit/>
          </a:bodyPr>
          <a:lstStyle/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SP crop, 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CP does take place (honey bees,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thrips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and other insects is high) which transfer pollen from blossom to blossom while collecting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nector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Pollination is neither markedly improved by using 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POLLINATION</a:t>
            </a:r>
            <a:endParaRPr lang="en-I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38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85750"/>
            <a:ext cx="6775320" cy="2980034"/>
          </a:xfrm>
        </p:spPr>
        <p:txBody>
          <a:bodyPr/>
          <a:lstStyle/>
          <a:p>
            <a:pPr algn="just"/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honey or bumble bees fly.</a:t>
            </a:r>
          </a:p>
          <a:p>
            <a:pPr algn="just"/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number of seeds per fruit are, thus, more and fruits enlarge faster due to accumulation of more assimilates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95550"/>
            <a:ext cx="3276600" cy="180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71750"/>
            <a:ext cx="3219450" cy="187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"/>
            <a:ext cx="8552688" cy="838200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Cucumber</a:t>
            </a:r>
            <a:r>
              <a:rPr lang="en-I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Training and Pruning</a:t>
            </a:r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1" y="971550"/>
            <a:ext cx="685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Several training systems exist for greenhouse cucumber. The basic principle in developing a training system is to uniformly maximize the leaf interception of sunlight throughout the house. 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selection of a system will largely depend on the greenhouse facility, the production system and grower  preference.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most common pruning system for either vertical cordon or V-cordon trained plants is known as the umbrella system.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873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9550"/>
            <a:ext cx="6553200" cy="2980034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Umbrella System</a:t>
            </a:r>
          </a:p>
          <a:p>
            <a:pPr algn="just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system is straightforward, not too demanding in labor and easily understood.</a:t>
            </a:r>
          </a:p>
          <a:p>
            <a:pPr algn="just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Tie the cucumber plant to a vertical wire, 7 feet tall. Pinch out the growing point at the top. </a:t>
            </a:r>
          </a:p>
          <a:p>
            <a:pPr algn="just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Provide support for all fruit that develops on the lower part of the main stem.</a:t>
            </a:r>
          </a:p>
          <a:p>
            <a:pPr algn="just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Remove all laterals in the leaf axis on the main stem.</a:t>
            </a: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85750"/>
            <a:ext cx="6699120" cy="2980034"/>
          </a:xfrm>
        </p:spPr>
        <p:txBody>
          <a:bodyPr/>
          <a:lstStyle/>
          <a:p>
            <a:pPr algn="just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top two laterals should be trained over the wire to hang down on either side of the main stem. Allow these to grow to two-thirds of the way down the main stem. </a:t>
            </a:r>
          </a:p>
          <a:p>
            <a:pPr algn="just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the fruits on the first laterals have been harvested, those laterals should be removed back to a strong shoot, allowing the second laterals to take over . Repeat this process for lateral.</a:t>
            </a:r>
          </a:p>
          <a:p>
            <a:pPr marL="354013" indent="-354013" algn="just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renewal system will maintain productivity.</a:t>
            </a:r>
            <a:endParaRPr lang="en-IN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1799</TotalTime>
  <Words>550</Words>
  <Application>Microsoft Office PowerPoint</Application>
  <PresentationFormat>On-screen Show (16:9)</PresentationFormat>
  <Paragraphs>40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Theme5</vt:lpstr>
      <vt:lpstr> Center for Smart Agriculture Protected cultivation of vegetable crops   </vt:lpstr>
      <vt:lpstr>TRAINING AND PRUNING</vt:lpstr>
      <vt:lpstr>Slide 3</vt:lpstr>
      <vt:lpstr>Slide 4</vt:lpstr>
      <vt:lpstr>POLLINATION</vt:lpstr>
      <vt:lpstr>Slide 6</vt:lpstr>
      <vt:lpstr>Cucumber Training and Pruning</vt:lpstr>
      <vt:lpstr>Slide 8</vt:lpstr>
      <vt:lpstr>Slide 9</vt:lpstr>
      <vt:lpstr>Slide 10</vt:lpstr>
      <vt:lpstr>Pollination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Sagar</dc:creator>
  <cp:lastModifiedBy>hp</cp:lastModifiedBy>
  <cp:revision>94</cp:revision>
  <dcterms:created xsi:type="dcterms:W3CDTF">2006-08-16T00:00:00Z</dcterms:created>
  <dcterms:modified xsi:type="dcterms:W3CDTF">2021-01-22T16:24:43Z</dcterms:modified>
</cp:coreProperties>
</file>