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FE978-E3D3-46D0-A92F-FAC6A6DBA1B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N"/>
        </a:p>
      </dgm:t>
    </dgm:pt>
    <dgm:pt modelId="{5FDC9252-0487-4073-8DD7-C3AAE6F8D219}">
      <dgm:prSet phldrT="[Text]" custT="1"/>
      <dgm:spPr/>
      <dgm:t>
        <a:bodyPr/>
        <a:lstStyle/>
        <a:p>
          <a:r>
            <a:rPr lang="en-US" sz="2400" b="1" dirty="0" smtClean="0">
              <a:latin typeface="Times New Roman" pitchFamily="18" charset="0"/>
              <a:cs typeface="Times New Roman" pitchFamily="18" charset="0"/>
            </a:rPr>
            <a:t>Breeder Seed</a:t>
          </a:r>
          <a:endParaRPr lang="en-IN" sz="2400" b="1" dirty="0">
            <a:latin typeface="Times New Roman" pitchFamily="18" charset="0"/>
            <a:cs typeface="Times New Roman" pitchFamily="18" charset="0"/>
          </a:endParaRPr>
        </a:p>
      </dgm:t>
    </dgm:pt>
    <dgm:pt modelId="{4427DDA4-5571-4D9F-A0CE-A2836277D4BF}" type="parTrans" cxnId="{F0144F65-EB16-4B3C-8E7A-A9377CA8F52D}">
      <dgm:prSet/>
      <dgm:spPr/>
      <dgm:t>
        <a:bodyPr/>
        <a:lstStyle/>
        <a:p>
          <a:endParaRPr lang="en-IN"/>
        </a:p>
      </dgm:t>
    </dgm:pt>
    <dgm:pt modelId="{D54E17B5-3099-4D7B-A2F0-F35F84E0DEF9}" type="sibTrans" cxnId="{F0144F65-EB16-4B3C-8E7A-A9377CA8F52D}">
      <dgm:prSet/>
      <dgm:spPr/>
      <dgm:t>
        <a:bodyPr/>
        <a:lstStyle/>
        <a:p>
          <a:endParaRPr lang="en-IN"/>
        </a:p>
      </dgm:t>
    </dgm:pt>
    <dgm:pt modelId="{2502E462-154F-456B-A3E7-C0BD0B958058}">
      <dgm:prSet phldrT="[Text]" custT="1"/>
      <dgm:spPr/>
      <dgm:t>
        <a:bodyPr/>
        <a:lstStyle/>
        <a:p>
          <a:r>
            <a:rPr lang="en-US" sz="1800" b="1" dirty="0" smtClean="0">
              <a:latin typeface="Times New Roman" pitchFamily="18" charset="0"/>
              <a:cs typeface="Times New Roman" pitchFamily="18" charset="0"/>
            </a:rPr>
            <a:t>Foundation Seed</a:t>
          </a:r>
          <a:endParaRPr lang="en-IN" sz="1800" b="1" dirty="0">
            <a:latin typeface="Times New Roman" pitchFamily="18" charset="0"/>
            <a:cs typeface="Times New Roman" pitchFamily="18" charset="0"/>
          </a:endParaRPr>
        </a:p>
      </dgm:t>
    </dgm:pt>
    <dgm:pt modelId="{E6555F6D-EE39-4C1E-973D-30007D720EC2}" type="parTrans" cxnId="{3934CD19-8F85-4CC0-8E2A-E369C7DAF046}">
      <dgm:prSet/>
      <dgm:spPr/>
      <dgm:t>
        <a:bodyPr/>
        <a:lstStyle/>
        <a:p>
          <a:endParaRPr lang="en-IN"/>
        </a:p>
      </dgm:t>
    </dgm:pt>
    <dgm:pt modelId="{3FFA913C-CACC-48AC-A2F7-8AA7BD96C87E}" type="sibTrans" cxnId="{3934CD19-8F85-4CC0-8E2A-E369C7DAF046}">
      <dgm:prSet/>
      <dgm:spPr/>
      <dgm:t>
        <a:bodyPr/>
        <a:lstStyle/>
        <a:p>
          <a:endParaRPr lang="en-IN"/>
        </a:p>
      </dgm:t>
    </dgm:pt>
    <dgm:pt modelId="{FBD806B0-30C4-452E-BEE5-53FC622626A1}">
      <dgm:prSet phldrT="[Text]" custT="1"/>
      <dgm:spPr/>
      <dgm:t>
        <a:bodyPr/>
        <a:lstStyle/>
        <a:p>
          <a:r>
            <a:rPr lang="en-US" sz="2000" b="1" dirty="0" smtClean="0">
              <a:latin typeface="Times New Roman" pitchFamily="18" charset="0"/>
              <a:cs typeface="Times New Roman" pitchFamily="18" charset="0"/>
            </a:rPr>
            <a:t>Registered Seed</a:t>
          </a:r>
          <a:endParaRPr lang="en-IN" sz="2000" b="1" dirty="0">
            <a:latin typeface="Times New Roman" pitchFamily="18" charset="0"/>
            <a:cs typeface="Times New Roman" pitchFamily="18" charset="0"/>
          </a:endParaRPr>
        </a:p>
      </dgm:t>
    </dgm:pt>
    <dgm:pt modelId="{8B3C2820-4E9F-4692-B024-5FF9131922D8}" type="parTrans" cxnId="{585D25B1-10D5-47C3-B9A0-36F9A3D13AD7}">
      <dgm:prSet/>
      <dgm:spPr/>
      <dgm:t>
        <a:bodyPr/>
        <a:lstStyle/>
        <a:p>
          <a:endParaRPr lang="en-IN"/>
        </a:p>
      </dgm:t>
    </dgm:pt>
    <dgm:pt modelId="{236B186E-555C-4ECD-B110-DAD453D230F3}" type="sibTrans" cxnId="{585D25B1-10D5-47C3-B9A0-36F9A3D13AD7}">
      <dgm:prSet/>
      <dgm:spPr/>
      <dgm:t>
        <a:bodyPr/>
        <a:lstStyle/>
        <a:p>
          <a:endParaRPr lang="en-IN"/>
        </a:p>
      </dgm:t>
    </dgm:pt>
    <dgm:pt modelId="{3744A85C-9854-4194-A41B-E0164FC1161A}">
      <dgm:prSet phldrT="[Text]" custT="1"/>
      <dgm:spPr/>
      <dgm:t>
        <a:bodyPr/>
        <a:lstStyle/>
        <a:p>
          <a:r>
            <a:rPr lang="en-US" sz="2400" b="1" dirty="0" smtClean="0">
              <a:latin typeface="Times New Roman" pitchFamily="18" charset="0"/>
              <a:cs typeface="Times New Roman" pitchFamily="18" charset="0"/>
            </a:rPr>
            <a:t>Certified Seed</a:t>
          </a:r>
          <a:endParaRPr lang="en-IN" sz="2400" b="1" dirty="0">
            <a:latin typeface="Times New Roman" pitchFamily="18" charset="0"/>
            <a:cs typeface="Times New Roman" pitchFamily="18" charset="0"/>
          </a:endParaRPr>
        </a:p>
      </dgm:t>
    </dgm:pt>
    <dgm:pt modelId="{7E91BE51-163A-44F0-B9F0-CDCB219159AE}" type="parTrans" cxnId="{D7E45DB2-CC99-4990-BA9A-A198B4B08E44}">
      <dgm:prSet/>
      <dgm:spPr/>
      <dgm:t>
        <a:bodyPr/>
        <a:lstStyle/>
        <a:p>
          <a:endParaRPr lang="en-IN"/>
        </a:p>
      </dgm:t>
    </dgm:pt>
    <dgm:pt modelId="{86C79340-C3F8-4B02-8B7C-CEA7264FC2AB}" type="sibTrans" cxnId="{D7E45DB2-CC99-4990-BA9A-A198B4B08E44}">
      <dgm:prSet/>
      <dgm:spPr/>
      <dgm:t>
        <a:bodyPr/>
        <a:lstStyle/>
        <a:p>
          <a:endParaRPr lang="en-IN"/>
        </a:p>
      </dgm:t>
    </dgm:pt>
    <dgm:pt modelId="{6955F632-A07A-44F9-B9D1-4846D88A0736}" type="pres">
      <dgm:prSet presAssocID="{85BFE978-E3D3-46D0-A92F-FAC6A6DBA1BF}" presName="Name0" presStyleCnt="0">
        <dgm:presLayoutVars>
          <dgm:dir/>
          <dgm:resizeHandles val="exact"/>
        </dgm:presLayoutVars>
      </dgm:prSet>
      <dgm:spPr/>
      <dgm:t>
        <a:bodyPr/>
        <a:lstStyle/>
        <a:p>
          <a:endParaRPr lang="en-IN"/>
        </a:p>
      </dgm:t>
    </dgm:pt>
    <dgm:pt modelId="{C2F6FAAE-DA3A-443D-BA54-0A130F5F0FFC}" type="pres">
      <dgm:prSet presAssocID="{5FDC9252-0487-4073-8DD7-C3AAE6F8D219}" presName="compNode" presStyleCnt="0"/>
      <dgm:spPr/>
    </dgm:pt>
    <dgm:pt modelId="{C6FC676B-5936-48F1-9F06-770974FDC474}" type="pres">
      <dgm:prSet presAssocID="{5FDC9252-0487-4073-8DD7-C3AAE6F8D219}" presName="pictRect" presStyleLbl="node1" presStyleIdx="0" presStyleCnt="4"/>
      <dgm:spPr>
        <a:blipFill rotWithShape="1">
          <a:blip xmlns:r="http://schemas.openxmlformats.org/officeDocument/2006/relationships" r:embed="rId1"/>
          <a:stretch>
            <a:fillRect/>
          </a:stretch>
        </a:blipFill>
      </dgm:spPr>
    </dgm:pt>
    <dgm:pt modelId="{90C881A5-AD65-44DA-93CE-773ED0E62A20}" type="pres">
      <dgm:prSet presAssocID="{5FDC9252-0487-4073-8DD7-C3AAE6F8D219}" presName="textRect" presStyleLbl="revTx" presStyleIdx="0" presStyleCnt="4">
        <dgm:presLayoutVars>
          <dgm:bulletEnabled val="1"/>
        </dgm:presLayoutVars>
      </dgm:prSet>
      <dgm:spPr/>
      <dgm:t>
        <a:bodyPr/>
        <a:lstStyle/>
        <a:p>
          <a:endParaRPr lang="en-IN"/>
        </a:p>
      </dgm:t>
    </dgm:pt>
    <dgm:pt modelId="{246CF6A0-6084-44D4-8DF7-F6B9C681B1C9}" type="pres">
      <dgm:prSet presAssocID="{D54E17B5-3099-4D7B-A2F0-F35F84E0DEF9}" presName="sibTrans" presStyleLbl="sibTrans2D1" presStyleIdx="0" presStyleCnt="0"/>
      <dgm:spPr/>
      <dgm:t>
        <a:bodyPr/>
        <a:lstStyle/>
        <a:p>
          <a:endParaRPr lang="en-IN"/>
        </a:p>
      </dgm:t>
    </dgm:pt>
    <dgm:pt modelId="{AB8C7058-0160-4A1F-A611-88B111CE00FC}" type="pres">
      <dgm:prSet presAssocID="{2502E462-154F-456B-A3E7-C0BD0B958058}" presName="compNode" presStyleCnt="0"/>
      <dgm:spPr/>
    </dgm:pt>
    <dgm:pt modelId="{FC5DF546-D2B0-419D-B4B4-1690E613657E}" type="pres">
      <dgm:prSet presAssocID="{2502E462-154F-456B-A3E7-C0BD0B958058}" presName="pictRect" presStyleLbl="node1" presStyleIdx="1" presStyleCnt="4"/>
      <dgm:spPr>
        <a:blipFill rotWithShape="1">
          <a:blip xmlns:r="http://schemas.openxmlformats.org/officeDocument/2006/relationships" r:embed="rId2"/>
          <a:stretch>
            <a:fillRect/>
          </a:stretch>
        </a:blipFill>
      </dgm:spPr>
    </dgm:pt>
    <dgm:pt modelId="{BB21CC46-FF9E-4BC8-A4B1-C1BCBAC2360D}" type="pres">
      <dgm:prSet presAssocID="{2502E462-154F-456B-A3E7-C0BD0B958058}" presName="textRect" presStyleLbl="revTx" presStyleIdx="1" presStyleCnt="4">
        <dgm:presLayoutVars>
          <dgm:bulletEnabled val="1"/>
        </dgm:presLayoutVars>
      </dgm:prSet>
      <dgm:spPr/>
      <dgm:t>
        <a:bodyPr/>
        <a:lstStyle/>
        <a:p>
          <a:endParaRPr lang="en-IN"/>
        </a:p>
      </dgm:t>
    </dgm:pt>
    <dgm:pt modelId="{993F4099-5A7E-42DB-95E6-2B019099BADC}" type="pres">
      <dgm:prSet presAssocID="{3FFA913C-CACC-48AC-A2F7-8AA7BD96C87E}" presName="sibTrans" presStyleLbl="sibTrans2D1" presStyleIdx="0" presStyleCnt="0"/>
      <dgm:spPr/>
      <dgm:t>
        <a:bodyPr/>
        <a:lstStyle/>
        <a:p>
          <a:endParaRPr lang="en-IN"/>
        </a:p>
      </dgm:t>
    </dgm:pt>
    <dgm:pt modelId="{FFE4B6AB-D8ED-40C3-B716-16A78BF22288}" type="pres">
      <dgm:prSet presAssocID="{FBD806B0-30C4-452E-BEE5-53FC622626A1}" presName="compNode" presStyleCnt="0"/>
      <dgm:spPr/>
    </dgm:pt>
    <dgm:pt modelId="{F08BDD69-BDB6-4BD4-A81C-F1283544BA9A}" type="pres">
      <dgm:prSet presAssocID="{FBD806B0-30C4-452E-BEE5-53FC622626A1}" presName="pictRect" presStyleLbl="node1" presStyleIdx="2" presStyleCnt="4"/>
      <dgm:spPr>
        <a:blipFill rotWithShape="1">
          <a:blip xmlns:r="http://schemas.openxmlformats.org/officeDocument/2006/relationships" r:embed="rId3"/>
          <a:stretch>
            <a:fillRect/>
          </a:stretch>
        </a:blipFill>
      </dgm:spPr>
    </dgm:pt>
    <dgm:pt modelId="{AA9E4DA3-F6E9-49F2-8C24-12B333399242}" type="pres">
      <dgm:prSet presAssocID="{FBD806B0-30C4-452E-BEE5-53FC622626A1}" presName="textRect" presStyleLbl="revTx" presStyleIdx="2" presStyleCnt="4">
        <dgm:presLayoutVars>
          <dgm:bulletEnabled val="1"/>
        </dgm:presLayoutVars>
      </dgm:prSet>
      <dgm:spPr/>
      <dgm:t>
        <a:bodyPr/>
        <a:lstStyle/>
        <a:p>
          <a:endParaRPr lang="en-IN"/>
        </a:p>
      </dgm:t>
    </dgm:pt>
    <dgm:pt modelId="{66C142AB-E2BF-45C7-8A6D-CBC904C9D3E5}" type="pres">
      <dgm:prSet presAssocID="{236B186E-555C-4ECD-B110-DAD453D230F3}" presName="sibTrans" presStyleLbl="sibTrans2D1" presStyleIdx="0" presStyleCnt="0"/>
      <dgm:spPr/>
      <dgm:t>
        <a:bodyPr/>
        <a:lstStyle/>
        <a:p>
          <a:endParaRPr lang="en-IN"/>
        </a:p>
      </dgm:t>
    </dgm:pt>
    <dgm:pt modelId="{EFA19C74-960F-4CD6-BB9A-A89984FD4A6E}" type="pres">
      <dgm:prSet presAssocID="{3744A85C-9854-4194-A41B-E0164FC1161A}" presName="compNode" presStyleCnt="0"/>
      <dgm:spPr/>
    </dgm:pt>
    <dgm:pt modelId="{7D9C57FD-B332-4498-9648-49345DC7CE64}" type="pres">
      <dgm:prSet presAssocID="{3744A85C-9854-4194-A41B-E0164FC1161A}" presName="pictRect" presStyleLbl="node1" presStyleIdx="3" presStyleCnt="4"/>
      <dgm:spPr>
        <a:blipFill rotWithShape="1">
          <a:blip xmlns:r="http://schemas.openxmlformats.org/officeDocument/2006/relationships" r:embed="rId4"/>
          <a:stretch>
            <a:fillRect/>
          </a:stretch>
        </a:blipFill>
      </dgm:spPr>
    </dgm:pt>
    <dgm:pt modelId="{536B86E9-1DD3-4BBC-B37D-ECDE5A41A2B5}" type="pres">
      <dgm:prSet presAssocID="{3744A85C-9854-4194-A41B-E0164FC1161A}" presName="textRect" presStyleLbl="revTx" presStyleIdx="3" presStyleCnt="4">
        <dgm:presLayoutVars>
          <dgm:bulletEnabled val="1"/>
        </dgm:presLayoutVars>
      </dgm:prSet>
      <dgm:spPr/>
      <dgm:t>
        <a:bodyPr/>
        <a:lstStyle/>
        <a:p>
          <a:endParaRPr lang="en-IN"/>
        </a:p>
      </dgm:t>
    </dgm:pt>
  </dgm:ptLst>
  <dgm:cxnLst>
    <dgm:cxn modelId="{D7E45DB2-CC99-4990-BA9A-A198B4B08E44}" srcId="{85BFE978-E3D3-46D0-A92F-FAC6A6DBA1BF}" destId="{3744A85C-9854-4194-A41B-E0164FC1161A}" srcOrd="3" destOrd="0" parTransId="{7E91BE51-163A-44F0-B9F0-CDCB219159AE}" sibTransId="{86C79340-C3F8-4B02-8B7C-CEA7264FC2AB}"/>
    <dgm:cxn modelId="{64EA9D08-F7F2-49EA-B15B-F8BD9CDD7F58}" type="presOf" srcId="{FBD806B0-30C4-452E-BEE5-53FC622626A1}" destId="{AA9E4DA3-F6E9-49F2-8C24-12B333399242}" srcOrd="0" destOrd="0" presId="urn:microsoft.com/office/officeart/2005/8/layout/pList1"/>
    <dgm:cxn modelId="{FCB66F8B-3D7D-49E7-849D-2DD13BC0586F}" type="presOf" srcId="{3744A85C-9854-4194-A41B-E0164FC1161A}" destId="{536B86E9-1DD3-4BBC-B37D-ECDE5A41A2B5}" srcOrd="0" destOrd="0" presId="urn:microsoft.com/office/officeart/2005/8/layout/pList1"/>
    <dgm:cxn modelId="{C6179BDA-142B-4002-8F1D-D6B922097434}" type="presOf" srcId="{D54E17B5-3099-4D7B-A2F0-F35F84E0DEF9}" destId="{246CF6A0-6084-44D4-8DF7-F6B9C681B1C9}" srcOrd="0" destOrd="0" presId="urn:microsoft.com/office/officeart/2005/8/layout/pList1"/>
    <dgm:cxn modelId="{3934CD19-8F85-4CC0-8E2A-E369C7DAF046}" srcId="{85BFE978-E3D3-46D0-A92F-FAC6A6DBA1BF}" destId="{2502E462-154F-456B-A3E7-C0BD0B958058}" srcOrd="1" destOrd="0" parTransId="{E6555F6D-EE39-4C1E-973D-30007D720EC2}" sibTransId="{3FFA913C-CACC-48AC-A2F7-8AA7BD96C87E}"/>
    <dgm:cxn modelId="{C8E07F1D-A859-4009-BFD1-51C9CDE21B17}" type="presOf" srcId="{236B186E-555C-4ECD-B110-DAD453D230F3}" destId="{66C142AB-E2BF-45C7-8A6D-CBC904C9D3E5}" srcOrd="0" destOrd="0" presId="urn:microsoft.com/office/officeart/2005/8/layout/pList1"/>
    <dgm:cxn modelId="{E28FA11F-C161-4534-AB0A-F0F218374A3C}" type="presOf" srcId="{2502E462-154F-456B-A3E7-C0BD0B958058}" destId="{BB21CC46-FF9E-4BC8-A4B1-C1BCBAC2360D}" srcOrd="0" destOrd="0" presId="urn:microsoft.com/office/officeart/2005/8/layout/pList1"/>
    <dgm:cxn modelId="{585D25B1-10D5-47C3-B9A0-36F9A3D13AD7}" srcId="{85BFE978-E3D3-46D0-A92F-FAC6A6DBA1BF}" destId="{FBD806B0-30C4-452E-BEE5-53FC622626A1}" srcOrd="2" destOrd="0" parTransId="{8B3C2820-4E9F-4692-B024-5FF9131922D8}" sibTransId="{236B186E-555C-4ECD-B110-DAD453D230F3}"/>
    <dgm:cxn modelId="{F25A3A5A-6FD4-405C-B25E-9DDC0CE46828}" type="presOf" srcId="{3FFA913C-CACC-48AC-A2F7-8AA7BD96C87E}" destId="{993F4099-5A7E-42DB-95E6-2B019099BADC}" srcOrd="0" destOrd="0" presId="urn:microsoft.com/office/officeart/2005/8/layout/pList1"/>
    <dgm:cxn modelId="{0326FA68-575B-4FA0-8F5C-2EB980CEB690}" type="presOf" srcId="{85BFE978-E3D3-46D0-A92F-FAC6A6DBA1BF}" destId="{6955F632-A07A-44F9-B9D1-4846D88A0736}" srcOrd="0" destOrd="0" presId="urn:microsoft.com/office/officeart/2005/8/layout/pList1"/>
    <dgm:cxn modelId="{5364F234-50C9-4FF7-8462-FD05A1D7C53C}" type="presOf" srcId="{5FDC9252-0487-4073-8DD7-C3AAE6F8D219}" destId="{90C881A5-AD65-44DA-93CE-773ED0E62A20}" srcOrd="0" destOrd="0" presId="urn:microsoft.com/office/officeart/2005/8/layout/pList1"/>
    <dgm:cxn modelId="{F0144F65-EB16-4B3C-8E7A-A9377CA8F52D}" srcId="{85BFE978-E3D3-46D0-A92F-FAC6A6DBA1BF}" destId="{5FDC9252-0487-4073-8DD7-C3AAE6F8D219}" srcOrd="0" destOrd="0" parTransId="{4427DDA4-5571-4D9F-A0CE-A2836277D4BF}" sibTransId="{D54E17B5-3099-4D7B-A2F0-F35F84E0DEF9}"/>
    <dgm:cxn modelId="{3ACFD3CE-690A-4D7D-9187-11796310D763}" type="presParOf" srcId="{6955F632-A07A-44F9-B9D1-4846D88A0736}" destId="{C2F6FAAE-DA3A-443D-BA54-0A130F5F0FFC}" srcOrd="0" destOrd="0" presId="urn:microsoft.com/office/officeart/2005/8/layout/pList1"/>
    <dgm:cxn modelId="{FBFD4C2D-C7A6-467A-A628-1C8D9B97F4BC}" type="presParOf" srcId="{C2F6FAAE-DA3A-443D-BA54-0A130F5F0FFC}" destId="{C6FC676B-5936-48F1-9F06-770974FDC474}" srcOrd="0" destOrd="0" presId="urn:microsoft.com/office/officeart/2005/8/layout/pList1"/>
    <dgm:cxn modelId="{CB4F4BFC-43BD-4221-933F-0BFA314AFE0E}" type="presParOf" srcId="{C2F6FAAE-DA3A-443D-BA54-0A130F5F0FFC}" destId="{90C881A5-AD65-44DA-93CE-773ED0E62A20}" srcOrd="1" destOrd="0" presId="urn:microsoft.com/office/officeart/2005/8/layout/pList1"/>
    <dgm:cxn modelId="{7E3800DF-8980-43F1-B2A9-E5554FC874C1}" type="presParOf" srcId="{6955F632-A07A-44F9-B9D1-4846D88A0736}" destId="{246CF6A0-6084-44D4-8DF7-F6B9C681B1C9}" srcOrd="1" destOrd="0" presId="urn:microsoft.com/office/officeart/2005/8/layout/pList1"/>
    <dgm:cxn modelId="{F7F94BB3-263A-4070-84AD-28A46B604DE1}" type="presParOf" srcId="{6955F632-A07A-44F9-B9D1-4846D88A0736}" destId="{AB8C7058-0160-4A1F-A611-88B111CE00FC}" srcOrd="2" destOrd="0" presId="urn:microsoft.com/office/officeart/2005/8/layout/pList1"/>
    <dgm:cxn modelId="{27F63DDF-680D-4B77-855E-C0676DD0E62F}" type="presParOf" srcId="{AB8C7058-0160-4A1F-A611-88B111CE00FC}" destId="{FC5DF546-D2B0-419D-B4B4-1690E613657E}" srcOrd="0" destOrd="0" presId="urn:microsoft.com/office/officeart/2005/8/layout/pList1"/>
    <dgm:cxn modelId="{08EBD452-FEDE-4C79-99EF-DDCA39C3E30D}" type="presParOf" srcId="{AB8C7058-0160-4A1F-A611-88B111CE00FC}" destId="{BB21CC46-FF9E-4BC8-A4B1-C1BCBAC2360D}" srcOrd="1" destOrd="0" presId="urn:microsoft.com/office/officeart/2005/8/layout/pList1"/>
    <dgm:cxn modelId="{50A6EC07-74AD-4429-B98E-A5BA890521B2}" type="presParOf" srcId="{6955F632-A07A-44F9-B9D1-4846D88A0736}" destId="{993F4099-5A7E-42DB-95E6-2B019099BADC}" srcOrd="3" destOrd="0" presId="urn:microsoft.com/office/officeart/2005/8/layout/pList1"/>
    <dgm:cxn modelId="{D4A5820E-50B0-4659-BEB9-AA96189764D0}" type="presParOf" srcId="{6955F632-A07A-44F9-B9D1-4846D88A0736}" destId="{FFE4B6AB-D8ED-40C3-B716-16A78BF22288}" srcOrd="4" destOrd="0" presId="urn:microsoft.com/office/officeart/2005/8/layout/pList1"/>
    <dgm:cxn modelId="{DE2B8773-3B11-4591-98F1-BAB84A45F70E}" type="presParOf" srcId="{FFE4B6AB-D8ED-40C3-B716-16A78BF22288}" destId="{F08BDD69-BDB6-4BD4-A81C-F1283544BA9A}" srcOrd="0" destOrd="0" presId="urn:microsoft.com/office/officeart/2005/8/layout/pList1"/>
    <dgm:cxn modelId="{461FE1A1-80D6-4019-9DF1-2D8F213A2FE4}" type="presParOf" srcId="{FFE4B6AB-D8ED-40C3-B716-16A78BF22288}" destId="{AA9E4DA3-F6E9-49F2-8C24-12B333399242}" srcOrd="1" destOrd="0" presId="urn:microsoft.com/office/officeart/2005/8/layout/pList1"/>
    <dgm:cxn modelId="{E8DAFE4C-ED0D-48B5-8E4F-CC2F1B5BEC15}" type="presParOf" srcId="{6955F632-A07A-44F9-B9D1-4846D88A0736}" destId="{66C142AB-E2BF-45C7-8A6D-CBC904C9D3E5}" srcOrd="5" destOrd="0" presId="urn:microsoft.com/office/officeart/2005/8/layout/pList1"/>
    <dgm:cxn modelId="{70CD3E45-376F-4E93-8D36-8CBF879E73F4}" type="presParOf" srcId="{6955F632-A07A-44F9-B9D1-4846D88A0736}" destId="{EFA19C74-960F-4CD6-BB9A-A89984FD4A6E}" srcOrd="6" destOrd="0" presId="urn:microsoft.com/office/officeart/2005/8/layout/pList1"/>
    <dgm:cxn modelId="{3C9D3F43-0840-42CC-873D-A2CF3A240AB7}" type="presParOf" srcId="{EFA19C74-960F-4CD6-BB9A-A89984FD4A6E}" destId="{7D9C57FD-B332-4498-9648-49345DC7CE64}" srcOrd="0" destOrd="0" presId="urn:microsoft.com/office/officeart/2005/8/layout/pList1"/>
    <dgm:cxn modelId="{37CED975-5C85-4EE4-9357-CA2EABB0C3C2}" type="presParOf" srcId="{EFA19C74-960F-4CD6-BB9A-A89984FD4A6E}" destId="{536B86E9-1DD3-4BBC-B37D-ECDE5A41A2B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749C5-ECEF-4FD9-A1A1-767725DCBB9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5F27CBA6-C51D-499D-817F-7EBA580BA2C6}">
      <dgm:prSet phldrT="[Text]" custT="1"/>
      <dgm:spPr/>
      <dgm:t>
        <a:bodyPr/>
        <a:lstStyle/>
        <a:p>
          <a:r>
            <a:rPr lang="en-IN" sz="4400" dirty="0" smtClean="0">
              <a:latin typeface="Times New Roman" pitchFamily="18" charset="0"/>
              <a:cs typeface="Times New Roman" pitchFamily="18" charset="0"/>
            </a:rPr>
            <a:t>1</a:t>
          </a:r>
          <a:endParaRPr lang="en-IN" sz="4400" dirty="0">
            <a:latin typeface="Times New Roman" pitchFamily="18" charset="0"/>
            <a:cs typeface="Times New Roman" pitchFamily="18" charset="0"/>
          </a:endParaRPr>
        </a:p>
      </dgm:t>
    </dgm:pt>
    <dgm:pt modelId="{CF3A3DB4-3A4D-41C1-819F-D807388AB172}" type="parTrans" cxnId="{1C90E52E-74D8-48B3-9BC8-D30E4A95E051}">
      <dgm:prSet/>
      <dgm:spPr/>
      <dgm:t>
        <a:bodyPr/>
        <a:lstStyle/>
        <a:p>
          <a:endParaRPr lang="en-IN"/>
        </a:p>
      </dgm:t>
    </dgm:pt>
    <dgm:pt modelId="{38364690-919F-4092-8C4D-26311DE247DB}" type="sibTrans" cxnId="{1C90E52E-74D8-48B3-9BC8-D30E4A95E051}">
      <dgm:prSet/>
      <dgm:spPr/>
      <dgm:t>
        <a:bodyPr/>
        <a:lstStyle/>
        <a:p>
          <a:endParaRPr lang="en-IN"/>
        </a:p>
      </dgm:t>
    </dgm:pt>
    <dgm:pt modelId="{DCD4929C-5237-42FE-99A2-660237164F51}">
      <dgm:prSet phldrT="[Text]" custT="1"/>
      <dgm:spPr/>
      <dgm:t>
        <a:bodyPr/>
        <a:lstStyle/>
        <a:p>
          <a:pPr algn="ctr"/>
          <a:r>
            <a:rPr lang="en-US" sz="2800" b="1" dirty="0" smtClean="0">
              <a:latin typeface="Times New Roman" pitchFamily="18" charset="0"/>
              <a:cs typeface="Times New Roman" pitchFamily="18" charset="0"/>
            </a:rPr>
            <a:t>In-situ conservation</a:t>
          </a:r>
          <a:endParaRPr lang="en-IN" sz="2800" b="1" dirty="0">
            <a:latin typeface="Times New Roman" pitchFamily="18" charset="0"/>
            <a:cs typeface="Times New Roman" pitchFamily="18" charset="0"/>
          </a:endParaRPr>
        </a:p>
      </dgm:t>
    </dgm:pt>
    <dgm:pt modelId="{6BF41598-E4AE-473C-BD60-C6A5A4A6710C}" type="parTrans" cxnId="{E1A88ABF-DCA6-4AE9-9943-2E906620CBFF}">
      <dgm:prSet/>
      <dgm:spPr/>
      <dgm:t>
        <a:bodyPr/>
        <a:lstStyle/>
        <a:p>
          <a:endParaRPr lang="en-IN"/>
        </a:p>
      </dgm:t>
    </dgm:pt>
    <dgm:pt modelId="{A5929108-0E7F-49E9-B1B8-4477DBDEB7AB}" type="sibTrans" cxnId="{E1A88ABF-DCA6-4AE9-9943-2E906620CBFF}">
      <dgm:prSet/>
      <dgm:spPr/>
      <dgm:t>
        <a:bodyPr/>
        <a:lstStyle/>
        <a:p>
          <a:endParaRPr lang="en-IN"/>
        </a:p>
      </dgm:t>
    </dgm:pt>
    <dgm:pt modelId="{E06387AF-24DC-406D-B2EB-449143707054}">
      <dgm:prSet phldrT="[Text]" custT="1"/>
      <dgm:spPr/>
      <dgm:t>
        <a:bodyPr/>
        <a:lstStyle/>
        <a:p>
          <a:r>
            <a:rPr lang="en-IN" sz="4400" dirty="0" smtClean="0">
              <a:latin typeface="Times New Roman" pitchFamily="18" charset="0"/>
              <a:cs typeface="Times New Roman" pitchFamily="18" charset="0"/>
            </a:rPr>
            <a:t>2</a:t>
          </a:r>
          <a:endParaRPr lang="en-IN" sz="4400" dirty="0">
            <a:latin typeface="Times New Roman" pitchFamily="18" charset="0"/>
            <a:cs typeface="Times New Roman" pitchFamily="18" charset="0"/>
          </a:endParaRPr>
        </a:p>
      </dgm:t>
    </dgm:pt>
    <dgm:pt modelId="{3DF9E3F5-4598-46A3-BDA3-586F5DC5B83F}" type="parTrans" cxnId="{9FCDE4D8-86E1-4DEB-913A-C3B6402D74E8}">
      <dgm:prSet/>
      <dgm:spPr/>
      <dgm:t>
        <a:bodyPr/>
        <a:lstStyle/>
        <a:p>
          <a:endParaRPr lang="en-IN"/>
        </a:p>
      </dgm:t>
    </dgm:pt>
    <dgm:pt modelId="{230EC718-CC0C-45B2-9B3D-350DF209F9AB}" type="sibTrans" cxnId="{9FCDE4D8-86E1-4DEB-913A-C3B6402D74E8}">
      <dgm:prSet/>
      <dgm:spPr/>
      <dgm:t>
        <a:bodyPr/>
        <a:lstStyle/>
        <a:p>
          <a:endParaRPr lang="en-IN"/>
        </a:p>
      </dgm:t>
    </dgm:pt>
    <dgm:pt modelId="{2453378D-CC01-4AD0-BAD4-8FC1F643D175}">
      <dgm:prSet phldrT="[Text]" custT="1"/>
      <dgm:spPr/>
      <dgm:t>
        <a:bodyPr/>
        <a:lstStyle/>
        <a:p>
          <a:pPr algn="ctr"/>
          <a:r>
            <a:rPr lang="en-US" sz="2800" b="1" dirty="0" smtClean="0">
              <a:latin typeface="Times New Roman" pitchFamily="18" charset="0"/>
              <a:cs typeface="Times New Roman" pitchFamily="18" charset="0"/>
            </a:rPr>
            <a:t>Ex-situ conservation</a:t>
          </a:r>
          <a:endParaRPr lang="en-IN" sz="2800" b="1" dirty="0">
            <a:latin typeface="Times New Roman" pitchFamily="18" charset="0"/>
            <a:cs typeface="Times New Roman" pitchFamily="18" charset="0"/>
          </a:endParaRPr>
        </a:p>
      </dgm:t>
    </dgm:pt>
    <dgm:pt modelId="{65BD3904-8392-460D-8AA1-24FE8A7C98D2}" type="parTrans" cxnId="{72E2DF58-B2F5-4FB6-8620-1C5F131B149A}">
      <dgm:prSet/>
      <dgm:spPr/>
      <dgm:t>
        <a:bodyPr/>
        <a:lstStyle/>
        <a:p>
          <a:endParaRPr lang="en-IN"/>
        </a:p>
      </dgm:t>
    </dgm:pt>
    <dgm:pt modelId="{F3B1F52D-B458-467C-ADDE-864CC011EFEB}" type="sibTrans" cxnId="{72E2DF58-B2F5-4FB6-8620-1C5F131B149A}">
      <dgm:prSet/>
      <dgm:spPr/>
      <dgm:t>
        <a:bodyPr/>
        <a:lstStyle/>
        <a:p>
          <a:endParaRPr lang="en-IN"/>
        </a:p>
      </dgm:t>
    </dgm:pt>
    <dgm:pt modelId="{C6597706-E0E4-4A7A-A425-5F0E0D4AC8C6}" type="pres">
      <dgm:prSet presAssocID="{0F8749C5-ECEF-4FD9-A1A1-767725DCBB98}" presName="Name0" presStyleCnt="0">
        <dgm:presLayoutVars>
          <dgm:dir/>
          <dgm:animLvl val="lvl"/>
          <dgm:resizeHandles/>
        </dgm:presLayoutVars>
      </dgm:prSet>
      <dgm:spPr/>
      <dgm:t>
        <a:bodyPr/>
        <a:lstStyle/>
        <a:p>
          <a:endParaRPr lang="en-IN"/>
        </a:p>
      </dgm:t>
    </dgm:pt>
    <dgm:pt modelId="{6364C097-73C0-4D7B-B30F-C6080018115F}" type="pres">
      <dgm:prSet presAssocID="{5F27CBA6-C51D-499D-817F-7EBA580BA2C6}" presName="linNode" presStyleCnt="0"/>
      <dgm:spPr/>
    </dgm:pt>
    <dgm:pt modelId="{627C1062-F537-4D25-BF34-6ABD3498F920}" type="pres">
      <dgm:prSet presAssocID="{5F27CBA6-C51D-499D-817F-7EBA580BA2C6}" presName="parentShp" presStyleLbl="node1" presStyleIdx="0" presStyleCnt="2">
        <dgm:presLayoutVars>
          <dgm:bulletEnabled val="1"/>
        </dgm:presLayoutVars>
      </dgm:prSet>
      <dgm:spPr/>
      <dgm:t>
        <a:bodyPr/>
        <a:lstStyle/>
        <a:p>
          <a:endParaRPr lang="en-IN"/>
        </a:p>
      </dgm:t>
    </dgm:pt>
    <dgm:pt modelId="{3A095C93-C838-46F8-8794-60EE527BAAD0}" type="pres">
      <dgm:prSet presAssocID="{5F27CBA6-C51D-499D-817F-7EBA580BA2C6}" presName="childShp" presStyleLbl="bgAccFollowNode1" presStyleIdx="0" presStyleCnt="2">
        <dgm:presLayoutVars>
          <dgm:bulletEnabled val="1"/>
        </dgm:presLayoutVars>
      </dgm:prSet>
      <dgm:spPr/>
      <dgm:t>
        <a:bodyPr/>
        <a:lstStyle/>
        <a:p>
          <a:endParaRPr lang="en-IN"/>
        </a:p>
      </dgm:t>
    </dgm:pt>
    <dgm:pt modelId="{2EDE7A14-4B5C-4797-9B34-C6802C385982}" type="pres">
      <dgm:prSet presAssocID="{38364690-919F-4092-8C4D-26311DE247DB}" presName="spacing" presStyleCnt="0"/>
      <dgm:spPr/>
    </dgm:pt>
    <dgm:pt modelId="{35F7A085-7246-48B7-874E-660BE861821C}" type="pres">
      <dgm:prSet presAssocID="{E06387AF-24DC-406D-B2EB-449143707054}" presName="linNode" presStyleCnt="0"/>
      <dgm:spPr/>
    </dgm:pt>
    <dgm:pt modelId="{7B99BBAD-CEF3-4DD3-80AC-67B449EB0704}" type="pres">
      <dgm:prSet presAssocID="{E06387AF-24DC-406D-B2EB-449143707054}" presName="parentShp" presStyleLbl="node1" presStyleIdx="1" presStyleCnt="2">
        <dgm:presLayoutVars>
          <dgm:bulletEnabled val="1"/>
        </dgm:presLayoutVars>
      </dgm:prSet>
      <dgm:spPr/>
      <dgm:t>
        <a:bodyPr/>
        <a:lstStyle/>
        <a:p>
          <a:endParaRPr lang="en-IN"/>
        </a:p>
      </dgm:t>
    </dgm:pt>
    <dgm:pt modelId="{2AD67C78-A4B5-413D-B65D-89BF90C6FFB3}" type="pres">
      <dgm:prSet presAssocID="{E06387AF-24DC-406D-B2EB-449143707054}" presName="childShp" presStyleLbl="bgAccFollowNode1" presStyleIdx="1" presStyleCnt="2">
        <dgm:presLayoutVars>
          <dgm:bulletEnabled val="1"/>
        </dgm:presLayoutVars>
      </dgm:prSet>
      <dgm:spPr/>
      <dgm:t>
        <a:bodyPr/>
        <a:lstStyle/>
        <a:p>
          <a:endParaRPr lang="en-IN"/>
        </a:p>
      </dgm:t>
    </dgm:pt>
  </dgm:ptLst>
  <dgm:cxnLst>
    <dgm:cxn modelId="{72E2DF58-B2F5-4FB6-8620-1C5F131B149A}" srcId="{E06387AF-24DC-406D-B2EB-449143707054}" destId="{2453378D-CC01-4AD0-BAD4-8FC1F643D175}" srcOrd="0" destOrd="0" parTransId="{65BD3904-8392-460D-8AA1-24FE8A7C98D2}" sibTransId="{F3B1F52D-B458-467C-ADDE-864CC011EFEB}"/>
    <dgm:cxn modelId="{184180A5-7F04-43E3-8674-0338CFB63381}" type="presOf" srcId="{DCD4929C-5237-42FE-99A2-660237164F51}" destId="{3A095C93-C838-46F8-8794-60EE527BAAD0}" srcOrd="0" destOrd="0" presId="urn:microsoft.com/office/officeart/2005/8/layout/vList6"/>
    <dgm:cxn modelId="{6331FE50-91EE-4680-A680-25CA29BB2A6B}" type="presOf" srcId="{E06387AF-24DC-406D-B2EB-449143707054}" destId="{7B99BBAD-CEF3-4DD3-80AC-67B449EB0704}" srcOrd="0" destOrd="0" presId="urn:microsoft.com/office/officeart/2005/8/layout/vList6"/>
    <dgm:cxn modelId="{9FCDE4D8-86E1-4DEB-913A-C3B6402D74E8}" srcId="{0F8749C5-ECEF-4FD9-A1A1-767725DCBB98}" destId="{E06387AF-24DC-406D-B2EB-449143707054}" srcOrd="1" destOrd="0" parTransId="{3DF9E3F5-4598-46A3-BDA3-586F5DC5B83F}" sibTransId="{230EC718-CC0C-45B2-9B3D-350DF209F9AB}"/>
    <dgm:cxn modelId="{1C90E52E-74D8-48B3-9BC8-D30E4A95E051}" srcId="{0F8749C5-ECEF-4FD9-A1A1-767725DCBB98}" destId="{5F27CBA6-C51D-499D-817F-7EBA580BA2C6}" srcOrd="0" destOrd="0" parTransId="{CF3A3DB4-3A4D-41C1-819F-D807388AB172}" sibTransId="{38364690-919F-4092-8C4D-26311DE247DB}"/>
    <dgm:cxn modelId="{B18C3F15-04B9-4208-9493-5578B820A253}" type="presOf" srcId="{0F8749C5-ECEF-4FD9-A1A1-767725DCBB98}" destId="{C6597706-E0E4-4A7A-A425-5F0E0D4AC8C6}" srcOrd="0" destOrd="0" presId="urn:microsoft.com/office/officeart/2005/8/layout/vList6"/>
    <dgm:cxn modelId="{E1A88ABF-DCA6-4AE9-9943-2E906620CBFF}" srcId="{5F27CBA6-C51D-499D-817F-7EBA580BA2C6}" destId="{DCD4929C-5237-42FE-99A2-660237164F51}" srcOrd="0" destOrd="0" parTransId="{6BF41598-E4AE-473C-BD60-C6A5A4A6710C}" sibTransId="{A5929108-0E7F-49E9-B1B8-4477DBDEB7AB}"/>
    <dgm:cxn modelId="{863E56A7-0934-4660-A4A0-21D508AEBB93}" type="presOf" srcId="{5F27CBA6-C51D-499D-817F-7EBA580BA2C6}" destId="{627C1062-F537-4D25-BF34-6ABD3498F920}" srcOrd="0" destOrd="0" presId="urn:microsoft.com/office/officeart/2005/8/layout/vList6"/>
    <dgm:cxn modelId="{4D0BD621-BDC8-4D38-8598-70248D57276D}" type="presOf" srcId="{2453378D-CC01-4AD0-BAD4-8FC1F643D175}" destId="{2AD67C78-A4B5-413D-B65D-89BF90C6FFB3}" srcOrd="0" destOrd="0" presId="urn:microsoft.com/office/officeart/2005/8/layout/vList6"/>
    <dgm:cxn modelId="{029F3143-2D4F-4404-A626-9EEC7C95E3D6}" type="presParOf" srcId="{C6597706-E0E4-4A7A-A425-5F0E0D4AC8C6}" destId="{6364C097-73C0-4D7B-B30F-C6080018115F}" srcOrd="0" destOrd="0" presId="urn:microsoft.com/office/officeart/2005/8/layout/vList6"/>
    <dgm:cxn modelId="{3D010819-9F7A-4878-9B57-9D332D1ECE5C}" type="presParOf" srcId="{6364C097-73C0-4D7B-B30F-C6080018115F}" destId="{627C1062-F537-4D25-BF34-6ABD3498F920}" srcOrd="0" destOrd="0" presId="urn:microsoft.com/office/officeart/2005/8/layout/vList6"/>
    <dgm:cxn modelId="{18291580-A749-453D-A452-79E7D91B79CB}" type="presParOf" srcId="{6364C097-73C0-4D7B-B30F-C6080018115F}" destId="{3A095C93-C838-46F8-8794-60EE527BAAD0}" srcOrd="1" destOrd="0" presId="urn:microsoft.com/office/officeart/2005/8/layout/vList6"/>
    <dgm:cxn modelId="{57007849-5123-4355-8119-F03FF72911EF}" type="presParOf" srcId="{C6597706-E0E4-4A7A-A425-5F0E0D4AC8C6}" destId="{2EDE7A14-4B5C-4797-9B34-C6802C385982}" srcOrd="1" destOrd="0" presId="urn:microsoft.com/office/officeart/2005/8/layout/vList6"/>
    <dgm:cxn modelId="{9E9182FD-C530-48A3-88FD-E38ED2E4AC82}" type="presParOf" srcId="{C6597706-E0E4-4A7A-A425-5F0E0D4AC8C6}" destId="{35F7A085-7246-48B7-874E-660BE861821C}" srcOrd="2" destOrd="0" presId="urn:microsoft.com/office/officeart/2005/8/layout/vList6"/>
    <dgm:cxn modelId="{BF70CB72-5372-4D98-9FEA-BA8851984A16}" type="presParOf" srcId="{35F7A085-7246-48B7-874E-660BE861821C}" destId="{7B99BBAD-CEF3-4DD3-80AC-67B449EB0704}" srcOrd="0" destOrd="0" presId="urn:microsoft.com/office/officeart/2005/8/layout/vList6"/>
    <dgm:cxn modelId="{8EF03CF5-F585-4CC5-A78A-14435BF980BB}" type="presParOf" srcId="{35F7A085-7246-48B7-874E-660BE861821C}" destId="{2AD67C78-A4B5-413D-B65D-89BF90C6FF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C676B-5936-48F1-9F06-770974FDC474}">
      <dsp:nvSpPr>
        <dsp:cNvPr id="0" name=""/>
        <dsp:cNvSpPr/>
      </dsp:nvSpPr>
      <dsp:spPr>
        <a:xfrm>
          <a:off x="3199" y="417286"/>
          <a:ext cx="1522357" cy="1048904"/>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881A5-AD65-44DA-93CE-773ED0E62A20}">
      <dsp:nvSpPr>
        <dsp:cNvPr id="0" name=""/>
        <dsp:cNvSpPr/>
      </dsp:nvSpPr>
      <dsp:spPr>
        <a:xfrm>
          <a:off x="3199" y="1466190"/>
          <a:ext cx="1522357" cy="56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Breeder Seed</a:t>
          </a:r>
          <a:endParaRPr lang="en-IN" sz="2400" b="1" kern="1200" dirty="0">
            <a:latin typeface="Times New Roman" pitchFamily="18" charset="0"/>
            <a:cs typeface="Times New Roman" pitchFamily="18" charset="0"/>
          </a:endParaRPr>
        </a:p>
      </dsp:txBody>
      <dsp:txXfrm>
        <a:off x="3199" y="1466190"/>
        <a:ext cx="1522357" cy="564794"/>
      </dsp:txXfrm>
    </dsp:sp>
    <dsp:sp modelId="{FC5DF546-D2B0-419D-B4B4-1690E613657E}">
      <dsp:nvSpPr>
        <dsp:cNvPr id="0" name=""/>
        <dsp:cNvSpPr/>
      </dsp:nvSpPr>
      <dsp:spPr>
        <a:xfrm>
          <a:off x="1677856" y="417286"/>
          <a:ext cx="1522357" cy="1048904"/>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1CC46-FF9E-4BC8-A4B1-C1BCBAC2360D}">
      <dsp:nvSpPr>
        <dsp:cNvPr id="0" name=""/>
        <dsp:cNvSpPr/>
      </dsp:nvSpPr>
      <dsp:spPr>
        <a:xfrm>
          <a:off x="1677856" y="1466190"/>
          <a:ext cx="1522357" cy="56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Foundation Seed</a:t>
          </a:r>
          <a:endParaRPr lang="en-IN" sz="1800" b="1" kern="1200" dirty="0">
            <a:latin typeface="Times New Roman" pitchFamily="18" charset="0"/>
            <a:cs typeface="Times New Roman" pitchFamily="18" charset="0"/>
          </a:endParaRPr>
        </a:p>
      </dsp:txBody>
      <dsp:txXfrm>
        <a:off x="1677856" y="1466190"/>
        <a:ext cx="1522357" cy="564794"/>
      </dsp:txXfrm>
    </dsp:sp>
    <dsp:sp modelId="{F08BDD69-BDB6-4BD4-A81C-F1283544BA9A}">
      <dsp:nvSpPr>
        <dsp:cNvPr id="0" name=""/>
        <dsp:cNvSpPr/>
      </dsp:nvSpPr>
      <dsp:spPr>
        <a:xfrm>
          <a:off x="3352513" y="417286"/>
          <a:ext cx="1522357" cy="1048904"/>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E4DA3-F6E9-49F2-8C24-12B333399242}">
      <dsp:nvSpPr>
        <dsp:cNvPr id="0" name=""/>
        <dsp:cNvSpPr/>
      </dsp:nvSpPr>
      <dsp:spPr>
        <a:xfrm>
          <a:off x="3352513" y="1466190"/>
          <a:ext cx="1522357" cy="56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Registered Seed</a:t>
          </a:r>
          <a:endParaRPr lang="en-IN" sz="2000" b="1" kern="1200" dirty="0">
            <a:latin typeface="Times New Roman" pitchFamily="18" charset="0"/>
            <a:cs typeface="Times New Roman" pitchFamily="18" charset="0"/>
          </a:endParaRPr>
        </a:p>
      </dsp:txBody>
      <dsp:txXfrm>
        <a:off x="3352513" y="1466190"/>
        <a:ext cx="1522357" cy="564794"/>
      </dsp:txXfrm>
    </dsp:sp>
    <dsp:sp modelId="{7D9C57FD-B332-4498-9648-49345DC7CE64}">
      <dsp:nvSpPr>
        <dsp:cNvPr id="0" name=""/>
        <dsp:cNvSpPr/>
      </dsp:nvSpPr>
      <dsp:spPr>
        <a:xfrm>
          <a:off x="5027171" y="417286"/>
          <a:ext cx="1522357" cy="1048904"/>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B86E9-1DD3-4BBC-B37D-ECDE5A41A2B5}">
      <dsp:nvSpPr>
        <dsp:cNvPr id="0" name=""/>
        <dsp:cNvSpPr/>
      </dsp:nvSpPr>
      <dsp:spPr>
        <a:xfrm>
          <a:off x="5027171" y="1466190"/>
          <a:ext cx="1522357" cy="56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Certified Seed</a:t>
          </a:r>
          <a:endParaRPr lang="en-IN" sz="2400" b="1" kern="1200" dirty="0">
            <a:latin typeface="Times New Roman" pitchFamily="18" charset="0"/>
            <a:cs typeface="Times New Roman" pitchFamily="18" charset="0"/>
          </a:endParaRPr>
        </a:p>
      </dsp:txBody>
      <dsp:txXfrm>
        <a:off x="5027171" y="1466190"/>
        <a:ext cx="1522357" cy="56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95C93-C838-46F8-8794-60EE527BAAD0}">
      <dsp:nvSpPr>
        <dsp:cNvPr id="0" name=""/>
        <dsp:cNvSpPr/>
      </dsp:nvSpPr>
      <dsp:spPr>
        <a:xfrm>
          <a:off x="2083296" y="439"/>
          <a:ext cx="3124944" cy="17140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In-situ conservation</a:t>
          </a:r>
          <a:endParaRPr lang="en-IN" sz="2800" b="1" kern="1200" dirty="0">
            <a:latin typeface="Times New Roman" pitchFamily="18" charset="0"/>
            <a:cs typeface="Times New Roman" pitchFamily="18" charset="0"/>
          </a:endParaRPr>
        </a:p>
      </dsp:txBody>
      <dsp:txXfrm>
        <a:off x="2083296" y="214696"/>
        <a:ext cx="2482173" cy="1285543"/>
      </dsp:txXfrm>
    </dsp:sp>
    <dsp:sp modelId="{627C1062-F537-4D25-BF34-6ABD3498F920}">
      <dsp:nvSpPr>
        <dsp:cNvPr id="0" name=""/>
        <dsp:cNvSpPr/>
      </dsp:nvSpPr>
      <dsp:spPr>
        <a:xfrm>
          <a:off x="0" y="439"/>
          <a:ext cx="2083296" cy="1714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N" sz="4400" kern="1200" dirty="0" smtClean="0">
              <a:latin typeface="Times New Roman" pitchFamily="18" charset="0"/>
              <a:cs typeface="Times New Roman" pitchFamily="18" charset="0"/>
            </a:rPr>
            <a:t>1</a:t>
          </a:r>
          <a:endParaRPr lang="en-IN" sz="4400" kern="1200" dirty="0">
            <a:latin typeface="Times New Roman" pitchFamily="18" charset="0"/>
            <a:cs typeface="Times New Roman" pitchFamily="18" charset="0"/>
          </a:endParaRPr>
        </a:p>
      </dsp:txBody>
      <dsp:txXfrm>
        <a:off x="83673" y="84112"/>
        <a:ext cx="1915950" cy="1546711"/>
      </dsp:txXfrm>
    </dsp:sp>
    <dsp:sp modelId="{2AD67C78-A4B5-413D-B65D-89BF90C6FFB3}">
      <dsp:nvSpPr>
        <dsp:cNvPr id="0" name=""/>
        <dsp:cNvSpPr/>
      </dsp:nvSpPr>
      <dsp:spPr>
        <a:xfrm>
          <a:off x="2083296" y="1885902"/>
          <a:ext cx="3124944" cy="17140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Ex-situ conservation</a:t>
          </a:r>
          <a:endParaRPr lang="en-IN" sz="2800" b="1" kern="1200" dirty="0">
            <a:latin typeface="Times New Roman" pitchFamily="18" charset="0"/>
            <a:cs typeface="Times New Roman" pitchFamily="18" charset="0"/>
          </a:endParaRPr>
        </a:p>
      </dsp:txBody>
      <dsp:txXfrm>
        <a:off x="2083296" y="2100159"/>
        <a:ext cx="2482173" cy="1285543"/>
      </dsp:txXfrm>
    </dsp:sp>
    <dsp:sp modelId="{7B99BBAD-CEF3-4DD3-80AC-67B449EB0704}">
      <dsp:nvSpPr>
        <dsp:cNvPr id="0" name=""/>
        <dsp:cNvSpPr/>
      </dsp:nvSpPr>
      <dsp:spPr>
        <a:xfrm>
          <a:off x="0" y="1885902"/>
          <a:ext cx="2083296" cy="1714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N" sz="4400" kern="1200" dirty="0" smtClean="0">
              <a:latin typeface="Times New Roman" pitchFamily="18" charset="0"/>
              <a:cs typeface="Times New Roman" pitchFamily="18" charset="0"/>
            </a:rPr>
            <a:t>2</a:t>
          </a:r>
          <a:endParaRPr lang="en-IN" sz="4400" kern="1200" dirty="0">
            <a:latin typeface="Times New Roman" pitchFamily="18" charset="0"/>
            <a:cs typeface="Times New Roman" pitchFamily="18" charset="0"/>
          </a:endParaRPr>
        </a:p>
      </dsp:txBody>
      <dsp:txXfrm>
        <a:off x="83673" y="1969575"/>
        <a:ext cx="1915950" cy="154671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208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604329"/>
            <a:ext cx="404352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8" name="Rectangle 5"/>
          <p:cNvSpPr>
            <a:spLocks noGrp="1" noChangeArrowheads="1"/>
          </p:cNvSpPr>
          <p:nvPr>
            <p:ph type="ftr" idx="11"/>
          </p:nvPr>
        </p:nvSpPr>
        <p:spPr>
          <a:ln/>
        </p:spPr>
        <p:txBody>
          <a:bodyPr/>
          <a:lstStyle>
            <a:lvl1pPr>
              <a:defRPr/>
            </a:lvl1pPr>
          </a:lstStyle>
          <a:p>
            <a:endParaRPr lang="en-IN"/>
          </a:p>
        </p:txBody>
      </p:sp>
      <p:sp>
        <p:nvSpPr>
          <p:cNvPr id="9"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4" name="Rectangle 5"/>
          <p:cNvSpPr>
            <a:spLocks noGrp="1" noChangeArrowheads="1"/>
          </p:cNvSpPr>
          <p:nvPr>
            <p:ph type="ftr" idx="11"/>
          </p:nvPr>
        </p:nvSpPr>
        <p:spPr>
          <a:ln/>
        </p:spPr>
        <p:txBody>
          <a:bodyPr/>
          <a:lstStyle>
            <a:lvl1pPr>
              <a:defRPr/>
            </a:lvl1pPr>
          </a:lstStyle>
          <a:p>
            <a:endParaRPr lang="en-IN"/>
          </a:p>
        </p:txBody>
      </p:sp>
      <p:sp>
        <p:nvSpPr>
          <p:cNvPr id="5"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3" name="Rectangle 5"/>
          <p:cNvSpPr>
            <a:spLocks noGrp="1" noChangeArrowheads="1"/>
          </p:cNvSpPr>
          <p:nvPr>
            <p:ph type="ftr" idx="11"/>
          </p:nvPr>
        </p:nvSpPr>
        <p:spPr>
          <a:ln/>
        </p:spPr>
        <p:txBody>
          <a:bodyPr/>
          <a:lstStyle>
            <a:lvl1pPr>
              <a:defRPr/>
            </a:lvl1pPr>
          </a:lstStyle>
          <a:p>
            <a:endParaRPr lang="en-IN"/>
          </a:p>
        </p:txBody>
      </p:sp>
      <p:sp>
        <p:nvSpPr>
          <p:cNvPr id="4"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B5C8C861-7EB1-46CB-BD49-AE9DBA02FA45}" type="datetimeFigureOut">
              <a:rPr lang="en-IN" smtClean="0"/>
              <a:t>29-01-2021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40E97C61-5FAA-4AA7-9154-76576D761966}"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77121" y="27364"/>
            <a:ext cx="8894880" cy="6858000"/>
          </a:xfrm>
          <a:prstGeom prst="rect">
            <a:avLst/>
          </a:prstGeom>
          <a:noFill/>
          <a:ln w="9525">
            <a:noFill/>
            <a:round/>
            <a:headEnd/>
            <a:tailEnd/>
          </a:ln>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5C8C861-7EB1-46CB-BD49-AE9DBA02FA45}" type="datetimeFigureOut">
              <a:rPr lang="en-IN" smtClean="0"/>
              <a:t>29-01-2021</a:t>
            </a:fld>
            <a:endParaRPr lang="en-IN"/>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endParaRPr lang="en-IN"/>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SzPct val="100000"/>
              <a:defRPr sz="1300" smtClean="0">
                <a:solidFill>
                  <a:srgbClr val="000000"/>
                </a:solidFill>
                <a:latin typeface="Times New Roman" pitchFamily="18" charset="0"/>
                <a:ea typeface="DejaVu Sans"/>
                <a:cs typeface="DejaVu Sans"/>
              </a:defRPr>
            </a:lvl1pPr>
          </a:lstStyle>
          <a:p>
            <a:fld id="{40E97C61-5FAA-4AA7-9154-76576D761966}"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8" charset="0"/>
        <a:buChar char="•"/>
        <a:defRPr sz="29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8" charset="0"/>
        <a:buChar char="–"/>
        <a:defRPr sz="25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8" charset="0"/>
        <a:buChar char="•"/>
        <a:defRPr sz="2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5pPr>
      <a:lvl6pPr marL="2280994"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04664"/>
            <a:ext cx="6622864" cy="2088232"/>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Module </a:t>
            </a:r>
            <a:r>
              <a:rPr lang="en-US" sz="2800" b="1" dirty="0" smtClean="0">
                <a:solidFill>
                  <a:srgbClr val="C00000"/>
                </a:solidFill>
                <a:latin typeface="Times New Roman" panose="02020603050405020304" pitchFamily="18" charset="0"/>
                <a:cs typeface="Times New Roman" panose="02020603050405020304" pitchFamily="18" charset="0"/>
              </a:rPr>
              <a:t>3: </a:t>
            </a:r>
            <a:r>
              <a:rPr lang="en-US" sz="2800" b="1" dirty="0" smtClean="0">
                <a:latin typeface="Times New Roman" pitchFamily="18" charset="0"/>
                <a:cs typeface="Times New Roman" pitchFamily="18" charset="0"/>
              </a:rPr>
              <a:t>SEED</a:t>
            </a:r>
            <a:r>
              <a:rPr lang="en-US" sz="2800" b="1" dirty="0">
                <a:latin typeface="Times New Roman" pitchFamily="18" charset="0"/>
                <a:cs typeface="Times New Roman" pitchFamily="18" charset="0"/>
              </a:rPr>
              <a:t>: MULTIPLICATION OF ADOPTED AND RESISTANT VARIETIES, CONSERVATION AND CERTIFICATION</a:t>
            </a:r>
            <a:br>
              <a:rPr lang="en-US" sz="2800" b="1" dirty="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372321" y="4797152"/>
            <a:ext cx="6400800" cy="1800200"/>
          </a:xfrm>
        </p:spPr>
        <p:txBody>
          <a:bodyPr/>
          <a:lstStyle/>
          <a:p>
            <a:r>
              <a:rPr lang="en-US" sz="2800" b="1" dirty="0" smtClean="0">
                <a:solidFill>
                  <a:srgbClr val="C00000"/>
                </a:solidFill>
                <a:latin typeface="Times New Roman" panose="02020603050405020304" pitchFamily="18" charset="0"/>
                <a:cs typeface="Times New Roman" panose="02020603050405020304" pitchFamily="18" charset="0"/>
              </a:rPr>
              <a:t>Session 1:</a:t>
            </a:r>
            <a:r>
              <a:rPr lang="en-US" sz="2800" b="1" dirty="0">
                <a:latin typeface="Times New Roman" pitchFamily="18" charset="0"/>
                <a:cs typeface="Times New Roman" pitchFamily="18" charset="0"/>
              </a:rPr>
              <a:t> TYPES OF SEED AND MULTIPLICATION and CONSERVATION TECHNIQUES.SEED TREATMENTS</a:t>
            </a:r>
            <a:endParaRPr lang="en-IN"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57438"/>
            <a:ext cx="3024336"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872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3629"/>
            <a:ext cx="6988640" cy="1140600"/>
          </a:xfrm>
          <a:solidFill>
            <a:schemeClr val="bg1">
              <a:lumMod val="25000"/>
            </a:schemeClr>
          </a:solidFill>
        </p:spPr>
        <p:txBody>
          <a:bodyPr/>
          <a:lstStyle/>
          <a:p>
            <a:r>
              <a:rPr lang="en-US" sz="4400" b="1" dirty="0">
                <a:latin typeface="Times New Roman" pitchFamily="18" charset="0"/>
                <a:cs typeface="Times New Roman" pitchFamily="18" charset="0"/>
              </a:rPr>
              <a:t>Certified </a:t>
            </a:r>
            <a:r>
              <a:rPr lang="en-US" sz="4400" b="1" dirty="0" smtClean="0">
                <a:latin typeface="Times New Roman" pitchFamily="18" charset="0"/>
                <a:cs typeface="Times New Roman" pitchFamily="18" charset="0"/>
              </a:rPr>
              <a:t>Seed:</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835696" y="1604328"/>
            <a:ext cx="6844624" cy="4993023"/>
          </a:xfrm>
        </p:spPr>
        <p:txBody>
          <a:bodyPr/>
          <a:lstStyle/>
          <a:p>
            <a:pPr algn="just">
              <a:buFont typeface="Wingdings" pitchFamily="2" charset="2"/>
              <a:buChar char="q"/>
            </a:pPr>
            <a:r>
              <a:rPr lang="en-US" dirty="0" smtClean="0"/>
              <a:t> </a:t>
            </a:r>
            <a:r>
              <a:rPr lang="en-US" dirty="0" smtClean="0">
                <a:latin typeface="Times New Roman" pitchFamily="18" charset="0"/>
                <a:cs typeface="Times New Roman" pitchFamily="18" charset="0"/>
              </a:rPr>
              <a:t>Certified </a:t>
            </a:r>
            <a:r>
              <a:rPr lang="en-US" dirty="0">
                <a:latin typeface="Times New Roman" pitchFamily="18" charset="0"/>
                <a:cs typeface="Times New Roman" pitchFamily="18" charset="0"/>
              </a:rPr>
              <a:t>seed is the progeny of foundation or registered seeds. It is known as certified seed because it has been labeled certified by rating agencies as suitable to raise a good crop. </a:t>
            </a: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Progressive </a:t>
            </a:r>
            <a:r>
              <a:rPr lang="en-US" dirty="0">
                <a:latin typeface="Times New Roman" pitchFamily="18" charset="0"/>
                <a:cs typeface="Times New Roman" pitchFamily="18" charset="0"/>
              </a:rPr>
              <a:t>farmers play a major role in its production and ensure adherence to the established practices for seed production. They need to be genetically pure and are stored in bags with blue labels.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89436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1140600"/>
          </a:xfrm>
        </p:spPr>
        <p:txBody>
          <a:bodyPr/>
          <a:lstStyle/>
          <a:p>
            <a:r>
              <a:rPr lang="en-US" sz="4400" b="1" dirty="0">
                <a:latin typeface="Times New Roman" pitchFamily="18" charset="0"/>
                <a:cs typeface="Times New Roman" pitchFamily="18" charset="0"/>
              </a:rPr>
              <a:t>SEED CONSERVATION</a:t>
            </a:r>
            <a:r>
              <a:rPr lang="en-US" sz="4400" b="1" dirty="0" smtClean="0">
                <a:latin typeface="Times New Roman" pitchFamily="18" charset="0"/>
                <a:cs typeface="Times New Roman" pitchFamily="18" charset="0"/>
              </a:rPr>
              <a:t>:</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993023"/>
          </a:xfrm>
        </p:spPr>
        <p:txBody>
          <a:bodyPr/>
          <a:lstStyle/>
          <a:p>
            <a:pPr algn="just"/>
            <a:r>
              <a:rPr lang="en-US" u="sng" dirty="0" smtClean="0">
                <a:latin typeface="Times New Roman" pitchFamily="18" charset="0"/>
                <a:cs typeface="Times New Roman" pitchFamily="18" charset="0"/>
              </a:rPr>
              <a:t>METHODS </a:t>
            </a:r>
            <a:r>
              <a:rPr lang="en-US" u="sng" dirty="0">
                <a:latin typeface="Times New Roman" pitchFamily="18" charset="0"/>
                <a:cs typeface="Times New Roman" pitchFamily="18" charset="0"/>
              </a:rPr>
              <a:t>OF </a:t>
            </a:r>
            <a:r>
              <a:rPr lang="en-US" u="sng" dirty="0" smtClean="0">
                <a:latin typeface="Times New Roman" pitchFamily="18" charset="0"/>
                <a:cs typeface="Times New Roman" pitchFamily="18" charset="0"/>
              </a:rPr>
              <a:t>CONSERVATION:</a:t>
            </a:r>
          </a:p>
          <a:p>
            <a:pPr marL="0" indent="0" algn="just">
              <a:buNone/>
            </a:pPr>
            <a:endParaRPr lang="en-IN" dirty="0">
              <a:latin typeface="Times New Roman" pitchFamily="18"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3773166144"/>
              </p:ext>
            </p:extLst>
          </p:nvPr>
        </p:nvGraphicFramePr>
        <p:xfrm>
          <a:off x="2411760" y="2492896"/>
          <a:ext cx="520824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2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779107"/>
          </a:xfrm>
          <a:solidFill>
            <a:schemeClr val="accent5">
              <a:lumMod val="75000"/>
            </a:schemeClr>
          </a:solidFill>
        </p:spPr>
        <p:txBody>
          <a:bodyPr/>
          <a:lstStyle/>
          <a:p>
            <a:r>
              <a:rPr lang="en-US" b="1" dirty="0">
                <a:latin typeface="Times New Roman" pitchFamily="18" charset="0"/>
                <a:cs typeface="Times New Roman" pitchFamily="18" charset="0"/>
              </a:rPr>
              <a:t>In-situ </a:t>
            </a:r>
            <a:r>
              <a:rPr lang="en-US" b="1" dirty="0" smtClean="0">
                <a:latin typeface="Times New Roman" pitchFamily="18" charset="0"/>
                <a:cs typeface="Times New Roman" pitchFamily="18" charset="0"/>
              </a:rPr>
              <a:t>conservation: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412776"/>
            <a:ext cx="6916632" cy="3816424"/>
          </a:xfrm>
        </p:spPr>
        <p:txBody>
          <a:bodyPr/>
          <a:lstStyle/>
          <a:p>
            <a:pPr lvl="0" algn="just"/>
            <a:r>
              <a:rPr lang="en-US" dirty="0">
                <a:latin typeface="Times New Roman" pitchFamily="18" charset="0"/>
                <a:cs typeface="Times New Roman" pitchFamily="18" charset="0"/>
              </a:rPr>
              <a:t>It is on site conservation or the conservation of genetic resources in natural population of plant, such as forest genetic resources in natural populations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tree species</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It is the process of protecting an endangered plant in its natural habit , either by protecting or clearing up the habit itself ,or by defending the species from predators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4142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1140600"/>
          </a:xfrm>
          <a:solidFill>
            <a:schemeClr val="accent5">
              <a:lumMod val="60000"/>
              <a:lumOff val="40000"/>
            </a:schemeClr>
          </a:solidFill>
        </p:spPr>
        <p:txBody>
          <a:bodyPr/>
          <a:lstStyle/>
          <a:p>
            <a:r>
              <a:rPr lang="en-US" b="1" dirty="0">
                <a:latin typeface="Times New Roman" pitchFamily="18" charset="0"/>
                <a:cs typeface="Times New Roman" pitchFamily="18" charset="0"/>
              </a:rPr>
              <a:t>Ex-situ conservation</a:t>
            </a:r>
            <a:r>
              <a:rPr lang="en-US"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835696" y="1628800"/>
            <a:ext cx="6772616" cy="4824536"/>
          </a:xfrm>
        </p:spPr>
        <p:txBody>
          <a:bodyPr/>
          <a:lstStyle/>
          <a:p>
            <a:pPr lvl="0" algn="just"/>
            <a:r>
              <a:rPr lang="en-US" dirty="0">
                <a:latin typeface="Times New Roman" pitchFamily="18" charset="0"/>
                <a:cs typeface="Times New Roman" pitchFamily="18" charset="0"/>
              </a:rPr>
              <a:t>Those plant species that have recalcitrant seeds or do not produce seeds readily are conserved in field gene banks.</a:t>
            </a:r>
          </a:p>
          <a:p>
            <a:pPr lvl="0" algn="just"/>
            <a:r>
              <a:rPr lang="en-US" dirty="0">
                <a:latin typeface="Times New Roman" pitchFamily="18" charset="0"/>
                <a:cs typeface="Times New Roman" pitchFamily="18" charset="0"/>
              </a:rPr>
              <a:t>In field gene </a:t>
            </a:r>
            <a:r>
              <a:rPr lang="en-US" dirty="0" smtClean="0">
                <a:latin typeface="Times New Roman" pitchFamily="18" charset="0"/>
                <a:cs typeface="Times New Roman" pitchFamily="18" charset="0"/>
              </a:rPr>
              <a:t>banks, </a:t>
            </a:r>
            <a:r>
              <a:rPr lang="en-US" dirty="0" err="1" smtClean="0">
                <a:latin typeface="Times New Roman" pitchFamily="18" charset="0"/>
                <a:cs typeface="Times New Roman" pitchFamily="18" charset="0"/>
              </a:rPr>
              <a:t>germplasm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maintain in the form of plants as a permanent living collection.</a:t>
            </a:r>
          </a:p>
          <a:p>
            <a:pPr lvl="0" algn="just"/>
            <a:r>
              <a:rPr lang="en-US" dirty="0">
                <a:latin typeface="Times New Roman" pitchFamily="18" charset="0"/>
                <a:cs typeface="Times New Roman" pitchFamily="18" charset="0"/>
              </a:rPr>
              <a:t>Field gene banks are often established to maintain working collections of living plants for experimental purposes. </a:t>
            </a:r>
          </a:p>
          <a:p>
            <a:endParaRPr lang="en-IN" dirty="0"/>
          </a:p>
        </p:txBody>
      </p:sp>
    </p:spTree>
    <p:extLst>
      <p:ext uri="{BB962C8B-B14F-4D97-AF65-F5344CB8AC3E}">
        <p14:creationId xmlns:p14="http://schemas.microsoft.com/office/powerpoint/2010/main" val="226575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40768"/>
            <a:ext cx="4824536"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75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629"/>
            <a:ext cx="6772616" cy="1140600"/>
          </a:xfrm>
          <a:solidFill>
            <a:schemeClr val="accent1">
              <a:lumMod val="60000"/>
              <a:lumOff val="40000"/>
            </a:schemeClr>
          </a:solidFill>
        </p:spPr>
        <p:txBody>
          <a:bodyPr/>
          <a:lstStyle/>
          <a:p>
            <a:r>
              <a:rPr lang="en-IN" sz="4400" b="1" dirty="0" smtClean="0">
                <a:latin typeface="Times New Roman" pitchFamily="18" charset="0"/>
                <a:cs typeface="Times New Roman" pitchFamily="18" charset="0"/>
              </a:rPr>
              <a:t>Introduction</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691680" y="1844823"/>
            <a:ext cx="6988640" cy="3456385"/>
          </a:xfrm>
        </p:spPr>
        <p:txBody>
          <a:bodyPr/>
          <a:lstStyle/>
          <a:p>
            <a:r>
              <a:rPr lang="en-US" b="1" dirty="0"/>
              <a:t>SEED</a:t>
            </a:r>
            <a:r>
              <a:rPr lang="en-US" b="1" dirty="0" smtClean="0"/>
              <a:t>:</a:t>
            </a:r>
          </a:p>
          <a:p>
            <a:pPr marL="0" lvl="0" indent="0" algn="just">
              <a:buNone/>
            </a:pPr>
            <a:r>
              <a:rPr lang="en-US" dirty="0" smtClean="0">
                <a:latin typeface="Times New Roman" pitchFamily="18" charset="0"/>
                <a:cs typeface="Times New Roman" pitchFamily="18" charset="0"/>
              </a:rPr>
              <a:t>                   A</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seed</a:t>
            </a:r>
            <a:r>
              <a:rPr lang="en-US" dirty="0">
                <a:latin typeface="Times New Roman" pitchFamily="18" charset="0"/>
                <a:cs typeface="Times New Roman" pitchFamily="18" charset="0"/>
              </a:rPr>
              <a:t> is an embryonic plant enclosed in a protective outer covering. The formation of the seed is part of the process of reproduction in seed plants, the spermatophytes, including the gymnosperm and angiosperm plants.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021612"/>
            <a:ext cx="2736304" cy="15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0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1140600"/>
          </a:xfrm>
          <a:solidFill>
            <a:schemeClr val="bg2">
              <a:lumMod val="40000"/>
              <a:lumOff val="60000"/>
            </a:schemeClr>
          </a:solidFill>
        </p:spPr>
        <p:txBody>
          <a:bodyPr/>
          <a:lstStyle/>
          <a:p>
            <a:pPr algn="l"/>
            <a:r>
              <a:rPr lang="en-IN" b="1" dirty="0" err="1" smtClean="0">
                <a:latin typeface="Times New Roman" pitchFamily="18" charset="0"/>
                <a:cs typeface="Times New Roman" pitchFamily="18" charset="0"/>
              </a:rPr>
              <a:t>Contd</a:t>
            </a:r>
            <a:r>
              <a:rPr lang="en-IN"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691680" y="1628799"/>
            <a:ext cx="6988640" cy="2592289"/>
          </a:xfrm>
        </p:spPr>
        <p:txBody>
          <a:bodyPr/>
          <a:lstStyle/>
          <a:p>
            <a:pPr lvl="0" algn="just"/>
            <a:r>
              <a:rPr lang="en-US" dirty="0">
                <a:latin typeface="Times New Roman" pitchFamily="18" charset="0"/>
                <a:cs typeface="Times New Roman" pitchFamily="18" charset="0"/>
              </a:rPr>
              <a:t>Seeds are the product of the ripened ovule , after fertilization by pollen and some growth within the mother plant. The embryo is developed from the zygote and the seed coat from the integuments of the ovule.</a:t>
            </a:r>
          </a:p>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174" y="3933055"/>
            <a:ext cx="3955050" cy="251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3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3629"/>
            <a:ext cx="6916632" cy="1140600"/>
          </a:xfrm>
          <a:solidFill>
            <a:schemeClr val="tx2">
              <a:lumMod val="50000"/>
            </a:schemeClr>
          </a:solidFill>
        </p:spPr>
        <p:txBody>
          <a:bodyPr/>
          <a:lstStyle/>
          <a:p>
            <a:r>
              <a:rPr lang="en-US" b="1" dirty="0">
                <a:latin typeface="Times New Roman" pitchFamily="18" charset="0"/>
                <a:cs typeface="Times New Roman" pitchFamily="18" charset="0"/>
              </a:rPr>
              <a:t>Seed multiplication</a:t>
            </a:r>
            <a:r>
              <a:rPr lang="en-US"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691680" y="1604328"/>
            <a:ext cx="6988640" cy="5065031"/>
          </a:xfrm>
        </p:spPr>
        <p:txBody>
          <a:bodyPr/>
          <a:lstStyle/>
          <a:p>
            <a:pPr lvl="0" algn="just"/>
            <a:r>
              <a:rPr lang="en-US" sz="3200" dirty="0">
                <a:latin typeface="Times New Roman" pitchFamily="18" charset="0"/>
                <a:cs typeface="Times New Roman" pitchFamily="18" charset="0"/>
              </a:rPr>
              <a:t>After manufacturing of the seed, the next important step is to ensure multiplication and distribution of high-quality seeds, as the quality and quantity of agricultural output of an entire country depend on it</a:t>
            </a:r>
            <a:r>
              <a:rPr lang="en-US" sz="3200" dirty="0" smtClean="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This process is carried out by the various government as well as private seed manufacturers engaged in hybrid seed production in India.</a:t>
            </a:r>
          </a:p>
          <a:p>
            <a:pPr lvl="0"/>
            <a:endParaRPr lang="en-US" dirty="0"/>
          </a:p>
          <a:p>
            <a:endParaRPr lang="en-IN" dirty="0"/>
          </a:p>
        </p:txBody>
      </p:sp>
    </p:spTree>
    <p:extLst>
      <p:ext uri="{BB962C8B-B14F-4D97-AF65-F5344CB8AC3E}">
        <p14:creationId xmlns:p14="http://schemas.microsoft.com/office/powerpoint/2010/main" val="36309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779107"/>
          </a:xfrm>
          <a:solidFill>
            <a:schemeClr val="tx2">
              <a:lumMod val="60000"/>
              <a:lumOff val="40000"/>
            </a:schemeClr>
          </a:solidFill>
        </p:spPr>
        <p:txBody>
          <a:bodyPr/>
          <a:lstStyle/>
          <a:p>
            <a:pPr algn="l"/>
            <a:r>
              <a:rPr lang="en-IN" dirty="0" err="1" smtClean="0"/>
              <a:t>Contd</a:t>
            </a:r>
            <a:r>
              <a:rPr lang="en-IN" dirty="0" smtClean="0"/>
              <a:t>…</a:t>
            </a:r>
            <a:endParaRPr lang="en-IN" dirty="0"/>
          </a:p>
        </p:txBody>
      </p:sp>
      <p:sp>
        <p:nvSpPr>
          <p:cNvPr id="3" name="Content Placeholder 2"/>
          <p:cNvSpPr>
            <a:spLocks noGrp="1"/>
          </p:cNvSpPr>
          <p:nvPr>
            <p:ph idx="1"/>
          </p:nvPr>
        </p:nvSpPr>
        <p:spPr>
          <a:xfrm>
            <a:off x="1763688" y="1772816"/>
            <a:ext cx="6916632" cy="4752528"/>
          </a:xfrm>
        </p:spPr>
        <p:txBody>
          <a:bodyPr/>
          <a:lstStyle/>
          <a:p>
            <a:pPr lvl="0" algn="just"/>
            <a:r>
              <a:rPr lang="en-US" dirty="0">
                <a:latin typeface="Times New Roman" pitchFamily="18" charset="0"/>
                <a:cs typeface="Times New Roman" pitchFamily="18" charset="0"/>
              </a:rPr>
              <a:t>A seed is one of the cheapest yet most essential agricultural input which is quintessential for sustained agriculture. </a:t>
            </a:r>
          </a:p>
          <a:p>
            <a:pPr lvl="0" algn="just"/>
            <a:r>
              <a:rPr lang="en-US" dirty="0">
                <a:latin typeface="Times New Roman" pitchFamily="18" charset="0"/>
                <a:cs typeface="Times New Roman" pitchFamily="18" charset="0"/>
              </a:rPr>
              <a:t>When a variety of seed is released only a small quantity of the seed is made available with the breeder, which is known as the nucleus seed. The breeder undertakes the process of seed multiplication to produce commercially viable quantities of seed.</a:t>
            </a:r>
          </a:p>
          <a:p>
            <a:pPr marL="0" indent="0">
              <a:buNone/>
            </a:pPr>
            <a:endParaRPr lang="en-IN" dirty="0"/>
          </a:p>
        </p:txBody>
      </p:sp>
    </p:spTree>
    <p:extLst>
      <p:ext uri="{BB962C8B-B14F-4D97-AF65-F5344CB8AC3E}">
        <p14:creationId xmlns:p14="http://schemas.microsoft.com/office/powerpoint/2010/main" val="42802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629"/>
            <a:ext cx="6772616" cy="1140600"/>
          </a:xfrm>
          <a:solidFill>
            <a:schemeClr val="tx2"/>
          </a:solidFill>
        </p:spPr>
        <p:txBody>
          <a:bodyPr/>
          <a:lstStyle/>
          <a:p>
            <a:pPr algn="l"/>
            <a:r>
              <a:rPr lang="en-IN" dirty="0" err="1" smtClean="0">
                <a:latin typeface="Times New Roman" pitchFamily="18" charset="0"/>
                <a:cs typeface="Times New Roman" pitchFamily="18" charset="0"/>
              </a:rPr>
              <a:t>Contd</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993023"/>
          </a:xfrm>
        </p:spPr>
        <p:txBody>
          <a:bodyPr/>
          <a:lstStyle/>
          <a:p>
            <a:pPr algn="just"/>
            <a:r>
              <a:rPr lang="en-US" dirty="0">
                <a:latin typeface="Times New Roman" pitchFamily="18" charset="0"/>
                <a:cs typeface="Times New Roman" pitchFamily="18" charset="0"/>
              </a:rPr>
              <a:t>A  new or improved variety of seed is not released unless and until enough true seeds have been produced to make it viable commercially. Multiplication of a seed involves the following steps</a:t>
            </a:r>
            <a:r>
              <a:rPr lang="en-US" dirty="0" smtClean="0">
                <a:latin typeface="Times New Roman" pitchFamily="18" charset="0"/>
                <a:cs typeface="Times New Roman" pitchFamily="18" charset="0"/>
              </a:rPr>
              <a:t>:</a:t>
            </a:r>
          </a:p>
          <a:p>
            <a:pPr marL="0" indent="0" algn="just">
              <a:buNone/>
            </a:pPr>
            <a:endParaRPr lang="en-IN"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10496387"/>
              </p:ext>
            </p:extLst>
          </p:nvPr>
        </p:nvGraphicFramePr>
        <p:xfrm>
          <a:off x="1691680" y="4005064"/>
          <a:ext cx="6552728"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15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3629"/>
            <a:ext cx="6916632" cy="851115"/>
          </a:xfrm>
          <a:solidFill>
            <a:srgbClr val="92D050"/>
          </a:solidFill>
        </p:spPr>
        <p:txBody>
          <a:bodyPr/>
          <a:lstStyle/>
          <a:p>
            <a:r>
              <a:rPr lang="en-US" sz="4400" b="1" dirty="0">
                <a:latin typeface="Times New Roman" pitchFamily="18" charset="0"/>
                <a:cs typeface="Times New Roman" pitchFamily="18" charset="0"/>
              </a:rPr>
              <a:t>Breeders Seed</a:t>
            </a:r>
            <a:r>
              <a:rPr lang="en-US" sz="4400" b="1" dirty="0" smtClean="0">
                <a:latin typeface="Times New Roman" pitchFamily="18" charset="0"/>
                <a:cs typeface="Times New Roman" pitchFamily="18" charset="0"/>
              </a:rPr>
              <a:t>:</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993023"/>
          </a:xfrm>
        </p:spPr>
        <p:txBody>
          <a:bodyPr/>
          <a:lstStyle/>
          <a:p>
            <a:pPr algn="just">
              <a:buFont typeface="Wingdings" pitchFamily="2" charset="2"/>
              <a:buChar char="ü"/>
            </a:pPr>
            <a:r>
              <a:rPr lang="en-US" sz="2400" dirty="0">
                <a:latin typeface="Times New Roman" pitchFamily="18" charset="0"/>
                <a:cs typeface="Times New Roman" pitchFamily="18" charset="0"/>
              </a:rPr>
              <a:t>Known as the progeny of nucleus seed, breeder seed production is usually accomplished in a single stage, but if required due to circumstances such as greater demand or low seed multiplication rate, it can be produced in two different stages</a:t>
            </a:r>
            <a:r>
              <a:rPr lang="en-US" sz="2400" dirty="0" smtClean="0">
                <a:latin typeface="Times New Roman" pitchFamily="18" charset="0"/>
                <a:cs typeface="Times New Roman" pitchFamily="18" charset="0"/>
              </a:rPr>
              <a:t>.</a:t>
            </a:r>
          </a:p>
          <a:p>
            <a:pPr lvl="0" algn="just">
              <a:buFont typeface="Wingdings" pitchFamily="2" charset="2"/>
              <a:buChar char="ü"/>
            </a:pPr>
            <a:r>
              <a:rPr lang="en-US" sz="2400" dirty="0">
                <a:latin typeface="Times New Roman" pitchFamily="18" charset="0"/>
                <a:cs typeface="Times New Roman" pitchFamily="18" charset="0"/>
              </a:rPr>
              <a:t>A breeder can be anybody, an individual, a University, Government or a company. There are certain standards that have been set for breeder’s seed in terms of moisture content (less than 12%), physical purity (98% or more) and genetic purity (99% or more). After completion of this stage, seeds are stored in clearly labeled bags with white color tags.</a:t>
            </a:r>
          </a:p>
          <a:p>
            <a:pPr algn="just">
              <a:buFont typeface="Wingdings" pitchFamily="2" charset="2"/>
              <a:buChar char="ü"/>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88755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995131"/>
          </a:xfrm>
          <a:solidFill>
            <a:schemeClr val="tx2">
              <a:lumMod val="20000"/>
              <a:lumOff val="80000"/>
            </a:schemeClr>
          </a:solidFill>
        </p:spPr>
        <p:txBody>
          <a:bodyPr/>
          <a:lstStyle/>
          <a:p>
            <a:r>
              <a:rPr lang="en-US" sz="4400" b="1" dirty="0">
                <a:latin typeface="Times New Roman" pitchFamily="18" charset="0"/>
                <a:cs typeface="Times New Roman" pitchFamily="18" charset="0"/>
              </a:rPr>
              <a:t> Foundation </a:t>
            </a:r>
            <a:r>
              <a:rPr lang="en-US" sz="4400" b="1" dirty="0" smtClean="0">
                <a:latin typeface="Times New Roman" pitchFamily="18" charset="0"/>
                <a:cs typeface="Times New Roman" pitchFamily="18" charset="0"/>
              </a:rPr>
              <a:t>Seed:</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835696" y="1604328"/>
            <a:ext cx="6844624" cy="4993023"/>
          </a:xfrm>
        </p:spPr>
        <p:txBody>
          <a:bodyPr/>
          <a:lstStyle/>
          <a:p>
            <a:pPr lvl="0" algn="just"/>
            <a:r>
              <a:rPr lang="en-US" dirty="0">
                <a:latin typeface="Times New Roman" pitchFamily="18" charset="0"/>
                <a:cs typeface="Times New Roman" pitchFamily="18" charset="0"/>
              </a:rPr>
              <a:t>After completion of the breeder stage, next comes the foundation seed stage. This process can also be completed in two stages with genetic purity of more than 99.5</a:t>
            </a:r>
            <a:r>
              <a:rPr lang="en-US" dirty="0" smtClean="0">
                <a:latin typeface="Times New Roman" pitchFamily="18" charset="0"/>
                <a:cs typeface="Times New Roman" pitchFamily="18" charset="0"/>
              </a:rPr>
              <a:t>%.</a:t>
            </a:r>
          </a:p>
          <a:p>
            <a:pPr lvl="0" algn="just"/>
            <a:r>
              <a:rPr lang="en-US" dirty="0">
                <a:latin typeface="Times New Roman" pitchFamily="18" charset="0"/>
                <a:cs typeface="Times New Roman" pitchFamily="18" charset="0"/>
              </a:rPr>
              <a:t>These seeds can be produced on seed multiplication farms belonging to the state government or </a:t>
            </a:r>
            <a:r>
              <a:rPr lang="en-US" dirty="0" err="1">
                <a:latin typeface="Times New Roman" pitchFamily="18" charset="0"/>
                <a:cs typeface="Times New Roman" pitchFamily="18" charset="0"/>
              </a:rPr>
              <a:t>Agri</a:t>
            </a:r>
            <a:r>
              <a:rPr lang="en-US" dirty="0">
                <a:latin typeface="Times New Roman" pitchFamily="18" charset="0"/>
                <a:cs typeface="Times New Roman" pitchFamily="18" charset="0"/>
              </a:rPr>
              <a:t> universities or other government farms in addition to private seed companies. </a:t>
            </a:r>
          </a:p>
        </p:txBody>
      </p:sp>
    </p:spTree>
    <p:extLst>
      <p:ext uri="{BB962C8B-B14F-4D97-AF65-F5344CB8AC3E}">
        <p14:creationId xmlns:p14="http://schemas.microsoft.com/office/powerpoint/2010/main" val="199892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1140600"/>
          </a:xfrm>
          <a:solidFill>
            <a:schemeClr val="accent1">
              <a:lumMod val="60000"/>
              <a:lumOff val="40000"/>
            </a:schemeClr>
          </a:solidFill>
        </p:spPr>
        <p:txBody>
          <a:bodyPr/>
          <a:lstStyle/>
          <a:p>
            <a:r>
              <a:rPr lang="en-US" sz="4400" b="1" dirty="0">
                <a:latin typeface="Times New Roman" pitchFamily="18" charset="0"/>
                <a:cs typeface="Times New Roman" pitchFamily="18" charset="0"/>
              </a:rPr>
              <a:t>Registered Seed:</a:t>
            </a:r>
            <a:endParaRPr lang="en-IN"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993023"/>
          </a:xfrm>
        </p:spPr>
        <p:txBody>
          <a:bodyPr/>
          <a:lstStyle/>
          <a:p>
            <a:pPr lvl="0" algn="just">
              <a:buFont typeface="Wingdings" pitchFamily="2" charset="2"/>
              <a:buChar char="Ø"/>
            </a:pPr>
            <a:r>
              <a:rPr lang="en-US" dirty="0" smtClean="0">
                <a:latin typeface="Times New Roman" pitchFamily="18" charset="0"/>
                <a:cs typeface="Times New Roman" pitchFamily="18" charset="0"/>
              </a:rPr>
              <a:t> NSC </a:t>
            </a:r>
            <a:r>
              <a:rPr lang="en-US" dirty="0">
                <a:latin typeface="Times New Roman" pitchFamily="18" charset="0"/>
                <a:cs typeface="Times New Roman" pitchFamily="18" charset="0"/>
              </a:rPr>
              <a:t>(National seeds corporation) offers guidance and technical advice to progressive farmers as well as registered seed growers to produce registered seed from foundation seeds which are genetically pure.</a:t>
            </a:r>
          </a:p>
          <a:p>
            <a:pPr lvl="0" algn="just">
              <a:buFont typeface="Wingdings" pitchFamily="2" charset="2"/>
              <a:buChar char="Ø"/>
            </a:pPr>
            <a:r>
              <a:rPr lang="en-US" dirty="0">
                <a:latin typeface="Times New Roman" pitchFamily="18" charset="0"/>
                <a:cs typeface="Times New Roman" pitchFamily="18" charset="0"/>
              </a:rPr>
              <a:t> In order to ensure genetic purity, seed certifying agencies conduct regular inspections and field tests. Once completed, the seeds are stored in a bag with a purple label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55627777"/>
      </p:ext>
    </p:extLst>
  </p:cSld>
  <p:clrMapOvr>
    <a:masterClrMapping/>
  </p:clrMapOvr>
</p:sld>
</file>

<file path=ppt/theme/theme1.xml><?xml version="1.0" encoding="utf-8"?>
<a:theme xmlns:a="http://schemas.openxmlformats.org/drawingml/2006/main" name="MR. OG (2)-1">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lenka 2</Template>
  <TotalTime>47</TotalTime>
  <Words>671</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MR. OG (2)-1</vt:lpstr>
      <vt:lpstr>Module 3: SEED: MULTIPLICATION OF ADOPTED AND RESISTANT VARIETIES, CONSERVATION AND CERTIFICATION </vt:lpstr>
      <vt:lpstr>Introduction</vt:lpstr>
      <vt:lpstr>Contd…</vt:lpstr>
      <vt:lpstr>Seed multiplication:</vt:lpstr>
      <vt:lpstr>Contd…</vt:lpstr>
      <vt:lpstr>Contd…</vt:lpstr>
      <vt:lpstr>Breeders Seed:</vt:lpstr>
      <vt:lpstr> Foundation Seed:</vt:lpstr>
      <vt:lpstr>Registered Seed:</vt:lpstr>
      <vt:lpstr>Certified Seed:</vt:lpstr>
      <vt:lpstr>SEED CONSERVATION:</vt:lpstr>
      <vt:lpstr>In-situ conservation:</vt:lpstr>
      <vt:lpstr>Ex-situ conservation: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SEED: MULTIPLICATION OF ADOPTED AND RESISTANT VARIETIES, CONSERVATION AND CERTIFICATION</dc:title>
  <dc:creator>HP</dc:creator>
  <cp:lastModifiedBy>HP</cp:lastModifiedBy>
  <cp:revision>6</cp:revision>
  <dcterms:created xsi:type="dcterms:W3CDTF">2021-01-28T14:40:58Z</dcterms:created>
  <dcterms:modified xsi:type="dcterms:W3CDTF">2021-01-29T04:01:28Z</dcterms:modified>
</cp:coreProperties>
</file>