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sldIdLst>
    <p:sldId id="256" r:id="rId2"/>
    <p:sldId id="262" r:id="rId3"/>
    <p:sldId id="266" r:id="rId4"/>
    <p:sldId id="257" r:id="rId5"/>
    <p:sldId id="264" r:id="rId6"/>
    <p:sldId id="267" r:id="rId7"/>
    <p:sldId id="269" r:id="rId8"/>
    <p:sldId id="268" r:id="rId9"/>
    <p:sldId id="270" r:id="rId10"/>
    <p:sldId id="260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inkar Gaikwad" initials="DG" lastIdx="7" clrIdx="0">
    <p:extLst>
      <p:ext uri="{19B8F6BF-5375-455C-9EA6-DF929625EA0E}">
        <p15:presenceInfo xmlns:p15="http://schemas.microsoft.com/office/powerpoint/2012/main" userId="20e2b39584c81360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7" autoAdjust="0"/>
    <p:restoredTop sz="95326" autoAdjust="0"/>
  </p:normalViewPr>
  <p:slideViewPr>
    <p:cSldViewPr>
      <p:cViewPr varScale="1">
        <p:scale>
          <a:sx n="73" d="100"/>
          <a:sy n="73" d="100"/>
        </p:scale>
        <p:origin x="1278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0CAD3D-9879-4DA5-96A9-9BCF7724D023}" type="datetimeFigureOut">
              <a:rPr lang="en-IN" smtClean="0"/>
              <a:t>27-02-2021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B1A1F2-A79E-43D1-92EB-AE8F82C410E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244154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B1A1F2-A79E-43D1-92EB-AE8F82C410E2}" type="slidenum">
              <a:rPr lang="en-IN" smtClean="0"/>
              <a:t>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766234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09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523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638973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47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908558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4137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6482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9575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7429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3986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404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964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003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6406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5029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022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155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38241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B7EB225-05F2-45A6-BB67-01AAFF7178A1}"/>
              </a:ext>
            </a:extLst>
          </p:cNvPr>
          <p:cNvSpPr txBox="1"/>
          <p:nvPr/>
        </p:nvSpPr>
        <p:spPr>
          <a:xfrm>
            <a:off x="1143000" y="4953000"/>
            <a:ext cx="78486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Module 1: </a:t>
            </a:r>
            <a:endParaRPr lang="en-US" sz="28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en-US" sz="2800" b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Session </a:t>
            </a:r>
            <a:r>
              <a:rPr lang="en-US" sz="2800" b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2: </a:t>
            </a:r>
            <a:r>
              <a:rPr 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Mass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multiplication of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Trichoderma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Pseudomonas, Bacillus,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Metarhyzium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etc. and its production</a:t>
            </a:r>
            <a:endParaRPr lang="en-I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82DC825-7D20-423E-972F-6DCA434B1FBB}"/>
              </a:ext>
            </a:extLst>
          </p:cNvPr>
          <p:cNvSpPr txBox="1"/>
          <p:nvPr/>
        </p:nvSpPr>
        <p:spPr>
          <a:xfrm>
            <a:off x="1600200" y="76200"/>
            <a:ext cx="716280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Center for Smart </a:t>
            </a:r>
            <a:r>
              <a:rPr lang="en-US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Agriculture</a:t>
            </a:r>
          </a:p>
          <a:p>
            <a:pPr algn="ctr">
              <a:defRPr/>
            </a:pP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Bio fertilizer </a:t>
            </a:r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Bio pesticide </a:t>
            </a:r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Production Technology</a:t>
            </a:r>
          </a:p>
        </p:txBody>
      </p:sp>
      <p:pic>
        <p:nvPicPr>
          <p:cNvPr id="1026" name="Picture 2" descr="Mass Multiplication Medium of Biofungicide Trichoderma spp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1981200"/>
            <a:ext cx="2667000" cy="2562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A0E8F9F-2E30-419E-996B-9F9F422337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59" y="0"/>
            <a:ext cx="9138241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0101863-904C-4063-8946-E7DC7C6C54B5}"/>
              </a:ext>
            </a:extLst>
          </p:cNvPr>
          <p:cNvSpPr txBox="1"/>
          <p:nvPr/>
        </p:nvSpPr>
        <p:spPr>
          <a:xfrm>
            <a:off x="3124200" y="2536745"/>
            <a:ext cx="61722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Thank you…</a:t>
            </a:r>
            <a:endParaRPr lang="en-IN" sz="5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"/>
            <a:ext cx="9220200" cy="693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Rectangle 1"/>
          <p:cNvSpPr/>
          <p:nvPr/>
        </p:nvSpPr>
        <p:spPr>
          <a:xfrm>
            <a:off x="1905000" y="228600"/>
            <a:ext cx="6934200" cy="69249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For mass multiplication of a successful bio pesticide formulation, it should possess:</a:t>
            </a:r>
          </a:p>
          <a:p>
            <a:pPr algn="just">
              <a:spcAft>
                <a:spcPts val="800"/>
              </a:spcAft>
            </a:pP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A good competence with the root system of plants, in which it has to be applied.</a:t>
            </a:r>
          </a:p>
          <a:p>
            <a:pPr algn="just">
              <a:spcAft>
                <a:spcPts val="800"/>
              </a:spcAft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ii) Competitive saprophytic ability of the bio pesticide should be good.</a:t>
            </a:r>
          </a:p>
          <a:p>
            <a:pPr algn="just">
              <a:spcAft>
                <a:spcPts val="800"/>
              </a:spcAft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iii) It should enhance the plant growth.</a:t>
            </a:r>
          </a:p>
          <a:p>
            <a:pPr algn="just">
              <a:spcAft>
                <a:spcPts val="800"/>
              </a:spcAft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iv) Mass multiplication should be easy.</a:t>
            </a:r>
          </a:p>
          <a:p>
            <a:pPr algn="just">
              <a:spcAft>
                <a:spcPts val="800"/>
              </a:spcAft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v) </a:t>
            </a:r>
            <a:r>
              <a:rPr lang="en-US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Should 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have action on broad range of pathogens causing disease in plants.</a:t>
            </a:r>
          </a:p>
          <a:p>
            <a:pPr algn="just">
              <a:spcAft>
                <a:spcPts val="800"/>
              </a:spcAft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vii) It should be safe to environment.</a:t>
            </a:r>
          </a:p>
          <a:p>
            <a:pPr algn="just">
              <a:spcAft>
                <a:spcPts val="800"/>
              </a:spcAft>
            </a:pPr>
            <a:r>
              <a:rPr lang="en-US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viii) It 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should be compatible with other bio agents present in the soil.</a:t>
            </a:r>
          </a:p>
          <a:p>
            <a:pPr algn="just">
              <a:spcAft>
                <a:spcPts val="800"/>
              </a:spcAft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ix) It should survive in stress conditions like desiccation, heat and UV radiations.</a:t>
            </a:r>
          </a:p>
          <a:p>
            <a:pPr algn="just">
              <a:spcAft>
                <a:spcPts val="800"/>
              </a:spcAft>
            </a:pP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"/>
            <a:ext cx="9220200" cy="693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Rectangle 1"/>
          <p:cNvSpPr/>
          <p:nvPr/>
        </p:nvSpPr>
        <p:spPr>
          <a:xfrm>
            <a:off x="1905000" y="1905000"/>
            <a:ext cx="6934200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en-US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Characteristics of an ideal formulation:</a:t>
            </a:r>
          </a:p>
          <a:p>
            <a:pPr algn="just">
              <a:spcAft>
                <a:spcPts val="800"/>
              </a:spcAft>
            </a:pPr>
            <a:r>
              <a:rPr lang="en-US" sz="28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Should have increased shelf life.</a:t>
            </a:r>
          </a:p>
          <a:p>
            <a:pPr algn="just">
              <a:spcAft>
                <a:spcPts val="800"/>
              </a:spcAft>
            </a:pPr>
            <a:r>
              <a:rPr lang="en-US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Should not be phytotoxic to the crop plants.</a:t>
            </a:r>
          </a:p>
          <a:p>
            <a:pPr algn="just">
              <a:spcAft>
                <a:spcPts val="800"/>
              </a:spcAft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iii) Should tolerate adverse environmental conditions.</a:t>
            </a:r>
          </a:p>
        </p:txBody>
      </p:sp>
    </p:spTree>
    <p:extLst>
      <p:ext uri="{BB962C8B-B14F-4D97-AF65-F5344CB8AC3E}">
        <p14:creationId xmlns:p14="http://schemas.microsoft.com/office/powerpoint/2010/main" val="13715785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59" y="0"/>
            <a:ext cx="9138241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28600"/>
            <a:ext cx="8458200" cy="27432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400" b="1" dirty="0">
                <a:solidFill>
                  <a:schemeClr val="bg1"/>
                </a:solidFill>
              </a:rPr>
              <a:t>           </a:t>
            </a:r>
          </a:p>
          <a:p>
            <a:pPr algn="just"/>
            <a:endParaRPr lang="en-US" sz="2400" b="1" dirty="0">
              <a:solidFill>
                <a:schemeClr val="bg1"/>
              </a:solidFill>
            </a:endParaRPr>
          </a:p>
          <a:p>
            <a:pPr algn="just"/>
            <a:endParaRPr lang="en-US" sz="2400" b="1" dirty="0">
              <a:solidFill>
                <a:schemeClr val="bg1"/>
              </a:solidFill>
            </a:endParaRPr>
          </a:p>
          <a:p>
            <a:pPr algn="just"/>
            <a:endParaRPr lang="en-US" sz="2400" b="1" dirty="0">
              <a:solidFill>
                <a:schemeClr val="bg1"/>
              </a:solidFill>
            </a:endParaRPr>
          </a:p>
          <a:p>
            <a:pPr algn="just"/>
            <a:endParaRPr lang="en-US" sz="2400" b="1" dirty="0">
              <a:solidFill>
                <a:schemeClr val="bg1"/>
              </a:solidFill>
            </a:endParaRPr>
          </a:p>
          <a:p>
            <a:pPr marL="137160" indent="0" algn="just">
              <a:buNone/>
            </a:pP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6E207F0-95ED-4128-ADFD-17EFB0CDFC61}"/>
              </a:ext>
            </a:extLst>
          </p:cNvPr>
          <p:cNvSpPr txBox="1"/>
          <p:nvPr/>
        </p:nvSpPr>
        <p:spPr>
          <a:xfrm>
            <a:off x="1905000" y="117692"/>
            <a:ext cx="6858000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>
                <a:latin typeface="Constantia" panose="02030602050306030303" pitchFamily="18" charset="0"/>
              </a:rPr>
              <a:t>Talcum based mass multiplication of </a:t>
            </a:r>
            <a:r>
              <a:rPr lang="en-US" sz="2400" i="1" dirty="0" err="1">
                <a:latin typeface="Constantia" panose="02030602050306030303" pitchFamily="18" charset="0"/>
              </a:rPr>
              <a:t>Trichoderma</a:t>
            </a:r>
            <a:r>
              <a:rPr lang="en-US" sz="2400" dirty="0">
                <a:latin typeface="Constantia" panose="02030602050306030303" pitchFamily="18" charset="0"/>
              </a:rPr>
              <a:t>:</a:t>
            </a:r>
          </a:p>
          <a:p>
            <a:pPr algn="just"/>
            <a:r>
              <a:rPr lang="en-US" sz="2400" dirty="0">
                <a:latin typeface="Constantia" panose="02030602050306030303" pitchFamily="18" charset="0"/>
              </a:rPr>
              <a:t>1.	Mass production of isolated mother culture of </a:t>
            </a:r>
            <a:r>
              <a:rPr lang="en-US" sz="2400" i="1" dirty="0" err="1">
                <a:latin typeface="Constantia" panose="02030602050306030303" pitchFamily="18" charset="0"/>
              </a:rPr>
              <a:t>Trichoderma</a:t>
            </a:r>
            <a:r>
              <a:rPr lang="en-US" sz="2400" i="1" dirty="0">
                <a:latin typeface="Constantia" panose="02030602050306030303" pitchFamily="18" charset="0"/>
              </a:rPr>
              <a:t> </a:t>
            </a:r>
            <a:r>
              <a:rPr lang="en-US" sz="2400" dirty="0">
                <a:latin typeface="Constantia" panose="02030602050306030303" pitchFamily="18" charset="0"/>
              </a:rPr>
              <a:t>is done with wheat or sorghum grains.</a:t>
            </a:r>
          </a:p>
          <a:p>
            <a:pPr algn="just"/>
            <a:r>
              <a:rPr lang="en-US" sz="2400" dirty="0">
                <a:latin typeface="Constantia" panose="02030602050306030303" pitchFamily="18" charset="0"/>
              </a:rPr>
              <a:t>2.	Take 1 kg of wheat or sorghum grains, clean it properly and put in mild hot water for 6 hours. </a:t>
            </a:r>
          </a:p>
          <a:p>
            <a:pPr algn="just"/>
            <a:r>
              <a:rPr lang="en-US" sz="2400" dirty="0">
                <a:latin typeface="Constantia" panose="02030602050306030303" pitchFamily="18" charset="0"/>
              </a:rPr>
              <a:t>3.	Take the grains after 6 hours and put 250 gm in clean polypropylene bags and fix with the help of 1.5-2 inches PVC pipes and non-absorbent cotton plugs.</a:t>
            </a:r>
          </a:p>
          <a:p>
            <a:pPr algn="just"/>
            <a:r>
              <a:rPr lang="en-US" sz="2400" dirty="0">
                <a:latin typeface="Constantia" panose="02030602050306030303" pitchFamily="18" charset="0"/>
              </a:rPr>
              <a:t>4.	Autoclave the grains at 121°C for 15-20 minutes to avoid the growth of any other microorganism.</a:t>
            </a:r>
          </a:p>
          <a:p>
            <a:pPr algn="just"/>
            <a:r>
              <a:rPr lang="en-US" sz="2400" dirty="0">
                <a:latin typeface="Constantia" panose="02030602050306030303" pitchFamily="18" charset="0"/>
              </a:rPr>
              <a:t>5.	Transfer the mother culture in sterilized petri plates with Potato Dextrose Agar (PDA) media (Potato starch: 200 gm, Dextrose: 20 gm/</a:t>
            </a:r>
            <a:r>
              <a:rPr lang="en-US" sz="2400" dirty="0" err="1">
                <a:latin typeface="Constantia" panose="02030602050306030303" pitchFamily="18" charset="0"/>
              </a:rPr>
              <a:t>lt</a:t>
            </a:r>
            <a:r>
              <a:rPr lang="en-US" sz="2400" dirty="0">
                <a:latin typeface="Constantia" panose="02030602050306030303" pitchFamily="18" charset="0"/>
              </a:rPr>
              <a:t>, Agar: 20 gm/</a:t>
            </a:r>
            <a:r>
              <a:rPr lang="en-US" sz="2400" dirty="0" err="1">
                <a:latin typeface="Constantia" panose="02030602050306030303" pitchFamily="18" charset="0"/>
              </a:rPr>
              <a:t>lt</a:t>
            </a:r>
            <a:r>
              <a:rPr lang="en-US" sz="2400" dirty="0">
                <a:latin typeface="Constantia" panose="02030602050306030303" pitchFamily="18" charset="0"/>
              </a:rPr>
              <a:t> and Distilled water: 1 </a:t>
            </a:r>
            <a:r>
              <a:rPr lang="en-US" sz="2400" dirty="0" err="1">
                <a:latin typeface="Constantia" panose="02030602050306030303" pitchFamily="18" charset="0"/>
              </a:rPr>
              <a:t>lt</a:t>
            </a:r>
            <a:r>
              <a:rPr lang="en-US" sz="2400" dirty="0">
                <a:latin typeface="Constantia" panose="02030602050306030303" pitchFamily="18" charset="0"/>
              </a:rPr>
              <a:t>) under the aseptic condition of laminar air flow and put into the BOD incubator for 5-7 days at 27-29°C.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38241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Rectangle 2"/>
          <p:cNvSpPr/>
          <p:nvPr/>
        </p:nvSpPr>
        <p:spPr>
          <a:xfrm>
            <a:off x="1905000" y="151178"/>
            <a:ext cx="685800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6.	Inoculate that grown culture of </a:t>
            </a:r>
            <a:r>
              <a:rPr lang="en-US" sz="24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Trichoderma</a:t>
            </a:r>
            <a:r>
              <a:rPr lang="en-US" sz="24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 the autoclaved packets of 250 gm grains under aseptic condition of laminar air flow.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7.	Put the inoculated grains packets in the BOD incubator for 14-16 days at 27-29°C.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8.	</a:t>
            </a:r>
            <a:r>
              <a:rPr lang="en-US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</a:t>
            </a:r>
            <a:r>
              <a:rPr lang="en-US" sz="240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Trichoderma</a:t>
            </a:r>
            <a:r>
              <a:rPr lang="en-US" sz="240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after its full growth in 14-16 days will cover the surface of grains and then let it be dry for 2 days at normal temperature in open condition.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9.	Mix the dried grains with </a:t>
            </a:r>
            <a:r>
              <a:rPr lang="en-US" sz="24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Trichoderma</a:t>
            </a:r>
            <a:r>
              <a:rPr lang="en-US" sz="24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 a mixer and make it into powdered form.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10.	Mix 10 gm of that powdered form of grains (with </a:t>
            </a:r>
            <a:r>
              <a:rPr lang="en-US" sz="24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Trichoderma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along with 1 kg autoclaved talcum powder and add 10 gm of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Carboxy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Methyl Cellulose (CMC) and mix well with hands after wearing gloves of good quality.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11.	The powdered mixture is ready for application.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38241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Rectangle 2"/>
          <p:cNvSpPr/>
          <p:nvPr/>
        </p:nvSpPr>
        <p:spPr>
          <a:xfrm>
            <a:off x="1905000" y="151178"/>
            <a:ext cx="6858000" cy="6718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905000" y="1752600"/>
            <a:ext cx="685800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Talcum based mass multiplication of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Metarhyzium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 the procedures of mass multiplication for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Metarhyzium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similar to that of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Trichoderma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 taking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Metarhyzium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the mother culture.</a:t>
            </a:r>
          </a:p>
        </p:txBody>
      </p:sp>
    </p:spTree>
    <p:extLst>
      <p:ext uri="{BB962C8B-B14F-4D97-AF65-F5344CB8AC3E}">
        <p14:creationId xmlns:p14="http://schemas.microsoft.com/office/powerpoint/2010/main" val="16024932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38241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Rectangle 2"/>
          <p:cNvSpPr/>
          <p:nvPr/>
        </p:nvSpPr>
        <p:spPr>
          <a:xfrm>
            <a:off x="1905000" y="151178"/>
            <a:ext cx="68580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Talcum based mass multiplication of </a:t>
            </a:r>
            <a:r>
              <a:rPr lang="en-US" sz="24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Pseudomonas</a:t>
            </a:r>
            <a:r>
              <a:rPr lang="en-US" sz="2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algn="just"/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	Prepare 200 ml of Nutrient Broth (NB) Medium (Beef extract: 1.5 gm/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lt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Yeast extract: 1.5 gm/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lt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Peptone: 5 gm/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lt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and Distilled water: 1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lt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in conical flasks of 500 ml capacity and autoclave it at 121°C for 15-20 minutes to avoid the growth of any other microorganism.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	Take 1 kg talcum powder and also autoclave it at 121°C for 15-20 minutes to avoid the growth of any other microorganism.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	Inoculate a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loopful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en-US" sz="24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Pseudomonas 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mother culture in the prepared NB medium and put into the BOD incubator shaker for 24-48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hrs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at 28° C temperature for proper growth of </a:t>
            </a:r>
            <a:r>
              <a:rPr lang="en-US" sz="24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Pseudomonas 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 the medium.</a:t>
            </a:r>
          </a:p>
        </p:txBody>
      </p:sp>
    </p:spTree>
    <p:extLst>
      <p:ext uri="{BB962C8B-B14F-4D97-AF65-F5344CB8AC3E}">
        <p14:creationId xmlns:p14="http://schemas.microsoft.com/office/powerpoint/2010/main" val="27691649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38241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Rectangle 1"/>
          <p:cNvSpPr/>
          <p:nvPr/>
        </p:nvSpPr>
        <p:spPr>
          <a:xfrm>
            <a:off x="1752600" y="0"/>
            <a:ext cx="6934200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>
              <a:buAutoNum type="arabicPeriod" startAt="4"/>
            </a:pPr>
            <a:r>
              <a:rPr lang="en-US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After 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24-48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hrs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the 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Pseudomonas 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has full grown in the NB media</a:t>
            </a:r>
            <a:r>
              <a:rPr lang="en-US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514350" indent="-514350" algn="just">
              <a:buAutoNum type="arabicPeriod" startAt="4"/>
            </a:pP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514350" algn="just">
              <a:buAutoNum type="arabicPeriod" startAt="5"/>
            </a:pPr>
            <a:r>
              <a:rPr lang="en-US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Mix 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that 150-200 ml NB medium (in which 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Pseudomonas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has grown well) with autoclave 1 kg talcum powder and add 10 gm of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Carboxy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Methyl Cellulose (CMC) and mix well with hands after wearing gloves of good quality</a:t>
            </a:r>
            <a:r>
              <a:rPr lang="en-US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514350" indent="-514350" algn="just">
              <a:buAutoNum type="arabicPeriod" startAt="5"/>
            </a:pP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514350" algn="just">
              <a:buAutoNum type="arabicPeriod" startAt="6"/>
            </a:pPr>
            <a:r>
              <a:rPr lang="en-US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Let 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mixture to be dry at room temperature in open condition for one night to avoid the moisture</a:t>
            </a:r>
            <a:r>
              <a:rPr lang="en-US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514350" indent="-514350" algn="just">
              <a:buAutoNum type="arabicPeriod" startAt="6"/>
            </a:pP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7.	After that the bio formulation is ready to use.</a:t>
            </a:r>
          </a:p>
        </p:txBody>
      </p:sp>
    </p:spTree>
    <p:extLst>
      <p:ext uri="{BB962C8B-B14F-4D97-AF65-F5344CB8AC3E}">
        <p14:creationId xmlns:p14="http://schemas.microsoft.com/office/powerpoint/2010/main" val="25215137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38241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Rectangle 1"/>
          <p:cNvSpPr/>
          <p:nvPr/>
        </p:nvSpPr>
        <p:spPr>
          <a:xfrm>
            <a:off x="1905000" y="1981200"/>
            <a:ext cx="6781800" cy="3354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Talcum based mass multiplication of Bacillus</a:t>
            </a:r>
            <a:r>
              <a:rPr lang="en-US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algn="just"/>
            <a:endParaRPr lang="en-US" sz="32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All the procedures of mass multiplication for 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Bacillus 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 similar to that of 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Pseudomonas 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by taking 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Bacillus 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 the mother culture.</a:t>
            </a:r>
          </a:p>
          <a:p>
            <a:pPr algn="just"/>
            <a:endParaRPr lang="en-US" sz="3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339363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758</TotalTime>
  <Words>344</Words>
  <Application>Microsoft Office PowerPoint</Application>
  <PresentationFormat>On-screen Show (4:3)</PresentationFormat>
  <Paragraphs>53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Constantia</vt:lpstr>
      <vt:lpstr>Times New Roman</vt:lpstr>
      <vt:lpstr>Trebuchet MS</vt:lpstr>
      <vt:lpstr>Wingdings 3</vt:lpstr>
      <vt:lpstr>Facet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Ritesh</cp:lastModifiedBy>
  <cp:revision>99</cp:revision>
  <dcterms:created xsi:type="dcterms:W3CDTF">2006-08-16T00:00:00Z</dcterms:created>
  <dcterms:modified xsi:type="dcterms:W3CDTF">2021-02-27T10:24:20Z</dcterms:modified>
</cp:coreProperties>
</file>