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9" r:id="rId8"/>
    <p:sldId id="262" r:id="rId9"/>
    <p:sldId id="263" r:id="rId10"/>
    <p:sldId id="264" r:id="rId11"/>
    <p:sldId id="265" r:id="rId12"/>
    <p:sldId id="266" r:id="rId13"/>
    <p:sldId id="267" r:id="rId14"/>
    <p:sldId id="268" r:id="rId15"/>
    <p:sldId id="270" r:id="rId16"/>
    <p:sldId id="272"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4800599"/>
          </a:xfrm>
        </p:spPr>
        <p:txBody>
          <a:bodyPr/>
          <a:lstStyle/>
          <a:p>
            <a:endParaRPr lang="en-US" dirty="0"/>
          </a:p>
        </p:txBody>
      </p:sp>
      <p:sp>
        <p:nvSpPr>
          <p:cNvPr id="3" name="Subtitle 2"/>
          <p:cNvSpPr>
            <a:spLocks noGrp="1"/>
          </p:cNvSpPr>
          <p:nvPr>
            <p:ph type="subTitle" idx="1"/>
          </p:nvPr>
        </p:nvSpPr>
        <p:spPr>
          <a:xfrm>
            <a:off x="1371600" y="5105400"/>
            <a:ext cx="6400800" cy="1524000"/>
          </a:xfrm>
        </p:spPr>
        <p:txBody>
          <a:bodyPr>
            <a:normAutofit/>
          </a:bodyPr>
          <a:lstStyle/>
          <a:p>
            <a:r>
              <a:rPr lang="en-US" sz="7200" b="1" dirty="0" smtClean="0">
                <a:solidFill>
                  <a:schemeClr val="accent3">
                    <a:lumMod val="50000"/>
                  </a:schemeClr>
                </a:solidFill>
                <a:latin typeface="Agency FB" pitchFamily="34" charset="0"/>
              </a:rPr>
              <a:t>CAROTENOIDS</a:t>
            </a:r>
            <a:endParaRPr lang="en-US" sz="7200" b="1" dirty="0">
              <a:solidFill>
                <a:schemeClr val="accent3">
                  <a:lumMod val="50000"/>
                </a:schemeClr>
              </a:solidFill>
              <a:latin typeface="Agency FB" pitchFamily="34" charset="0"/>
            </a:endParaRPr>
          </a:p>
        </p:txBody>
      </p:sp>
      <p:pic>
        <p:nvPicPr>
          <p:cNvPr id="1026" name="Picture 2" descr="C:\Users\asus-pc\Desktop\dJJWfAMKWe2Vgvy9Yu8gkH.jpg"/>
          <p:cNvPicPr>
            <a:picLocks noChangeAspect="1" noChangeArrowheads="1"/>
          </p:cNvPicPr>
          <p:nvPr/>
        </p:nvPicPr>
        <p:blipFill>
          <a:blip r:embed="rId2"/>
          <a:srcRect/>
          <a:stretch>
            <a:fillRect/>
          </a:stretch>
        </p:blipFill>
        <p:spPr bwMode="auto">
          <a:xfrm>
            <a:off x="0" y="0"/>
            <a:ext cx="9144000" cy="4876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3">
                    <a:lumMod val="50000"/>
                  </a:schemeClr>
                </a:solidFill>
                <a:latin typeface="Times New Roman" pitchFamily="18" charset="0"/>
                <a:cs typeface="Times New Roman" pitchFamily="18" charset="0"/>
              </a:rPr>
              <a:t>Foods that naturally contain carotenoids include:</a:t>
            </a:r>
            <a:endParaRPr lang="en-US" b="1" dirty="0">
              <a:solidFill>
                <a:schemeClr val="accent3">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92500" lnSpcReduction="20000"/>
          </a:bodyPr>
          <a:lstStyle/>
          <a:p>
            <a:pPr fontAlgn="base"/>
            <a:r>
              <a:rPr lang="en-US" dirty="0" smtClean="0">
                <a:latin typeface="Times New Roman" pitchFamily="18" charset="0"/>
                <a:cs typeface="Times New Roman" pitchFamily="18" charset="0"/>
              </a:rPr>
              <a:t>Carrots</a:t>
            </a:r>
          </a:p>
          <a:p>
            <a:pPr fontAlgn="base"/>
            <a:r>
              <a:rPr lang="en-US" dirty="0" smtClean="0">
                <a:latin typeface="Times New Roman" pitchFamily="18" charset="0"/>
                <a:cs typeface="Times New Roman" pitchFamily="18" charset="0"/>
              </a:rPr>
              <a:t>Mangoes</a:t>
            </a:r>
          </a:p>
          <a:p>
            <a:pPr fontAlgn="base"/>
            <a:r>
              <a:rPr lang="en-US" dirty="0" smtClean="0">
                <a:latin typeface="Times New Roman" pitchFamily="18" charset="0"/>
                <a:cs typeface="Times New Roman" pitchFamily="18" charset="0"/>
              </a:rPr>
              <a:t>Tomatoes</a:t>
            </a:r>
          </a:p>
          <a:p>
            <a:r>
              <a:rPr lang="en-US" dirty="0" smtClean="0">
                <a:latin typeface="Times New Roman" pitchFamily="18" charset="0"/>
                <a:cs typeface="Times New Roman" pitchFamily="18" charset="0"/>
              </a:rPr>
              <a:t>Sweet potatoes</a:t>
            </a:r>
          </a:p>
          <a:p>
            <a:r>
              <a:rPr lang="en-US" dirty="0" smtClean="0">
                <a:latin typeface="Times New Roman" pitchFamily="18" charset="0"/>
                <a:cs typeface="Times New Roman" pitchFamily="18" charset="0"/>
              </a:rPr>
              <a:t>Spinach</a:t>
            </a:r>
          </a:p>
          <a:p>
            <a:pPr fontAlgn="base"/>
            <a:r>
              <a:rPr lang="en-US" dirty="0" smtClean="0">
                <a:latin typeface="Times New Roman" pitchFamily="18" charset="0"/>
                <a:cs typeface="Times New Roman" pitchFamily="18" charset="0"/>
              </a:rPr>
              <a:t>Apricots</a:t>
            </a:r>
          </a:p>
          <a:p>
            <a:pPr fontAlgn="base"/>
            <a:r>
              <a:rPr lang="en-US" dirty="0" smtClean="0">
                <a:latin typeface="Times New Roman" pitchFamily="18" charset="0"/>
                <a:cs typeface="Times New Roman" pitchFamily="18" charset="0"/>
              </a:rPr>
              <a:t>Tangerines</a:t>
            </a:r>
          </a:p>
          <a:p>
            <a:pPr fontAlgn="base"/>
            <a:r>
              <a:rPr lang="en-US" dirty="0" smtClean="0">
                <a:latin typeface="Times New Roman" pitchFamily="18" charset="0"/>
                <a:cs typeface="Times New Roman" pitchFamily="18" charset="0"/>
              </a:rPr>
              <a:t>Plantain</a:t>
            </a:r>
          </a:p>
          <a:p>
            <a:pPr fontAlgn="base"/>
            <a:r>
              <a:rPr lang="en-US" dirty="0" smtClean="0">
                <a:latin typeface="Times New Roman" pitchFamily="18" charset="0"/>
                <a:cs typeface="Times New Roman" pitchFamily="18" charset="0"/>
              </a:rPr>
              <a:t>Turnip greens</a:t>
            </a:r>
          </a:p>
          <a:p>
            <a:endParaRPr lang="en-US" dirty="0">
              <a:latin typeface="Times New Roman" pitchFamily="18" charset="0"/>
              <a:cs typeface="Times New Roman" pitchFamily="18" charset="0"/>
            </a:endParaRPr>
          </a:p>
        </p:txBody>
      </p:sp>
      <p:pic>
        <p:nvPicPr>
          <p:cNvPr id="1026" name="Picture 2" descr="C:\Users\asus-pc\Desktop\carotenoids-300px2.jpg"/>
          <p:cNvPicPr>
            <a:picLocks noChangeAspect="1" noChangeArrowheads="1"/>
          </p:cNvPicPr>
          <p:nvPr/>
        </p:nvPicPr>
        <p:blipFill>
          <a:blip r:embed="rId2"/>
          <a:srcRect/>
          <a:stretch>
            <a:fillRect/>
          </a:stretch>
        </p:blipFill>
        <p:spPr bwMode="auto">
          <a:xfrm>
            <a:off x="3733800" y="1752600"/>
            <a:ext cx="5076825" cy="39338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3">
                    <a:lumMod val="50000"/>
                  </a:schemeClr>
                </a:solidFill>
                <a:latin typeface="Times New Roman" pitchFamily="18" charset="0"/>
                <a:cs typeface="Times New Roman" pitchFamily="18" charset="0"/>
              </a:rPr>
              <a:t>Carotenoids in Cardiovascular</a:t>
            </a:r>
            <a:endParaRPr lang="en-US" sz="4000" b="1" dirty="0">
              <a:solidFill>
                <a:schemeClr val="accent3">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fontScale="85000" lnSpcReduction="20000"/>
          </a:bodyPr>
          <a:lstStyle/>
          <a:p>
            <a:pPr>
              <a:buNone/>
            </a:pPr>
            <a:r>
              <a:rPr lang="en-US" dirty="0" smtClean="0"/>
              <a:t>    </a:t>
            </a:r>
            <a:r>
              <a:rPr lang="en-US" dirty="0" err="1" smtClean="0">
                <a:latin typeface="Times New Roman" pitchFamily="18" charset="0"/>
                <a:cs typeface="Times New Roman" pitchFamily="18" charset="0"/>
              </a:rPr>
              <a:t>Pathophysiology</a:t>
            </a:r>
            <a:r>
              <a:rPr lang="en-US" dirty="0" smtClean="0">
                <a:latin typeface="Times New Roman" pitchFamily="18" charset="0"/>
                <a:cs typeface="Times New Roman" pitchFamily="18" charset="0"/>
              </a:rPr>
              <a:t> of many chronic and acute conditions, especially of CVD, is explained by inflammation and oxidative stress. Apart from sex, age, and genetic factors which cannot be modified, lifestyle and dietary intervention can be considered as new important means of prevention and treatment of cardiovascular risk factors. Whilst it would be beneficial not only to practice regular physical exercise, quit smoking, and reduce sodium and cholesterol , a higher dietary introduction or supplementation of antioxidant compounds, such as </a:t>
            </a:r>
            <a:r>
              <a:rPr lang="en-US" dirty="0" err="1" smtClean="0">
                <a:latin typeface="Times New Roman" pitchFamily="18" charset="0"/>
                <a:cs typeface="Times New Roman" pitchFamily="18" charset="0"/>
              </a:rPr>
              <a:t>polyphenols</a:t>
            </a:r>
            <a:r>
              <a:rPr lang="en-US" dirty="0" smtClean="0">
                <a:latin typeface="Times New Roman" pitchFamily="18" charset="0"/>
                <a:cs typeface="Times New Roman" pitchFamily="18" charset="0"/>
              </a:rPr>
              <a:t>, vitamins, and carotenoids would also be beneficial.</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50000"/>
                  </a:schemeClr>
                </a:solidFill>
                <a:latin typeface="Times New Roman" pitchFamily="18" charset="0"/>
                <a:cs typeface="Times New Roman" pitchFamily="18" charset="0"/>
              </a:rPr>
              <a:t>Carotenoids in Cardiovascular</a:t>
            </a:r>
            <a:endParaRPr lang="en-US" dirty="0"/>
          </a:p>
        </p:txBody>
      </p:sp>
      <p:sp>
        <p:nvSpPr>
          <p:cNvPr id="3" name="Content Placeholder 2"/>
          <p:cNvSpPr>
            <a:spLocks noGrp="1"/>
          </p:cNvSpPr>
          <p:nvPr>
            <p:ph idx="1"/>
          </p:nvPr>
        </p:nvSpPr>
        <p:spPr/>
        <p:txBody>
          <a:bodyPr>
            <a:noAutofit/>
          </a:bodyPr>
          <a:lstStyle/>
          <a:p>
            <a:pPr>
              <a:buNone/>
            </a:pPr>
            <a:r>
              <a:rPr lang="en-US" sz="2800" dirty="0" smtClean="0">
                <a:latin typeface="Times New Roman" pitchFamily="18" charset="0"/>
                <a:cs typeface="Times New Roman" pitchFamily="18" charset="0"/>
              </a:rPr>
              <a:t>    Numerous evidences confirmed that carotenoids possess antioxidant biological properties due to their chemical structure and interaction with biological membranes. In particular, </a:t>
            </a:r>
            <a:r>
              <a:rPr lang="en-US" sz="2800" dirty="0" err="1" smtClean="0">
                <a:latin typeface="Times New Roman" pitchFamily="18" charset="0"/>
                <a:cs typeface="Times New Roman" pitchFamily="18" charset="0"/>
              </a:rPr>
              <a:t>fucoxanthin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astaxanthin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lycopene</a:t>
            </a:r>
            <a:r>
              <a:rPr lang="en-US" sz="2800" dirty="0" smtClean="0">
                <a:latin typeface="Times New Roman" pitchFamily="18" charset="0"/>
                <a:cs typeface="Times New Roman" pitchFamily="18" charset="0"/>
              </a:rPr>
              <a:t>, and </a:t>
            </a:r>
            <a:r>
              <a:rPr lang="en-US" sz="2800" dirty="0" err="1" smtClean="0">
                <a:latin typeface="Times New Roman" pitchFamily="18" charset="0"/>
                <a:cs typeface="Times New Roman" pitchFamily="18" charset="0"/>
              </a:rPr>
              <a:t>lutein</a:t>
            </a:r>
            <a:r>
              <a:rPr lang="en-US" sz="2800" dirty="0" smtClean="0">
                <a:latin typeface="Times New Roman" pitchFamily="18" charset="0"/>
                <a:cs typeface="Times New Roman" pitchFamily="18" charset="0"/>
              </a:rPr>
              <a:t> are strong FRs, quenchers of ROS, and NOS, so that their antioxidant and </a:t>
            </a:r>
            <a:r>
              <a:rPr lang="en-US" sz="2800" dirty="0" err="1" smtClean="0">
                <a:latin typeface="Times New Roman" pitchFamily="18" charset="0"/>
                <a:cs typeface="Times New Roman" pitchFamily="18" charset="0"/>
              </a:rPr>
              <a:t>antinflammatory</a:t>
            </a:r>
            <a:r>
              <a:rPr lang="en-US" sz="2800" dirty="0" smtClean="0">
                <a:latin typeface="Times New Roman" pitchFamily="18" charset="0"/>
                <a:cs typeface="Times New Roman" pitchFamily="18" charset="0"/>
              </a:rPr>
              <a:t> activity may help against cardiovascular risk factors such as markers of inflammation, </a:t>
            </a:r>
            <a:r>
              <a:rPr lang="en-US" sz="2800" dirty="0" err="1" smtClean="0">
                <a:latin typeface="Times New Roman" pitchFamily="18" charset="0"/>
                <a:cs typeface="Times New Roman" pitchFamily="18" charset="0"/>
              </a:rPr>
              <a:t>hyperlipidemia</a:t>
            </a:r>
            <a:r>
              <a:rPr lang="en-US" sz="2800" dirty="0" smtClean="0">
                <a:latin typeface="Times New Roman" pitchFamily="18" charset="0"/>
                <a:cs typeface="Times New Roman" pitchFamily="18" charset="0"/>
              </a:rPr>
              <a:t>, hypertension, insulin resistance, and obesity.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50000"/>
                  </a:schemeClr>
                </a:solidFill>
                <a:latin typeface="Times New Roman" pitchFamily="18" charset="0"/>
                <a:cs typeface="Times New Roman" pitchFamily="18" charset="0"/>
              </a:rPr>
              <a:t>Carotenoids in Cardiovascular</a:t>
            </a:r>
            <a:endParaRPr lang="en-US" dirty="0"/>
          </a:p>
        </p:txBody>
      </p:sp>
      <p:sp>
        <p:nvSpPr>
          <p:cNvPr id="3" name="Content Placeholder 2"/>
          <p:cNvSpPr>
            <a:spLocks noGrp="1"/>
          </p:cNvSpPr>
          <p:nvPr>
            <p:ph idx="1"/>
          </p:nvPr>
        </p:nvSpPr>
        <p:spPr/>
        <p:txBody>
          <a:bodyPr/>
          <a:lstStyle/>
          <a:p>
            <a:pPr>
              <a:buNone/>
            </a:pPr>
            <a:r>
              <a:rPr lang="en-US" dirty="0" smtClean="0">
                <a:latin typeface="Times New Roman" pitchFamily="18" charset="0"/>
                <a:cs typeface="Times New Roman" pitchFamily="18" charset="0"/>
              </a:rPr>
              <a:t>   Consequent improvements in blood pressure baseline levels, reduction of inflammation, and correction of dyslipidemias can lead to an improvement of cardiovascular health. Further in-depth efforts in this sense could be studied to define a preventive and therapeutic strategy in order to reduce the risk of developing CVD, with promising applications and no side effects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pPr>
              <a:buNone/>
            </a:pPr>
            <a:r>
              <a:rPr lang="en-US" dirty="0" smtClean="0"/>
              <a:t>    The </a:t>
            </a:r>
            <a:r>
              <a:rPr lang="en-US" dirty="0" smtClean="0"/>
              <a:t>increased intake of fruit and vegetables is associated with lower mortality from all causes and with protective effects against CVD [19–21].</a:t>
            </a:r>
          </a:p>
          <a:p>
            <a:pPr>
              <a:buNone/>
            </a:pPr>
            <a:r>
              <a:rPr lang="en-US" dirty="0" smtClean="0"/>
              <a:t>    Great </a:t>
            </a:r>
            <a:r>
              <a:rPr lang="en-US" dirty="0" smtClean="0"/>
              <a:t>importance is attributed to the lifestyle improvement: abolition of tobacco use, increase in physical activity and the assumption of a healthy diet, based on high consumption of monounsaturated fats, fruit (rich in vitamins), vegetable </a:t>
            </a:r>
            <a:r>
              <a:rPr lang="en-US" dirty="0" err="1" smtClean="0"/>
              <a:t>fibres</a:t>
            </a:r>
            <a:r>
              <a:rPr lang="en-US" dirty="0" smtClean="0"/>
              <a:t>, olive oil, and cereals [22–24].</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81000" y="4114800"/>
            <a:ext cx="8229600" cy="2011363"/>
          </a:xfrm>
        </p:spPr>
        <p:txBody>
          <a:bodyPr>
            <a:normAutofit fontScale="77500" lnSpcReduction="20000"/>
          </a:bodyPr>
          <a:lstStyle/>
          <a:p>
            <a:pPr>
              <a:buNone/>
            </a:pPr>
            <a:r>
              <a:rPr lang="en-US" dirty="0" smtClean="0"/>
              <a:t>    </a:t>
            </a:r>
            <a:r>
              <a:rPr lang="en-US" dirty="0" smtClean="0">
                <a:latin typeface="Times New Roman" pitchFamily="18" charset="0"/>
                <a:cs typeface="Times New Roman" pitchFamily="18" charset="0"/>
              </a:rPr>
              <a:t>It </a:t>
            </a:r>
            <a:r>
              <a:rPr lang="en-US" dirty="0" smtClean="0">
                <a:latin typeface="Times New Roman" pitchFamily="18" charset="0"/>
                <a:cs typeface="Times New Roman" pitchFamily="18" charset="0"/>
              </a:rPr>
              <a:t>has been demonstrated that higher serum levels of </a:t>
            </a:r>
            <a:r>
              <a:rPr lang="en-US" dirty="0" err="1" smtClean="0">
                <a:latin typeface="Times New Roman" pitchFamily="18" charset="0"/>
                <a:cs typeface="Times New Roman" pitchFamily="18" charset="0"/>
              </a:rPr>
              <a:t>carotenoids</a:t>
            </a:r>
            <a:r>
              <a:rPr lang="en-US" dirty="0" smtClean="0">
                <a:latin typeface="Times New Roman" pitchFamily="18" charset="0"/>
                <a:cs typeface="Times New Roman" pitchFamily="18" charset="0"/>
              </a:rPr>
              <a:t> were associated with decreased risk of elevated serum NT-pro BNP levels, suggesting a role in preventing cardiac overload; moreover, high plasma levels of </a:t>
            </a:r>
            <a:r>
              <a:rPr lang="en-US" i="1"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cryptoxanthin</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lutein</a:t>
            </a:r>
            <a:r>
              <a:rPr lang="en-US" dirty="0" smtClean="0">
                <a:latin typeface="Times New Roman" pitchFamily="18" charset="0"/>
                <a:cs typeface="Times New Roman" pitchFamily="18" charset="0"/>
              </a:rPr>
              <a:t> were associated with lower risk of acute myocardial </a:t>
            </a:r>
            <a:r>
              <a:rPr lang="en-US" dirty="0" smtClean="0">
                <a:latin typeface="Times New Roman" pitchFamily="18" charset="0"/>
                <a:cs typeface="Times New Roman" pitchFamily="18" charset="0"/>
              </a:rPr>
              <a:t>infarction.</a:t>
            </a:r>
            <a:endParaRPr lang="en-US" dirty="0">
              <a:latin typeface="Times New Roman" pitchFamily="18" charset="0"/>
              <a:cs typeface="Times New Roman" pitchFamily="18" charset="0"/>
            </a:endParaRPr>
          </a:p>
        </p:txBody>
      </p:sp>
      <p:pic>
        <p:nvPicPr>
          <p:cNvPr id="1026" name="Picture 2" descr="C:\Users\asus-pc\Desktop\nowledge-carotenoids-hero-2x.jpg"/>
          <p:cNvPicPr>
            <a:picLocks noChangeAspect="1" noChangeArrowheads="1"/>
          </p:cNvPicPr>
          <p:nvPr/>
        </p:nvPicPr>
        <p:blipFill>
          <a:blip r:embed="rId2"/>
          <a:srcRect/>
          <a:stretch>
            <a:fillRect/>
          </a:stretch>
        </p:blipFill>
        <p:spPr bwMode="auto">
          <a:xfrm>
            <a:off x="0" y="0"/>
            <a:ext cx="9144000" cy="3962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447800"/>
            <a:ext cx="8229600" cy="4678363"/>
          </a:xfrm>
        </p:spPr>
        <p:txBody>
          <a:bodyPr>
            <a:normAutofit fontScale="85000" lnSpcReduction="10000"/>
          </a:bodyPr>
          <a:lstStyle/>
          <a:p>
            <a:pPr>
              <a:buNone/>
            </a:pPr>
            <a:r>
              <a:rPr lang="en-US" dirty="0" smtClean="0">
                <a:latin typeface="Times New Roman" pitchFamily="18" charset="0"/>
                <a:cs typeface="Times New Roman" pitchFamily="18" charset="0"/>
              </a:rPr>
              <a:t>    Several </a:t>
            </a:r>
            <a:r>
              <a:rPr lang="en-US" dirty="0" smtClean="0">
                <a:latin typeface="Times New Roman" pitchFamily="18" charset="0"/>
                <a:cs typeface="Times New Roman" pitchFamily="18" charset="0"/>
              </a:rPr>
              <a:t>researchers have analyzed the influence of </a:t>
            </a:r>
            <a:r>
              <a:rPr lang="en-US" dirty="0" smtClean="0">
                <a:latin typeface="Times New Roman" pitchFamily="18" charset="0"/>
                <a:cs typeface="Times New Roman" pitchFamily="18" charset="0"/>
              </a:rPr>
              <a:t> evaluated </a:t>
            </a:r>
            <a:r>
              <a:rPr lang="en-US" dirty="0" smtClean="0">
                <a:latin typeface="Times New Roman" pitchFamily="18" charset="0"/>
                <a:cs typeface="Times New Roman" pitchFamily="18" charset="0"/>
              </a:rPr>
              <a:t>as an increase of </a:t>
            </a:r>
            <a:r>
              <a:rPr lang="en-US" dirty="0" err="1" smtClean="0">
                <a:latin typeface="Times New Roman" pitchFamily="18" charset="0"/>
                <a:cs typeface="Times New Roman" pitchFamily="18" charset="0"/>
              </a:rPr>
              <a:t>intima</a:t>
            </a:r>
            <a:r>
              <a:rPr lang="en-US" dirty="0" smtClean="0">
                <a:latin typeface="Times New Roman" pitchFamily="18" charset="0"/>
                <a:cs typeface="Times New Roman" pitchFamily="18" charset="0"/>
              </a:rPr>
              <a:t>-media thickness of the common carotid artery (CCA-IMT) in middle-aged men, while in healthy subjects an independent inverse relationship between serum levels of </a:t>
            </a:r>
            <a:r>
              <a:rPr lang="en-US" dirty="0" err="1" smtClean="0">
                <a:latin typeface="Times New Roman" pitchFamily="18" charset="0"/>
                <a:cs typeface="Times New Roman" pitchFamily="18" charset="0"/>
              </a:rPr>
              <a:t>lycopene</a:t>
            </a:r>
            <a:r>
              <a:rPr lang="en-US" dirty="0" smtClean="0">
                <a:latin typeface="Times New Roman" pitchFamily="18" charset="0"/>
                <a:cs typeface="Times New Roman" pitchFamily="18" charset="0"/>
              </a:rPr>
              <a:t> and brachial-ankle pulse wave velocity was found, considered as a marker of arterial stiffness [27, 28]. A recent 7-year follow-up study shows that high plasma levels of </a:t>
            </a:r>
            <a:r>
              <a:rPr lang="en-US" dirty="0" err="1" smtClean="0">
                <a:latin typeface="Times New Roman" pitchFamily="18" charset="0"/>
                <a:cs typeface="Times New Roman" pitchFamily="18" charset="0"/>
              </a:rPr>
              <a:t>carotenoids</a:t>
            </a:r>
            <a:r>
              <a:rPr lang="en-US" dirty="0" smtClean="0">
                <a:latin typeface="Times New Roman" pitchFamily="18" charset="0"/>
                <a:cs typeface="Times New Roman" pitchFamily="18" charset="0"/>
              </a:rPr>
              <a:t> protect against early vascular alterations assessed by CCA-IMT: changes in IMT was inversely associated with concentrations of </a:t>
            </a:r>
            <a:r>
              <a:rPr lang="en-US" dirty="0" err="1" smtClean="0">
                <a:latin typeface="Times New Roman" pitchFamily="18" charset="0"/>
                <a:cs typeface="Times New Roman" pitchFamily="18" charset="0"/>
              </a:rPr>
              <a:t>lycopene</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-carotene, and </a:t>
            </a:r>
            <a:r>
              <a:rPr lang="en-US" i="1" dirty="0" smtClean="0">
                <a:latin typeface="Times New Roman" pitchFamily="18" charset="0"/>
                <a:cs typeface="Times New Roman" pitchFamily="18" charset="0"/>
              </a:rPr>
              <a:t>β</a:t>
            </a:r>
            <a:r>
              <a:rPr lang="en-US" dirty="0" smtClean="0">
                <a:latin typeface="Times New Roman" pitchFamily="18" charset="0"/>
                <a:cs typeface="Times New Roman" pitchFamily="18" charset="0"/>
              </a:rPr>
              <a:t>-carotene.</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6200" y="3200400"/>
            <a:ext cx="990600" cy="2438400"/>
          </a:xfrm>
        </p:spPr>
        <p:txBody>
          <a:bodyPr/>
          <a:lstStyle/>
          <a:p>
            <a:endParaRPr lang="en-US" dirty="0"/>
          </a:p>
        </p:txBody>
      </p:sp>
      <p:sp>
        <p:nvSpPr>
          <p:cNvPr id="3" name="Content Placeholder 2"/>
          <p:cNvSpPr>
            <a:spLocks noGrp="1"/>
          </p:cNvSpPr>
          <p:nvPr>
            <p:ph idx="1"/>
          </p:nvPr>
        </p:nvSpPr>
        <p:spPr>
          <a:xfrm>
            <a:off x="457200" y="381000"/>
            <a:ext cx="5867400" cy="5745163"/>
          </a:xfrm>
        </p:spPr>
        <p:txBody>
          <a:bodyPr>
            <a:normAutofit/>
          </a:bodyPr>
          <a:lstStyle/>
          <a:p>
            <a:pPr>
              <a:buNone/>
            </a:pPr>
            <a:r>
              <a:rPr lang="en-US" sz="2800" dirty="0" smtClean="0">
                <a:latin typeface="Times New Roman" pitchFamily="18" charset="0"/>
                <a:cs typeface="Times New Roman" pitchFamily="18" charset="0"/>
              </a:rPr>
              <a:t>    Patients </a:t>
            </a:r>
            <a:r>
              <a:rPr lang="en-US" sz="2800" dirty="0" smtClean="0">
                <a:latin typeface="Times New Roman" pitchFamily="18" charset="0"/>
                <a:cs typeface="Times New Roman" pitchFamily="18" charset="0"/>
              </a:rPr>
              <a:t>with coronary artery disease showed to have lower plasma levels of </a:t>
            </a:r>
            <a:r>
              <a:rPr lang="en-US" sz="2800" dirty="0" err="1" smtClean="0">
                <a:latin typeface="Times New Roman" pitchFamily="18" charset="0"/>
                <a:cs typeface="Times New Roman" pitchFamily="18" charset="0"/>
              </a:rPr>
              <a:t>lutein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zeaxanthin</a:t>
            </a:r>
            <a:r>
              <a:rPr lang="en-US" sz="2800" dirty="0" smtClean="0">
                <a:latin typeface="Times New Roman" pitchFamily="18" charset="0"/>
                <a:cs typeface="Times New Roman" pitchFamily="18" charset="0"/>
              </a:rPr>
              <a:t>, </a:t>
            </a:r>
            <a:r>
              <a:rPr lang="el-GR" sz="2800" i="1" dirty="0" smtClean="0">
                <a:latin typeface="Times New Roman" pitchFamily="18" charset="0"/>
                <a:cs typeface="Times New Roman" pitchFamily="18" charset="0"/>
              </a:rPr>
              <a:t>β</a:t>
            </a:r>
            <a:r>
              <a:rPr lang="el-GR"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cryptoxanthin</a:t>
            </a:r>
            <a:r>
              <a:rPr lang="en-US" sz="2800" dirty="0" smtClean="0">
                <a:latin typeface="Times New Roman" pitchFamily="18" charset="0"/>
                <a:cs typeface="Times New Roman" pitchFamily="18" charset="0"/>
              </a:rPr>
              <a:t>, </a:t>
            </a:r>
            <a:r>
              <a:rPr lang="el-GR" sz="2800" i="1" dirty="0" smtClean="0">
                <a:latin typeface="Times New Roman" pitchFamily="18" charset="0"/>
                <a:cs typeface="Times New Roman" pitchFamily="18" charset="0"/>
              </a:rPr>
              <a:t>α</a:t>
            </a:r>
            <a:r>
              <a:rPr lang="el-GR"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carotene, </a:t>
            </a:r>
            <a:r>
              <a:rPr lang="el-GR" sz="2800" i="1" dirty="0" smtClean="0">
                <a:latin typeface="Times New Roman" pitchFamily="18" charset="0"/>
                <a:cs typeface="Times New Roman" pitchFamily="18" charset="0"/>
              </a:rPr>
              <a:t>β</a:t>
            </a:r>
            <a:r>
              <a:rPr lang="el-GR" sz="28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carotene, and </a:t>
            </a:r>
            <a:r>
              <a:rPr lang="en-US" sz="2800" dirty="0" err="1" smtClean="0">
                <a:latin typeface="Times New Roman" pitchFamily="18" charset="0"/>
                <a:cs typeface="Times New Roman" pitchFamily="18" charset="0"/>
              </a:rPr>
              <a:t>lycopene</a:t>
            </a:r>
            <a:r>
              <a:rPr lang="en-US" sz="2800" dirty="0" smtClean="0">
                <a:latin typeface="Times New Roman" pitchFamily="18" charset="0"/>
                <a:cs typeface="Times New Roman" pitchFamily="18" charset="0"/>
              </a:rPr>
              <a:t> compared to healthy subjects; moreover, the reduced levels of </a:t>
            </a:r>
            <a:r>
              <a:rPr lang="en-US" sz="2800" dirty="0" err="1" smtClean="0">
                <a:latin typeface="Times New Roman" pitchFamily="18" charset="0"/>
                <a:cs typeface="Times New Roman" pitchFamily="18" charset="0"/>
              </a:rPr>
              <a:t>lutein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zeaxanthin</a:t>
            </a:r>
            <a:r>
              <a:rPr lang="en-US" sz="2800" dirty="0" smtClean="0">
                <a:latin typeface="Times New Roman" pitchFamily="18" charset="0"/>
                <a:cs typeface="Times New Roman" pitchFamily="18" charset="0"/>
              </a:rPr>
              <a:t>, and </a:t>
            </a:r>
            <a:r>
              <a:rPr lang="el-GR" sz="2800" i="1" dirty="0" smtClean="0">
                <a:latin typeface="Times New Roman" pitchFamily="18" charset="0"/>
                <a:cs typeface="Times New Roman" pitchFamily="18" charset="0"/>
              </a:rPr>
              <a:t>β</a:t>
            </a:r>
            <a:r>
              <a:rPr lang="el-GR"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cryptoxanthin</a:t>
            </a:r>
            <a:r>
              <a:rPr lang="en-US" sz="2800" dirty="0" smtClean="0">
                <a:latin typeface="Times New Roman" pitchFamily="18" charset="0"/>
                <a:cs typeface="Times New Roman" pitchFamily="18" charset="0"/>
              </a:rPr>
              <a:t> were associated with smoking, high body mass index, and low high-density lipoprotein cholesterol (HDL-C)</a:t>
            </a:r>
            <a:endParaRPr lang="en-US" sz="2800" dirty="0">
              <a:latin typeface="Times New Roman" pitchFamily="18" charset="0"/>
              <a:cs typeface="Times New Roman" pitchFamily="18" charset="0"/>
            </a:endParaRPr>
          </a:p>
        </p:txBody>
      </p:sp>
      <p:pic>
        <p:nvPicPr>
          <p:cNvPr id="2050" name="Picture 2" descr="C:\Users\asus-pc\Desktop\sisu-antioxidants-pic1.png"/>
          <p:cNvPicPr>
            <a:picLocks noChangeAspect="1" noChangeArrowheads="1"/>
          </p:cNvPicPr>
          <p:nvPr/>
        </p:nvPicPr>
        <p:blipFill>
          <a:blip r:embed="rId2"/>
          <a:srcRect/>
          <a:stretch>
            <a:fillRect/>
          </a:stretch>
        </p:blipFill>
        <p:spPr bwMode="auto">
          <a:xfrm>
            <a:off x="6553200" y="0"/>
            <a:ext cx="25908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3">
                    <a:lumMod val="75000"/>
                  </a:schemeClr>
                </a:solidFill>
                <a:latin typeface="Agency FB" pitchFamily="34" charset="0"/>
              </a:rPr>
              <a:t/>
            </a:r>
            <a:br>
              <a:rPr lang="en-US" b="1" dirty="0" smtClean="0">
                <a:solidFill>
                  <a:schemeClr val="accent3">
                    <a:lumMod val="75000"/>
                  </a:schemeClr>
                </a:solidFill>
                <a:latin typeface="Agency FB" pitchFamily="34" charset="0"/>
              </a:rPr>
            </a:br>
            <a:r>
              <a:rPr lang="en-US" b="1" dirty="0" smtClean="0">
                <a:solidFill>
                  <a:schemeClr val="accent3">
                    <a:lumMod val="50000"/>
                  </a:schemeClr>
                </a:solidFill>
                <a:latin typeface="Times New Roman" pitchFamily="18" charset="0"/>
                <a:cs typeface="Times New Roman" pitchFamily="18" charset="0"/>
              </a:rPr>
              <a:t>CAROTENOIDS</a:t>
            </a:r>
            <a:r>
              <a:rPr lang="en-US" b="1" dirty="0" smtClean="0">
                <a:solidFill>
                  <a:schemeClr val="accent3">
                    <a:lumMod val="75000"/>
                  </a:schemeClr>
                </a:solidFill>
                <a:latin typeface="Times New Roman" pitchFamily="18" charset="0"/>
                <a:cs typeface="Times New Roman" pitchFamily="18" charset="0"/>
              </a:rPr>
              <a:t/>
            </a:r>
            <a:br>
              <a:rPr lang="en-US" b="1" dirty="0" smtClean="0">
                <a:solidFill>
                  <a:schemeClr val="accent3">
                    <a:lumMod val="75000"/>
                  </a:schemeClr>
                </a:solidFill>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19200"/>
            <a:ext cx="8229600" cy="4906963"/>
          </a:xfrm>
        </p:spPr>
        <p:txBody>
          <a:bodyPr>
            <a:normAutofit/>
          </a:bodyPr>
          <a:lstStyle/>
          <a:p>
            <a:pPr>
              <a:buNone/>
            </a:pPr>
            <a:r>
              <a:rPr lang="en-US" sz="2800" dirty="0" smtClean="0">
                <a:latin typeface="Times New Roman" pitchFamily="18" charset="0"/>
                <a:cs typeface="Times New Roman" pitchFamily="18" charset="0"/>
              </a:rPr>
              <a:t>   Carotenoids are plant pigments responsible for bright red, yellow and orange hues in many fruits and vegetables. These pigments play an important role in plant health. People who eat foods containing carotenoids get protective health benefits as well.</a:t>
            </a:r>
            <a:endParaRPr lang="en-US" sz="2800" dirty="0">
              <a:latin typeface="Times New Roman" pitchFamily="18" charset="0"/>
              <a:cs typeface="Times New Roman" pitchFamily="18" charset="0"/>
            </a:endParaRPr>
          </a:p>
        </p:txBody>
      </p:sp>
      <p:pic>
        <p:nvPicPr>
          <p:cNvPr id="2050" name="Picture 2" descr="C:\Users\asus-pc\Desktop\image.jpg"/>
          <p:cNvPicPr>
            <a:picLocks noChangeAspect="1" noChangeArrowheads="1"/>
          </p:cNvPicPr>
          <p:nvPr/>
        </p:nvPicPr>
        <p:blipFill>
          <a:blip r:embed="rId2"/>
          <a:srcRect/>
          <a:stretch>
            <a:fillRect/>
          </a:stretch>
        </p:blipFill>
        <p:spPr bwMode="auto">
          <a:xfrm>
            <a:off x="914400" y="3429000"/>
            <a:ext cx="7467600" cy="3276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50000"/>
                  </a:schemeClr>
                </a:solidFill>
                <a:latin typeface="Times New Roman" pitchFamily="18" charset="0"/>
                <a:cs typeface="Times New Roman" pitchFamily="18" charset="0"/>
              </a:rPr>
              <a:t>CAROTENOIDS</a:t>
            </a:r>
            <a:endParaRPr lang="en-US" dirty="0">
              <a:solidFill>
                <a:schemeClr val="accent3">
                  <a:lumMod val="50000"/>
                </a:schemeClr>
              </a:solidFill>
            </a:endParaRPr>
          </a:p>
        </p:txBody>
      </p:sp>
      <p:sp>
        <p:nvSpPr>
          <p:cNvPr id="3" name="Content Placeholder 2"/>
          <p:cNvSpPr>
            <a:spLocks noGrp="1"/>
          </p:cNvSpPr>
          <p:nvPr>
            <p:ph idx="1"/>
          </p:nvPr>
        </p:nvSpPr>
        <p:spPr/>
        <p:txBody>
          <a:bodyPr>
            <a:normAutofit/>
          </a:bodyPr>
          <a:lstStyle/>
          <a:p>
            <a:pPr>
              <a:buNone/>
            </a:pPr>
            <a:r>
              <a:rPr lang="en-US" dirty="0" smtClean="0"/>
              <a:t>   </a:t>
            </a:r>
            <a:r>
              <a:rPr lang="en-US" sz="2800" dirty="0" smtClean="0">
                <a:latin typeface="Times New Roman" pitchFamily="18" charset="0"/>
                <a:cs typeface="Times New Roman" pitchFamily="18" charset="0"/>
              </a:rPr>
              <a:t>Carotenoids also act as antioxidants in the human body. They have strong cancer-fighting properties, according to the Physicians Committee for Responsible Medicine. Some carotenoids are converted by the body to vitamin A, which is essential to vision and normal growth and development. Carotenoids also have anti-inflammatory and immune system benefits and are sometimes associated with cardiovascular disease prevention. </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3">
                    <a:lumMod val="50000"/>
                  </a:schemeClr>
                </a:solidFill>
                <a:latin typeface="Times New Roman" pitchFamily="18" charset="0"/>
                <a:cs typeface="Times New Roman" pitchFamily="18" charset="0"/>
              </a:rPr>
              <a:t>The </a:t>
            </a:r>
            <a:r>
              <a:rPr lang="en-US" b="1" dirty="0" err="1" smtClean="0">
                <a:solidFill>
                  <a:schemeClr val="accent3">
                    <a:lumMod val="50000"/>
                  </a:schemeClr>
                </a:solidFill>
                <a:latin typeface="Times New Roman" pitchFamily="18" charset="0"/>
                <a:cs typeface="Times New Roman" pitchFamily="18" charset="0"/>
              </a:rPr>
              <a:t>Carotenoid</a:t>
            </a:r>
            <a:r>
              <a:rPr lang="en-US" b="1" dirty="0" smtClean="0">
                <a:solidFill>
                  <a:schemeClr val="accent3">
                    <a:lumMod val="50000"/>
                  </a:schemeClr>
                </a:solidFill>
                <a:latin typeface="Times New Roman" pitchFamily="18" charset="0"/>
                <a:cs typeface="Times New Roman" pitchFamily="18" charset="0"/>
              </a:rPr>
              <a:t> family</a:t>
            </a:r>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57200" y="1066800"/>
            <a:ext cx="8229600" cy="5059363"/>
          </a:xfrm>
        </p:spPr>
        <p:txBody>
          <a:bodyPr>
            <a:normAutofit fontScale="85000" lnSpcReduction="10000"/>
          </a:bodyPr>
          <a:lstStyle/>
          <a:p>
            <a:pPr fontAlgn="base">
              <a:buNone/>
            </a:pPr>
            <a:r>
              <a:rPr lang="en-US" dirty="0" smtClean="0"/>
              <a:t>    </a:t>
            </a:r>
            <a:r>
              <a:rPr lang="en-US" dirty="0" smtClean="0">
                <a:latin typeface="Times New Roman" pitchFamily="18" charset="0"/>
                <a:cs typeface="Times New Roman" pitchFamily="18" charset="0"/>
              </a:rPr>
              <a:t>There are more than 600 types of carotenoids. The most common ones in the Western diet, and the most studied, are alpha-carotene, beta-carotene, beta-</a:t>
            </a:r>
            <a:r>
              <a:rPr lang="en-US" dirty="0" err="1" smtClean="0">
                <a:latin typeface="Times New Roman" pitchFamily="18" charset="0"/>
                <a:cs typeface="Times New Roman" pitchFamily="18" charset="0"/>
              </a:rPr>
              <a:t>cryptoxanthin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lutein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zeaxanthin</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lycopene</a:t>
            </a:r>
            <a:r>
              <a:rPr lang="en-US" dirty="0" smtClean="0">
                <a:latin typeface="Times New Roman" pitchFamily="18" charset="0"/>
                <a:cs typeface="Times New Roman" pitchFamily="18" charset="0"/>
              </a:rPr>
              <a:t>, according to the </a:t>
            </a:r>
            <a:r>
              <a:rPr lang="en-US" dirty="0" err="1" smtClean="0">
                <a:latin typeface="Times New Roman" pitchFamily="18" charset="0"/>
                <a:cs typeface="Times New Roman" pitchFamily="18" charset="0"/>
              </a:rPr>
              <a:t>Linus</a:t>
            </a:r>
            <a:r>
              <a:rPr lang="en-US" dirty="0" smtClean="0">
                <a:latin typeface="Times New Roman" pitchFamily="18" charset="0"/>
                <a:cs typeface="Times New Roman" pitchFamily="18" charset="0"/>
              </a:rPr>
              <a:t> Pauling Institute.</a:t>
            </a:r>
          </a:p>
          <a:p>
            <a:pPr fontAlgn="base">
              <a:buNone/>
            </a:pPr>
            <a:r>
              <a:rPr lang="en-US" dirty="0" smtClean="0">
                <a:latin typeface="Times New Roman" pitchFamily="18" charset="0"/>
                <a:cs typeface="Times New Roman" pitchFamily="18" charset="0"/>
              </a:rPr>
              <a:t>    There are two broad classifications of carotenoids: carotenes and xanthophylls, said </a:t>
            </a:r>
            <a:r>
              <a:rPr lang="en-US" dirty="0" err="1" smtClean="0">
                <a:latin typeface="Times New Roman" pitchFamily="18" charset="0"/>
                <a:cs typeface="Times New Roman" pitchFamily="18" charset="0"/>
              </a:rPr>
              <a:t>Premkumar</a:t>
            </a:r>
            <a:r>
              <a:rPr lang="en-US" dirty="0" smtClean="0">
                <a:latin typeface="Times New Roman" pitchFamily="18" charset="0"/>
                <a:cs typeface="Times New Roman" pitchFamily="18" charset="0"/>
              </a:rPr>
              <a:t>. The difference between the two groups is chemical: xanthophylls contain oxygen, while carotenes are hydrocarbons and do not contain oxygen. Also, the two absorb different wavelengths of light during a plant’s photosynthesis process, so xanthophylls are more yellow while carotenes are orange. </a:t>
            </a: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3">
                    <a:lumMod val="50000"/>
                  </a:schemeClr>
                </a:solidFill>
                <a:latin typeface="Times New Roman" pitchFamily="18" charset="0"/>
                <a:cs typeface="Times New Roman" pitchFamily="18" charset="0"/>
              </a:rPr>
              <a:t>Most common carotenoids include</a:t>
            </a:r>
            <a:endParaRPr lang="en-US" b="1" dirty="0">
              <a:solidFill>
                <a:schemeClr val="accent3">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alpha carotene</a:t>
            </a:r>
          </a:p>
          <a:p>
            <a:r>
              <a:rPr lang="en-US" dirty="0" smtClean="0">
                <a:latin typeface="Times New Roman" pitchFamily="18" charset="0"/>
                <a:cs typeface="Times New Roman" pitchFamily="18" charset="0"/>
              </a:rPr>
              <a:t>beta carotene</a:t>
            </a:r>
          </a:p>
          <a:p>
            <a:r>
              <a:rPr lang="en-US" dirty="0" smtClean="0">
                <a:latin typeface="Times New Roman" pitchFamily="18" charset="0"/>
                <a:cs typeface="Times New Roman" pitchFamily="18" charset="0"/>
              </a:rPr>
              <a:t>beta </a:t>
            </a:r>
            <a:r>
              <a:rPr lang="en-US" dirty="0" err="1" smtClean="0">
                <a:latin typeface="Times New Roman" pitchFamily="18" charset="0"/>
                <a:cs typeface="Times New Roman" pitchFamily="18" charset="0"/>
              </a:rPr>
              <a:t>cryptoxanthin</a:t>
            </a: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lutein</a:t>
            </a: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zeaxanthin</a:t>
            </a: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lycopene</a:t>
            </a: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b="1" dirty="0" smtClean="0">
                <a:solidFill>
                  <a:schemeClr val="accent3">
                    <a:lumMod val="50000"/>
                  </a:schemeClr>
                </a:solidFill>
                <a:latin typeface="Times New Roman" pitchFamily="18" charset="0"/>
                <a:cs typeface="Times New Roman" pitchFamily="18" charset="0"/>
              </a:rPr>
              <a:t>Foods rich in carotenoids include</a:t>
            </a:r>
            <a:r>
              <a:rPr lang="en-US" dirty="0" smtClean="0"/>
              <a:t>:</a:t>
            </a:r>
            <a:endParaRPr lang="en-US" dirty="0"/>
          </a:p>
        </p:txBody>
      </p:sp>
      <p:sp>
        <p:nvSpPr>
          <p:cNvPr id="3" name="Content Placeholder 2"/>
          <p:cNvSpPr>
            <a:spLocks noGrp="1"/>
          </p:cNvSpPr>
          <p:nvPr>
            <p:ph idx="1"/>
          </p:nvPr>
        </p:nvSpPr>
        <p:spPr>
          <a:xfrm>
            <a:off x="381000" y="1524000"/>
            <a:ext cx="8229600" cy="4525963"/>
          </a:xfrm>
        </p:spPr>
        <p:txBody>
          <a:bodyPr>
            <a:normAutofit fontScale="85000" lnSpcReduction="20000"/>
          </a:bodyPr>
          <a:lstStyle/>
          <a:p>
            <a:r>
              <a:rPr lang="en-US" dirty="0" smtClean="0">
                <a:latin typeface="Times New Roman" pitchFamily="18" charset="0"/>
                <a:cs typeface="Times New Roman" pitchFamily="18" charset="0"/>
              </a:rPr>
              <a:t>Yams</a:t>
            </a:r>
          </a:p>
          <a:p>
            <a:r>
              <a:rPr lang="en-US" dirty="0" smtClean="0">
                <a:latin typeface="Times New Roman" pitchFamily="18" charset="0"/>
                <a:cs typeface="Times New Roman" pitchFamily="18" charset="0"/>
              </a:rPr>
              <a:t>Kale</a:t>
            </a:r>
          </a:p>
          <a:p>
            <a:r>
              <a:rPr lang="en-US" dirty="0" smtClean="0">
                <a:latin typeface="Times New Roman" pitchFamily="18" charset="0"/>
                <a:cs typeface="Times New Roman" pitchFamily="18" charset="0"/>
              </a:rPr>
              <a:t>Spinach</a:t>
            </a:r>
          </a:p>
          <a:p>
            <a:r>
              <a:rPr lang="en-US" dirty="0" smtClean="0">
                <a:latin typeface="Times New Roman" pitchFamily="18" charset="0"/>
                <a:cs typeface="Times New Roman" pitchFamily="18" charset="0"/>
              </a:rPr>
              <a:t>Watermelon</a:t>
            </a:r>
          </a:p>
          <a:p>
            <a:r>
              <a:rPr lang="en-US" dirty="0" smtClean="0">
                <a:latin typeface="Times New Roman" pitchFamily="18" charset="0"/>
                <a:cs typeface="Times New Roman" pitchFamily="18" charset="0"/>
              </a:rPr>
              <a:t>Cantaloupe</a:t>
            </a:r>
          </a:p>
          <a:p>
            <a:r>
              <a:rPr lang="en-US" dirty="0" smtClean="0">
                <a:latin typeface="Times New Roman" pitchFamily="18" charset="0"/>
                <a:cs typeface="Times New Roman" pitchFamily="18" charset="0"/>
              </a:rPr>
              <a:t>Bell peppers</a:t>
            </a:r>
          </a:p>
          <a:p>
            <a:r>
              <a:rPr lang="en-US" dirty="0" smtClean="0">
                <a:latin typeface="Times New Roman" pitchFamily="18" charset="0"/>
                <a:cs typeface="Times New Roman" pitchFamily="18" charset="0"/>
              </a:rPr>
              <a:t>Tomatoes</a:t>
            </a:r>
          </a:p>
          <a:p>
            <a:r>
              <a:rPr lang="en-US" dirty="0" smtClean="0">
                <a:latin typeface="Times New Roman" pitchFamily="18" charset="0"/>
                <a:cs typeface="Times New Roman" pitchFamily="18" charset="0"/>
              </a:rPr>
              <a:t>Carrots</a:t>
            </a:r>
          </a:p>
          <a:p>
            <a:r>
              <a:rPr lang="en-US" dirty="0" smtClean="0">
                <a:latin typeface="Times New Roman" pitchFamily="18" charset="0"/>
                <a:cs typeface="Times New Roman" pitchFamily="18" charset="0"/>
              </a:rPr>
              <a:t>Mangoes</a:t>
            </a:r>
          </a:p>
          <a:p>
            <a:r>
              <a:rPr lang="en-US" dirty="0" smtClean="0">
                <a:latin typeface="Times New Roman" pitchFamily="18" charset="0"/>
                <a:cs typeface="Times New Roman" pitchFamily="18" charset="0"/>
              </a:rPr>
              <a:t>Oranges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50000"/>
                  </a:schemeClr>
                </a:solidFill>
                <a:latin typeface="Times New Roman" pitchFamily="18" charset="0"/>
                <a:cs typeface="Times New Roman" pitchFamily="18" charset="0"/>
              </a:rPr>
              <a:t>Types of Carotenoids</a:t>
            </a:r>
            <a:endParaRPr lang="en-US" b="1" dirty="0">
              <a:solidFill>
                <a:schemeClr val="accent3">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alpha carotene.</a:t>
            </a:r>
          </a:p>
          <a:p>
            <a:r>
              <a:rPr lang="en-US" dirty="0" smtClean="0">
                <a:latin typeface="Times New Roman" pitchFamily="18" charset="0"/>
                <a:cs typeface="Times New Roman" pitchFamily="18" charset="0"/>
              </a:rPr>
              <a:t>beta carotene.</a:t>
            </a:r>
          </a:p>
          <a:p>
            <a:r>
              <a:rPr lang="en-US" dirty="0" smtClean="0">
                <a:latin typeface="Times New Roman" pitchFamily="18" charset="0"/>
                <a:cs typeface="Times New Roman" pitchFamily="18" charset="0"/>
              </a:rPr>
              <a:t>beta </a:t>
            </a:r>
            <a:r>
              <a:rPr lang="en-US" dirty="0" err="1" smtClean="0">
                <a:latin typeface="Times New Roman" pitchFamily="18" charset="0"/>
                <a:cs typeface="Times New Roman" pitchFamily="18" charset="0"/>
              </a:rPr>
              <a:t>cryptoxanthin</a:t>
            </a:r>
            <a:r>
              <a:rPr lang="en-US"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lutein</a:t>
            </a:r>
            <a:r>
              <a:rPr lang="en-US"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zeaxanthin</a:t>
            </a:r>
            <a:r>
              <a:rPr lang="en-US" dirty="0" smtClean="0">
                <a:latin typeface="Times New Roman" pitchFamily="18" charset="0"/>
                <a:cs typeface="Times New Roman" pitchFamily="18" charset="0"/>
              </a:rPr>
              <a:t>.</a:t>
            </a:r>
          </a:p>
          <a:p>
            <a:r>
              <a:rPr lang="en-US" dirty="0" err="1" smtClean="0">
                <a:latin typeface="Times New Roman" pitchFamily="18" charset="0"/>
                <a:cs typeface="Times New Roman" pitchFamily="18" charset="0"/>
              </a:rPr>
              <a:t>lycopene</a:t>
            </a:r>
            <a:endParaRPr lang="en-US"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50000"/>
                  </a:schemeClr>
                </a:solidFill>
                <a:latin typeface="Times New Roman" pitchFamily="18" charset="0"/>
                <a:cs typeface="Times New Roman" pitchFamily="18" charset="0"/>
              </a:rPr>
              <a:t>How do carotenoids work?</a:t>
            </a:r>
            <a:endParaRPr lang="en-US" dirty="0">
              <a:solidFill>
                <a:schemeClr val="accent3">
                  <a:lumMod val="50000"/>
                </a:schemeClr>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r>
              <a:rPr lang="en-US" sz="2800" dirty="0" smtClean="0">
                <a:latin typeface="Times New Roman" pitchFamily="18" charset="0"/>
                <a:cs typeface="Times New Roman" pitchFamily="18" charset="0"/>
              </a:rPr>
              <a:t>Carotenoids are fat-soluble compounds, meaning they are best absorbed with fit. Unlike some protein-rich foods and vegetables, cooking and chopping </a:t>
            </a:r>
            <a:r>
              <a:rPr lang="en-US" sz="2800" dirty="0" err="1" smtClean="0">
                <a:latin typeface="Times New Roman" pitchFamily="18" charset="0"/>
                <a:cs typeface="Times New Roman" pitchFamily="18" charset="0"/>
              </a:rPr>
              <a:t>carotenoid</a:t>
            </a:r>
            <a:r>
              <a:rPr lang="en-US" sz="2800" dirty="0" smtClean="0">
                <a:latin typeface="Times New Roman" pitchFamily="18" charset="0"/>
                <a:cs typeface="Times New Roman" pitchFamily="18" charset="0"/>
              </a:rPr>
              <a:t>-rich foods increase the strength of the nutrients when they enter the bloodstream.</a:t>
            </a:r>
          </a:p>
          <a:p>
            <a:r>
              <a:rPr lang="en-US" sz="2800" dirty="0" smtClean="0">
                <a:latin typeface="Times New Roman" pitchFamily="18" charset="0"/>
                <a:cs typeface="Times New Roman" pitchFamily="18" charset="0"/>
              </a:rPr>
              <a:t>Carotenoids are classified into two main groups: xanthophylls and carotenes.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50000"/>
                  </a:schemeClr>
                </a:solidFill>
                <a:latin typeface="Times New Roman" pitchFamily="18" charset="0"/>
                <a:cs typeface="Times New Roman" pitchFamily="18" charset="0"/>
              </a:rPr>
              <a:t>How do carotenoids work?</a:t>
            </a:r>
            <a:endParaRPr lang="en-US" dirty="0"/>
          </a:p>
        </p:txBody>
      </p:sp>
      <p:sp>
        <p:nvSpPr>
          <p:cNvPr id="3" name="Content Placeholder 2"/>
          <p:cNvSpPr>
            <a:spLocks noGrp="1"/>
          </p:cNvSpPr>
          <p:nvPr>
            <p:ph idx="1"/>
          </p:nvPr>
        </p:nvSpPr>
        <p:spPr/>
        <p:txBody>
          <a:bodyPr>
            <a:normAutofit fontScale="92500"/>
          </a:bodyPr>
          <a:lstStyle/>
          <a:p>
            <a:pPr>
              <a:lnSpc>
                <a:spcPct val="120000"/>
              </a:lnSpc>
            </a:pPr>
            <a:r>
              <a:rPr lang="en-US" sz="3000" dirty="0" smtClean="0">
                <a:latin typeface="Times New Roman" pitchFamily="18" charset="0"/>
                <a:cs typeface="Times New Roman" pitchFamily="18" charset="0"/>
              </a:rPr>
              <a:t>Both types of carotenoids have </a:t>
            </a:r>
            <a:r>
              <a:rPr lang="en-US" sz="3000" dirty="0" err="1" smtClean="0">
                <a:latin typeface="Times New Roman" pitchFamily="18" charset="0"/>
                <a:cs typeface="Times New Roman" pitchFamily="18" charset="0"/>
              </a:rPr>
              <a:t>antioxidan</a:t>
            </a:r>
            <a:r>
              <a:rPr lang="en-US" sz="3000" dirty="0" smtClean="0">
                <a:latin typeface="Times New Roman" pitchFamily="18" charset="0"/>
                <a:cs typeface="Times New Roman" pitchFamily="18" charset="0"/>
              </a:rPr>
              <a:t>  properties. In addition, some carotenoids can be converted into vitamin A, an essential component for human health and growth.</a:t>
            </a:r>
          </a:p>
          <a:p>
            <a:pPr>
              <a:lnSpc>
                <a:spcPct val="120000"/>
              </a:lnSpc>
            </a:pPr>
            <a:r>
              <a:rPr lang="en-US" sz="3000" dirty="0" smtClean="0">
                <a:latin typeface="Times New Roman" pitchFamily="18" charset="0"/>
                <a:cs typeface="Times New Roman" pitchFamily="18" charset="0"/>
              </a:rPr>
              <a:t>These </a:t>
            </a:r>
            <a:r>
              <a:rPr lang="en-US" sz="3000" dirty="0" err="1" smtClean="0">
                <a:latin typeface="Times New Roman" pitchFamily="18" charset="0"/>
                <a:cs typeface="Times New Roman" pitchFamily="18" charset="0"/>
              </a:rPr>
              <a:t>provitamin</a:t>
            </a:r>
            <a:r>
              <a:rPr lang="en-US" sz="3000" dirty="0" smtClean="0">
                <a:latin typeface="Times New Roman" pitchFamily="18" charset="0"/>
                <a:cs typeface="Times New Roman" pitchFamily="18" charset="0"/>
              </a:rPr>
              <a:t> A carotenoids include alpha carotene, beta carotene, and beta </a:t>
            </a:r>
            <a:r>
              <a:rPr lang="en-US" sz="3000" dirty="0" err="1" smtClean="0">
                <a:latin typeface="Times New Roman" pitchFamily="18" charset="0"/>
                <a:cs typeface="Times New Roman" pitchFamily="18" charset="0"/>
              </a:rPr>
              <a:t>cryptoxanthin</a:t>
            </a:r>
            <a:r>
              <a:rPr lang="en-US" sz="3000" dirty="0" smtClean="0">
                <a:latin typeface="Times New Roman" pitchFamily="18" charset="0"/>
                <a:cs typeface="Times New Roman" pitchFamily="18" charset="0"/>
              </a:rPr>
              <a:t>. Non-</a:t>
            </a:r>
            <a:r>
              <a:rPr lang="en-US" sz="3000" dirty="0" err="1" smtClean="0">
                <a:latin typeface="Times New Roman" pitchFamily="18" charset="0"/>
                <a:cs typeface="Times New Roman" pitchFamily="18" charset="0"/>
              </a:rPr>
              <a:t>provitamin</a:t>
            </a:r>
            <a:r>
              <a:rPr lang="en-US" sz="3000" dirty="0" smtClean="0">
                <a:latin typeface="Times New Roman" pitchFamily="18" charset="0"/>
                <a:cs typeface="Times New Roman" pitchFamily="18" charset="0"/>
              </a:rPr>
              <a:t> A carotenoids include </a:t>
            </a:r>
            <a:r>
              <a:rPr lang="en-US" sz="3000" dirty="0" err="1" smtClean="0">
                <a:latin typeface="Times New Roman" pitchFamily="18" charset="0"/>
                <a:cs typeface="Times New Roman" pitchFamily="18" charset="0"/>
              </a:rPr>
              <a:t>lutein</a:t>
            </a:r>
            <a:r>
              <a:rPr lang="en-US" sz="3000" dirty="0" smtClean="0">
                <a:latin typeface="Times New Roman" pitchFamily="18" charset="0"/>
                <a:cs typeface="Times New Roman" pitchFamily="18" charset="0"/>
              </a:rPr>
              <a:t>, </a:t>
            </a:r>
            <a:r>
              <a:rPr lang="en-US" sz="3000" dirty="0" err="1" smtClean="0">
                <a:latin typeface="Times New Roman" pitchFamily="18" charset="0"/>
                <a:cs typeface="Times New Roman" pitchFamily="18" charset="0"/>
              </a:rPr>
              <a:t>zeaxanthin</a:t>
            </a:r>
            <a:r>
              <a:rPr lang="en-US" sz="3000" dirty="0" smtClean="0">
                <a:latin typeface="Times New Roman" pitchFamily="18" charset="0"/>
                <a:cs typeface="Times New Roman" pitchFamily="18" charset="0"/>
              </a:rPr>
              <a:t>, and </a:t>
            </a:r>
            <a:r>
              <a:rPr lang="en-US" sz="3000" dirty="0" err="1" smtClean="0">
                <a:latin typeface="Times New Roman" pitchFamily="18" charset="0"/>
                <a:cs typeface="Times New Roman" pitchFamily="18" charset="0"/>
              </a:rPr>
              <a:t>lycopene</a:t>
            </a:r>
            <a:endParaRPr lang="en-US" sz="3000" dirty="0" smtClean="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727</Words>
  <Application>Microsoft Office PowerPoint</Application>
  <PresentationFormat>On-screen Show (4:3)</PresentationFormat>
  <Paragraphs>60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 CAROTENOIDS </vt:lpstr>
      <vt:lpstr>CAROTENOIDS</vt:lpstr>
      <vt:lpstr>The Carotenoid family </vt:lpstr>
      <vt:lpstr>Most common carotenoids include</vt:lpstr>
      <vt:lpstr> Foods rich in carotenoids include:</vt:lpstr>
      <vt:lpstr>Types of Carotenoids</vt:lpstr>
      <vt:lpstr>How do carotenoids work?</vt:lpstr>
      <vt:lpstr>How do carotenoids work?</vt:lpstr>
      <vt:lpstr>Foods that naturally contain carotenoids include:</vt:lpstr>
      <vt:lpstr>Carotenoids in Cardiovascular</vt:lpstr>
      <vt:lpstr>Carotenoids in Cardiovascular</vt:lpstr>
      <vt:lpstr>Carotenoids in Cardiovascular</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Bikash Barik</dc:creator>
  <cp:lastModifiedBy>asus-pc</cp:lastModifiedBy>
  <cp:revision>27</cp:revision>
  <dcterms:created xsi:type="dcterms:W3CDTF">2006-08-16T00:00:00Z</dcterms:created>
  <dcterms:modified xsi:type="dcterms:W3CDTF">2020-12-15T12:15:20Z</dcterms:modified>
</cp:coreProperties>
</file>